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charts/chart68.xml" ContentType="application/vnd.openxmlformats-officedocument.drawingml.chart+xml"/>
  <Override PartName="/ppt/slides/slide120.xml" ContentType="application/vnd.openxmlformats-officedocument.presentationml.slide+xml"/>
  <Override PartName="/ppt/notesSlides/notesSlide38.xml" ContentType="application/vnd.openxmlformats-officedocument.presentationml.notesSlide+xml"/>
  <Default Extension="xlsm" ContentType="application/vnd.ms-excel.sheet.macroEnabled.12"/>
  <Override PartName="/ppt/charts/chart46.xml" ContentType="application/vnd.openxmlformats-officedocument.drawingml.chart+xml"/>
  <Override PartName="/ppt/diagrams/colors11.xml" ContentType="application/vnd.openxmlformats-officedocument.drawingml.diagramColors+xml"/>
  <Override PartName="/ppt/notesSlides/notesSlide85.xml" ContentType="application/vnd.openxmlformats-officedocument.presentationml.notesSlide+xml"/>
  <Override PartName="/ppt/charts/chart93.xml" ContentType="application/vnd.openxmlformats-officedocument.drawingml.chart+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charts/chart24.xml" ContentType="application/vnd.openxmlformats-officedocument.drawingml.chart+xml"/>
  <Override PartName="/ppt/notesSlides/notesSlide63.xml" ContentType="application/vnd.openxmlformats-officedocument.presentationml.notesSlide+xml"/>
  <Override PartName="/ppt/charts/chart71.xml" ContentType="application/vnd.openxmlformats-officedocument.drawingml.chart+xml"/>
  <Override PartName="/ppt/charts/chart108.xml" ContentType="application/vnd.openxmlformats-officedocument.drawingml.chart+xml"/>
  <Override PartName="/ppt/charts/chart155.xml" ContentType="application/vnd.openxmlformats-officedocument.drawingml.chart+xml"/>
  <Override PartName="/ppt/notesSlides/notesSlide41.xml" ContentType="application/vnd.openxmlformats-officedocument.presentationml.notesSlide+xml"/>
  <Override PartName="/ppt/diagrams/layout17.xml" ContentType="application/vnd.openxmlformats-officedocument.drawingml.diagramLayout+xml"/>
  <Override PartName="/ppt/charts/chart133.xml" ContentType="application/vnd.openxmlformats-officedocument.drawingml.chart+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charts/chart111.xml" ContentType="application/vnd.openxmlformats-officedocument.drawingml.chart+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notesSlides/notesSlide79.xml" ContentType="application/vnd.openxmlformats-officedocument.presentationml.notesSlide+xml"/>
  <Override PartName="/ppt/diagrams/layout20.xml" ContentType="application/vnd.openxmlformats-officedocument.drawingml.diagramLayout+xml"/>
  <Override PartName="/ppt/charts/chart87.xml" ContentType="application/vnd.openxmlformats-officedocument.drawingml.chart+xml"/>
  <Override PartName="/ppt/theme/theme2.xml" ContentType="application/vnd.openxmlformats-officedocument.theme+xml"/>
  <Override PartName="/ppt/charts/chart18.xml" ContentType="application/vnd.openxmlformats-officedocument.drawingml.chart+xml"/>
  <Override PartName="/ppt/diagrams/quickStyle3.xml" ContentType="application/vnd.openxmlformats-officedocument.drawingml.diagramStyle+xml"/>
  <Override PartName="/ppt/notesSlides/notesSlide57.xml" ContentType="application/vnd.openxmlformats-officedocument.presentationml.notesSlide+xml"/>
  <Override PartName="/ppt/charts/chart65.xml" ContentType="application/vnd.openxmlformats-officedocument.drawingml.chart+xml"/>
  <Override PartName="/ppt/notesSlides/notesSlide113.xml" ContentType="application/vnd.openxmlformats-officedocument.presentationml.notesSlide+xml"/>
  <Override PartName="/ppt/charts/chart149.xml" ContentType="application/vnd.openxmlformats-officedocument.drawingml.chart+xml"/>
  <Override PartName="/ppt/slides/slide44.xml" ContentType="application/vnd.openxmlformats-officedocument.presentationml.slide+xml"/>
  <Override PartName="/ppt/slides/slide91.xml" ContentType="application/vnd.openxmlformats-officedocument.presentationml.slide+xml"/>
  <Override PartName="/ppt/slides/slide22.xml" ContentType="application/vnd.openxmlformats-officedocument.presentationml.slide+xml"/>
  <Override PartName="/ppt/notesSlides/notesSlide35.xml" ContentType="application/vnd.openxmlformats-officedocument.presentationml.notesSlide+xml"/>
  <Override PartName="/ppt/diagrams/layout6.xml" ContentType="application/vnd.openxmlformats-officedocument.drawingml.diagramLayout+xml"/>
  <Override PartName="/ppt/charts/chart43.xml" ContentType="application/vnd.openxmlformats-officedocument.drawingml.chart+xml"/>
  <Override PartName="/ppt/notesSlides/notesSlide82.xml" ContentType="application/vnd.openxmlformats-officedocument.presentationml.notesSlide+xml"/>
  <Override PartName="/ppt/charts/chart90.xml" ContentType="application/vnd.openxmlformats-officedocument.drawingml.chart+xml"/>
  <Override PartName="/ppt/charts/chart127.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charts/chart105.xml" ContentType="application/vnd.openxmlformats-officedocument.drawingml.chart+xml"/>
  <Override PartName="/ppt/charts/chart152.xml" ContentType="application/vnd.openxmlformats-officedocument.drawingml.char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diagrams/layout14.xml" ContentType="application/vnd.openxmlformats-officedocument.drawingml.diagramLayout+xml"/>
  <Override PartName="/ppt/charts/chart130.xml" ContentType="application/vnd.openxmlformats-officedocument.drawingml.chart+xml"/>
  <Override PartName="/ppt/notesSlides/notesSlide4.xml" ContentType="application/vnd.openxmlformats-officedocument.presentationml.notesSlide+xml"/>
  <Override PartName="/ppt/charts/chart59.xml" ContentType="application/vnd.openxmlformats-officedocument.drawingml.chart+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diagrams/data15.xml" ContentType="application/vnd.openxmlformats-officedocument.drawingml.diagramData+xml"/>
  <Override PartName="/ppt/charts/chart84.xml" ContentType="application/vnd.openxmlformats-officedocument.drawingml.chart+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notesSlides/notesSlide110.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notesSlides/notesSlide54.xml" ContentType="application/vnd.openxmlformats-officedocument.presentationml.notesSlide+xml"/>
  <Override PartName="/ppt/charts/chart62.xml" ContentType="application/vnd.openxmlformats-officedocument.drawingml.chart+xml"/>
  <Override PartName="/ppt/charts/chart146.xml" ContentType="application/vnd.openxmlformats-officedocument.drawingml.chart+xml"/>
  <Override PartName="/ppt/slides/slide149.xml" ContentType="application/vnd.openxmlformats-officedocument.presentationml.slide+xml"/>
  <Override PartName="/ppt/notesSlides/notesSlide32.xml" ContentType="application/vnd.openxmlformats-officedocument.presentationml.notesSlide+xml"/>
  <Override PartName="/ppt/charts/chart40.xml" ContentType="application/vnd.openxmlformats-officedocument.drawingml.chart+xml"/>
  <Override PartName="/ppt/charts/chart124.xml" ContentType="application/vnd.openxmlformats-officedocument.drawingml.chart+xml"/>
  <Override PartName="/ppt/diagrams/layout3.xml" ContentType="application/vnd.openxmlformats-officedocument.drawingml.diagramLayout+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18.xml" ContentType="application/vnd.openxmlformats-officedocument.drawingml.diagramColors+xml"/>
  <Override PartName="/ppt/charts/chart102.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charts/chart78.xml" ContentType="application/vnd.openxmlformats-officedocument.drawingml.char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charts/chart34.xml" ContentType="application/vnd.openxmlformats-officedocument.drawingml.chart+xml"/>
  <Override PartName="/ppt/diagrams/data12.xml" ContentType="application/vnd.openxmlformats-officedocument.drawingml.diagramData+xml"/>
  <Override PartName="/ppt/charts/chart81.xml" ContentType="application/vnd.openxmlformats-officedocument.drawingml.chart+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73.xml" ContentType="application/vnd.openxmlformats-officedocument.presentationml.notesSlide+xml"/>
  <Override PartName="/ppt/diagrams/quickStyle16.xml" ContentType="application/vnd.openxmlformats-officedocument.drawingml.diagramStyle+xml"/>
  <Override PartName="/ppt/charts/chart118.xml" ContentType="application/vnd.openxmlformats-officedocument.drawingml.chart+xml"/>
  <Override PartName="/ppt/charts/chart12.xml" ContentType="application/vnd.openxmlformats-officedocument.drawingml.chart+xml"/>
  <Override PartName="/ppt/notesSlides/notesSlide51.xml" ContentType="application/vnd.openxmlformats-officedocument.presentationml.notesSlide+xml"/>
  <Override PartName="/ppt/charts/chart143.xml" ContentType="application/vnd.openxmlformats-officedocument.drawingml.chart+xml"/>
  <Override PartName="/ppt/slides/slide98.xml" ContentType="application/vnd.openxmlformats-officedocument.presentationml.slide+xml"/>
  <Override PartName="/ppt/slides/slide146.xml" ContentType="application/vnd.openxmlformats-officedocument.presentationml.slide+xml"/>
  <Override PartName="/ppt/charts/chart121.xml" ContentType="application/vnd.openxmlformats-officedocument.drawingml.chart+xml"/>
  <Override PartName="/ppt/slides/slide124.xml" ContentType="application/vnd.openxmlformats-officedocument.presentationml.slide+xml"/>
  <Override PartName="/ppt/diagrams/colors15.xml" ContentType="application/vnd.openxmlformats-officedocument.drawingml.diagramColors+xml"/>
  <Override PartName="/ppt/notesSlides/notesSlide89.xml" ContentType="application/vnd.openxmlformats-officedocument.presentationml.notesSlide+xml"/>
  <Override PartName="/ppt/charts/chart97.xml" ContentType="application/vnd.openxmlformats-officedocument.drawingml.chart+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diagrams/data17.xml" ContentType="application/vnd.openxmlformats-officedocument.drawingml.diagramData+xml"/>
  <Override PartName="/ppt/charts/chart86.xml" ContentType="application/vnd.openxmlformats-officedocument.drawingml.chart+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charts/chart53.xml" ContentType="application/vnd.openxmlformats-officedocument.drawingml.chart+xml"/>
  <Override PartName="/ppt/charts/chart64.xml" ContentType="application/vnd.openxmlformats-officedocument.drawingml.chart+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charts/chart148.xml" ContentType="application/vnd.openxmlformats-officedocument.drawingml.chart+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81.xml" ContentType="application/vnd.openxmlformats-officedocument.presentationml.notesSlide+xml"/>
  <Override PartName="/ppt/diagrams/data20.xml" ContentType="application/vnd.openxmlformats-officedocument.drawingml.diagramData+xml"/>
  <Override PartName="/ppt/charts/chart126.xml" ContentType="application/vnd.openxmlformats-officedocument.drawingml.chart+xml"/>
  <Override PartName="/ppt/charts/chart137.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charts/chart115.xml" ContentType="application/vnd.openxmlformats-officedocument.drawingml.chart+xml"/>
  <Override PartName="/ppt/slides/slide129.xml" ContentType="application/vnd.openxmlformats-officedocument.presentationml.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Override PartName="/ppt/charts/chart104.xml" ContentType="application/vnd.openxmlformats-officedocument.drawingml.chart+xml"/>
  <Override PartName="/ppt/notesSlides/notesSlide139.xml" ContentType="application/vnd.openxmlformats-officedocument.presentationml.notesSlide+xml"/>
  <Override PartName="/ppt/charts/chart151.xml" ContentType="application/vnd.openxmlformats-officedocument.drawingml.chart+xml"/>
  <Override PartName="/ppt/slides/slide118.xml" ContentType="application/vnd.openxmlformats-officedocument.presentationml.slide+xml"/>
  <Override PartName="/ppt/diagrams/layout13.xml" ContentType="application/vnd.openxmlformats-officedocument.drawingml.diagramLayout+xml"/>
  <Override PartName="/ppt/notesSlides/notesSlide128.xml" ContentType="application/vnd.openxmlformats-officedocument.presentationml.notesSlide+xml"/>
  <Override PartName="/ppt/charts/chart140.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charts/chart69.xml" ContentType="application/vnd.openxmlformats-officedocument.drawingml.chart+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charts/chart58.xml" ContentType="application/vnd.openxmlformats-officedocument.drawingml.chart+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charts/chart36.xml" ContentType="application/vnd.openxmlformats-officedocument.drawingml.chart+xml"/>
  <Override PartName="/ppt/charts/chart47.xml" ContentType="application/vnd.openxmlformats-officedocument.drawingml.chart+xml"/>
  <Override PartName="/ppt/diagrams/data14.xml" ContentType="application/vnd.openxmlformats-officedocument.drawingml.diagramData+xml"/>
  <Override PartName="/ppt/notesSlides/notesSlide86.xml" ContentType="application/vnd.openxmlformats-officedocument.presentationml.notesSlide+xml"/>
  <Override PartName="/ppt/charts/chart83.xml" ContentType="application/vnd.openxmlformats-officedocument.drawingml.chart+xml"/>
  <Override PartName="/ppt/charts/chart94.xml" ContentType="application/vnd.openxmlformats-officedocument.drawingml.chart+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charts/chart72.xml" ContentType="application/vnd.openxmlformats-officedocument.drawingml.chart+xml"/>
  <Override PartName="/ppt/notesSlides/notesSlide120.xml" ContentType="application/vnd.openxmlformats-officedocument.presentationml.notesSlide+xml"/>
  <Override PartName="/ppt/charts/chart109.xml" ContentType="application/vnd.openxmlformats-officedocument.drawingml.chart+xml"/>
  <Override PartName="/ppt/slides/slide51.xml" ContentType="application/vnd.openxmlformats-officedocument.presentationml.slide+xml"/>
  <Override PartName="/ppt/charts/chart14.xml" ContentType="application/vnd.openxmlformats-officedocument.drawingml.chart+xml"/>
  <Override PartName="/ppt/notesSlides/notesSlide53.xml" ContentType="application/vnd.openxmlformats-officedocument.presentationml.notesSlide+xml"/>
  <Override PartName="/ppt/charts/chart61.xml" ContentType="application/vnd.openxmlformats-officedocument.drawingml.chart+xml"/>
  <Override PartName="/ppt/diagrams/quickStyle18.xml" ContentType="application/vnd.openxmlformats-officedocument.drawingml.diagramStyle+xml"/>
  <Override PartName="/ppt/charts/chart145.xml" ContentType="application/vnd.openxmlformats-officedocument.drawingml.chart+xml"/>
  <Override PartName="/ppt/slides/slide40.xml" ContentType="application/vnd.openxmlformats-officedocument.presentationml.slide+xml"/>
  <Override PartName="/ppt/notesSlides/notesSlide42.xml" ContentType="application/vnd.openxmlformats-officedocument.presentationml.notesSlide+xml"/>
  <Override PartName="/ppt/charts/chart50.xml" ContentType="application/vnd.openxmlformats-officedocument.drawingml.chart+xml"/>
  <Override PartName="/ppt/diagrams/layout18.xml" ContentType="application/vnd.openxmlformats-officedocument.drawingml.diagramLayout+xml"/>
  <Override PartName="/ppt/charts/chart134.xml" ContentType="application/vnd.openxmlformats-officedocument.drawingml.chart+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charts/chart112.xml" ContentType="application/vnd.openxmlformats-officedocument.drawingml.chart+xml"/>
  <Override PartName="/ppt/charts/chart123.xml" ContentType="application/vnd.openxmlformats-officedocument.drawingml.char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charts/chart99.xml" ContentType="application/vnd.openxmlformats-officedocument.drawingml.chart+xml"/>
  <Override PartName="/ppt/charts/chart101.xml" ContentType="application/vnd.openxmlformats-officedocument.drawingml.chart+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diagrams/data19.xml" ContentType="application/vnd.openxmlformats-officedocument.drawingml.diagramData+xml"/>
  <Override PartName="/ppt/charts/chart88.xml" ContentType="application/vnd.openxmlformats-officedocument.drawingml.chart+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charts/chart77.xml" ContentType="application/vnd.openxmlformats-officedocument.drawingml.chart+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charts/chart19.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charts/chart55.xml" ContentType="application/vnd.openxmlformats-officedocument.drawingml.chart+xml"/>
  <Override PartName="/ppt/charts/chart66.xml" ContentType="application/vnd.openxmlformats-officedocument.drawingml.chart+xml"/>
  <Override PartName="/ppt/notesSlides/notesSlide94.xml" ContentType="application/vnd.openxmlformats-officedocument.presentationml.notesSlide+xml"/>
  <Override PartName="/ppt/diagrams/colors20.xml" ContentType="application/vnd.openxmlformats-officedocument.drawingml.diagramColors+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Override PartName="/ppt/diagrams/data11.xml" ContentType="application/vnd.openxmlformats-officedocument.drawingml.diagramData+xml"/>
  <Override PartName="/ppt/notesSlides/notesSlide83.xml" ContentType="application/vnd.openxmlformats-officedocument.presentationml.notesSlide+xml"/>
  <Override PartName="/ppt/charts/chart91.xml" ContentType="application/vnd.openxmlformats-officedocument.drawingml.chart+xml"/>
  <Override PartName="/ppt/charts/chart128.xml" ContentType="application/vnd.openxmlformats-officedocument.drawingml.chart+xml"/>
  <Override PartName="/ppt/charts/chart139.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charts/chart80.xml" ContentType="application/vnd.openxmlformats-officedocument.drawingml.chart+xml"/>
  <Override PartName="/ppt/charts/chart117.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61.xml" ContentType="application/vnd.openxmlformats-officedocument.presentationml.notesSlide+xml"/>
  <Override PartName="/ppt/diagrams/quickStyle15.xml" ContentType="application/vnd.openxmlformats-officedocument.drawingml.diagramStyle+xml"/>
  <Override PartName="/ppt/charts/chart106.xml" ContentType="application/vnd.openxmlformats-officedocument.drawingml.chart+xml"/>
  <Override PartName="/ppt/charts/chart153.xml" ContentType="application/vnd.openxmlformats-officedocument.drawingml.chart+xml"/>
  <Override PartName="/ppt/notesSlides/notesSlide50.xml" ContentType="application/vnd.openxmlformats-officedocument.presentationml.notesSlide+xml"/>
  <Override PartName="/ppt/diagrams/layout15.xml" ContentType="application/vnd.openxmlformats-officedocument.drawingml.diagramLayout+xml"/>
  <Override PartName="/ppt/charts/chart131.xml" ContentType="application/vnd.openxmlformats-officedocument.drawingml.chart+xml"/>
  <Override PartName="/ppt/charts/chart142.xml" ContentType="application/vnd.openxmlformats-officedocument.drawingml.chart+xml"/>
  <Override PartName="/ppt/slides/slide109.xml" ContentType="application/vnd.openxmlformats-officedocument.presentationml.slide+xml"/>
  <Override PartName="/ppt/slides/slide145.xml" ContentType="application/vnd.openxmlformats-officedocument.presentationml.slide+xml"/>
  <Override PartName="/ppt/diagrams/quickStyle9.xml" ContentType="application/vnd.openxmlformats-officedocument.drawingml.diagramStyl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charts/chart120.xml" ContentType="application/vnd.openxmlformats-officedocument.drawingml.chart+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diagrams/colors14.xml" ContentType="application/vnd.openxmlformats-officedocument.drawingml.diagramColors+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charts/chart49.xml" ContentType="application/vnd.openxmlformats-officedocument.drawingml.chart+xml"/>
  <Override PartName="/ppt/diagrams/data16.xml" ContentType="application/vnd.openxmlformats-officedocument.drawingml.diagramData+xml"/>
  <Override PartName="/ppt/notesSlides/notesSlide88.xml" ContentType="application/vnd.openxmlformats-officedocument.presentationml.notesSlide+xml"/>
  <Override PartName="/ppt/charts/chart96.xml" ContentType="application/vnd.openxmlformats-officedocument.drawingml.chart+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charts/chart74.xml" ContentType="application/vnd.openxmlformats-officedocument.drawingml.chart+xml"/>
  <Override PartName="/ppt/charts/chart85.xml" ContentType="application/vnd.openxmlformats-officedocument.drawingml.chart+xml"/>
  <Override PartName="/ppt/notesSlides/notesSlide122.xml" ContentType="application/vnd.openxmlformats-officedocument.presentationml.notesSlide+xml"/>
  <Override PartName="/ppt/slides/slide53.xml" ContentType="application/vnd.openxmlformats-officedocument.presentationml.slide+xml"/>
  <Override PartName="/ppt/charts/chart16.xml" ContentType="application/vnd.openxmlformats-officedocument.drawingml.chart+xml"/>
  <Override PartName="/ppt/diagrams/quickStyle1.xml" ContentType="application/vnd.openxmlformats-officedocument.drawingml.diagramStyle+xml"/>
  <Override PartName="/ppt/notesSlides/notesSlide55.xml" ContentType="application/vnd.openxmlformats-officedocument.presentationml.notesSlide+xml"/>
  <Override PartName="/ppt/charts/chart63.xml" ContentType="application/vnd.openxmlformats-officedocument.drawingml.chart+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charts/chart147.xml" ContentType="application/vnd.openxmlformats-officedocument.drawingml.char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91.xml" ContentType="application/vnd.openxmlformats-officedocument.presentationml.notesSlide+xml"/>
  <Override PartName="/ppt/charts/chart136.xml" ContentType="application/vnd.openxmlformats-officedocument.drawingml.chart+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diagrams/layout4.xml" ContentType="application/vnd.openxmlformats-officedocument.drawingml.diagramLayout+xml"/>
  <Override PartName="/ppt/charts/chart41.xml" ContentType="application/vnd.openxmlformats-officedocument.drawingml.chart+xml"/>
  <Override PartName="/ppt/notesSlides/notesSlide80.xml" ContentType="application/vnd.openxmlformats-officedocument.presentationml.notesSlide+xml"/>
  <Override PartName="/ppt/charts/chart125.xml" ContentType="application/vnd.openxmlformats-officedocument.drawingml.chart+xml"/>
  <Override PartName="/ppt/slides/slide139.xml" ContentType="application/vnd.openxmlformats-officedocument.presentationml.slide+xml"/>
  <Override PartName="/ppt/notesSlides/notesSlide11.xml" ContentType="application/vnd.openxmlformats-officedocument.presentationml.notesSlide+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charts/chart103.xml" ContentType="application/vnd.openxmlformats-officedocument.drawingml.chart+xml"/>
  <Override PartName="/ppt/charts/chart114.xml" ContentType="application/vnd.openxmlformats-officedocument.drawingml.chart+xml"/>
  <Override PartName="/ppt/charts/chart150.xml" ContentType="application/vnd.openxmlformats-officedocument.drawingml.chart+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charts/chart79.xml" ContentType="application/vnd.openxmlformats-officedocument.drawingml.chart+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diagrams/data13.xml" ContentType="application/vnd.openxmlformats-officedocument.drawingml.diagramData+xml"/>
  <Override PartName="/ppt/notesSlides/notesSlide74.xml" ContentType="application/vnd.openxmlformats-officedocument.presentationml.notesSlide+xml"/>
  <Override PartName="/ppt/charts/chart82.xml" ContentType="application/vnd.openxmlformats-officedocument.drawingml.chart+xml"/>
  <Override PartName="/ppt/charts/chart119.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60.xml" ContentType="application/vnd.openxmlformats-officedocument.drawingml.chart+xml"/>
  <Override PartName="/ppt/diagrams/quickStyle17.xml" ContentType="application/vnd.openxmlformats-officedocument.drawingml.diagramStyle+xml"/>
  <Override PartName="/ppt/tableStyles.xml" ContentType="application/vnd.openxmlformats-officedocument.presentationml.tableStyles+xml"/>
  <Override PartName="/ppt/notesSlides/notesSlide52.xml" ContentType="application/vnd.openxmlformats-officedocument.presentationml.notesSlide+xml"/>
  <Override PartName="/ppt/charts/chart144.xml" ContentType="application/vnd.openxmlformats-officedocument.drawingml.chart+xml"/>
  <Override PartName="/ppt/slides/slide147.xml" ContentType="application/vnd.openxmlformats-officedocument.presentationml.slide+xml"/>
  <Override PartName="/ppt/notesSlides/notesSlide30.xml" ContentType="application/vnd.openxmlformats-officedocument.presentationml.notesSlide+xml"/>
  <Override PartName="/ppt/charts/chart122.xml" ContentType="application/vnd.openxmlformats-officedocument.drawingml.chart+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diagrams/colors16.xml" ContentType="application/vnd.openxmlformats-officedocument.drawingml.diagramColors+xml"/>
  <Override PartName="/ppt/charts/chart98.xml" ContentType="application/vnd.openxmlformats-officedocument.drawingml.chart+xml"/>
  <Override PartName="/ppt/charts/chart100.xml" ContentType="application/vnd.openxmlformats-officedocument.drawingml.char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charts/chart76.xml" ContentType="application/vnd.openxmlformats-officedocument.drawingml.chart+xml"/>
  <Override PartName="/ppt/notesSlides/notesSlide124.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93.xml" ContentType="application/vnd.openxmlformats-officedocument.presentationml.notesSlide+xml"/>
  <Override PartName="/ppt/charts/chart138.xml" ContentType="application/vnd.openxmlformats-officedocument.drawingml.chart+xml"/>
  <Override PartName="/ppt/presentation.xml" ContentType="application/vnd.openxmlformats-officedocument.presentationml.presentation.main+xml"/>
  <Override PartName="/ppt/notesSlides/notesSlide24.xml" ContentType="application/vnd.openxmlformats-officedocument.presentationml.notesSlide+xml"/>
  <Override PartName="/ppt/charts/chart32.xml" ContentType="application/vnd.openxmlformats-officedocument.drawingml.chart+xml"/>
  <Override PartName="/ppt/diagrams/data10.xml" ContentType="application/vnd.openxmlformats-officedocument.drawingml.diagramData+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charts/chart116.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charts/chart141.xml" ContentType="application/vnd.openxmlformats-officedocument.drawingml.chart+xml"/>
  <Override PartName="/ppt/diagrams/quickStyle8.xml" ContentType="application/vnd.openxmlformats-officedocument.drawingml.diagramStyl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22.xml" ContentType="application/vnd.openxmlformats-officedocument.presentationml.slide+xml"/>
  <Override PartName="/ppt/charts/chart48.xml" ContentType="application/vnd.openxmlformats-officedocument.drawingml.chart+xml"/>
  <Override PartName="/ppt/diagrams/colors13.xml" ContentType="application/vnd.openxmlformats-officedocument.drawingml.diagramColors+xml"/>
  <Override PartName="/ppt/notesSlides/notesSlide87.xml" ContentType="application/vnd.openxmlformats-officedocument.presentationml.notesSlide+xml"/>
  <Override PartName="/ppt/charts/chart95.xml" ContentType="application/vnd.openxmlformats-officedocument.drawingml.chart+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65.xml" ContentType="application/vnd.openxmlformats-officedocument.presentationml.notesSlide+xml"/>
  <Override PartName="/ppt/charts/chart73.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90.xml" ContentType="application/vnd.openxmlformats-officedocument.presentationml.notesSlide+xml"/>
  <Override PartName="/ppt/charts/chart135.xml" ContentType="application/vnd.openxmlformats-officedocument.drawingml.chart+xml"/>
  <Override PartName="/ppt/slides/slide30.xml" ContentType="application/vnd.openxmlformats-officedocument.presentationml.slide+xml"/>
  <Override PartName="/ppt/diagrams/layout19.xml" ContentType="application/vnd.openxmlformats-officedocument.drawingml.diagramLayout+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charts/chart113.xml" ContentType="application/vnd.openxmlformats-officedocument.drawingml.chart+xml"/>
  <Override PartName="/ppt/charts/chart5.xml" ContentType="application/vnd.openxmlformats-officedocument.drawingml.chart+xml"/>
  <Override PartName="/ppt/diagrams/colors6.xml" ContentType="application/vnd.openxmlformats-officedocument.drawingml.diagramColors+xml"/>
  <Override PartName="/ppt/diagrams/quickStyle11.xml" ContentType="application/vnd.openxmlformats-officedocument.drawingml.diagramStyle+xml"/>
  <Override PartName="/ppt/notesSlides/notesSlide137.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charts/chart89.xml" ContentType="application/vnd.openxmlformats-officedocument.drawingml.chart+xml"/>
  <Override PartName="/ppt/slides/slide141.xml" ContentType="application/vnd.openxmlformats-officedocument.presentationml.slide+xml"/>
  <Override PartName="/ppt/diagrams/quickStyle5.xml" ContentType="application/vnd.openxmlformats-officedocument.drawingml.diagramStyle+xml"/>
  <Override PartName="/ppt/notesSlides/notesSlide59.xml" ContentType="application/vnd.openxmlformats-officedocument.presentationml.notesSlide+xml"/>
  <Override PartName="/ppt/charts/chart67.xml" ContentType="application/vnd.openxmlformats-officedocument.drawingml.chart+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diagrams/layout8.xml" ContentType="application/vnd.openxmlformats-officedocument.drawingml.diagramLayout+xml"/>
  <Override PartName="/ppt/charts/chart45.xml" ContentType="application/vnd.openxmlformats-officedocument.drawingml.chart+xml"/>
  <Override PartName="/ppt/notesSlides/notesSlide84.xml" ContentType="application/vnd.openxmlformats-officedocument.presentationml.notesSlide+xml"/>
  <Override PartName="/ppt/charts/chart92.xml" ContentType="application/vnd.openxmlformats-officedocument.drawingml.chart+xml"/>
  <Override PartName="/ppt/charts/chart129.xml" ContentType="application/vnd.openxmlformats-officedocument.drawingml.char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62.xml" ContentType="application/vnd.openxmlformats-officedocument.presentationml.notesSlide+xml"/>
  <Override PartName="/ppt/charts/chart70.xml" ContentType="application/vnd.openxmlformats-officedocument.drawingml.chart+xml"/>
  <Override PartName="/ppt/charts/chart107.xml" ContentType="application/vnd.openxmlformats-officedocument.drawingml.chart+xml"/>
  <Override PartName="/ppt/charts/chart154.xml" ContentType="application/vnd.openxmlformats-officedocument.drawingml.chart+xml"/>
  <Override PartName="/ppt/notesSlides/notesSlide40.xml" ContentType="application/vnd.openxmlformats-officedocument.presentationml.notesSlide+xml"/>
  <Override PartName="/ppt/diagrams/layout16.xml" ContentType="application/vnd.openxmlformats-officedocument.drawingml.diagramLayout+xml"/>
  <Override PartName="/ppt/charts/chart132.xml" ContentType="application/vnd.openxmlformats-officedocument.drawingml.chart+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charts/chart110.xml" ContentType="application/vnd.openxmlformats-officedocument.drawingml.chart+xml"/>
  <Override PartName="/ppt/slides/slide87.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List_aplikace_Microsoft_Office_Excel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List_aplikace_Microsoft_Office_Excel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List_aplikace_Microsoft_Office_Excel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List_aplikace_Microsoft_Office_Excel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List_aplikace_Microsoft_Office_Excel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List_aplikace_Microsoft_Office_Excel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List_aplikace_Microsoft_Office_Excel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List_aplikace_Microsoft_Office_Excel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List_aplikace_Microsoft_Office_Excel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List_aplikace_Microsoft_Office_Excel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List_aplikace_Microsoft_Office_Excel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List_aplikace_Microsoft_Office_Excel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List_aplikace_Microsoft_Office_Excel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List_aplikace_Microsoft_Office_Excel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List_aplikace_Microsoft_Office_Excel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List_aplikace_Microsoft_Office_Excel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List_aplikace_Microsoft_Office_Excel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List_aplikace_Microsoft_Office_Excel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List_aplikace_Microsoft_Office_Excel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List_aplikace_Microsoft_Office_Excel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List_aplikace_Microsoft_Office_Excel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List_aplikace_Microsoft_Office_Excel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List_aplikace_Microsoft_Office_Excel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List_aplikace_Microsoft_Office_Excel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List_aplikace_Microsoft_Office_Excel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List_aplikace_Microsoft_Office_Excel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List_aplikace_Microsoft_Office_Excel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List_aplikace_Microsoft_Office_Excel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List_aplikace_Microsoft_Office_Excel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List_aplikace_Microsoft_Office_Excel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List_aplikace_Microsoft_Office_Excel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List_aplikace_Microsoft_Office_Excel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List_aplikace_Microsoft_Office_Excel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List_aplikace_Microsoft_Office_Excel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List_aplikace_Microsoft_Office_Excel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List_aplikace_Microsoft_Office_Excel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List_aplikace_Microsoft_Office_Excel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List_aplikace_Microsoft_Office_Excel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List_aplikace_Microsoft_Office_Excel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List_aplikace_Microsoft_Office_Excel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List_aplikace_Microsoft_Office_Excel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List_aplikace_Microsoft_Office_Excel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List_aplikace_Microsoft_Office_Excel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List_aplikace_Microsoft_Office_Excel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List_aplikace_Microsoft_Office_Excel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List_aplikace_Microsoft_Office_Excel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List_aplikace_Microsoft_Office_Excel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List_aplikace_Microsoft_Office_Excel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List_aplikace_Microsoft_Office_Excel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List_aplikace_Microsoft_Office_Excel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List_aplikace_Microsoft_Office_Excel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List_aplikace_Microsoft_Office_Excel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List_aplikace_Microsoft_Office_Excel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List_aplikace_Microsoft_Office_Excel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List_aplikace_Microsoft_Office_Excel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List_aplikace_Microsoft_Office_Excel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List_aplikace_Microsoft_Office_Excel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List_aplikace_Microsoft_Office_Excel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List_aplikace_Microsoft_Office_Excel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List_aplikace_Microsoft_Office_Excel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List_aplikace_Microsoft_Office_Excel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List_aplikace_Microsoft_Office_Excel15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List_aplikace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List_aplikace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List_aplikace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List_aplikace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List_aplikace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List_aplikace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List_aplikace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List_aplikace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List_aplikace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List_aplikace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List_aplikace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List_aplikace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List_aplikace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List_aplikace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List_aplikace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List_aplikace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List_aplikace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List_aplikace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List_aplikace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List_aplikace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List_aplikace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List_aplikace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List_aplikace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List_aplikace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List_aplikace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List_aplikace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List_aplikace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List_aplikace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List_aplikace_Microsoft_Office_Excel_s_podporou_maker44.xlsm"/></Relationships>
</file>

<file path=ppt/charts/_rels/chart45.xml.rels><?xml version="1.0" encoding="UTF-8" standalone="yes"?>
<Relationships xmlns="http://schemas.openxmlformats.org/package/2006/relationships"><Relationship Id="rId1" Type="http://schemas.openxmlformats.org/officeDocument/2006/relationships/package" Target="../embeddings/List_aplikace_Microsoft_Office_Excel_s_podporou_maker45.xlsm"/></Relationships>
</file>

<file path=ppt/charts/_rels/chart46.xml.rels><?xml version="1.0" encoding="UTF-8" standalone="yes"?>
<Relationships xmlns="http://schemas.openxmlformats.org/package/2006/relationships"><Relationship Id="rId1" Type="http://schemas.openxmlformats.org/officeDocument/2006/relationships/package" Target="../embeddings/List_aplikace_Microsoft_Office_Excel_s_podporou_maker46.xlsm"/></Relationships>
</file>

<file path=ppt/charts/_rels/chart47.xml.rels><?xml version="1.0" encoding="UTF-8" standalone="yes"?>
<Relationships xmlns="http://schemas.openxmlformats.org/package/2006/relationships"><Relationship Id="rId1" Type="http://schemas.openxmlformats.org/officeDocument/2006/relationships/package" Target="../embeddings/List_aplikace_Microsoft_Office_Excel_s_podporou_maker47.xlsm"/></Relationships>
</file>

<file path=ppt/charts/_rels/chart48.xml.rels><?xml version="1.0" encoding="UTF-8" standalone="yes"?>
<Relationships xmlns="http://schemas.openxmlformats.org/package/2006/relationships"><Relationship Id="rId1" Type="http://schemas.openxmlformats.org/officeDocument/2006/relationships/package" Target="../embeddings/List_aplikace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List_aplikace_Microsoft_Office_Excel_s_podporou_maker49.xlsm"/></Relationships>
</file>

<file path=ppt/charts/_rels/chart5.xml.rels><?xml version="1.0" encoding="UTF-8" standalone="yes"?>
<Relationships xmlns="http://schemas.openxmlformats.org/package/2006/relationships"><Relationship Id="rId1" Type="http://schemas.openxmlformats.org/officeDocument/2006/relationships/package" Target="../embeddings/List_aplikace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List_aplikace_Microsoft_Office_Excel_s_podporou_maker50.xlsm"/></Relationships>
</file>

<file path=ppt/charts/_rels/chart51.xml.rels><?xml version="1.0" encoding="UTF-8" standalone="yes"?>
<Relationships xmlns="http://schemas.openxmlformats.org/package/2006/relationships"><Relationship Id="rId1" Type="http://schemas.openxmlformats.org/officeDocument/2006/relationships/package" Target="../embeddings/List_aplikace_Microsoft_Office_Excel_s_podporou_maker51.xlsm"/></Relationships>
</file>

<file path=ppt/charts/_rels/chart52.xml.rels><?xml version="1.0" encoding="UTF-8" standalone="yes"?>
<Relationships xmlns="http://schemas.openxmlformats.org/package/2006/relationships"><Relationship Id="rId1" Type="http://schemas.openxmlformats.org/officeDocument/2006/relationships/package" Target="../embeddings/List_aplikace_Microsoft_Office_Excel_s_podporou_maker52.xlsm"/></Relationships>
</file>

<file path=ppt/charts/_rels/chart53.xml.rels><?xml version="1.0" encoding="UTF-8" standalone="yes"?>
<Relationships xmlns="http://schemas.openxmlformats.org/package/2006/relationships"><Relationship Id="rId1" Type="http://schemas.openxmlformats.org/officeDocument/2006/relationships/package" Target="../embeddings/List_aplikace_Microsoft_Office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List_aplikace_Microsoft_Office_Excel_s_podporou_maker54.xlsm"/></Relationships>
</file>

<file path=ppt/charts/_rels/chart55.xml.rels><?xml version="1.0" encoding="UTF-8" standalone="yes"?>
<Relationships xmlns="http://schemas.openxmlformats.org/package/2006/relationships"><Relationship Id="rId1" Type="http://schemas.openxmlformats.org/officeDocument/2006/relationships/package" Target="../embeddings/List_aplikace_Microsoft_Office_Excel_s_podporou_maker55.xlsm"/></Relationships>
</file>

<file path=ppt/charts/_rels/chart56.xml.rels><?xml version="1.0" encoding="UTF-8" standalone="yes"?>
<Relationships xmlns="http://schemas.openxmlformats.org/package/2006/relationships"><Relationship Id="rId1" Type="http://schemas.openxmlformats.org/officeDocument/2006/relationships/package" Target="../embeddings/List_aplikace_Microsoft_Office_Excel_s_podporou_maker56.xlsm"/></Relationships>
</file>

<file path=ppt/charts/_rels/chart57.xml.rels><?xml version="1.0" encoding="UTF-8" standalone="yes"?>
<Relationships xmlns="http://schemas.openxmlformats.org/package/2006/relationships"><Relationship Id="rId1" Type="http://schemas.openxmlformats.org/officeDocument/2006/relationships/package" Target="../embeddings/List_aplikace_Microsoft_Office_Excel_s_podporou_maker57.xlsm"/></Relationships>
</file>

<file path=ppt/charts/_rels/chart58.xml.rels><?xml version="1.0" encoding="UTF-8" standalone="yes"?>
<Relationships xmlns="http://schemas.openxmlformats.org/package/2006/relationships"><Relationship Id="rId1" Type="http://schemas.openxmlformats.org/officeDocument/2006/relationships/package" Target="../embeddings/List_aplikace_Microsoft_Office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List_aplikace_Microsoft_Office_Excel_s_podporou_maker59.xlsm"/></Relationships>
</file>

<file path=ppt/charts/_rels/chart6.xml.rels><?xml version="1.0" encoding="UTF-8" standalone="yes"?>
<Relationships xmlns="http://schemas.openxmlformats.org/package/2006/relationships"><Relationship Id="rId1" Type="http://schemas.openxmlformats.org/officeDocument/2006/relationships/package" Target="../embeddings/List_aplikace_Microsoft_Office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List_aplikace_Microsoft_Office_Excel_s_podporou_maker60.xlsm"/></Relationships>
</file>

<file path=ppt/charts/_rels/chart61.xml.rels><?xml version="1.0" encoding="UTF-8" standalone="yes"?>
<Relationships xmlns="http://schemas.openxmlformats.org/package/2006/relationships"><Relationship Id="rId1" Type="http://schemas.openxmlformats.org/officeDocument/2006/relationships/package" Target="../embeddings/List_aplikace_Microsoft_Office_Excel_s_podporou_maker61.xlsm"/></Relationships>
</file>

<file path=ppt/charts/_rels/chart62.xml.rels><?xml version="1.0" encoding="UTF-8" standalone="yes"?>
<Relationships xmlns="http://schemas.openxmlformats.org/package/2006/relationships"><Relationship Id="rId1" Type="http://schemas.openxmlformats.org/officeDocument/2006/relationships/package" Target="../embeddings/List_aplikace_Microsoft_Office_Excel_s_podporou_maker62.xlsm"/></Relationships>
</file>

<file path=ppt/charts/_rels/chart63.xml.rels><?xml version="1.0" encoding="UTF-8" standalone="yes"?>
<Relationships xmlns="http://schemas.openxmlformats.org/package/2006/relationships"><Relationship Id="rId1" Type="http://schemas.openxmlformats.org/officeDocument/2006/relationships/package" Target="../embeddings/List_aplikace_Microsoft_Office_Excel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List_aplikace_Microsoft_Office_Excel_s_podporou_maker64.xlsm"/></Relationships>
</file>

<file path=ppt/charts/_rels/chart65.xml.rels><?xml version="1.0" encoding="UTF-8" standalone="yes"?>
<Relationships xmlns="http://schemas.openxmlformats.org/package/2006/relationships"><Relationship Id="rId1" Type="http://schemas.openxmlformats.org/officeDocument/2006/relationships/package" Target="../embeddings/List_aplikace_Microsoft_Office_Excel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List_aplikace_Microsoft_Office_Excel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List_aplikace_Microsoft_Office_Excel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List_aplikace_Microsoft_Office_Excel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List_aplikace_Microsoft_Office_Excel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List_aplikace_Microsoft_Office_Excel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List_aplikace_Microsoft_Office_Excel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List_aplikace_Microsoft_Office_Excel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List_aplikace_Microsoft_Office_Excel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List_aplikace_Microsoft_Office_Excel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List_aplikace_Microsoft_Office_Excel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List_aplikace_Microsoft_Office_Excel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List_aplikace_Microsoft_Office_Excel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List_aplikace_Microsoft_Office_Excel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List_aplikace_Microsoft_Office_Excel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List_aplikace_Microsoft_Office_Excel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List_aplikace_Microsoft_Office_Excel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List_aplikace_Microsoft_Office_Excel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List_aplikace_Microsoft_Office_Excel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List_aplikace_Microsoft_Office_Excel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List_aplikace_Microsoft_Office_Excel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List_aplikace_Microsoft_Office_Excel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List_aplikace_Microsoft_Office_Excel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List_aplikace_Microsoft_Office_Excel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List_aplikace_Microsoft_Office_Excel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List_aplikace_Microsoft_Office_Excel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List_aplikace_Microsoft_Office_Excel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List_aplikace_Microsoft_Office_Excel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List_aplikace_Microsoft_Office_Excel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List_aplikace_Microsoft_Office_Excel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List_aplikace_Microsoft_Office_Excel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List_aplikace_Microsoft_Office_Excel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List_aplikace_Microsoft_Office_Excel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List_aplikace_Microsoft_Office_Excel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List_aplikace_Microsoft_Office_Excel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List_aplikace_Microsoft_Office_Excel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List_aplikace_Microsoft_Office_Excel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List_aplikace_Microsoft_Office_Excel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0.11069602227140311"/>
          <c:y val="0.2066829739224377"/>
          <c:w val="0.86498748018920035"/>
          <c:h val="0.75497310643645565"/>
        </c:manualLayout>
      </c:layout>
      <c:barChart>
        <c:barDir val="col"/>
        <c:grouping val="stacked"/>
        <c:ser>
          <c:idx val="0"/>
          <c:order val="0"/>
          <c:tx>
            <c:strRef>
              <c:f>List1!$B$1</c:f>
              <c:strCache>
                <c:ptCount val="1"/>
                <c:pt idx="0">
                  <c:v>Zařazení pacienti</c:v>
                </c:pt>
              </c:strCache>
            </c:strRef>
          </c:tx>
          <c:spPr>
            <a:solidFill>
              <a:srgbClr val="3366FF"/>
            </a:solidFill>
          </c:spPr>
          <c:dLbls>
            <c:numFmt formatCode="#,##0" sourceLinked="0"/>
            <c:txPr>
              <a:bodyPr/>
              <a:lstStyle/>
              <a:p>
                <a:pPr>
                  <a:defRPr sz="1000">
                    <a:solidFill>
                      <a:schemeClr val="bg1"/>
                    </a:solidFill>
                  </a:defRPr>
                </a:pPr>
                <a:endParaRPr lang="cs-CZ"/>
              </a:p>
            </c:txPr>
            <c:dLblPos val="ctr"/>
            <c:showVal val="1"/>
          </c:dLbls>
          <c:cat>
            <c:strRef>
              <c:f>List1!$A$2:$A$14</c:f>
              <c:strCache>
                <c:ptCount val="13"/>
                <c:pt idx="0">
                  <c:v>FN BRNO</c:v>
                </c:pt>
                <c:pt idx="1">
                  <c:v>HRADEC KRÁLOVÉ</c:v>
                </c:pt>
                <c:pt idx="2">
                  <c:v>FN KRÁLOVSKÉ VINOHRADY</c:v>
                </c:pt>
                <c:pt idx="3">
                  <c:v>FN BULOVKA</c:v>
                </c:pt>
                <c:pt idx="4">
                  <c:v>FN OLOMOUC</c:v>
                </c:pt>
                <c:pt idx="5">
                  <c:v>FN U SV. ANNY BRNO</c:v>
                </c:pt>
                <c:pt idx="6">
                  <c:v>FN V MOTOLE</c:v>
                </c:pt>
                <c:pt idx="7">
                  <c:v>FAKULTNÍ THOMAYEROVA NEMOCNICE</c:v>
                </c:pt>
                <c:pt idx="8">
                  <c:v>VŠEOBECNÁ FAKULTNÍ NEMOCNICE</c:v>
                </c:pt>
                <c:pt idx="9">
                  <c:v>MASARYKŮV ONKOLOGICKÝ ÚSTAV</c:v>
                </c:pt>
                <c:pt idx="10">
                  <c:v>NEMOCNICE NA HOMOLCE</c:v>
                </c:pt>
                <c:pt idx="11">
                  <c:v>IKEM</c:v>
                </c:pt>
                <c:pt idx="12">
                  <c:v>ÚSTAV PRO PÉČI O MATKU A DÍTĚ</c:v>
                </c:pt>
              </c:strCache>
            </c:strRef>
          </c:cat>
          <c:val>
            <c:numRef>
              <c:f>List1!$B$2:$B$14</c:f>
              <c:numCache>
                <c:formatCode>General</c:formatCode>
                <c:ptCount val="13"/>
                <c:pt idx="0">
                  <c:v>3630</c:v>
                </c:pt>
                <c:pt idx="1">
                  <c:v>2296</c:v>
                </c:pt>
                <c:pt idx="2">
                  <c:v>1740</c:v>
                </c:pt>
                <c:pt idx="3">
                  <c:v>2360</c:v>
                </c:pt>
                <c:pt idx="4">
                  <c:v>2353</c:v>
                </c:pt>
                <c:pt idx="5">
                  <c:v>1644</c:v>
                </c:pt>
                <c:pt idx="6">
                  <c:v>3124</c:v>
                </c:pt>
                <c:pt idx="7">
                  <c:v>1848</c:v>
                </c:pt>
                <c:pt idx="8">
                  <c:v>2730</c:v>
                </c:pt>
                <c:pt idx="9">
                  <c:v>719</c:v>
                </c:pt>
                <c:pt idx="10">
                  <c:v>1295</c:v>
                </c:pt>
                <c:pt idx="11">
                  <c:v>822</c:v>
                </c:pt>
                <c:pt idx="12">
                  <c:v>770</c:v>
                </c:pt>
              </c:numCache>
            </c:numRef>
          </c:val>
        </c:ser>
        <c:ser>
          <c:idx val="1"/>
          <c:order val="1"/>
          <c:tx>
            <c:strRef>
              <c:f>List1!$C$1</c:f>
              <c:strCache>
                <c:ptCount val="1"/>
                <c:pt idx="0">
                  <c:v>Nezařazení pacienti</c:v>
                </c:pt>
              </c:strCache>
            </c:strRef>
          </c:tx>
          <c:spPr>
            <a:solidFill>
              <a:srgbClr val="969696"/>
            </a:solidFill>
          </c:spPr>
          <c:dLbls>
            <c:dLbl>
              <c:idx val="0"/>
              <c:layout>
                <c:manualLayout>
                  <c:x val="1.4453376707120201E-3"/>
                  <c:y val="1.4659631172996249E-2"/>
                </c:manualLayout>
              </c:layout>
              <c:showVal val="1"/>
            </c:dLbl>
            <c:dLbl>
              <c:idx val="2"/>
              <c:layout>
                <c:manualLayout>
                  <c:x val="-1.0599020477766409E-16"/>
                  <c:y val="2.3742020117422848E-2"/>
                </c:manualLayout>
              </c:layout>
              <c:showVal val="1"/>
            </c:dLbl>
            <c:numFmt formatCode="#,##0" sourceLinked="0"/>
            <c:txPr>
              <a:bodyPr/>
              <a:lstStyle/>
              <a:p>
                <a:pPr>
                  <a:defRPr sz="1000">
                    <a:solidFill>
                      <a:schemeClr val="bg1"/>
                    </a:solidFill>
                  </a:defRPr>
                </a:pPr>
                <a:endParaRPr lang="cs-CZ"/>
              </a:p>
            </c:txPr>
            <c:showVal val="1"/>
          </c:dLbls>
          <c:cat>
            <c:strRef>
              <c:f>List1!$A$2:$A$14</c:f>
              <c:strCache>
                <c:ptCount val="13"/>
                <c:pt idx="0">
                  <c:v>FN BRNO</c:v>
                </c:pt>
                <c:pt idx="1">
                  <c:v>HRADEC KRÁLOVÉ</c:v>
                </c:pt>
                <c:pt idx="2">
                  <c:v>FN KRÁLOVSKÉ VINOHRADY</c:v>
                </c:pt>
                <c:pt idx="3">
                  <c:v>FN BULOVKA</c:v>
                </c:pt>
                <c:pt idx="4">
                  <c:v>FN OLOMOUC</c:v>
                </c:pt>
                <c:pt idx="5">
                  <c:v>FN U SV. ANNY BRNO</c:v>
                </c:pt>
                <c:pt idx="6">
                  <c:v>FN V MOTOLE</c:v>
                </c:pt>
                <c:pt idx="7">
                  <c:v>FAKULTNÍ THOMAYEROVA NEMOCNICE</c:v>
                </c:pt>
                <c:pt idx="8">
                  <c:v>VŠEOBECNÁ FAKULTNÍ NEMOCNICE</c:v>
                </c:pt>
                <c:pt idx="9">
                  <c:v>MASARYKŮV ONKOLOGICKÝ ÚSTAV</c:v>
                </c:pt>
                <c:pt idx="10">
                  <c:v>NEMOCNICE NA HOMOLCE</c:v>
                </c:pt>
                <c:pt idx="11">
                  <c:v>IKEM</c:v>
                </c:pt>
                <c:pt idx="12">
                  <c:v>ÚSTAV PRO PÉČI O MATKU A DÍTĚ</c:v>
                </c:pt>
              </c:strCache>
            </c:strRef>
          </c:cat>
          <c:val>
            <c:numRef>
              <c:f>List1!$C$2:$C$14</c:f>
              <c:numCache>
                <c:formatCode>General</c:formatCode>
                <c:ptCount val="13"/>
                <c:pt idx="0">
                  <c:v>438</c:v>
                </c:pt>
                <c:pt idx="1">
                  <c:v>220</c:v>
                </c:pt>
                <c:pt idx="2">
                  <c:v>204</c:v>
                </c:pt>
                <c:pt idx="3">
                  <c:v>232</c:v>
                </c:pt>
                <c:pt idx="4">
                  <c:v>355</c:v>
                </c:pt>
                <c:pt idx="5">
                  <c:v>169</c:v>
                </c:pt>
                <c:pt idx="6">
                  <c:v>312</c:v>
                </c:pt>
                <c:pt idx="7">
                  <c:v>214</c:v>
                </c:pt>
                <c:pt idx="8">
                  <c:v>176</c:v>
                </c:pt>
                <c:pt idx="9">
                  <c:v>29</c:v>
                </c:pt>
                <c:pt idx="10">
                  <c:v>142</c:v>
                </c:pt>
                <c:pt idx="11">
                  <c:v>34</c:v>
                </c:pt>
                <c:pt idx="12">
                  <c:v>41</c:v>
                </c:pt>
              </c:numCache>
            </c:numRef>
          </c:val>
        </c:ser>
        <c:gapWidth val="60"/>
        <c:overlap val="100"/>
        <c:axId val="110694400"/>
        <c:axId val="110695936"/>
      </c:barChart>
      <c:lineChart>
        <c:grouping val="standard"/>
        <c:ser>
          <c:idx val="2"/>
          <c:order val="2"/>
          <c:tx>
            <c:strRef>
              <c:f>List1!$D$1</c:f>
              <c:strCache>
                <c:ptCount val="1"/>
                <c:pt idx="0">
                  <c:v>Celkový počet propuštěných pacientů </c:v>
                </c:pt>
              </c:strCache>
            </c:strRef>
          </c:tx>
          <c:spPr>
            <a:ln>
              <a:noFill/>
            </a:ln>
          </c:spPr>
          <c:marker>
            <c:symbol val="none"/>
          </c:marker>
          <c:dLbls>
            <c:numFmt formatCode="#,##0" sourceLinked="0"/>
            <c:txPr>
              <a:bodyPr/>
              <a:lstStyle/>
              <a:p>
                <a:pPr>
                  <a:defRPr sz="1400" b="1" i="1">
                    <a:solidFill>
                      <a:srgbClr val="003366"/>
                    </a:solidFill>
                  </a:defRPr>
                </a:pPr>
                <a:endParaRPr lang="cs-CZ"/>
              </a:p>
            </c:txPr>
            <c:dLblPos val="t"/>
            <c:showVal val="1"/>
          </c:dLbls>
          <c:cat>
            <c:strRef>
              <c:f>List1!$A$2:$A$14</c:f>
              <c:strCache>
                <c:ptCount val="13"/>
                <c:pt idx="0">
                  <c:v>FN BRNO</c:v>
                </c:pt>
                <c:pt idx="1">
                  <c:v>HRADEC KRÁLOVÉ</c:v>
                </c:pt>
                <c:pt idx="2">
                  <c:v>FN KRÁLOVSKÉ VINOHRADY</c:v>
                </c:pt>
                <c:pt idx="3">
                  <c:v>FN BULOVKA</c:v>
                </c:pt>
                <c:pt idx="4">
                  <c:v>FN OLOMOUC</c:v>
                </c:pt>
                <c:pt idx="5">
                  <c:v>FN U SV. ANNY BRNO</c:v>
                </c:pt>
                <c:pt idx="6">
                  <c:v>FN V MOTOLE</c:v>
                </c:pt>
                <c:pt idx="7">
                  <c:v>FAKULTNÍ THOMAYEROVA NEMOCNICE</c:v>
                </c:pt>
                <c:pt idx="8">
                  <c:v>VŠEOBECNÁ FAKULTNÍ NEMOCNICE</c:v>
                </c:pt>
                <c:pt idx="9">
                  <c:v>MASARYKŮV ONKOLOGICKÝ ÚSTAV</c:v>
                </c:pt>
                <c:pt idx="10">
                  <c:v>NEMOCNICE NA HOMOLCE</c:v>
                </c:pt>
                <c:pt idx="11">
                  <c:v>IKEM</c:v>
                </c:pt>
                <c:pt idx="12">
                  <c:v>ÚSTAV PRO PÉČI O MATKU A DÍTĚ</c:v>
                </c:pt>
              </c:strCache>
            </c:strRef>
          </c:cat>
          <c:val>
            <c:numRef>
              <c:f>List1!$D$2:$D$14</c:f>
              <c:numCache>
                <c:formatCode>General</c:formatCode>
                <c:ptCount val="13"/>
                <c:pt idx="0">
                  <c:v>4068</c:v>
                </c:pt>
                <c:pt idx="1">
                  <c:v>2516</c:v>
                </c:pt>
                <c:pt idx="2">
                  <c:v>1944</c:v>
                </c:pt>
                <c:pt idx="3">
                  <c:v>2592</c:v>
                </c:pt>
                <c:pt idx="4">
                  <c:v>2708</c:v>
                </c:pt>
                <c:pt idx="5">
                  <c:v>1813</c:v>
                </c:pt>
                <c:pt idx="6">
                  <c:v>3436</c:v>
                </c:pt>
                <c:pt idx="7">
                  <c:v>2062</c:v>
                </c:pt>
                <c:pt idx="8">
                  <c:v>2906</c:v>
                </c:pt>
                <c:pt idx="9">
                  <c:v>748</c:v>
                </c:pt>
                <c:pt idx="10">
                  <c:v>1437</c:v>
                </c:pt>
                <c:pt idx="11">
                  <c:v>856</c:v>
                </c:pt>
                <c:pt idx="12">
                  <c:v>811</c:v>
                </c:pt>
              </c:numCache>
            </c:numRef>
          </c:val>
        </c:ser>
        <c:marker val="1"/>
        <c:axId val="110694400"/>
        <c:axId val="110695936"/>
      </c:lineChart>
      <c:catAx>
        <c:axId val="110694400"/>
        <c:scaling>
          <c:orientation val="minMax"/>
        </c:scaling>
        <c:axPos val="b"/>
        <c:tickLblPos val="none"/>
        <c:spPr>
          <a:ln>
            <a:solidFill>
              <a:srgbClr val="333399"/>
            </a:solidFill>
          </a:ln>
        </c:spPr>
        <c:txPr>
          <a:bodyPr/>
          <a:lstStyle/>
          <a:p>
            <a:pPr>
              <a:defRPr sz="1000">
                <a:solidFill>
                  <a:srgbClr val="000080"/>
                </a:solidFill>
              </a:defRPr>
            </a:pPr>
            <a:endParaRPr lang="cs-CZ"/>
          </a:p>
        </c:txPr>
        <c:crossAx val="110695936"/>
        <c:crosses val="autoZero"/>
        <c:auto val="1"/>
        <c:lblAlgn val="ctr"/>
        <c:lblOffset val="100"/>
      </c:catAx>
      <c:valAx>
        <c:axId val="110695936"/>
        <c:scaling>
          <c:orientation val="minMax"/>
          <c:max val="4500"/>
          <c:min val="0"/>
        </c:scaling>
        <c:axPos val="l"/>
        <c:numFmt formatCode="#,##0" sourceLinked="0"/>
        <c:tickLblPos val="nextTo"/>
        <c:spPr>
          <a:ln>
            <a:solidFill>
              <a:srgbClr val="333399"/>
            </a:solidFill>
          </a:ln>
        </c:spPr>
        <c:txPr>
          <a:bodyPr/>
          <a:lstStyle/>
          <a:p>
            <a:pPr>
              <a:defRPr sz="1000">
                <a:solidFill>
                  <a:srgbClr val="000080"/>
                </a:solidFill>
              </a:defRPr>
            </a:pPr>
            <a:endParaRPr lang="cs-CZ"/>
          </a:p>
        </c:txPr>
        <c:crossAx val="110694400"/>
        <c:crosses val="autoZero"/>
        <c:crossBetween val="between"/>
        <c:majorUnit val="500"/>
        <c:minorUnit val="100"/>
      </c:valAx>
    </c:plotArea>
    <c:legend>
      <c:legendPos val="r"/>
      <c:legendEntry>
        <c:idx val="2"/>
        <c:txPr>
          <a:bodyPr/>
          <a:lstStyle/>
          <a:p>
            <a:pPr>
              <a:defRPr sz="1200" b="1" i="1">
                <a:solidFill>
                  <a:srgbClr val="003366"/>
                </a:solidFill>
              </a:defRPr>
            </a:pPr>
            <a:endParaRPr lang="cs-CZ"/>
          </a:p>
        </c:txPr>
      </c:legendEntry>
      <c:layout>
        <c:manualLayout>
          <c:xMode val="edge"/>
          <c:yMode val="edge"/>
          <c:x val="0.62591178614830156"/>
          <c:y val="6.401141714944035E-2"/>
          <c:w val="0.34807213577889606"/>
          <c:h val="0.18254480468882461"/>
        </c:manualLayout>
      </c:layout>
      <c:txPr>
        <a:bodyPr/>
        <a:lstStyle/>
        <a:p>
          <a:pPr>
            <a:defRPr sz="1200">
              <a:solidFill>
                <a:srgbClr val="000080"/>
              </a:solidFill>
            </a:defRPr>
          </a:pPr>
          <a:endParaRPr lang="cs-CZ"/>
        </a:p>
      </c:txPr>
    </c:legend>
    <c:plotVisOnly val="1"/>
    <c:dispBlanksAs val="gap"/>
  </c:chart>
  <c:txPr>
    <a:bodyPr/>
    <a:lstStyle/>
    <a:p>
      <a:pPr>
        <a:defRPr sz="1800"/>
      </a:pPr>
      <a:endParaRPr lang="cs-CZ"/>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6.589055447932908E-2"/>
          <c:y val="0.2066829739224377"/>
          <c:w val="0.90979294798127297"/>
          <c:h val="0.75497310643645554"/>
        </c:manualLayout>
      </c:layout>
      <c:barChart>
        <c:barDir val="col"/>
        <c:grouping val="stacked"/>
        <c:ser>
          <c:idx val="0"/>
          <c:order val="0"/>
          <c:tx>
            <c:strRef>
              <c:f>List1!$B$1</c:f>
              <c:strCache>
                <c:ptCount val="1"/>
                <c:pt idx="0">
                  <c:v>Zařazení pacienti</c:v>
                </c:pt>
              </c:strCache>
            </c:strRef>
          </c:tx>
          <c:spPr>
            <a:solidFill>
              <a:srgbClr val="3366FF"/>
            </a:solidFill>
          </c:spPr>
          <c:dLbls>
            <c:dLbl>
              <c:idx val="8"/>
              <c:delete val="1"/>
            </c:dLbl>
            <c:dLbl>
              <c:idx val="9"/>
              <c:delete val="1"/>
            </c:dLbl>
            <c:numFmt formatCode="#,##0" sourceLinked="0"/>
            <c:txPr>
              <a:bodyPr/>
              <a:lstStyle/>
              <a:p>
                <a:pPr>
                  <a:defRPr sz="1400">
                    <a:solidFill>
                      <a:schemeClr val="bg1"/>
                    </a:solidFill>
                  </a:defRPr>
                </a:pPr>
                <a:endParaRPr lang="cs-CZ"/>
              </a:p>
            </c:txPr>
            <c:showVal val="1"/>
          </c:dLbls>
          <c:cat>
            <c:numRef>
              <c:f>List1!$A$2:$A$4</c:f>
              <c:numCache>
                <c:formatCode>General</c:formatCode>
                <c:ptCount val="3"/>
              </c:numCache>
            </c:numRef>
          </c:cat>
          <c:val>
            <c:numRef>
              <c:f>List1!$B$2:$B$4</c:f>
              <c:numCache>
                <c:formatCode>General</c:formatCode>
                <c:ptCount val="3"/>
                <c:pt idx="0">
                  <c:v>136</c:v>
                </c:pt>
                <c:pt idx="1">
                  <c:v>39</c:v>
                </c:pt>
                <c:pt idx="2">
                  <c:v>55</c:v>
                </c:pt>
              </c:numCache>
            </c:numRef>
          </c:val>
        </c:ser>
        <c:ser>
          <c:idx val="1"/>
          <c:order val="1"/>
          <c:tx>
            <c:strRef>
              <c:f>List1!$C$1</c:f>
              <c:strCache>
                <c:ptCount val="1"/>
                <c:pt idx="0">
                  <c:v>Nezařazení pacienti</c:v>
                </c:pt>
              </c:strCache>
            </c:strRef>
          </c:tx>
          <c:spPr>
            <a:solidFill>
              <a:srgbClr val="969696"/>
            </a:solidFill>
          </c:spPr>
          <c:dLbls>
            <c:dLbl>
              <c:idx val="0"/>
              <c:layout>
                <c:manualLayout>
                  <c:x val="0"/>
                  <c:y val="1.8245099203536959E-2"/>
                </c:manualLayout>
              </c:layout>
              <c:showVal val="1"/>
            </c:dLbl>
            <c:dLbl>
              <c:idx val="2"/>
              <c:layout>
                <c:manualLayout>
                  <c:x val="-1.0599020477766255E-16"/>
                  <c:y val="2.3742020117422848E-2"/>
                </c:manualLayout>
              </c:layout>
              <c:showVal val="1"/>
            </c:dLbl>
            <c:numFmt formatCode="#,##0" sourceLinked="0"/>
            <c:txPr>
              <a:bodyPr/>
              <a:lstStyle/>
              <a:p>
                <a:pPr>
                  <a:defRPr sz="1400">
                    <a:solidFill>
                      <a:schemeClr val="bg1"/>
                    </a:solidFill>
                  </a:defRPr>
                </a:pPr>
                <a:endParaRPr lang="cs-CZ"/>
              </a:p>
            </c:txPr>
            <c:showVal val="1"/>
          </c:dLbls>
          <c:cat>
            <c:numRef>
              <c:f>List1!$A$2:$A$4</c:f>
              <c:numCache>
                <c:formatCode>General</c:formatCode>
                <c:ptCount val="3"/>
              </c:numCache>
            </c:numRef>
          </c:cat>
          <c:val>
            <c:numRef>
              <c:f>List1!$C$2:$C$4</c:f>
              <c:numCache>
                <c:formatCode>General</c:formatCode>
                <c:ptCount val="3"/>
                <c:pt idx="0">
                  <c:v>9</c:v>
                </c:pt>
                <c:pt idx="1">
                  <c:v>0</c:v>
                </c:pt>
                <c:pt idx="2">
                  <c:v>0</c:v>
                </c:pt>
              </c:numCache>
            </c:numRef>
          </c:val>
        </c:ser>
        <c:gapWidth val="60"/>
        <c:overlap val="100"/>
        <c:axId val="114139904"/>
        <c:axId val="114141440"/>
      </c:barChart>
      <c:lineChart>
        <c:grouping val="standard"/>
        <c:ser>
          <c:idx val="2"/>
          <c:order val="2"/>
          <c:tx>
            <c:strRef>
              <c:f>List1!$D$1</c:f>
              <c:strCache>
                <c:ptCount val="1"/>
                <c:pt idx="0">
                  <c:v>Celkový počet propuštěných pacientů </c:v>
                </c:pt>
              </c:strCache>
            </c:strRef>
          </c:tx>
          <c:spPr>
            <a:ln>
              <a:noFill/>
            </a:ln>
          </c:spPr>
          <c:marker>
            <c:symbol val="none"/>
          </c:marker>
          <c:dLbls>
            <c:numFmt formatCode="#,##0" sourceLinked="0"/>
            <c:txPr>
              <a:bodyPr/>
              <a:lstStyle/>
              <a:p>
                <a:pPr>
                  <a:defRPr sz="1600" b="1" i="1">
                    <a:solidFill>
                      <a:srgbClr val="003366"/>
                    </a:solidFill>
                  </a:defRPr>
                </a:pPr>
                <a:endParaRPr lang="cs-CZ"/>
              </a:p>
            </c:txPr>
            <c:dLblPos val="t"/>
            <c:showVal val="1"/>
          </c:dLbls>
          <c:cat>
            <c:numRef>
              <c:f>List1!$A$2:$A$4</c:f>
              <c:numCache>
                <c:formatCode>General</c:formatCode>
                <c:ptCount val="3"/>
              </c:numCache>
            </c:numRef>
          </c:cat>
          <c:val>
            <c:numRef>
              <c:f>List1!$D$2:$D$4</c:f>
              <c:numCache>
                <c:formatCode>General</c:formatCode>
                <c:ptCount val="3"/>
                <c:pt idx="0">
                  <c:v>145</c:v>
                </c:pt>
                <c:pt idx="1">
                  <c:v>39</c:v>
                </c:pt>
                <c:pt idx="2">
                  <c:v>55</c:v>
                </c:pt>
              </c:numCache>
            </c:numRef>
          </c:val>
        </c:ser>
        <c:marker val="1"/>
        <c:axId val="114139904"/>
        <c:axId val="114141440"/>
      </c:lineChart>
      <c:catAx>
        <c:axId val="114139904"/>
        <c:scaling>
          <c:orientation val="minMax"/>
        </c:scaling>
        <c:axPos val="b"/>
        <c:numFmt formatCode="General" sourceLinked="1"/>
        <c:tickLblPos val="none"/>
        <c:spPr>
          <a:ln>
            <a:solidFill>
              <a:srgbClr val="333399"/>
            </a:solidFill>
          </a:ln>
        </c:spPr>
        <c:txPr>
          <a:bodyPr/>
          <a:lstStyle/>
          <a:p>
            <a:pPr>
              <a:defRPr sz="1000">
                <a:solidFill>
                  <a:srgbClr val="000080"/>
                </a:solidFill>
              </a:defRPr>
            </a:pPr>
            <a:endParaRPr lang="cs-CZ"/>
          </a:p>
        </c:txPr>
        <c:crossAx val="114141440"/>
        <c:crosses val="autoZero"/>
        <c:auto val="1"/>
        <c:lblAlgn val="ctr"/>
        <c:lblOffset val="100"/>
      </c:catAx>
      <c:valAx>
        <c:axId val="114141440"/>
        <c:scaling>
          <c:orientation val="minMax"/>
          <c:max val="200"/>
          <c:min val="0"/>
        </c:scaling>
        <c:axPos val="l"/>
        <c:numFmt formatCode="#,##0" sourceLinked="0"/>
        <c:tickLblPos val="nextTo"/>
        <c:spPr>
          <a:ln>
            <a:solidFill>
              <a:srgbClr val="333399"/>
            </a:solidFill>
          </a:ln>
        </c:spPr>
        <c:txPr>
          <a:bodyPr/>
          <a:lstStyle/>
          <a:p>
            <a:pPr>
              <a:defRPr sz="1000">
                <a:solidFill>
                  <a:srgbClr val="000080"/>
                </a:solidFill>
              </a:defRPr>
            </a:pPr>
            <a:endParaRPr lang="cs-CZ"/>
          </a:p>
        </c:txPr>
        <c:crossAx val="114139904"/>
        <c:crosses val="autoZero"/>
        <c:crossBetween val="between"/>
        <c:majorUnit val="25"/>
        <c:minorUnit val="20"/>
      </c:valAx>
    </c:plotArea>
    <c:legend>
      <c:legendPos val="r"/>
      <c:legendEntry>
        <c:idx val="2"/>
        <c:txPr>
          <a:bodyPr/>
          <a:lstStyle/>
          <a:p>
            <a:pPr>
              <a:defRPr sz="1200" b="1" i="1">
                <a:solidFill>
                  <a:srgbClr val="003366"/>
                </a:solidFill>
              </a:defRPr>
            </a:pPr>
            <a:endParaRPr lang="cs-CZ"/>
          </a:p>
        </c:txPr>
      </c:legendEntry>
      <c:layout>
        <c:manualLayout>
          <c:xMode val="edge"/>
          <c:yMode val="edge"/>
          <c:x val="0.6259117861482999"/>
          <c:y val="2.1857079982566287E-2"/>
          <c:w val="0.27372668182781917"/>
          <c:h val="0.33121960807773498"/>
        </c:manualLayout>
      </c:layout>
      <c:txPr>
        <a:bodyPr/>
        <a:lstStyle/>
        <a:p>
          <a:pPr>
            <a:defRPr sz="1200">
              <a:solidFill>
                <a:srgbClr val="000080"/>
              </a:solidFill>
            </a:defRPr>
          </a:pPr>
          <a:endParaRPr lang="cs-CZ"/>
        </a:p>
      </c:txPr>
    </c:legend>
    <c:plotVisOnly val="1"/>
    <c:dispBlanksAs val="gap"/>
  </c:chart>
  <c:txPr>
    <a:bodyPr/>
    <a:lstStyle/>
    <a:p>
      <a:pPr>
        <a:defRPr sz="1800"/>
      </a:pPr>
      <a:endParaRPr lang="cs-CZ"/>
    </a:p>
  </c:txPr>
  <c:externalData r:id="rId1"/>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Tělesné pohodlí</c:v>
                </c:pt>
                <c:pt idx="5">
                  <c:v>Koordinace a integrace péče</c:v>
                </c:pt>
                <c:pt idx="6">
                  <c:v>Respekt, ohled, úcta</c:v>
                </c:pt>
                <c:pt idx="7">
                  <c:v>Informace</c:v>
                </c:pt>
                <c:pt idx="8">
                  <c:v>Citová opora</c:v>
                </c:pt>
              </c:strCache>
            </c:strRef>
          </c:cat>
          <c:val>
            <c:numRef>
              <c:f>List1!$B$2:$B$10</c:f>
              <c:numCache>
                <c:formatCode>General</c:formatCode>
                <c:ptCount val="9"/>
                <c:pt idx="0">
                  <c:v>79.695499999999981</c:v>
                </c:pt>
                <c:pt idx="1">
                  <c:v>88.165199999999999</c:v>
                </c:pt>
                <c:pt idx="2">
                  <c:v>78.248999999999995</c:v>
                </c:pt>
                <c:pt idx="3">
                  <c:v>85.4932000000003</c:v>
                </c:pt>
                <c:pt idx="4">
                  <c:v>74.966800000000006</c:v>
                </c:pt>
                <c:pt idx="5">
                  <c:v>76.863900000000001</c:v>
                </c:pt>
                <c:pt idx="6">
                  <c:v>78.808499999999981</c:v>
                </c:pt>
                <c:pt idx="7">
                  <c:v>79.61569999999999</c:v>
                </c:pt>
                <c:pt idx="8">
                  <c:v>73.290000000000006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Tělesné pohodlí</c:v>
                </c:pt>
                <c:pt idx="5">
                  <c:v>Koordinace a integrace péče</c:v>
                </c:pt>
                <c:pt idx="6">
                  <c:v>Respekt, ohled, úcta</c:v>
                </c:pt>
                <c:pt idx="7">
                  <c:v>Informace</c:v>
                </c:pt>
                <c:pt idx="8">
                  <c:v>Citová opora</c:v>
                </c:pt>
              </c:strCache>
            </c:strRef>
          </c:cat>
          <c:val>
            <c:numRef>
              <c:f>List1!$C$2:$C$10</c:f>
              <c:numCache>
                <c:formatCode>General</c:formatCode>
                <c:ptCount val="9"/>
                <c:pt idx="0">
                  <c:v>81.286699999999996</c:v>
                </c:pt>
                <c:pt idx="1">
                  <c:v>90.538600000000002</c:v>
                </c:pt>
                <c:pt idx="2">
                  <c:v>80.567800000000005</c:v>
                </c:pt>
                <c:pt idx="3">
                  <c:v>87.566199999999995</c:v>
                </c:pt>
                <c:pt idx="4">
                  <c:v>76.68559999999998</c:v>
                </c:pt>
                <c:pt idx="5">
                  <c:v>79.306899999999999</c:v>
                </c:pt>
                <c:pt idx="6">
                  <c:v>80.97229999999999</c:v>
                </c:pt>
                <c:pt idx="7">
                  <c:v>81.659299999999988</c:v>
                </c:pt>
                <c:pt idx="8">
                  <c:v>75.950199999999995</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Přijetí do nemocnice</c:v>
                </c:pt>
                <c:pt idx="3">
                  <c:v>Propuštění a pokračování péče</c:v>
                </c:pt>
                <c:pt idx="4">
                  <c:v>Tělesné pohodlí</c:v>
                </c:pt>
                <c:pt idx="5">
                  <c:v>Koordinace a integrace péče</c:v>
                </c:pt>
                <c:pt idx="6">
                  <c:v>Respekt, ohled, úcta</c:v>
                </c:pt>
                <c:pt idx="7">
                  <c:v>Informace</c:v>
                </c:pt>
                <c:pt idx="8">
                  <c:v>Citová opora</c:v>
                </c:pt>
              </c:strCache>
            </c:strRef>
          </c:cat>
          <c:val>
            <c:numRef>
              <c:f>List1!$D$2:$D$10</c:f>
              <c:numCache>
                <c:formatCode>General</c:formatCode>
                <c:ptCount val="9"/>
                <c:pt idx="0">
                  <c:v>80.49110000000033</c:v>
                </c:pt>
                <c:pt idx="1">
                  <c:v>89.351900000000001</c:v>
                </c:pt>
                <c:pt idx="2">
                  <c:v>79.4084</c:v>
                </c:pt>
                <c:pt idx="3">
                  <c:v>86.529699999999991</c:v>
                </c:pt>
                <c:pt idx="4">
                  <c:v>75.8262</c:v>
                </c:pt>
                <c:pt idx="5">
                  <c:v>78.085399999999979</c:v>
                </c:pt>
                <c:pt idx="6">
                  <c:v>79.8904</c:v>
                </c:pt>
                <c:pt idx="7">
                  <c:v>80.637500000000003</c:v>
                </c:pt>
                <c:pt idx="8">
                  <c:v>74.620099999999979</c:v>
                </c:pt>
              </c:numCache>
            </c:numRef>
          </c:val>
        </c:ser>
        <c:dLbls>
          <c:showVal val="1"/>
        </c:dLbls>
        <c:hiLowLines>
          <c:spPr>
            <a:ln w="25400" cap="sq" cmpd="sng" algn="ctr">
              <a:solidFill>
                <a:srgbClr val="3366FF"/>
              </a:solidFill>
              <a:prstDash val="solid"/>
              <a:headEnd type="none" w="med" len="sm"/>
              <a:tailEnd type="none" w="med" len="sm"/>
            </a:ln>
            <a:effectLst/>
          </c:spPr>
        </c:hiLowLines>
        <c:axId val="159963392"/>
        <c:axId val="159973376"/>
      </c:stockChart>
      <c:catAx>
        <c:axId val="159963392"/>
        <c:scaling>
          <c:orientation val="minMax"/>
        </c:scaling>
        <c:axPos val="b"/>
        <c:numFmt formatCode="d/m/yyyy" sourceLinked="1"/>
        <c:tickLblPos val="none"/>
        <c:spPr>
          <a:ln>
            <a:noFill/>
          </a:ln>
        </c:spPr>
        <c:crossAx val="159973376"/>
        <c:crosses val="autoZero"/>
        <c:auto val="1"/>
        <c:lblAlgn val="ctr"/>
        <c:lblOffset val="100"/>
      </c:catAx>
      <c:valAx>
        <c:axId val="159973376"/>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99633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Tělesné pohodlí</c:v>
                </c:pt>
                <c:pt idx="5">
                  <c:v>Koordinace a integrace péče</c:v>
                </c:pt>
                <c:pt idx="6">
                  <c:v>Respekt, ohled, úcta</c:v>
                </c:pt>
                <c:pt idx="7">
                  <c:v>Informace</c:v>
                </c:pt>
                <c:pt idx="8">
                  <c:v>Citová opora</c:v>
                </c:pt>
              </c:strCache>
            </c:strRef>
          </c:cat>
          <c:val>
            <c:numRef>
              <c:f>List1!$B$2:$B$10</c:f>
              <c:numCache>
                <c:formatCode>General</c:formatCode>
                <c:ptCount val="9"/>
                <c:pt idx="0">
                  <c:v>75.6541</c:v>
                </c:pt>
                <c:pt idx="1">
                  <c:v>84.713099999999997</c:v>
                </c:pt>
                <c:pt idx="2">
                  <c:v>80.978200000000001</c:v>
                </c:pt>
                <c:pt idx="3">
                  <c:v>78.041799999999995</c:v>
                </c:pt>
                <c:pt idx="4">
                  <c:v>78.632499999999979</c:v>
                </c:pt>
                <c:pt idx="5">
                  <c:v>71.418000000000006</c:v>
                </c:pt>
                <c:pt idx="6">
                  <c:v>69.731499999999997</c:v>
                </c:pt>
                <c:pt idx="7">
                  <c:v>66.273899999999998</c:v>
                </c:pt>
                <c:pt idx="8">
                  <c:v>63.418400000000005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Tělesné pohodlí</c:v>
                </c:pt>
                <c:pt idx="5">
                  <c:v>Koordinace a integrace péče</c:v>
                </c:pt>
                <c:pt idx="6">
                  <c:v>Respekt, ohled, úcta</c:v>
                </c:pt>
                <c:pt idx="7">
                  <c:v>Informace</c:v>
                </c:pt>
                <c:pt idx="8">
                  <c:v>Citová opora</c:v>
                </c:pt>
              </c:strCache>
            </c:strRef>
          </c:cat>
          <c:val>
            <c:numRef>
              <c:f>List1!$C$2:$C$10</c:f>
              <c:numCache>
                <c:formatCode>General</c:formatCode>
                <c:ptCount val="9"/>
                <c:pt idx="0">
                  <c:v>84.573599999999999</c:v>
                </c:pt>
                <c:pt idx="1">
                  <c:v>98.620299999999986</c:v>
                </c:pt>
                <c:pt idx="2">
                  <c:v>91.864099999999993</c:v>
                </c:pt>
                <c:pt idx="3">
                  <c:v>90.237799999999993</c:v>
                </c:pt>
                <c:pt idx="4">
                  <c:v>87.114000000000004</c:v>
                </c:pt>
                <c:pt idx="5">
                  <c:v>85.665399999999948</c:v>
                </c:pt>
                <c:pt idx="6">
                  <c:v>81.62269999999998</c:v>
                </c:pt>
                <c:pt idx="7">
                  <c:v>79.976100000000002</c:v>
                </c:pt>
                <c:pt idx="8">
                  <c:v>78.248199999999997</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Přijetí do nemocnice</c:v>
                </c:pt>
                <c:pt idx="3">
                  <c:v>Propuštění a pokračování péče</c:v>
                </c:pt>
                <c:pt idx="4">
                  <c:v>Tělesné pohodlí</c:v>
                </c:pt>
                <c:pt idx="5">
                  <c:v>Koordinace a integrace péče</c:v>
                </c:pt>
                <c:pt idx="6">
                  <c:v>Respekt, ohled, úcta</c:v>
                </c:pt>
                <c:pt idx="7">
                  <c:v>Informace</c:v>
                </c:pt>
                <c:pt idx="8">
                  <c:v>Citová opora</c:v>
                </c:pt>
              </c:strCache>
            </c:strRef>
          </c:cat>
          <c:val>
            <c:numRef>
              <c:f>List1!$D$2:$D$10</c:f>
              <c:numCache>
                <c:formatCode>General</c:formatCode>
                <c:ptCount val="9"/>
                <c:pt idx="0">
                  <c:v>80.113799999999998</c:v>
                </c:pt>
                <c:pt idx="1">
                  <c:v>91.666699999999992</c:v>
                </c:pt>
                <c:pt idx="2">
                  <c:v>86.421099999999996</c:v>
                </c:pt>
                <c:pt idx="3">
                  <c:v>84.13979999999998</c:v>
                </c:pt>
                <c:pt idx="4">
                  <c:v>82.873299999999986</c:v>
                </c:pt>
                <c:pt idx="5">
                  <c:v>78.541700000000006</c:v>
                </c:pt>
                <c:pt idx="6">
                  <c:v>75.677099999999982</c:v>
                </c:pt>
                <c:pt idx="7">
                  <c:v>73.124999999999986</c:v>
                </c:pt>
                <c:pt idx="8">
                  <c:v>70.833299999999994</c:v>
                </c:pt>
              </c:numCache>
            </c:numRef>
          </c:val>
        </c:ser>
        <c:dLbls>
          <c:showVal val="1"/>
        </c:dLbls>
        <c:hiLowLines>
          <c:spPr>
            <a:ln w="25400" cap="sq" cmpd="sng" algn="ctr">
              <a:solidFill>
                <a:srgbClr val="003366"/>
              </a:solidFill>
              <a:prstDash val="solid"/>
              <a:headEnd type="none" w="med" len="sm"/>
              <a:tailEnd type="none" w="med" len="sm"/>
            </a:ln>
            <a:effectLst/>
          </c:spPr>
        </c:hiLowLines>
        <c:axId val="160037120"/>
        <c:axId val="160112640"/>
      </c:stockChart>
      <c:catAx>
        <c:axId val="16003712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0112640"/>
        <c:crosses val="autoZero"/>
        <c:auto val="1"/>
        <c:lblAlgn val="ctr"/>
        <c:lblOffset val="100"/>
      </c:catAx>
      <c:valAx>
        <c:axId val="16011264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003712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Tělesné pohodlí</c:v>
                </c:pt>
                <c:pt idx="5">
                  <c:v>Přijetí do nemocnice</c:v>
                </c:pt>
                <c:pt idx="6">
                  <c:v>Koordinace a integrace péče</c:v>
                </c:pt>
                <c:pt idx="7">
                  <c:v>Informace</c:v>
                </c:pt>
                <c:pt idx="8">
                  <c:v>Citová opora</c:v>
                </c:pt>
              </c:strCache>
            </c:strRef>
          </c:cat>
          <c:val>
            <c:numRef>
              <c:f>List1!$B$2:$B$10</c:f>
              <c:numCache>
                <c:formatCode>General</c:formatCode>
                <c:ptCount val="9"/>
                <c:pt idx="0">
                  <c:v>79.880499999999998</c:v>
                </c:pt>
                <c:pt idx="1">
                  <c:v>85.482399999999998</c:v>
                </c:pt>
                <c:pt idx="2">
                  <c:v>88.4902000000003</c:v>
                </c:pt>
                <c:pt idx="3">
                  <c:v>78.657699999999991</c:v>
                </c:pt>
                <c:pt idx="4">
                  <c:v>75.254800000000003</c:v>
                </c:pt>
                <c:pt idx="5">
                  <c:v>78.747800000000026</c:v>
                </c:pt>
                <c:pt idx="6">
                  <c:v>77.113299999999995</c:v>
                </c:pt>
                <c:pt idx="7">
                  <c:v>79.7654</c:v>
                </c:pt>
                <c:pt idx="8">
                  <c:v>73.509500000000003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Tělesné pohodlí</c:v>
                </c:pt>
                <c:pt idx="5">
                  <c:v>Přijetí do nemocnice</c:v>
                </c:pt>
                <c:pt idx="6">
                  <c:v>Koordinace a integrace péče</c:v>
                </c:pt>
                <c:pt idx="7">
                  <c:v>Informace</c:v>
                </c:pt>
                <c:pt idx="8">
                  <c:v>Citová opora</c:v>
                </c:pt>
              </c:strCache>
            </c:strRef>
          </c:cat>
          <c:val>
            <c:numRef>
              <c:f>List1!$C$2:$C$10</c:f>
              <c:numCache>
                <c:formatCode>General</c:formatCode>
                <c:ptCount val="9"/>
                <c:pt idx="0">
                  <c:v>81.466899999999995</c:v>
                </c:pt>
                <c:pt idx="1">
                  <c:v>87.555999999999983</c:v>
                </c:pt>
                <c:pt idx="2">
                  <c:v>90.838799999999978</c:v>
                </c:pt>
                <c:pt idx="3">
                  <c:v>80.836100000000002</c:v>
                </c:pt>
                <c:pt idx="4">
                  <c:v>76.969399999999993</c:v>
                </c:pt>
                <c:pt idx="5">
                  <c:v>81.040400000000005</c:v>
                </c:pt>
                <c:pt idx="6">
                  <c:v>79.549099999999996</c:v>
                </c:pt>
                <c:pt idx="7">
                  <c:v>81.803200000000004</c:v>
                </c:pt>
                <c:pt idx="8">
                  <c:v>76.163899999999998</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Propuštění a pokračování péče</c:v>
                </c:pt>
                <c:pt idx="2">
                  <c:v>Zapojení rodiny</c:v>
                </c:pt>
                <c:pt idx="3">
                  <c:v>Respekt, ohled, úcta</c:v>
                </c:pt>
                <c:pt idx="4">
                  <c:v>Tělesné pohodlí</c:v>
                </c:pt>
                <c:pt idx="5">
                  <c:v>Přijetí do nemocnice</c:v>
                </c:pt>
                <c:pt idx="6">
                  <c:v>Koordinace a integrace péče</c:v>
                </c:pt>
                <c:pt idx="7">
                  <c:v>Informace</c:v>
                </c:pt>
                <c:pt idx="8">
                  <c:v>Citová opora</c:v>
                </c:pt>
              </c:strCache>
            </c:strRef>
          </c:cat>
          <c:val>
            <c:numRef>
              <c:f>List1!$D$2:$D$10</c:f>
              <c:numCache>
                <c:formatCode>General</c:formatCode>
                <c:ptCount val="9"/>
                <c:pt idx="0">
                  <c:v>80.673699999999982</c:v>
                </c:pt>
                <c:pt idx="1">
                  <c:v>86.519200000000026</c:v>
                </c:pt>
                <c:pt idx="2">
                  <c:v>89.664500000000004</c:v>
                </c:pt>
                <c:pt idx="3">
                  <c:v>79.746899999999997</c:v>
                </c:pt>
                <c:pt idx="4">
                  <c:v>76.112099999999998</c:v>
                </c:pt>
                <c:pt idx="5">
                  <c:v>79.894099999999995</c:v>
                </c:pt>
                <c:pt idx="6">
                  <c:v>78.331199999999995</c:v>
                </c:pt>
                <c:pt idx="7">
                  <c:v>80.784300000000002</c:v>
                </c:pt>
                <c:pt idx="8">
                  <c:v>74.836699999999993</c:v>
                </c:pt>
              </c:numCache>
            </c:numRef>
          </c:val>
        </c:ser>
        <c:dLbls>
          <c:showVal val="1"/>
        </c:dLbls>
        <c:hiLowLines>
          <c:spPr>
            <a:ln w="25400" cap="sq" cmpd="sng" algn="ctr">
              <a:solidFill>
                <a:srgbClr val="3366FF"/>
              </a:solidFill>
              <a:prstDash val="solid"/>
              <a:headEnd type="none" w="med" len="sm"/>
              <a:tailEnd type="none" w="med" len="sm"/>
            </a:ln>
            <a:effectLst/>
          </c:spPr>
        </c:hiLowLines>
        <c:axId val="160450432"/>
        <c:axId val="160451968"/>
      </c:stockChart>
      <c:catAx>
        <c:axId val="160450432"/>
        <c:scaling>
          <c:orientation val="minMax"/>
        </c:scaling>
        <c:axPos val="b"/>
        <c:numFmt formatCode="d/m/yyyy" sourceLinked="1"/>
        <c:tickLblPos val="none"/>
        <c:spPr>
          <a:ln>
            <a:noFill/>
          </a:ln>
        </c:spPr>
        <c:crossAx val="160451968"/>
        <c:crosses val="autoZero"/>
        <c:auto val="1"/>
        <c:lblAlgn val="ctr"/>
        <c:lblOffset val="100"/>
      </c:catAx>
      <c:valAx>
        <c:axId val="160451968"/>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045043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Tělesné pohodlí</c:v>
                </c:pt>
                <c:pt idx="5">
                  <c:v>Přijetí do nemocnice</c:v>
                </c:pt>
                <c:pt idx="6">
                  <c:v>Koordinace a integrace péče</c:v>
                </c:pt>
                <c:pt idx="7">
                  <c:v>Informace</c:v>
                </c:pt>
                <c:pt idx="8">
                  <c:v>Citová opora</c:v>
                </c:pt>
              </c:strCache>
            </c:strRef>
          </c:cat>
          <c:val>
            <c:numRef>
              <c:f>List1!$B$2:$B$10</c:f>
              <c:numCache>
                <c:formatCode>General</c:formatCode>
                <c:ptCount val="9"/>
                <c:pt idx="0">
                  <c:v>70.791300000000007</c:v>
                </c:pt>
                <c:pt idx="1">
                  <c:v>78.592200000000005</c:v>
                </c:pt>
                <c:pt idx="2">
                  <c:v>75.204600000000127</c:v>
                </c:pt>
                <c:pt idx="3">
                  <c:v>74.563800000000001</c:v>
                </c:pt>
                <c:pt idx="4">
                  <c:v>70.277100000000004</c:v>
                </c:pt>
                <c:pt idx="5">
                  <c:v>66.376699999999985</c:v>
                </c:pt>
                <c:pt idx="6">
                  <c:v>64.782600000000002</c:v>
                </c:pt>
                <c:pt idx="7">
                  <c:v>62.833800000000004</c:v>
                </c:pt>
                <c:pt idx="8">
                  <c:v>57.9041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Tělesné pohodlí</c:v>
                </c:pt>
                <c:pt idx="5">
                  <c:v>Přijetí do nemocnice</c:v>
                </c:pt>
                <c:pt idx="6">
                  <c:v>Koordinace a integrace péče</c:v>
                </c:pt>
                <c:pt idx="7">
                  <c:v>Informace</c:v>
                </c:pt>
                <c:pt idx="8">
                  <c:v>Citová opora</c:v>
                </c:pt>
              </c:strCache>
            </c:strRef>
          </c:cat>
          <c:val>
            <c:numRef>
              <c:f>List1!$C$2:$C$10</c:f>
              <c:numCache>
                <c:formatCode>General</c:formatCode>
                <c:ptCount val="9"/>
                <c:pt idx="0">
                  <c:v>79.936700000000002</c:v>
                </c:pt>
                <c:pt idx="1">
                  <c:v>90.547600000000287</c:v>
                </c:pt>
                <c:pt idx="2">
                  <c:v>91.462000000000003</c:v>
                </c:pt>
                <c:pt idx="3">
                  <c:v>84.575999999999979</c:v>
                </c:pt>
                <c:pt idx="4">
                  <c:v>80.045500000000004</c:v>
                </c:pt>
                <c:pt idx="5">
                  <c:v>80.858299999999986</c:v>
                </c:pt>
                <c:pt idx="6">
                  <c:v>79.456999999999994</c:v>
                </c:pt>
                <c:pt idx="7">
                  <c:v>76.305999999999983</c:v>
                </c:pt>
                <c:pt idx="8">
                  <c:v>72.741100000000301</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Propuštění a pokračování péče</c:v>
                </c:pt>
                <c:pt idx="2">
                  <c:v>Zapojení rodiny</c:v>
                </c:pt>
                <c:pt idx="3">
                  <c:v>Respekt, ohled, úcta</c:v>
                </c:pt>
                <c:pt idx="4">
                  <c:v>Tělesné pohodlí</c:v>
                </c:pt>
                <c:pt idx="5">
                  <c:v>Přijetí do nemocnice</c:v>
                </c:pt>
                <c:pt idx="6">
                  <c:v>Koordinace a integrace péče</c:v>
                </c:pt>
                <c:pt idx="7">
                  <c:v>Informace</c:v>
                </c:pt>
                <c:pt idx="8">
                  <c:v>Citová opora</c:v>
                </c:pt>
              </c:strCache>
            </c:strRef>
          </c:cat>
          <c:val>
            <c:numRef>
              <c:f>List1!$D$2:$D$10</c:f>
              <c:numCache>
                <c:formatCode>General</c:formatCode>
                <c:ptCount val="9"/>
                <c:pt idx="0">
                  <c:v>75.364000000000004</c:v>
                </c:pt>
                <c:pt idx="1">
                  <c:v>84.569900000000004</c:v>
                </c:pt>
                <c:pt idx="2">
                  <c:v>83.333299999999994</c:v>
                </c:pt>
                <c:pt idx="3">
                  <c:v>79.569900000000004</c:v>
                </c:pt>
                <c:pt idx="4">
                  <c:v>75.161299999999997</c:v>
                </c:pt>
                <c:pt idx="5">
                  <c:v>73.617500000000007</c:v>
                </c:pt>
                <c:pt idx="6">
                  <c:v>72.119799999999998</c:v>
                </c:pt>
                <c:pt idx="7">
                  <c:v>69.569900000000004</c:v>
                </c:pt>
                <c:pt idx="8">
                  <c:v>65.32259999999998</c:v>
                </c:pt>
              </c:numCache>
            </c:numRef>
          </c:val>
        </c:ser>
        <c:dLbls>
          <c:showVal val="1"/>
        </c:dLbls>
        <c:hiLowLines>
          <c:spPr>
            <a:ln w="25400" cap="sq" cmpd="sng" algn="ctr">
              <a:solidFill>
                <a:srgbClr val="003366"/>
              </a:solidFill>
              <a:prstDash val="solid"/>
              <a:headEnd type="none" w="med" len="sm"/>
              <a:tailEnd type="none" w="med" len="sm"/>
            </a:ln>
            <a:effectLst/>
          </c:spPr>
        </c:hiLowLines>
        <c:axId val="160540544"/>
        <c:axId val="160542080"/>
      </c:stockChart>
      <c:catAx>
        <c:axId val="16054054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0542080"/>
        <c:crosses val="autoZero"/>
        <c:auto val="1"/>
        <c:lblAlgn val="ctr"/>
        <c:lblOffset val="100"/>
      </c:catAx>
      <c:valAx>
        <c:axId val="16054208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054054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Přijetí do nemocnice</c:v>
                </c:pt>
                <c:pt idx="2">
                  <c:v>Zapojení rodiny</c:v>
                </c:pt>
                <c:pt idx="3">
                  <c:v>Propuštění a pokračování péče</c:v>
                </c:pt>
                <c:pt idx="4">
                  <c:v>Citová opora</c:v>
                </c:pt>
                <c:pt idx="5">
                  <c:v>Koordinace a integrace péče</c:v>
                </c:pt>
                <c:pt idx="6">
                  <c:v>Informace</c:v>
                </c:pt>
                <c:pt idx="7">
                  <c:v>Respekt, ohled, úcta</c:v>
                </c:pt>
                <c:pt idx="8">
                  <c:v>Tělesné pohodlí</c:v>
                </c:pt>
              </c:strCache>
            </c:strRef>
          </c:cat>
          <c:val>
            <c:numRef>
              <c:f>List1!$B$2:$B$10</c:f>
              <c:numCache>
                <c:formatCode>General</c:formatCode>
                <c:ptCount val="9"/>
                <c:pt idx="0">
                  <c:v>79.546999999999997</c:v>
                </c:pt>
                <c:pt idx="1">
                  <c:v>78.319400000000002</c:v>
                </c:pt>
                <c:pt idx="2">
                  <c:v>88.176799999999858</c:v>
                </c:pt>
                <c:pt idx="3">
                  <c:v>85.313000000000002</c:v>
                </c:pt>
                <c:pt idx="4">
                  <c:v>72.941000000000329</c:v>
                </c:pt>
                <c:pt idx="5">
                  <c:v>76.717200000000318</c:v>
                </c:pt>
                <c:pt idx="6">
                  <c:v>79.212700000000012</c:v>
                </c:pt>
                <c:pt idx="7">
                  <c:v>78.549300000000002</c:v>
                </c:pt>
                <c:pt idx="8">
                  <c:v>75.123899999999978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Přijetí do nemocnice</c:v>
                </c:pt>
                <c:pt idx="2">
                  <c:v>Zapojení rodiny</c:v>
                </c:pt>
                <c:pt idx="3">
                  <c:v>Propuštění a pokračování péče</c:v>
                </c:pt>
                <c:pt idx="4">
                  <c:v>Citová opora</c:v>
                </c:pt>
                <c:pt idx="5">
                  <c:v>Koordinace a integrace péče</c:v>
                </c:pt>
                <c:pt idx="6">
                  <c:v>Informace</c:v>
                </c:pt>
                <c:pt idx="7">
                  <c:v>Respekt, ohled, úcta</c:v>
                </c:pt>
                <c:pt idx="8">
                  <c:v>Tělesné pohodlí</c:v>
                </c:pt>
              </c:strCache>
            </c:strRef>
          </c:cat>
          <c:val>
            <c:numRef>
              <c:f>List1!$C$2:$C$10</c:f>
              <c:numCache>
                <c:formatCode>General</c:formatCode>
                <c:ptCount val="9"/>
                <c:pt idx="0">
                  <c:v>81.125399999999729</c:v>
                </c:pt>
                <c:pt idx="1">
                  <c:v>80.611800000000002</c:v>
                </c:pt>
                <c:pt idx="2">
                  <c:v>90.540800000000004</c:v>
                </c:pt>
                <c:pt idx="3">
                  <c:v>87.376199999999983</c:v>
                </c:pt>
                <c:pt idx="4">
                  <c:v>75.58</c:v>
                </c:pt>
                <c:pt idx="5">
                  <c:v>79.143600000000006</c:v>
                </c:pt>
                <c:pt idx="6">
                  <c:v>81.262699999999995</c:v>
                </c:pt>
                <c:pt idx="7">
                  <c:v>80.697300000000013</c:v>
                </c:pt>
                <c:pt idx="8">
                  <c:v>76.825099999999978</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Přijetí do nemocnice</c:v>
                </c:pt>
                <c:pt idx="2">
                  <c:v>Zapojení rodiny</c:v>
                </c:pt>
                <c:pt idx="3">
                  <c:v>Propuštění a pokračování péče</c:v>
                </c:pt>
                <c:pt idx="4">
                  <c:v>Citová opora</c:v>
                </c:pt>
                <c:pt idx="5">
                  <c:v>Koordinace a integrace péče</c:v>
                </c:pt>
                <c:pt idx="6">
                  <c:v>Informace</c:v>
                </c:pt>
                <c:pt idx="7">
                  <c:v>Respekt, ohled, úcta</c:v>
                </c:pt>
                <c:pt idx="8">
                  <c:v>Tělesné pohodlí</c:v>
                </c:pt>
              </c:strCache>
            </c:strRef>
          </c:cat>
          <c:val>
            <c:numRef>
              <c:f>List1!$D$2:$D$10</c:f>
              <c:numCache>
                <c:formatCode>General</c:formatCode>
                <c:ptCount val="9"/>
                <c:pt idx="0">
                  <c:v>80.336200000000005</c:v>
                </c:pt>
                <c:pt idx="1">
                  <c:v>79.465599999999995</c:v>
                </c:pt>
                <c:pt idx="2">
                  <c:v>89.358799999999988</c:v>
                </c:pt>
                <c:pt idx="3">
                  <c:v>86.344600000000227</c:v>
                </c:pt>
                <c:pt idx="4">
                  <c:v>74.260499999999993</c:v>
                </c:pt>
                <c:pt idx="5">
                  <c:v>77.930400000000006</c:v>
                </c:pt>
                <c:pt idx="6">
                  <c:v>80.237700000000004</c:v>
                </c:pt>
                <c:pt idx="7">
                  <c:v>79.623299999999986</c:v>
                </c:pt>
                <c:pt idx="8">
                  <c:v>75.974500000000006</c:v>
                </c:pt>
              </c:numCache>
            </c:numRef>
          </c:val>
        </c:ser>
        <c:dLbls>
          <c:showVal val="1"/>
        </c:dLbls>
        <c:hiLowLines>
          <c:spPr>
            <a:ln w="25400" cap="sq" cmpd="sng" algn="ctr">
              <a:solidFill>
                <a:srgbClr val="3366FF"/>
              </a:solidFill>
              <a:prstDash val="solid"/>
              <a:headEnd type="none" w="med" len="sm"/>
              <a:tailEnd type="none" w="med" len="sm"/>
            </a:ln>
            <a:effectLst/>
          </c:spPr>
        </c:hiLowLines>
        <c:axId val="161019392"/>
        <c:axId val="161020928"/>
      </c:stockChart>
      <c:catAx>
        <c:axId val="161019392"/>
        <c:scaling>
          <c:orientation val="minMax"/>
        </c:scaling>
        <c:axPos val="b"/>
        <c:numFmt formatCode="d/m/yyyy" sourceLinked="1"/>
        <c:tickLblPos val="none"/>
        <c:spPr>
          <a:ln>
            <a:noFill/>
          </a:ln>
        </c:spPr>
        <c:crossAx val="161020928"/>
        <c:crosses val="autoZero"/>
        <c:auto val="1"/>
        <c:lblAlgn val="ctr"/>
        <c:lblOffset val="100"/>
      </c:catAx>
      <c:valAx>
        <c:axId val="161020928"/>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10193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Přijetí do nemocnice</c:v>
                </c:pt>
                <c:pt idx="2">
                  <c:v>Zapojení rodiny</c:v>
                </c:pt>
                <c:pt idx="3">
                  <c:v>Propuštění a pokračování péče</c:v>
                </c:pt>
                <c:pt idx="4">
                  <c:v>Citová opora</c:v>
                </c:pt>
                <c:pt idx="5">
                  <c:v>Koordinace a integrace péče</c:v>
                </c:pt>
                <c:pt idx="6">
                  <c:v>Informace</c:v>
                </c:pt>
                <c:pt idx="7">
                  <c:v>Respekt, ohled, úcta</c:v>
                </c:pt>
                <c:pt idx="8">
                  <c:v>Tělesné pohodlí</c:v>
                </c:pt>
              </c:strCache>
            </c:strRef>
          </c:cat>
          <c:val>
            <c:numRef>
              <c:f>List1!$B$2:$B$10</c:f>
              <c:numCache>
                <c:formatCode>General</c:formatCode>
                <c:ptCount val="9"/>
                <c:pt idx="0">
                  <c:v>87.259200000000007</c:v>
                </c:pt>
                <c:pt idx="1">
                  <c:v>90.559699999999992</c:v>
                </c:pt>
                <c:pt idx="2">
                  <c:v>88.182899999999989</c:v>
                </c:pt>
                <c:pt idx="3">
                  <c:v>88.572299999999998</c:v>
                </c:pt>
                <c:pt idx="4">
                  <c:v>84.220799999999983</c:v>
                </c:pt>
                <c:pt idx="5">
                  <c:v>82.886600000000001</c:v>
                </c:pt>
                <c:pt idx="6">
                  <c:v>84.446500000000242</c:v>
                </c:pt>
                <c:pt idx="7">
                  <c:v>82.048599999999993</c:v>
                </c:pt>
                <c:pt idx="8">
                  <c:v>77.603699999999989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Přijetí do nemocnice</c:v>
                </c:pt>
                <c:pt idx="2">
                  <c:v>Zapojení rodiny</c:v>
                </c:pt>
                <c:pt idx="3">
                  <c:v>Propuštění a pokračování péče</c:v>
                </c:pt>
                <c:pt idx="4">
                  <c:v>Citová opora</c:v>
                </c:pt>
                <c:pt idx="5">
                  <c:v>Koordinace a integrace péče</c:v>
                </c:pt>
                <c:pt idx="6">
                  <c:v>Informace</c:v>
                </c:pt>
                <c:pt idx="7">
                  <c:v>Respekt, ohled, úcta</c:v>
                </c:pt>
                <c:pt idx="8">
                  <c:v>Tělesné pohodlí</c:v>
                </c:pt>
              </c:strCache>
            </c:strRef>
          </c:cat>
          <c:val>
            <c:numRef>
              <c:f>List1!$C$2:$C$10</c:f>
              <c:numCache>
                <c:formatCode>General</c:formatCode>
                <c:ptCount val="9"/>
                <c:pt idx="0">
                  <c:v>95.221300000000014</c:v>
                </c:pt>
                <c:pt idx="1">
                  <c:v>99.071699999999993</c:v>
                </c:pt>
                <c:pt idx="2">
                  <c:v>101.4004</c:v>
                </c:pt>
                <c:pt idx="3">
                  <c:v>100.1374</c:v>
                </c:pt>
                <c:pt idx="4">
                  <c:v>98.904200000000301</c:v>
                </c:pt>
                <c:pt idx="5">
                  <c:v>99.345600000000005</c:v>
                </c:pt>
                <c:pt idx="6">
                  <c:v>96.38679999999998</c:v>
                </c:pt>
                <c:pt idx="7">
                  <c:v>95.243100000000027</c:v>
                </c:pt>
                <c:pt idx="8">
                  <c:v>90.156699999999987</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Přijetí do nemocnice</c:v>
                </c:pt>
                <c:pt idx="2">
                  <c:v>Zapojení rodiny</c:v>
                </c:pt>
                <c:pt idx="3">
                  <c:v>Propuštění a pokračování péče</c:v>
                </c:pt>
                <c:pt idx="4">
                  <c:v>Citová opora</c:v>
                </c:pt>
                <c:pt idx="5">
                  <c:v>Koordinace a integrace péče</c:v>
                </c:pt>
                <c:pt idx="6">
                  <c:v>Informace</c:v>
                </c:pt>
                <c:pt idx="7">
                  <c:v>Respekt, ohled, úcta</c:v>
                </c:pt>
                <c:pt idx="8">
                  <c:v>Tělesné pohodlí</c:v>
                </c:pt>
              </c:strCache>
            </c:strRef>
          </c:cat>
          <c:val>
            <c:numRef>
              <c:f>List1!$D$2:$D$10</c:f>
              <c:numCache>
                <c:formatCode>General</c:formatCode>
                <c:ptCount val="9"/>
                <c:pt idx="0">
                  <c:v>91.240200000000272</c:v>
                </c:pt>
                <c:pt idx="1">
                  <c:v>94.815699999999993</c:v>
                </c:pt>
                <c:pt idx="2">
                  <c:v>94.791700000000006</c:v>
                </c:pt>
                <c:pt idx="3">
                  <c:v>94.354799999999983</c:v>
                </c:pt>
                <c:pt idx="4">
                  <c:v>91.5625</c:v>
                </c:pt>
                <c:pt idx="5">
                  <c:v>91.116100000000003</c:v>
                </c:pt>
                <c:pt idx="6">
                  <c:v>90.416700000000006</c:v>
                </c:pt>
                <c:pt idx="7">
                  <c:v>88.64579999999998</c:v>
                </c:pt>
                <c:pt idx="8">
                  <c:v>83.880200000000002</c:v>
                </c:pt>
              </c:numCache>
            </c:numRef>
          </c:val>
        </c:ser>
        <c:dLbls>
          <c:showVal val="1"/>
        </c:dLbls>
        <c:hiLowLines>
          <c:spPr>
            <a:ln w="25400" cap="sq" cmpd="sng" algn="ctr">
              <a:solidFill>
                <a:srgbClr val="003366"/>
              </a:solidFill>
              <a:prstDash val="solid"/>
              <a:headEnd type="none" w="med" len="sm"/>
              <a:tailEnd type="none" w="med" len="sm"/>
            </a:ln>
            <a:effectLst/>
          </c:spPr>
        </c:hiLowLines>
        <c:axId val="161166848"/>
        <c:axId val="161168384"/>
      </c:stockChart>
      <c:catAx>
        <c:axId val="16116684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1168384"/>
        <c:crosses val="autoZero"/>
        <c:auto val="1"/>
        <c:lblAlgn val="ctr"/>
        <c:lblOffset val="100"/>
      </c:catAx>
      <c:valAx>
        <c:axId val="16116838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11668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Koordinace a integrace péče</c:v>
                </c:pt>
                <c:pt idx="6">
                  <c:v>Přijetí do nemocnice</c:v>
                </c:pt>
                <c:pt idx="7">
                  <c:v>Respekt, ohled, úcta</c:v>
                </c:pt>
                <c:pt idx="8">
                  <c:v>Citová opora</c:v>
                </c:pt>
              </c:strCache>
            </c:strRef>
          </c:cat>
          <c:val>
            <c:numRef>
              <c:f>List1!$B$2:$B$10</c:f>
              <c:numCache>
                <c:formatCode>General</c:formatCode>
                <c:ptCount val="9"/>
                <c:pt idx="0">
                  <c:v>79.697300000000013</c:v>
                </c:pt>
                <c:pt idx="1">
                  <c:v>88.116200000000006</c:v>
                </c:pt>
                <c:pt idx="2">
                  <c:v>85.276200000000003</c:v>
                </c:pt>
                <c:pt idx="3">
                  <c:v>79.243700000000004</c:v>
                </c:pt>
                <c:pt idx="4">
                  <c:v>75.0595</c:v>
                </c:pt>
                <c:pt idx="5">
                  <c:v>76.884999999999991</c:v>
                </c:pt>
                <c:pt idx="6">
                  <c:v>78.653899999999979</c:v>
                </c:pt>
                <c:pt idx="7">
                  <c:v>79.031599999999997</c:v>
                </c:pt>
                <c:pt idx="8">
                  <c:v>73.214799999999997</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Koordinace a integrace péče</c:v>
                </c:pt>
                <c:pt idx="6">
                  <c:v>Přijetí do nemocnice</c:v>
                </c:pt>
                <c:pt idx="7">
                  <c:v>Respekt, ohled, úcta</c:v>
                </c:pt>
                <c:pt idx="8">
                  <c:v>Citová opora</c:v>
                </c:pt>
              </c:strCache>
            </c:strRef>
          </c:cat>
          <c:val>
            <c:numRef>
              <c:f>List1!$C$2:$C$10</c:f>
              <c:numCache>
                <c:formatCode>General</c:formatCode>
                <c:ptCount val="9"/>
                <c:pt idx="0">
                  <c:v>81.3065</c:v>
                </c:pt>
                <c:pt idx="1">
                  <c:v>90.535799999999981</c:v>
                </c:pt>
                <c:pt idx="2">
                  <c:v>87.369399999999999</c:v>
                </c:pt>
                <c:pt idx="3">
                  <c:v>81.335899999999981</c:v>
                </c:pt>
                <c:pt idx="4">
                  <c:v>76.816300000000012</c:v>
                </c:pt>
                <c:pt idx="5">
                  <c:v>79.353200000000001</c:v>
                </c:pt>
                <c:pt idx="6">
                  <c:v>80.984100000000026</c:v>
                </c:pt>
                <c:pt idx="7">
                  <c:v>81.196799999999982</c:v>
                </c:pt>
                <c:pt idx="8">
                  <c:v>75.8964</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Koordinace a integrace péče</c:v>
                </c:pt>
                <c:pt idx="6">
                  <c:v>Přijetí do nemocnice</c:v>
                </c:pt>
                <c:pt idx="7">
                  <c:v>Respekt, ohled, úcta</c:v>
                </c:pt>
                <c:pt idx="8">
                  <c:v>Citová opora</c:v>
                </c:pt>
              </c:strCache>
            </c:strRef>
          </c:cat>
          <c:val>
            <c:numRef>
              <c:f>List1!$D$2:$D$10</c:f>
              <c:numCache>
                <c:formatCode>General</c:formatCode>
                <c:ptCount val="9"/>
                <c:pt idx="0">
                  <c:v>80.501900000000006</c:v>
                </c:pt>
                <c:pt idx="1">
                  <c:v>89.325999999999979</c:v>
                </c:pt>
                <c:pt idx="2">
                  <c:v>86.322799999999958</c:v>
                </c:pt>
                <c:pt idx="3">
                  <c:v>80.2898</c:v>
                </c:pt>
                <c:pt idx="4">
                  <c:v>75.937900000000027</c:v>
                </c:pt>
                <c:pt idx="5">
                  <c:v>78.119100000000003</c:v>
                </c:pt>
                <c:pt idx="6">
                  <c:v>79.819000000000003</c:v>
                </c:pt>
                <c:pt idx="7">
                  <c:v>80.114199999999997</c:v>
                </c:pt>
                <c:pt idx="8">
                  <c:v>74.555599999999998</c:v>
                </c:pt>
              </c:numCache>
            </c:numRef>
          </c:val>
        </c:ser>
        <c:dLbls>
          <c:showVal val="1"/>
        </c:dLbls>
        <c:hiLowLines>
          <c:spPr>
            <a:ln w="25400" cap="sq" cmpd="sng" algn="ctr">
              <a:solidFill>
                <a:srgbClr val="3366FF"/>
              </a:solidFill>
              <a:prstDash val="solid"/>
              <a:headEnd type="none" w="med" len="sm"/>
              <a:tailEnd type="none" w="med" len="sm"/>
            </a:ln>
            <a:effectLst/>
          </c:spPr>
        </c:hiLowLines>
        <c:axId val="154711168"/>
        <c:axId val="154712704"/>
      </c:stockChart>
      <c:catAx>
        <c:axId val="154711168"/>
        <c:scaling>
          <c:orientation val="minMax"/>
        </c:scaling>
        <c:axPos val="b"/>
        <c:numFmt formatCode="d/m/yyyy" sourceLinked="1"/>
        <c:tickLblPos val="none"/>
        <c:spPr>
          <a:ln>
            <a:noFill/>
          </a:ln>
        </c:spPr>
        <c:crossAx val="154712704"/>
        <c:crosses val="autoZero"/>
        <c:auto val="1"/>
        <c:lblAlgn val="ctr"/>
        <c:lblOffset val="100"/>
      </c:catAx>
      <c:valAx>
        <c:axId val="154712704"/>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471116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Koordinace a integrace péče</c:v>
                </c:pt>
                <c:pt idx="6">
                  <c:v>Přijetí do nemocnice</c:v>
                </c:pt>
                <c:pt idx="7">
                  <c:v>Respekt, ohled, úcta</c:v>
                </c:pt>
                <c:pt idx="8">
                  <c:v>Citová opora</c:v>
                </c:pt>
              </c:strCache>
            </c:strRef>
          </c:cat>
          <c:val>
            <c:numRef>
              <c:f>List1!$B$2:$B$10</c:f>
              <c:numCache>
                <c:formatCode>General</c:formatCode>
                <c:ptCount val="9"/>
                <c:pt idx="0">
                  <c:v>76.63809999999998</c:v>
                </c:pt>
                <c:pt idx="1">
                  <c:v>86.655199999999979</c:v>
                </c:pt>
                <c:pt idx="2">
                  <c:v>83.834999999999994</c:v>
                </c:pt>
                <c:pt idx="3">
                  <c:v>77.404700000000005</c:v>
                </c:pt>
                <c:pt idx="4">
                  <c:v>75.620099999999979</c:v>
                </c:pt>
                <c:pt idx="5">
                  <c:v>72.3108</c:v>
                </c:pt>
                <c:pt idx="6">
                  <c:v>71.823499999999981</c:v>
                </c:pt>
                <c:pt idx="7">
                  <c:v>68.199399999999983</c:v>
                </c:pt>
                <c:pt idx="8">
                  <c:v>67.262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Koordinace a integrace péče</c:v>
                </c:pt>
                <c:pt idx="6">
                  <c:v>Přijetí do nemocnice</c:v>
                </c:pt>
                <c:pt idx="7">
                  <c:v>Respekt, ohled, úcta</c:v>
                </c:pt>
                <c:pt idx="8">
                  <c:v>Citová opora</c:v>
                </c:pt>
              </c:strCache>
            </c:strRef>
          </c:cat>
          <c:val>
            <c:numRef>
              <c:f>List1!$C$2:$C$10</c:f>
              <c:numCache>
                <c:formatCode>General</c:formatCode>
                <c:ptCount val="9"/>
                <c:pt idx="0">
                  <c:v>83.496100000000027</c:v>
                </c:pt>
                <c:pt idx="1">
                  <c:v>95.741800000000026</c:v>
                </c:pt>
                <c:pt idx="2">
                  <c:v>93.281200000000027</c:v>
                </c:pt>
                <c:pt idx="3">
                  <c:v>86.038499999999999</c:v>
                </c:pt>
                <c:pt idx="4">
                  <c:v>81.235799999999998</c:v>
                </c:pt>
                <c:pt idx="5">
                  <c:v>83.304100000000005</c:v>
                </c:pt>
                <c:pt idx="6">
                  <c:v>82.055599999999998</c:v>
                </c:pt>
                <c:pt idx="7">
                  <c:v>78.650399999999948</c:v>
                </c:pt>
                <c:pt idx="8">
                  <c:v>79.331400000000002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Koordinace a integrace péče</c:v>
                </c:pt>
                <c:pt idx="6">
                  <c:v>Přijetí do nemocnice</c:v>
                </c:pt>
                <c:pt idx="7">
                  <c:v>Respekt, ohled, úcta</c:v>
                </c:pt>
                <c:pt idx="8">
                  <c:v>Citová opora</c:v>
                </c:pt>
              </c:strCache>
            </c:strRef>
          </c:cat>
          <c:val>
            <c:numRef>
              <c:f>List1!$D$2:$D$10</c:f>
              <c:numCache>
                <c:formatCode>General</c:formatCode>
                <c:ptCount val="9"/>
                <c:pt idx="0">
                  <c:v>80.067099999999996</c:v>
                </c:pt>
                <c:pt idx="1">
                  <c:v>91.198499999999981</c:v>
                </c:pt>
                <c:pt idx="2">
                  <c:v>88.558099999999982</c:v>
                </c:pt>
                <c:pt idx="3">
                  <c:v>81.721599999999995</c:v>
                </c:pt>
                <c:pt idx="4">
                  <c:v>78.427999999999997</c:v>
                </c:pt>
                <c:pt idx="5">
                  <c:v>77.807400000000001</c:v>
                </c:pt>
                <c:pt idx="6">
                  <c:v>76.939499999999995</c:v>
                </c:pt>
                <c:pt idx="7">
                  <c:v>73.424899999999994</c:v>
                </c:pt>
                <c:pt idx="8">
                  <c:v>73.296700000000001</c:v>
                </c:pt>
              </c:numCache>
            </c:numRef>
          </c:val>
        </c:ser>
        <c:dLbls>
          <c:showVal val="1"/>
        </c:dLbls>
        <c:hiLowLines>
          <c:spPr>
            <a:ln w="25400" cap="sq" cmpd="sng" algn="ctr">
              <a:solidFill>
                <a:srgbClr val="003366"/>
              </a:solidFill>
              <a:prstDash val="solid"/>
              <a:headEnd type="none" w="med" len="sm"/>
              <a:tailEnd type="none" w="med" len="sm"/>
            </a:ln>
            <a:effectLst/>
          </c:spPr>
        </c:hiLowLines>
        <c:axId val="161612928"/>
        <c:axId val="161614464"/>
      </c:stockChart>
      <c:catAx>
        <c:axId val="16161292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1614464"/>
        <c:crosses val="autoZero"/>
        <c:auto val="1"/>
        <c:lblAlgn val="ctr"/>
        <c:lblOffset val="100"/>
      </c:catAx>
      <c:valAx>
        <c:axId val="16161446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161292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Informace</c:v>
                </c:pt>
                <c:pt idx="2">
                  <c:v>Propuštění a pokračování péče</c:v>
                </c:pt>
                <c:pt idx="3">
                  <c:v>Koordinace a integrace péče</c:v>
                </c:pt>
                <c:pt idx="4">
                  <c:v>Přijetí do nemocnice</c:v>
                </c:pt>
                <c:pt idx="5">
                  <c:v>Zapojení rodiny</c:v>
                </c:pt>
                <c:pt idx="6">
                  <c:v>Citová opora</c:v>
                </c:pt>
                <c:pt idx="7">
                  <c:v>Respekt, ohled, úcta</c:v>
                </c:pt>
                <c:pt idx="8">
                  <c:v>Tělesné pohodlí</c:v>
                </c:pt>
              </c:strCache>
            </c:strRef>
          </c:cat>
          <c:val>
            <c:numRef>
              <c:f>List1!$B$2:$B$10</c:f>
              <c:numCache>
                <c:formatCode>General</c:formatCode>
                <c:ptCount val="9"/>
                <c:pt idx="0">
                  <c:v>79.480700000000013</c:v>
                </c:pt>
                <c:pt idx="1">
                  <c:v>79.057100000000005</c:v>
                </c:pt>
                <c:pt idx="2">
                  <c:v>85.267399999999995</c:v>
                </c:pt>
                <c:pt idx="3">
                  <c:v>76.596100000000007</c:v>
                </c:pt>
                <c:pt idx="4">
                  <c:v>78.263400000000004</c:v>
                </c:pt>
                <c:pt idx="5">
                  <c:v>88.262799999999999</c:v>
                </c:pt>
                <c:pt idx="6">
                  <c:v>72.82559999999998</c:v>
                </c:pt>
                <c:pt idx="7">
                  <c:v>78.488200000000006</c:v>
                </c:pt>
                <c:pt idx="8">
                  <c:v>75.045900000000003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Informace</c:v>
                </c:pt>
                <c:pt idx="2">
                  <c:v>Propuštění a pokračování péče</c:v>
                </c:pt>
                <c:pt idx="3">
                  <c:v>Koordinace a integrace péče</c:v>
                </c:pt>
                <c:pt idx="4">
                  <c:v>Přijetí do nemocnice</c:v>
                </c:pt>
                <c:pt idx="5">
                  <c:v>Zapojení rodiny</c:v>
                </c:pt>
                <c:pt idx="6">
                  <c:v>Citová opora</c:v>
                </c:pt>
                <c:pt idx="7">
                  <c:v>Respekt, ohled, úcta</c:v>
                </c:pt>
                <c:pt idx="8">
                  <c:v>Tělesné pohodlí</c:v>
                </c:pt>
              </c:strCache>
            </c:strRef>
          </c:cat>
          <c:val>
            <c:numRef>
              <c:f>List1!$C$2:$C$10</c:f>
              <c:numCache>
                <c:formatCode>General</c:formatCode>
                <c:ptCount val="9"/>
                <c:pt idx="0">
                  <c:v>81.066300000000012</c:v>
                </c:pt>
                <c:pt idx="1">
                  <c:v>81.115899999999982</c:v>
                </c:pt>
                <c:pt idx="2">
                  <c:v>87.343999999999994</c:v>
                </c:pt>
                <c:pt idx="3">
                  <c:v>79.040300000000002</c:v>
                </c:pt>
                <c:pt idx="4">
                  <c:v>80.571200000000005</c:v>
                </c:pt>
                <c:pt idx="5">
                  <c:v>90.614999999999995</c:v>
                </c:pt>
                <c:pt idx="6">
                  <c:v>75.480800000000002</c:v>
                </c:pt>
                <c:pt idx="7">
                  <c:v>80.647200000000026</c:v>
                </c:pt>
                <c:pt idx="8">
                  <c:v>76.756699999999995</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Informace</c:v>
                </c:pt>
                <c:pt idx="2">
                  <c:v>Propuštění a pokračování péče</c:v>
                </c:pt>
                <c:pt idx="3">
                  <c:v>Koordinace a integrace péče</c:v>
                </c:pt>
                <c:pt idx="4">
                  <c:v>Přijetí do nemocnice</c:v>
                </c:pt>
                <c:pt idx="5">
                  <c:v>Zapojení rodiny</c:v>
                </c:pt>
                <c:pt idx="6">
                  <c:v>Citová opora</c:v>
                </c:pt>
                <c:pt idx="7">
                  <c:v>Respekt, ohled, úcta</c:v>
                </c:pt>
                <c:pt idx="8">
                  <c:v>Tělesné pohodlí</c:v>
                </c:pt>
              </c:strCache>
            </c:strRef>
          </c:cat>
          <c:val>
            <c:numRef>
              <c:f>List1!$D$2:$D$10</c:f>
              <c:numCache>
                <c:formatCode>General</c:formatCode>
                <c:ptCount val="9"/>
                <c:pt idx="0">
                  <c:v>80.273499999999999</c:v>
                </c:pt>
                <c:pt idx="1">
                  <c:v>80.086500000000001</c:v>
                </c:pt>
                <c:pt idx="2">
                  <c:v>86.305699999999987</c:v>
                </c:pt>
                <c:pt idx="3">
                  <c:v>77.818200000000004</c:v>
                </c:pt>
                <c:pt idx="4">
                  <c:v>79.417300000000026</c:v>
                </c:pt>
                <c:pt idx="5">
                  <c:v>89.438900000000004</c:v>
                </c:pt>
                <c:pt idx="6">
                  <c:v>74.153199999999998</c:v>
                </c:pt>
                <c:pt idx="7">
                  <c:v>79.567700000000002</c:v>
                </c:pt>
                <c:pt idx="8">
                  <c:v>75.901300000000006</c:v>
                </c:pt>
              </c:numCache>
            </c:numRef>
          </c:val>
        </c:ser>
        <c:dLbls>
          <c:showVal val="1"/>
        </c:dLbls>
        <c:hiLowLines>
          <c:spPr>
            <a:ln w="25400" cap="sq" cmpd="sng" algn="ctr">
              <a:solidFill>
                <a:srgbClr val="3366FF"/>
              </a:solidFill>
              <a:prstDash val="solid"/>
              <a:headEnd type="none" w="med" len="sm"/>
              <a:tailEnd type="none" w="med" len="sm"/>
            </a:ln>
            <a:effectLst/>
          </c:spPr>
        </c:hiLowLines>
        <c:axId val="161456896"/>
        <c:axId val="161458432"/>
      </c:stockChart>
      <c:catAx>
        <c:axId val="161456896"/>
        <c:scaling>
          <c:orientation val="minMax"/>
        </c:scaling>
        <c:axPos val="b"/>
        <c:numFmt formatCode="d/m/yyyy" sourceLinked="1"/>
        <c:tickLblPos val="none"/>
        <c:spPr>
          <a:ln>
            <a:noFill/>
          </a:ln>
        </c:spPr>
        <c:crossAx val="161458432"/>
        <c:crosses val="autoZero"/>
        <c:auto val="1"/>
        <c:lblAlgn val="ctr"/>
        <c:lblOffset val="100"/>
      </c:catAx>
      <c:valAx>
        <c:axId val="161458432"/>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145689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Informace</c:v>
                </c:pt>
                <c:pt idx="2">
                  <c:v>Propuštění a pokračování péče</c:v>
                </c:pt>
                <c:pt idx="3">
                  <c:v>Koordinace a integrace péče</c:v>
                </c:pt>
                <c:pt idx="4">
                  <c:v>Přijetí do nemocnice</c:v>
                </c:pt>
                <c:pt idx="5">
                  <c:v>Zapojení rodiny</c:v>
                </c:pt>
                <c:pt idx="6">
                  <c:v>Citová opora</c:v>
                </c:pt>
                <c:pt idx="7">
                  <c:v>Respekt, ohled, úcta</c:v>
                </c:pt>
                <c:pt idx="8">
                  <c:v>Tělesné pohodlí</c:v>
                </c:pt>
              </c:strCache>
            </c:strRef>
          </c:cat>
          <c:val>
            <c:numRef>
              <c:f>List1!$B$2:$B$10</c:f>
              <c:numCache>
                <c:formatCode>General</c:formatCode>
                <c:ptCount val="9"/>
                <c:pt idx="0">
                  <c:v>84.88039999999998</c:v>
                </c:pt>
                <c:pt idx="1">
                  <c:v>87.3506</c:v>
                </c:pt>
                <c:pt idx="2">
                  <c:v>87.191599999999994</c:v>
                </c:pt>
                <c:pt idx="3">
                  <c:v>84.576799999999949</c:v>
                </c:pt>
                <c:pt idx="4">
                  <c:v>84.980199999999996</c:v>
                </c:pt>
                <c:pt idx="5">
                  <c:v>79.098699999999994</c:v>
                </c:pt>
                <c:pt idx="6">
                  <c:v>82.288399999999982</c:v>
                </c:pt>
                <c:pt idx="7">
                  <c:v>81.081199999999995</c:v>
                </c:pt>
                <c:pt idx="8">
                  <c:v>78.734399999999994</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Informace</c:v>
                </c:pt>
                <c:pt idx="2">
                  <c:v>Propuštění a pokračování péče</c:v>
                </c:pt>
                <c:pt idx="3">
                  <c:v>Koordinace a integrace péče</c:v>
                </c:pt>
                <c:pt idx="4">
                  <c:v>Přijetí do nemocnice</c:v>
                </c:pt>
                <c:pt idx="5">
                  <c:v>Zapojení rodiny</c:v>
                </c:pt>
                <c:pt idx="6">
                  <c:v>Citová opora</c:v>
                </c:pt>
                <c:pt idx="7">
                  <c:v>Respekt, ohled, úcta</c:v>
                </c:pt>
                <c:pt idx="8">
                  <c:v>Tělesné pohodlí</c:v>
                </c:pt>
              </c:strCache>
            </c:strRef>
          </c:cat>
          <c:val>
            <c:numRef>
              <c:f>List1!$C$2:$C$10</c:f>
              <c:numCache>
                <c:formatCode>General</c:formatCode>
                <c:ptCount val="9"/>
                <c:pt idx="0">
                  <c:v>93.452799999999982</c:v>
                </c:pt>
                <c:pt idx="1">
                  <c:v>97.497900000000271</c:v>
                </c:pt>
                <c:pt idx="2">
                  <c:v>97.535600000000002</c:v>
                </c:pt>
                <c:pt idx="3">
                  <c:v>95.734899999999996</c:v>
                </c:pt>
                <c:pt idx="4">
                  <c:v>95.2226</c:v>
                </c:pt>
                <c:pt idx="5">
                  <c:v>99.106399999999979</c:v>
                </c:pt>
                <c:pt idx="6">
                  <c:v>94.923699999999997</c:v>
                </c:pt>
                <c:pt idx="7">
                  <c:v>93.1006</c:v>
                </c:pt>
                <c:pt idx="8">
                  <c:v>88.376699999999985</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Informace</c:v>
                </c:pt>
                <c:pt idx="2">
                  <c:v>Propuštění a pokračování péče</c:v>
                </c:pt>
                <c:pt idx="3">
                  <c:v>Koordinace a integrace péče</c:v>
                </c:pt>
                <c:pt idx="4">
                  <c:v>Přijetí do nemocnice</c:v>
                </c:pt>
                <c:pt idx="5">
                  <c:v>Zapojení rodiny</c:v>
                </c:pt>
                <c:pt idx="6">
                  <c:v>Citová opora</c:v>
                </c:pt>
                <c:pt idx="7">
                  <c:v>Respekt, ohled, úcta</c:v>
                </c:pt>
                <c:pt idx="8">
                  <c:v>Tělesné pohodlí</c:v>
                </c:pt>
              </c:strCache>
            </c:strRef>
          </c:cat>
          <c:val>
            <c:numRef>
              <c:f>List1!$D$2:$D$10</c:f>
              <c:numCache>
                <c:formatCode>General</c:formatCode>
                <c:ptCount val="9"/>
                <c:pt idx="0">
                  <c:v>89.166600000000003</c:v>
                </c:pt>
                <c:pt idx="1">
                  <c:v>92.424200000000027</c:v>
                </c:pt>
                <c:pt idx="2">
                  <c:v>92.363600000000005</c:v>
                </c:pt>
                <c:pt idx="3">
                  <c:v>90.155799999999758</c:v>
                </c:pt>
                <c:pt idx="4">
                  <c:v>90.101399999999998</c:v>
                </c:pt>
                <c:pt idx="5">
                  <c:v>89.102599999999981</c:v>
                </c:pt>
                <c:pt idx="6">
                  <c:v>88.606099999999998</c:v>
                </c:pt>
                <c:pt idx="7">
                  <c:v>87.090900000000005</c:v>
                </c:pt>
                <c:pt idx="8">
                  <c:v>83.555599999999998</c:v>
                </c:pt>
              </c:numCache>
            </c:numRef>
          </c:val>
        </c:ser>
        <c:dLbls>
          <c:showVal val="1"/>
        </c:dLbls>
        <c:hiLowLines>
          <c:spPr>
            <a:ln w="25400" cap="sq" cmpd="sng" algn="ctr">
              <a:solidFill>
                <a:srgbClr val="003366"/>
              </a:solidFill>
              <a:prstDash val="solid"/>
              <a:headEnd type="none" w="med" len="sm"/>
              <a:tailEnd type="none" w="med" len="sm"/>
            </a:ln>
            <a:effectLst/>
          </c:spPr>
        </c:hiLowLines>
        <c:axId val="162059008"/>
        <c:axId val="162060544"/>
      </c:stockChart>
      <c:catAx>
        <c:axId val="16205900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2060544"/>
        <c:crosses val="autoZero"/>
        <c:auto val="1"/>
        <c:lblAlgn val="ctr"/>
        <c:lblOffset val="100"/>
      </c:catAx>
      <c:valAx>
        <c:axId val="16206054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205900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manualLayout>
          <c:layoutTarget val="inner"/>
          <c:xMode val="edge"/>
          <c:yMode val="edge"/>
          <c:x val="8.2928207465942719E-2"/>
          <c:y val="0.13819599205779182"/>
          <c:w val="0.89275525210281892"/>
          <c:h val="0.82346013610532787"/>
        </c:manualLayout>
      </c:layout>
      <c:barChart>
        <c:barDir val="col"/>
        <c:grouping val="clustered"/>
        <c:ser>
          <c:idx val="0"/>
          <c:order val="0"/>
          <c:tx>
            <c:strRef>
              <c:f>List1!$B$1</c:f>
              <c:strCache>
                <c:ptCount val="1"/>
                <c:pt idx="0">
                  <c:v>2010</c:v>
                </c:pt>
              </c:strCache>
            </c:strRef>
          </c:tx>
          <c:spPr>
            <a:solidFill>
              <a:srgbClr val="3366FF"/>
            </a:solidFill>
          </c:spPr>
          <c:dLbls>
            <c:dLbl>
              <c:idx val="8"/>
              <c:delete val="1"/>
            </c:dLbl>
            <c:dLbl>
              <c:idx val="9"/>
              <c:delete val="1"/>
            </c:dLbl>
            <c:numFmt formatCode="#,##0.00" sourceLinked="0"/>
            <c:txPr>
              <a:bodyPr/>
              <a:lstStyle/>
              <a:p>
                <a:pPr>
                  <a:defRPr sz="1000" b="0">
                    <a:solidFill>
                      <a:srgbClr val="3366FF"/>
                    </a:solidFill>
                  </a:defRPr>
                </a:pPr>
                <a:endParaRPr lang="cs-CZ"/>
              </a:p>
            </c:txPr>
            <c:showVal val="1"/>
          </c:dLbls>
          <c:cat>
            <c:strRef>
              <c:f>List1!$A$2:$A$39</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List1!$B$2:$B$39</c:f>
              <c:numCache>
                <c:formatCode>General</c:formatCode>
                <c:ptCount val="38"/>
                <c:pt idx="0">
                  <c:v>2.3870967741935485</c:v>
                </c:pt>
                <c:pt idx="1">
                  <c:v>1</c:v>
                </c:pt>
                <c:pt idx="2">
                  <c:v>1.2</c:v>
                </c:pt>
                <c:pt idx="3">
                  <c:v>1.151515151515152</c:v>
                </c:pt>
                <c:pt idx="4">
                  <c:v>1</c:v>
                </c:pt>
                <c:pt idx="5">
                  <c:v>1.8148148148148149</c:v>
                </c:pt>
                <c:pt idx="6">
                  <c:v>1</c:v>
                </c:pt>
                <c:pt idx="7">
                  <c:v>1.0430107526881718</c:v>
                </c:pt>
                <c:pt idx="8">
                  <c:v>1.1428571428571441</c:v>
                </c:pt>
                <c:pt idx="9">
                  <c:v>1.1304347826086956</c:v>
                </c:pt>
                <c:pt idx="10">
                  <c:v>1.0909090909090888</c:v>
                </c:pt>
                <c:pt idx="11">
                  <c:v>1.2173913043478242</c:v>
                </c:pt>
                <c:pt idx="12">
                  <c:v>1.693333333333334</c:v>
                </c:pt>
                <c:pt idx="13">
                  <c:v>1.1090909090909091</c:v>
                </c:pt>
                <c:pt idx="14">
                  <c:v>1.4090909090909092</c:v>
                </c:pt>
                <c:pt idx="15">
                  <c:v>1</c:v>
                </c:pt>
                <c:pt idx="16">
                  <c:v>1.0756302521008376</c:v>
                </c:pt>
                <c:pt idx="17">
                  <c:v>1.2637362637362637</c:v>
                </c:pt>
                <c:pt idx="18">
                  <c:v>1.4328358208955223</c:v>
                </c:pt>
                <c:pt idx="19">
                  <c:v>1.1454545454545455</c:v>
                </c:pt>
                <c:pt idx="20">
                  <c:v>1</c:v>
                </c:pt>
                <c:pt idx="21">
                  <c:v>1.2083333333333333</c:v>
                </c:pt>
                <c:pt idx="22">
                  <c:v>2</c:v>
                </c:pt>
                <c:pt idx="23">
                  <c:v>1.4374999999999969</c:v>
                </c:pt>
                <c:pt idx="24">
                  <c:v>1.177777777777778</c:v>
                </c:pt>
                <c:pt idx="25">
                  <c:v>1.1818181818181821</c:v>
                </c:pt>
                <c:pt idx="26">
                  <c:v>1.0588235294117672</c:v>
                </c:pt>
                <c:pt idx="27">
                  <c:v>1.0212765957446783</c:v>
                </c:pt>
                <c:pt idx="28">
                  <c:v>1.2</c:v>
                </c:pt>
                <c:pt idx="29">
                  <c:v>1.8918918918918919</c:v>
                </c:pt>
                <c:pt idx="30">
                  <c:v>1</c:v>
                </c:pt>
                <c:pt idx="31">
                  <c:v>1</c:v>
                </c:pt>
                <c:pt idx="32">
                  <c:v>1.0843373493975903</c:v>
                </c:pt>
                <c:pt idx="33">
                  <c:v>1.03125</c:v>
                </c:pt>
                <c:pt idx="34">
                  <c:v>1.0727272727272728</c:v>
                </c:pt>
                <c:pt idx="35">
                  <c:v>1.1929824561403521</c:v>
                </c:pt>
                <c:pt idx="36">
                  <c:v>1.0540540540540539</c:v>
                </c:pt>
                <c:pt idx="37">
                  <c:v>1.1702127659574488</c:v>
                </c:pt>
              </c:numCache>
            </c:numRef>
          </c:val>
        </c:ser>
        <c:gapWidth val="60"/>
        <c:overlap val="-10"/>
        <c:axId val="113874432"/>
        <c:axId val="113875968"/>
      </c:barChart>
      <c:catAx>
        <c:axId val="113874432"/>
        <c:scaling>
          <c:orientation val="minMax"/>
        </c:scaling>
        <c:axPos val="b"/>
        <c:tickLblPos val="none"/>
        <c:spPr>
          <a:ln>
            <a:solidFill>
              <a:srgbClr val="333399"/>
            </a:solidFill>
          </a:ln>
        </c:spPr>
        <c:txPr>
          <a:bodyPr/>
          <a:lstStyle/>
          <a:p>
            <a:pPr>
              <a:defRPr sz="1000">
                <a:solidFill>
                  <a:srgbClr val="000080"/>
                </a:solidFill>
              </a:defRPr>
            </a:pPr>
            <a:endParaRPr lang="cs-CZ"/>
          </a:p>
        </c:txPr>
        <c:crossAx val="113875968"/>
        <c:crosses val="autoZero"/>
        <c:auto val="1"/>
        <c:lblAlgn val="ctr"/>
        <c:lblOffset val="100"/>
      </c:catAx>
      <c:valAx>
        <c:axId val="113875968"/>
        <c:scaling>
          <c:orientation val="minMax"/>
          <c:max val="2.5"/>
          <c:min val="0"/>
        </c:scaling>
        <c:axPos val="l"/>
        <c:numFmt formatCode="#,##0.00" sourceLinked="0"/>
        <c:tickLblPos val="nextTo"/>
        <c:spPr>
          <a:ln>
            <a:solidFill>
              <a:srgbClr val="333399"/>
            </a:solidFill>
          </a:ln>
        </c:spPr>
        <c:txPr>
          <a:bodyPr/>
          <a:lstStyle/>
          <a:p>
            <a:pPr>
              <a:defRPr sz="1000">
                <a:solidFill>
                  <a:srgbClr val="000080"/>
                </a:solidFill>
              </a:defRPr>
            </a:pPr>
            <a:endParaRPr lang="cs-CZ"/>
          </a:p>
        </c:txPr>
        <c:crossAx val="113874432"/>
        <c:crosses val="autoZero"/>
        <c:crossBetween val="between"/>
        <c:majorUnit val="0.25"/>
        <c:minorUnit val="0.25"/>
      </c:valAx>
      <c:spPr>
        <a:noFill/>
        <a:ln w="25400">
          <a:noFill/>
        </a:ln>
      </c:spPr>
    </c:plotArea>
    <c:plotVisOnly val="1"/>
    <c:dispBlanksAs val="gap"/>
  </c:chart>
  <c:txPr>
    <a:bodyPr/>
    <a:lstStyle/>
    <a:p>
      <a:pPr>
        <a:defRPr sz="1800"/>
      </a:pPr>
      <a:endParaRPr lang="cs-CZ"/>
    </a:p>
  </c:txPr>
  <c:externalData r:id="rId1"/>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Informace</c:v>
                </c:pt>
                <c:pt idx="4">
                  <c:v>Tělesné pohodlí</c:v>
                </c:pt>
                <c:pt idx="5">
                  <c:v>Přijetí do nemocnice</c:v>
                </c:pt>
                <c:pt idx="6">
                  <c:v>Respekt, ohled, úcta</c:v>
                </c:pt>
                <c:pt idx="7">
                  <c:v>Koordinace a integrace péče</c:v>
                </c:pt>
                <c:pt idx="8">
                  <c:v>Citová opora</c:v>
                </c:pt>
              </c:strCache>
            </c:strRef>
          </c:cat>
          <c:val>
            <c:numRef>
              <c:f>List1!$B$2:$B$10</c:f>
              <c:numCache>
                <c:formatCode>General</c:formatCode>
                <c:ptCount val="9"/>
                <c:pt idx="0">
                  <c:v>79.821100000000001</c:v>
                </c:pt>
                <c:pt idx="1">
                  <c:v>85.518000000000001</c:v>
                </c:pt>
                <c:pt idx="2">
                  <c:v>88.584500000000006</c:v>
                </c:pt>
                <c:pt idx="3">
                  <c:v>79.180199999999999</c:v>
                </c:pt>
                <c:pt idx="4">
                  <c:v>75.125699999999981</c:v>
                </c:pt>
                <c:pt idx="5">
                  <c:v>78.641300000000001</c:v>
                </c:pt>
                <c:pt idx="6">
                  <c:v>78.843199999999996</c:v>
                </c:pt>
                <c:pt idx="7">
                  <c:v>76.958399999999983</c:v>
                </c:pt>
                <c:pt idx="8">
                  <c:v>73.644099999999995</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Informace</c:v>
                </c:pt>
                <c:pt idx="4">
                  <c:v>Tělesné pohodlí</c:v>
                </c:pt>
                <c:pt idx="5">
                  <c:v>Přijetí do nemocnice</c:v>
                </c:pt>
                <c:pt idx="6">
                  <c:v>Respekt, ohled, úcta</c:v>
                </c:pt>
                <c:pt idx="7">
                  <c:v>Koordinace a integrace péče</c:v>
                </c:pt>
                <c:pt idx="8">
                  <c:v>Citová opora</c:v>
                </c:pt>
              </c:strCache>
            </c:strRef>
          </c:cat>
          <c:val>
            <c:numRef>
              <c:f>List1!$C$2:$C$10</c:f>
              <c:numCache>
                <c:formatCode>General</c:formatCode>
                <c:ptCount val="9"/>
                <c:pt idx="0">
                  <c:v>81.4285</c:v>
                </c:pt>
                <c:pt idx="1">
                  <c:v>87.608599999999981</c:v>
                </c:pt>
                <c:pt idx="2">
                  <c:v>90.936499999999995</c:v>
                </c:pt>
                <c:pt idx="3">
                  <c:v>81.27679999999998</c:v>
                </c:pt>
                <c:pt idx="4">
                  <c:v>76.875499999999988</c:v>
                </c:pt>
                <c:pt idx="5">
                  <c:v>80.976100000000002</c:v>
                </c:pt>
                <c:pt idx="6">
                  <c:v>81.031000000000006</c:v>
                </c:pt>
                <c:pt idx="7">
                  <c:v>79.440600000000344</c:v>
                </c:pt>
                <c:pt idx="8">
                  <c:v>76.321100000000001</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Propuštění a pokračování péče</c:v>
                </c:pt>
                <c:pt idx="2">
                  <c:v>Zapojení rodiny</c:v>
                </c:pt>
                <c:pt idx="3">
                  <c:v>Informace</c:v>
                </c:pt>
                <c:pt idx="4">
                  <c:v>Tělesné pohodlí</c:v>
                </c:pt>
                <c:pt idx="5">
                  <c:v>Přijetí do nemocnice</c:v>
                </c:pt>
                <c:pt idx="6">
                  <c:v>Respekt, ohled, úcta</c:v>
                </c:pt>
                <c:pt idx="7">
                  <c:v>Koordinace a integrace péče</c:v>
                </c:pt>
                <c:pt idx="8">
                  <c:v>Citová opora</c:v>
                </c:pt>
              </c:strCache>
            </c:strRef>
          </c:cat>
          <c:val>
            <c:numRef>
              <c:f>List1!$D$2:$D$10</c:f>
              <c:numCache>
                <c:formatCode>General</c:formatCode>
                <c:ptCount val="9"/>
                <c:pt idx="0">
                  <c:v>80.624799999999979</c:v>
                </c:pt>
                <c:pt idx="1">
                  <c:v>86.563300000000012</c:v>
                </c:pt>
                <c:pt idx="2">
                  <c:v>89.760499999999993</c:v>
                </c:pt>
                <c:pt idx="3">
                  <c:v>80.228499999999983</c:v>
                </c:pt>
                <c:pt idx="4">
                  <c:v>76.000600000000006</c:v>
                </c:pt>
                <c:pt idx="5">
                  <c:v>79.808699999999988</c:v>
                </c:pt>
                <c:pt idx="6">
                  <c:v>79.937100000000285</c:v>
                </c:pt>
                <c:pt idx="7">
                  <c:v>78.1995</c:v>
                </c:pt>
                <c:pt idx="8">
                  <c:v>74.982600000000005</c:v>
                </c:pt>
              </c:numCache>
            </c:numRef>
          </c:val>
        </c:ser>
        <c:dLbls>
          <c:showVal val="1"/>
        </c:dLbls>
        <c:hiLowLines>
          <c:spPr>
            <a:ln w="25400" cap="sq" cmpd="sng" algn="ctr">
              <a:solidFill>
                <a:srgbClr val="3366FF"/>
              </a:solidFill>
              <a:prstDash val="solid"/>
              <a:headEnd type="none" w="med" len="sm"/>
              <a:tailEnd type="none" w="med" len="sm"/>
            </a:ln>
            <a:effectLst/>
          </c:spPr>
        </c:hiLowLines>
        <c:axId val="162414592"/>
        <c:axId val="162416128"/>
      </c:stockChart>
      <c:catAx>
        <c:axId val="162414592"/>
        <c:scaling>
          <c:orientation val="minMax"/>
        </c:scaling>
        <c:axPos val="b"/>
        <c:numFmt formatCode="d/m/yyyy" sourceLinked="1"/>
        <c:tickLblPos val="none"/>
        <c:spPr>
          <a:ln>
            <a:noFill/>
          </a:ln>
        </c:spPr>
        <c:crossAx val="162416128"/>
        <c:crosses val="autoZero"/>
        <c:auto val="1"/>
        <c:lblAlgn val="ctr"/>
        <c:lblOffset val="100"/>
      </c:catAx>
      <c:valAx>
        <c:axId val="162416128"/>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24145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Informace</c:v>
                </c:pt>
                <c:pt idx="4">
                  <c:v>Tělesné pohodlí</c:v>
                </c:pt>
                <c:pt idx="5">
                  <c:v>Přijetí do nemocnice</c:v>
                </c:pt>
                <c:pt idx="6">
                  <c:v>Respekt, ohled, úcta</c:v>
                </c:pt>
                <c:pt idx="7">
                  <c:v>Koordinace a integrace péče</c:v>
                </c:pt>
                <c:pt idx="8">
                  <c:v>Citová opora</c:v>
                </c:pt>
              </c:strCache>
            </c:strRef>
          </c:cat>
          <c:val>
            <c:numRef>
              <c:f>List1!$B$2:$B$10</c:f>
              <c:numCache>
                <c:formatCode>General</c:formatCode>
                <c:ptCount val="9"/>
                <c:pt idx="0">
                  <c:v>74.731200000000271</c:v>
                </c:pt>
                <c:pt idx="1">
                  <c:v>79.886499999999998</c:v>
                </c:pt>
                <c:pt idx="2">
                  <c:v>77.441200000000407</c:v>
                </c:pt>
                <c:pt idx="3">
                  <c:v>78.450300000000013</c:v>
                </c:pt>
                <c:pt idx="4">
                  <c:v>74.069800000000001</c:v>
                </c:pt>
                <c:pt idx="5">
                  <c:v>72.30889999999998</c:v>
                </c:pt>
                <c:pt idx="6">
                  <c:v>72.048400000000001</c:v>
                </c:pt>
                <c:pt idx="7">
                  <c:v>71.580799999999982</c:v>
                </c:pt>
                <c:pt idx="8">
                  <c:v>60.811199999999999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Informace</c:v>
                </c:pt>
                <c:pt idx="4">
                  <c:v>Tělesné pohodlí</c:v>
                </c:pt>
                <c:pt idx="5">
                  <c:v>Přijetí do nemocnice</c:v>
                </c:pt>
                <c:pt idx="6">
                  <c:v>Respekt, ohled, úcta</c:v>
                </c:pt>
                <c:pt idx="7">
                  <c:v>Koordinace a integrace péče</c:v>
                </c:pt>
                <c:pt idx="8">
                  <c:v>Citová opora</c:v>
                </c:pt>
              </c:strCache>
            </c:strRef>
          </c:cat>
          <c:val>
            <c:numRef>
              <c:f>List1!$C$2:$C$10</c:f>
              <c:numCache>
                <c:formatCode>General</c:formatCode>
                <c:ptCount val="9"/>
                <c:pt idx="0">
                  <c:v>81.603899999999982</c:v>
                </c:pt>
                <c:pt idx="1">
                  <c:v>89.346599999999995</c:v>
                </c:pt>
                <c:pt idx="2">
                  <c:v>90.4953</c:v>
                </c:pt>
                <c:pt idx="3">
                  <c:v>86.725200000000001</c:v>
                </c:pt>
                <c:pt idx="4">
                  <c:v>80.4833</c:v>
                </c:pt>
                <c:pt idx="5">
                  <c:v>82.214900000000227</c:v>
                </c:pt>
                <c:pt idx="6">
                  <c:v>81.25569999999999</c:v>
                </c:pt>
                <c:pt idx="7">
                  <c:v>81.551999999999992</c:v>
                </c:pt>
                <c:pt idx="8">
                  <c:v>72.551300000000012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Propuštění a pokračování péče</c:v>
                </c:pt>
                <c:pt idx="2">
                  <c:v>Zapojení rodiny</c:v>
                </c:pt>
                <c:pt idx="3">
                  <c:v>Informace</c:v>
                </c:pt>
                <c:pt idx="4">
                  <c:v>Tělesné pohodlí</c:v>
                </c:pt>
                <c:pt idx="5">
                  <c:v>Přijetí do nemocnice</c:v>
                </c:pt>
                <c:pt idx="6">
                  <c:v>Respekt, ohled, úcta</c:v>
                </c:pt>
                <c:pt idx="7">
                  <c:v>Koordinace a integrace péče</c:v>
                </c:pt>
                <c:pt idx="8">
                  <c:v>Citová opora</c:v>
                </c:pt>
              </c:strCache>
            </c:strRef>
          </c:cat>
          <c:val>
            <c:numRef>
              <c:f>List1!$D$2:$D$10</c:f>
              <c:numCache>
                <c:formatCode>General</c:formatCode>
                <c:ptCount val="9"/>
                <c:pt idx="0">
                  <c:v>78.167599999999993</c:v>
                </c:pt>
                <c:pt idx="1">
                  <c:v>84.616500000000002</c:v>
                </c:pt>
                <c:pt idx="2">
                  <c:v>83.968300000000013</c:v>
                </c:pt>
                <c:pt idx="3">
                  <c:v>82.587700000000012</c:v>
                </c:pt>
                <c:pt idx="4">
                  <c:v>77.276499999999999</c:v>
                </c:pt>
                <c:pt idx="5">
                  <c:v>77.261899999999997</c:v>
                </c:pt>
                <c:pt idx="6">
                  <c:v>76.651999999999987</c:v>
                </c:pt>
                <c:pt idx="7">
                  <c:v>76.566400000000002</c:v>
                </c:pt>
                <c:pt idx="8">
                  <c:v>66.681299999999993</c:v>
                </c:pt>
              </c:numCache>
            </c:numRef>
          </c:val>
        </c:ser>
        <c:dLbls>
          <c:showVal val="1"/>
        </c:dLbls>
        <c:hiLowLines>
          <c:spPr>
            <a:ln w="25400" cap="sq" cmpd="sng" algn="ctr">
              <a:solidFill>
                <a:srgbClr val="003366"/>
              </a:solidFill>
              <a:prstDash val="solid"/>
              <a:headEnd type="none" w="med" len="sm"/>
              <a:tailEnd type="none" w="med" len="sm"/>
            </a:ln>
            <a:effectLst/>
          </c:spPr>
        </c:hiLowLines>
        <c:axId val="162496512"/>
        <c:axId val="162498048"/>
      </c:stockChart>
      <c:catAx>
        <c:axId val="16249651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2498048"/>
        <c:crosses val="autoZero"/>
        <c:auto val="1"/>
        <c:lblAlgn val="ctr"/>
        <c:lblOffset val="100"/>
      </c:catAx>
      <c:valAx>
        <c:axId val="16249804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249651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List1!$B$2:$B$10</c:f>
              <c:numCache>
                <c:formatCode>General</c:formatCode>
                <c:ptCount val="9"/>
                <c:pt idx="0">
                  <c:v>79.456400000000002</c:v>
                </c:pt>
                <c:pt idx="1">
                  <c:v>87.905199999999994</c:v>
                </c:pt>
                <c:pt idx="2">
                  <c:v>85.152099999999919</c:v>
                </c:pt>
                <c:pt idx="3">
                  <c:v>78.374600000000001</c:v>
                </c:pt>
                <c:pt idx="4">
                  <c:v>76.543700000000001</c:v>
                </c:pt>
                <c:pt idx="5">
                  <c:v>79.099599999999995</c:v>
                </c:pt>
                <c:pt idx="6">
                  <c:v>75.0154</c:v>
                </c:pt>
                <c:pt idx="7">
                  <c:v>72.961700000000022</c:v>
                </c:pt>
                <c:pt idx="8">
                  <c:v>78.537400000000005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List1!$C$2:$C$10</c:f>
              <c:numCache>
                <c:formatCode>General</c:formatCode>
                <c:ptCount val="9"/>
                <c:pt idx="0">
                  <c:v>81.068000000000012</c:v>
                </c:pt>
                <c:pt idx="1">
                  <c:v>90.327999999999989</c:v>
                </c:pt>
                <c:pt idx="2">
                  <c:v>87.259100000000004</c:v>
                </c:pt>
                <c:pt idx="3">
                  <c:v>80.56</c:v>
                </c:pt>
                <c:pt idx="4">
                  <c:v>79.012900000000002</c:v>
                </c:pt>
                <c:pt idx="5">
                  <c:v>81.187799999999982</c:v>
                </c:pt>
                <c:pt idx="6">
                  <c:v>76.746600000000285</c:v>
                </c:pt>
                <c:pt idx="7">
                  <c:v>75.648099999999999</c:v>
                </c:pt>
                <c:pt idx="8">
                  <c:v>80.860600000000005</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List1!$D$2:$D$10</c:f>
              <c:numCache>
                <c:formatCode>General</c:formatCode>
                <c:ptCount val="9"/>
                <c:pt idx="0">
                  <c:v>80.262200000000007</c:v>
                </c:pt>
                <c:pt idx="1">
                  <c:v>89.116600000000005</c:v>
                </c:pt>
                <c:pt idx="2">
                  <c:v>86.205600000000004</c:v>
                </c:pt>
                <c:pt idx="3">
                  <c:v>79.467300000000023</c:v>
                </c:pt>
                <c:pt idx="4">
                  <c:v>77.778299999999987</c:v>
                </c:pt>
                <c:pt idx="5">
                  <c:v>80.143699999999995</c:v>
                </c:pt>
                <c:pt idx="6">
                  <c:v>75.881</c:v>
                </c:pt>
                <c:pt idx="7">
                  <c:v>74.304900000000004</c:v>
                </c:pt>
                <c:pt idx="8">
                  <c:v>79.698999999999998</c:v>
                </c:pt>
              </c:numCache>
            </c:numRef>
          </c:val>
        </c:ser>
        <c:dLbls>
          <c:showVal val="1"/>
        </c:dLbls>
        <c:hiLowLines>
          <c:spPr>
            <a:ln w="25400" cap="sq" cmpd="sng" algn="ctr">
              <a:solidFill>
                <a:srgbClr val="3366FF"/>
              </a:solidFill>
              <a:prstDash val="solid"/>
              <a:headEnd type="none" w="med" len="sm"/>
              <a:tailEnd type="none" w="med" len="sm"/>
            </a:ln>
            <a:effectLst/>
          </c:spPr>
        </c:hiLowLines>
        <c:axId val="162839936"/>
        <c:axId val="162845824"/>
      </c:stockChart>
      <c:catAx>
        <c:axId val="162839936"/>
        <c:scaling>
          <c:orientation val="minMax"/>
        </c:scaling>
        <c:axPos val="b"/>
        <c:numFmt formatCode="d/m/yyyy" sourceLinked="1"/>
        <c:tickLblPos val="none"/>
        <c:spPr>
          <a:ln>
            <a:noFill/>
          </a:ln>
        </c:spPr>
        <c:crossAx val="162845824"/>
        <c:crosses val="autoZero"/>
        <c:auto val="1"/>
        <c:lblAlgn val="ctr"/>
        <c:lblOffset val="100"/>
      </c:catAx>
      <c:valAx>
        <c:axId val="162845824"/>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283993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List1!$B$2:$B$10</c:f>
              <c:numCache>
                <c:formatCode>General</c:formatCode>
                <c:ptCount val="9"/>
                <c:pt idx="0">
                  <c:v>82.874999999999986</c:v>
                </c:pt>
                <c:pt idx="1">
                  <c:v>93.97829999999999</c:v>
                </c:pt>
                <c:pt idx="2">
                  <c:v>88.722699999999989</c:v>
                </c:pt>
                <c:pt idx="3">
                  <c:v>82.003299999999996</c:v>
                </c:pt>
                <c:pt idx="4">
                  <c:v>80.891999999999996</c:v>
                </c:pt>
                <c:pt idx="5">
                  <c:v>81.832999999999998</c:v>
                </c:pt>
                <c:pt idx="6">
                  <c:v>77.181100000000001</c:v>
                </c:pt>
                <c:pt idx="7">
                  <c:v>73.237899999999996</c:v>
                </c:pt>
                <c:pt idx="8">
                  <c:v>73.222799999999978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List1!$C$2:$C$10</c:f>
              <c:numCache>
                <c:formatCode>General</c:formatCode>
                <c:ptCount val="9"/>
                <c:pt idx="0">
                  <c:v>88.444400000000272</c:v>
                </c:pt>
                <c:pt idx="1">
                  <c:v>99.570099999999982</c:v>
                </c:pt>
                <c:pt idx="2">
                  <c:v>95.614199999999997</c:v>
                </c:pt>
                <c:pt idx="3">
                  <c:v>90.613200000000006</c:v>
                </c:pt>
                <c:pt idx="4">
                  <c:v>90.853999999999999</c:v>
                </c:pt>
                <c:pt idx="5">
                  <c:v>89.779899999999998</c:v>
                </c:pt>
                <c:pt idx="6">
                  <c:v>84.402799999999999</c:v>
                </c:pt>
                <c:pt idx="7">
                  <c:v>84.396500000000003</c:v>
                </c:pt>
                <c:pt idx="8">
                  <c:v>84.252899999999983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List1!$D$2:$D$10</c:f>
              <c:numCache>
                <c:formatCode>General</c:formatCode>
                <c:ptCount val="9"/>
                <c:pt idx="0">
                  <c:v>85.659699999999987</c:v>
                </c:pt>
                <c:pt idx="1">
                  <c:v>96.774199999999993</c:v>
                </c:pt>
                <c:pt idx="2">
                  <c:v>92.16849999999998</c:v>
                </c:pt>
                <c:pt idx="3">
                  <c:v>86.308199999999999</c:v>
                </c:pt>
                <c:pt idx="4">
                  <c:v>85.872999999999948</c:v>
                </c:pt>
                <c:pt idx="5">
                  <c:v>85.8065</c:v>
                </c:pt>
                <c:pt idx="6">
                  <c:v>80.791900000000027</c:v>
                </c:pt>
                <c:pt idx="7">
                  <c:v>78.817200000000227</c:v>
                </c:pt>
                <c:pt idx="8">
                  <c:v>78.737799999999993</c:v>
                </c:pt>
              </c:numCache>
            </c:numRef>
          </c:val>
        </c:ser>
        <c:dLbls>
          <c:showVal val="1"/>
        </c:dLbls>
        <c:hiLowLines>
          <c:spPr>
            <a:ln w="25400" cap="sq" cmpd="sng" algn="ctr">
              <a:solidFill>
                <a:srgbClr val="003366"/>
              </a:solidFill>
              <a:prstDash val="solid"/>
              <a:headEnd type="none" w="med" len="sm"/>
              <a:tailEnd type="none" w="med" len="sm"/>
            </a:ln>
            <a:effectLst/>
          </c:spPr>
        </c:hiLowLines>
        <c:axId val="162921856"/>
        <c:axId val="162997376"/>
      </c:stockChart>
      <c:catAx>
        <c:axId val="16292185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2997376"/>
        <c:crosses val="autoZero"/>
        <c:auto val="1"/>
        <c:lblAlgn val="ctr"/>
        <c:lblOffset val="100"/>
      </c:catAx>
      <c:valAx>
        <c:axId val="16299737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292185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Informace</c:v>
                </c:pt>
                <c:pt idx="3">
                  <c:v>Koordinace a integrace péče</c:v>
                </c:pt>
                <c:pt idx="4">
                  <c:v>Propuštění a pokračování péče</c:v>
                </c:pt>
                <c:pt idx="5">
                  <c:v>Respekt, ohled, úcta</c:v>
                </c:pt>
                <c:pt idx="6">
                  <c:v>Tělesné pohodlí</c:v>
                </c:pt>
                <c:pt idx="7">
                  <c:v>Přijetí do nemocnice</c:v>
                </c:pt>
                <c:pt idx="8">
                  <c:v>Citová opora</c:v>
                </c:pt>
              </c:strCache>
            </c:strRef>
          </c:cat>
          <c:val>
            <c:numRef>
              <c:f>List1!$B$2:$B$10</c:f>
              <c:numCache>
                <c:formatCode>General</c:formatCode>
                <c:ptCount val="9"/>
                <c:pt idx="0">
                  <c:v>79.405500000000004</c:v>
                </c:pt>
                <c:pt idx="1">
                  <c:v>88.079099999999983</c:v>
                </c:pt>
                <c:pt idx="2">
                  <c:v>78.963800000000006</c:v>
                </c:pt>
                <c:pt idx="3">
                  <c:v>76.443200000000346</c:v>
                </c:pt>
                <c:pt idx="4">
                  <c:v>85.253900000000002</c:v>
                </c:pt>
                <c:pt idx="5">
                  <c:v>78.420100000000005</c:v>
                </c:pt>
                <c:pt idx="6">
                  <c:v>74.869699999999995</c:v>
                </c:pt>
                <c:pt idx="7">
                  <c:v>78.315799999999982</c:v>
                </c:pt>
                <c:pt idx="8">
                  <c:v>72.824299999999994</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Informace</c:v>
                </c:pt>
                <c:pt idx="3">
                  <c:v>Koordinace a integrace péče</c:v>
                </c:pt>
                <c:pt idx="4">
                  <c:v>Propuštění a pokračování péče</c:v>
                </c:pt>
                <c:pt idx="5">
                  <c:v>Respekt, ohled, úcta</c:v>
                </c:pt>
                <c:pt idx="6">
                  <c:v>Tělesné pohodlí</c:v>
                </c:pt>
                <c:pt idx="7">
                  <c:v>Přijetí do nemocnice</c:v>
                </c:pt>
                <c:pt idx="8">
                  <c:v>Citová opora</c:v>
                </c:pt>
              </c:strCache>
            </c:strRef>
          </c:cat>
          <c:val>
            <c:numRef>
              <c:f>List1!$C$2:$C$10</c:f>
              <c:numCache>
                <c:formatCode>General</c:formatCode>
                <c:ptCount val="9"/>
                <c:pt idx="0">
                  <c:v>80.995500000000007</c:v>
                </c:pt>
                <c:pt idx="1">
                  <c:v>90.467700000000022</c:v>
                </c:pt>
                <c:pt idx="2">
                  <c:v>81.030799999999999</c:v>
                </c:pt>
                <c:pt idx="3">
                  <c:v>78.899600000000007</c:v>
                </c:pt>
                <c:pt idx="4">
                  <c:v>87.330100000000002</c:v>
                </c:pt>
                <c:pt idx="5">
                  <c:v>80.589500000000001</c:v>
                </c:pt>
                <c:pt idx="6">
                  <c:v>76.584100000000007</c:v>
                </c:pt>
                <c:pt idx="7">
                  <c:v>80.628599999999949</c:v>
                </c:pt>
                <c:pt idx="8">
                  <c:v>75.487100000000027</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Informace</c:v>
                </c:pt>
                <c:pt idx="3">
                  <c:v>Koordinace a integrace péče</c:v>
                </c:pt>
                <c:pt idx="4">
                  <c:v>Propuštění a pokračování péče</c:v>
                </c:pt>
                <c:pt idx="5">
                  <c:v>Respekt, ohled, úcta</c:v>
                </c:pt>
                <c:pt idx="6">
                  <c:v>Tělesné pohodlí</c:v>
                </c:pt>
                <c:pt idx="7">
                  <c:v>Přijetí do nemocnice</c:v>
                </c:pt>
                <c:pt idx="8">
                  <c:v>Citová opora</c:v>
                </c:pt>
              </c:strCache>
            </c:strRef>
          </c:cat>
          <c:val>
            <c:numRef>
              <c:f>List1!$D$2:$D$10</c:f>
              <c:numCache>
                <c:formatCode>General</c:formatCode>
                <c:ptCount val="9"/>
                <c:pt idx="0">
                  <c:v>80.200500000000005</c:v>
                </c:pt>
                <c:pt idx="1">
                  <c:v>89.273399999999981</c:v>
                </c:pt>
                <c:pt idx="2">
                  <c:v>79.997300000000024</c:v>
                </c:pt>
                <c:pt idx="3">
                  <c:v>77.671399999999949</c:v>
                </c:pt>
                <c:pt idx="4">
                  <c:v>86.292000000000002</c:v>
                </c:pt>
                <c:pt idx="5">
                  <c:v>79.504800000000003</c:v>
                </c:pt>
                <c:pt idx="6">
                  <c:v>75.726900000000001</c:v>
                </c:pt>
                <c:pt idx="7">
                  <c:v>79.472200000000001</c:v>
                </c:pt>
                <c:pt idx="8">
                  <c:v>74.155699999999982</c:v>
                </c:pt>
              </c:numCache>
            </c:numRef>
          </c:val>
        </c:ser>
        <c:dLbls>
          <c:showVal val="1"/>
        </c:dLbls>
        <c:hiLowLines>
          <c:spPr>
            <a:ln w="25400" cap="sq" cmpd="sng" algn="ctr">
              <a:solidFill>
                <a:srgbClr val="3366FF"/>
              </a:solidFill>
              <a:prstDash val="solid"/>
              <a:headEnd type="none" w="med" len="sm"/>
              <a:tailEnd type="none" w="med" len="sm"/>
            </a:ln>
            <a:effectLst/>
          </c:spPr>
        </c:hiLowLines>
        <c:axId val="163355648"/>
        <c:axId val="163357440"/>
      </c:stockChart>
      <c:catAx>
        <c:axId val="163355648"/>
        <c:scaling>
          <c:orientation val="minMax"/>
        </c:scaling>
        <c:axPos val="b"/>
        <c:numFmt formatCode="d/m/yyyy" sourceLinked="1"/>
        <c:tickLblPos val="none"/>
        <c:spPr>
          <a:ln>
            <a:noFill/>
          </a:ln>
        </c:spPr>
        <c:crossAx val="163357440"/>
        <c:crosses val="autoZero"/>
        <c:auto val="1"/>
        <c:lblAlgn val="ctr"/>
        <c:lblOffset val="100"/>
      </c:catAx>
      <c:valAx>
        <c:axId val="16335744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33556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Informace</c:v>
                </c:pt>
                <c:pt idx="3">
                  <c:v>Koordinace a integrace péče</c:v>
                </c:pt>
                <c:pt idx="4">
                  <c:v>Propuštění a pokračování péče</c:v>
                </c:pt>
                <c:pt idx="5">
                  <c:v>Respekt, ohled, úcta</c:v>
                </c:pt>
                <c:pt idx="6">
                  <c:v>Tělesné pohodlí</c:v>
                </c:pt>
                <c:pt idx="7">
                  <c:v>Přijetí do nemocnice</c:v>
                </c:pt>
                <c:pt idx="8">
                  <c:v>Citová opora</c:v>
                </c:pt>
              </c:strCache>
            </c:strRef>
          </c:cat>
          <c:val>
            <c:numRef>
              <c:f>List1!$B$2:$B$10</c:f>
              <c:numCache>
                <c:formatCode>General</c:formatCode>
                <c:ptCount val="9"/>
                <c:pt idx="0">
                  <c:v>85.12169999999999</c:v>
                </c:pt>
                <c:pt idx="1">
                  <c:v>88.673499999999919</c:v>
                </c:pt>
                <c:pt idx="2">
                  <c:v>87.293600000000026</c:v>
                </c:pt>
                <c:pt idx="3">
                  <c:v>86.789400000000001</c:v>
                </c:pt>
                <c:pt idx="4">
                  <c:v>85.629199999999983</c:v>
                </c:pt>
                <c:pt idx="5">
                  <c:v>81.862200000000001</c:v>
                </c:pt>
                <c:pt idx="6">
                  <c:v>82.948499999999996</c:v>
                </c:pt>
                <c:pt idx="7">
                  <c:v>79.610100000000003</c:v>
                </c:pt>
                <c:pt idx="8">
                  <c:v>78.003600000000006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Informace</c:v>
                </c:pt>
                <c:pt idx="3">
                  <c:v>Koordinace a integrace péče</c:v>
                </c:pt>
                <c:pt idx="4">
                  <c:v>Propuštění a pokračování péče</c:v>
                </c:pt>
                <c:pt idx="5">
                  <c:v>Respekt, ohled, úcta</c:v>
                </c:pt>
                <c:pt idx="6">
                  <c:v>Tělesné pohodlí</c:v>
                </c:pt>
                <c:pt idx="7">
                  <c:v>Přijetí do nemocnice</c:v>
                </c:pt>
                <c:pt idx="8">
                  <c:v>Citová opora</c:v>
                </c:pt>
              </c:strCache>
            </c:strRef>
          </c:cat>
          <c:val>
            <c:numRef>
              <c:f>List1!$C$2:$C$10</c:f>
              <c:numCache>
                <c:formatCode>General</c:formatCode>
                <c:ptCount val="9"/>
                <c:pt idx="0">
                  <c:v>93.002200000000002</c:v>
                </c:pt>
                <c:pt idx="1">
                  <c:v>99.686299999999989</c:v>
                </c:pt>
                <c:pt idx="2">
                  <c:v>96.515900000000002</c:v>
                </c:pt>
                <c:pt idx="3">
                  <c:v>96.052599999999998</c:v>
                </c:pt>
                <c:pt idx="4">
                  <c:v>97.204099999999997</c:v>
                </c:pt>
                <c:pt idx="5">
                  <c:v>92.211900000000227</c:v>
                </c:pt>
                <c:pt idx="6">
                  <c:v>90.896299999999997</c:v>
                </c:pt>
                <c:pt idx="7">
                  <c:v>91.449799999999996</c:v>
                </c:pt>
                <c:pt idx="8">
                  <c:v>91.361400000000003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Informace</c:v>
                </c:pt>
                <c:pt idx="3">
                  <c:v>Koordinace a integrace péče</c:v>
                </c:pt>
                <c:pt idx="4">
                  <c:v>Propuštění a pokračování péče</c:v>
                </c:pt>
                <c:pt idx="5">
                  <c:v>Respekt, ohled, úcta</c:v>
                </c:pt>
                <c:pt idx="6">
                  <c:v>Tělesné pohodlí</c:v>
                </c:pt>
                <c:pt idx="7">
                  <c:v>Přijetí do nemocnice</c:v>
                </c:pt>
                <c:pt idx="8">
                  <c:v>Citová opora</c:v>
                </c:pt>
              </c:strCache>
            </c:strRef>
          </c:cat>
          <c:val>
            <c:numRef>
              <c:f>List1!$D$2:$D$10</c:f>
              <c:numCache>
                <c:formatCode>General</c:formatCode>
                <c:ptCount val="9"/>
                <c:pt idx="0">
                  <c:v>89.061899999999994</c:v>
                </c:pt>
                <c:pt idx="1">
                  <c:v>94.179899999999989</c:v>
                </c:pt>
                <c:pt idx="2">
                  <c:v>91.904799999999994</c:v>
                </c:pt>
                <c:pt idx="3">
                  <c:v>91.421000000000006</c:v>
                </c:pt>
                <c:pt idx="4">
                  <c:v>91.416700000000006</c:v>
                </c:pt>
                <c:pt idx="5">
                  <c:v>87.037000000000006</c:v>
                </c:pt>
                <c:pt idx="6">
                  <c:v>86.922399999999982</c:v>
                </c:pt>
                <c:pt idx="7">
                  <c:v>85.53</c:v>
                </c:pt>
                <c:pt idx="8">
                  <c:v>84.682499999999948</c:v>
                </c:pt>
              </c:numCache>
            </c:numRef>
          </c:val>
        </c:ser>
        <c:dLbls>
          <c:showVal val="1"/>
        </c:dLbls>
        <c:hiLowLines>
          <c:spPr>
            <a:ln w="25400" cap="sq" cmpd="sng" algn="ctr">
              <a:solidFill>
                <a:srgbClr val="003366"/>
              </a:solidFill>
              <a:prstDash val="solid"/>
              <a:headEnd type="none" w="med" len="sm"/>
              <a:tailEnd type="none" w="med" len="sm"/>
            </a:ln>
            <a:effectLst/>
          </c:spPr>
        </c:hiLowLines>
        <c:axId val="163429376"/>
        <c:axId val="163443456"/>
      </c:stockChart>
      <c:catAx>
        <c:axId val="16342937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3443456"/>
        <c:crosses val="autoZero"/>
        <c:auto val="1"/>
        <c:lblAlgn val="ctr"/>
        <c:lblOffset val="100"/>
      </c:catAx>
      <c:valAx>
        <c:axId val="16344345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342937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Tělesné pohodlí</c:v>
                </c:pt>
                <c:pt idx="8">
                  <c:v>Přijetí do nemocnice</c:v>
                </c:pt>
              </c:strCache>
            </c:strRef>
          </c:cat>
          <c:val>
            <c:numRef>
              <c:f>List1!$B$2:$B$10</c:f>
              <c:numCache>
                <c:formatCode>General</c:formatCode>
                <c:ptCount val="9"/>
                <c:pt idx="0">
                  <c:v>79.503799999999998</c:v>
                </c:pt>
                <c:pt idx="1">
                  <c:v>87.999300000000005</c:v>
                </c:pt>
                <c:pt idx="2">
                  <c:v>85.247600000000347</c:v>
                </c:pt>
                <c:pt idx="3">
                  <c:v>79.043600000000026</c:v>
                </c:pt>
                <c:pt idx="4">
                  <c:v>76.587300000000013</c:v>
                </c:pt>
                <c:pt idx="5">
                  <c:v>78.5184</c:v>
                </c:pt>
                <c:pt idx="6">
                  <c:v>72.895899999999983</c:v>
                </c:pt>
                <c:pt idx="7">
                  <c:v>75.119399999999999</c:v>
                </c:pt>
                <c:pt idx="8">
                  <c:v>78.588099999999983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Tělesné pohodlí</c:v>
                </c:pt>
                <c:pt idx="8">
                  <c:v>Přijetí do nemocnice</c:v>
                </c:pt>
              </c:strCache>
            </c:strRef>
          </c:cat>
          <c:val>
            <c:numRef>
              <c:f>List1!$C$2:$C$10</c:f>
              <c:numCache>
                <c:formatCode>General</c:formatCode>
                <c:ptCount val="9"/>
                <c:pt idx="0">
                  <c:v>81.098000000000013</c:v>
                </c:pt>
                <c:pt idx="1">
                  <c:v>90.391099999999994</c:v>
                </c:pt>
                <c:pt idx="2">
                  <c:v>87.332599999999999</c:v>
                </c:pt>
                <c:pt idx="3">
                  <c:v>81.10799999999999</c:v>
                </c:pt>
                <c:pt idx="4">
                  <c:v>79.0291</c:v>
                </c:pt>
                <c:pt idx="5">
                  <c:v>80.681999999999988</c:v>
                </c:pt>
                <c:pt idx="6">
                  <c:v>75.554100000000005</c:v>
                </c:pt>
                <c:pt idx="7">
                  <c:v>76.830200000000005</c:v>
                </c:pt>
                <c:pt idx="8">
                  <c:v>80.87609999999998</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Tělesné pohodlí</c:v>
                </c:pt>
                <c:pt idx="8">
                  <c:v>Přijetí do nemocnice</c:v>
                </c:pt>
              </c:strCache>
            </c:strRef>
          </c:cat>
          <c:val>
            <c:numRef>
              <c:f>List1!$D$2:$D$10</c:f>
              <c:numCache>
                <c:formatCode>General</c:formatCode>
                <c:ptCount val="9"/>
                <c:pt idx="0">
                  <c:v>80.300899999999999</c:v>
                </c:pt>
                <c:pt idx="1">
                  <c:v>89.1952</c:v>
                </c:pt>
                <c:pt idx="2">
                  <c:v>86.290099999999995</c:v>
                </c:pt>
                <c:pt idx="3">
                  <c:v>80.075799999999958</c:v>
                </c:pt>
                <c:pt idx="4">
                  <c:v>77.808199999999999</c:v>
                </c:pt>
                <c:pt idx="5">
                  <c:v>79.600200000000001</c:v>
                </c:pt>
                <c:pt idx="6">
                  <c:v>74.224999999999994</c:v>
                </c:pt>
                <c:pt idx="7">
                  <c:v>75.974800000000002</c:v>
                </c:pt>
                <c:pt idx="8">
                  <c:v>79.732100000000003</c:v>
                </c:pt>
              </c:numCache>
            </c:numRef>
          </c:val>
        </c:ser>
        <c:dLbls>
          <c:showVal val="1"/>
        </c:dLbls>
        <c:hiLowLines>
          <c:spPr>
            <a:ln w="25400" cap="sq" cmpd="sng" algn="ctr">
              <a:solidFill>
                <a:srgbClr val="3366FF"/>
              </a:solidFill>
              <a:prstDash val="solid"/>
              <a:headEnd type="none" w="med" len="sm"/>
              <a:tailEnd type="none" w="med" len="sm"/>
            </a:ln>
            <a:effectLst/>
          </c:spPr>
        </c:hiLowLines>
        <c:axId val="163797632"/>
        <c:axId val="163811712"/>
      </c:stockChart>
      <c:catAx>
        <c:axId val="163797632"/>
        <c:scaling>
          <c:orientation val="minMax"/>
        </c:scaling>
        <c:axPos val="b"/>
        <c:numFmt formatCode="d/m/yyyy" sourceLinked="1"/>
        <c:tickLblPos val="none"/>
        <c:spPr>
          <a:ln>
            <a:noFill/>
          </a:ln>
        </c:spPr>
        <c:crossAx val="163811712"/>
        <c:crosses val="autoZero"/>
        <c:auto val="1"/>
        <c:lblAlgn val="ctr"/>
        <c:lblOffset val="100"/>
      </c:catAx>
      <c:valAx>
        <c:axId val="163811712"/>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379763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Tělesné pohodlí</c:v>
                </c:pt>
                <c:pt idx="8">
                  <c:v>Přijetí do nemocnice</c:v>
                </c:pt>
              </c:strCache>
            </c:strRef>
          </c:cat>
          <c:val>
            <c:numRef>
              <c:f>List1!$B$2:$B$10</c:f>
              <c:numCache>
                <c:formatCode>General</c:formatCode>
                <c:ptCount val="9"/>
                <c:pt idx="0">
                  <c:v>84.537200000000027</c:v>
                </c:pt>
                <c:pt idx="1">
                  <c:v>96.554300000000012</c:v>
                </c:pt>
                <c:pt idx="2">
                  <c:v>89.052599999999998</c:v>
                </c:pt>
                <c:pt idx="3">
                  <c:v>88.039900000000003</c:v>
                </c:pt>
                <c:pt idx="4">
                  <c:v>83.6173</c:v>
                </c:pt>
                <c:pt idx="5">
                  <c:v>79.831100000000006</c:v>
                </c:pt>
                <c:pt idx="6">
                  <c:v>78.254199999999997</c:v>
                </c:pt>
                <c:pt idx="7">
                  <c:v>74.944900000000317</c:v>
                </c:pt>
                <c:pt idx="8">
                  <c:v>67.871499999999983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Tělesné pohodlí</c:v>
                </c:pt>
                <c:pt idx="8">
                  <c:v>Přijetí do nemocnice</c:v>
                </c:pt>
              </c:strCache>
            </c:strRef>
          </c:cat>
          <c:val>
            <c:numRef>
              <c:f>List1!$C$2:$C$10</c:f>
              <c:numCache>
                <c:formatCode>General</c:formatCode>
                <c:ptCount val="9"/>
                <c:pt idx="0">
                  <c:v>90.623199999999983</c:v>
                </c:pt>
                <c:pt idx="1">
                  <c:v>100.72460000000002</c:v>
                </c:pt>
                <c:pt idx="2">
                  <c:v>96.253500000000003</c:v>
                </c:pt>
                <c:pt idx="3">
                  <c:v>96.313800000000001</c:v>
                </c:pt>
                <c:pt idx="4">
                  <c:v>96.1494</c:v>
                </c:pt>
                <c:pt idx="5">
                  <c:v>90.917200000000349</c:v>
                </c:pt>
                <c:pt idx="6">
                  <c:v>91.609699999999989</c:v>
                </c:pt>
                <c:pt idx="7">
                  <c:v>85.424400000000006</c:v>
                </c:pt>
                <c:pt idx="8">
                  <c:v>85.724199999999996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Tělesné pohodlí</c:v>
                </c:pt>
                <c:pt idx="8">
                  <c:v>Přijetí do nemocnice</c:v>
                </c:pt>
              </c:strCache>
            </c:strRef>
          </c:cat>
          <c:val>
            <c:numRef>
              <c:f>List1!$D$2:$D$10</c:f>
              <c:numCache>
                <c:formatCode>General</c:formatCode>
                <c:ptCount val="9"/>
                <c:pt idx="0">
                  <c:v>87.580200000000005</c:v>
                </c:pt>
                <c:pt idx="1">
                  <c:v>98.639499999999998</c:v>
                </c:pt>
                <c:pt idx="2">
                  <c:v>92.653099999999981</c:v>
                </c:pt>
                <c:pt idx="3">
                  <c:v>92.176899999999989</c:v>
                </c:pt>
                <c:pt idx="4">
                  <c:v>89.88339999999998</c:v>
                </c:pt>
                <c:pt idx="5">
                  <c:v>85.374099999999999</c:v>
                </c:pt>
                <c:pt idx="6">
                  <c:v>84.932000000000002</c:v>
                </c:pt>
                <c:pt idx="7">
                  <c:v>80.184600000000003</c:v>
                </c:pt>
                <c:pt idx="8">
                  <c:v>76.797900000000027</c:v>
                </c:pt>
              </c:numCache>
            </c:numRef>
          </c:val>
        </c:ser>
        <c:dLbls>
          <c:showVal val="1"/>
        </c:dLbls>
        <c:hiLowLines>
          <c:spPr>
            <a:ln w="25400" cap="sq" cmpd="sng" algn="ctr">
              <a:solidFill>
                <a:srgbClr val="003366"/>
              </a:solidFill>
              <a:prstDash val="solid"/>
              <a:headEnd type="none" w="med" len="sm"/>
              <a:tailEnd type="none" w="med" len="sm"/>
            </a:ln>
            <a:effectLst/>
          </c:spPr>
        </c:hiLowLines>
        <c:axId val="163875456"/>
        <c:axId val="163893632"/>
      </c:stockChart>
      <c:catAx>
        <c:axId val="16387545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3893632"/>
        <c:crosses val="autoZero"/>
        <c:auto val="1"/>
        <c:lblAlgn val="ctr"/>
        <c:lblOffset val="100"/>
      </c:catAx>
      <c:valAx>
        <c:axId val="16389363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387545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Citová opora</c:v>
                </c:pt>
                <c:pt idx="5">
                  <c:v>Koordinace a integrace péče</c:v>
                </c:pt>
                <c:pt idx="6">
                  <c:v>Přijetí do nemocnice</c:v>
                </c:pt>
                <c:pt idx="7">
                  <c:v>Tělesné pohodlí</c:v>
                </c:pt>
                <c:pt idx="8">
                  <c:v>Respekt, ohled, úcta</c:v>
                </c:pt>
              </c:strCache>
            </c:strRef>
          </c:cat>
          <c:val>
            <c:numRef>
              <c:f>List1!$B$2:$B$10</c:f>
              <c:numCache>
                <c:formatCode>General</c:formatCode>
                <c:ptCount val="9"/>
                <c:pt idx="0">
                  <c:v>79.575499999999948</c:v>
                </c:pt>
                <c:pt idx="1">
                  <c:v>88.080100000000002</c:v>
                </c:pt>
                <c:pt idx="2">
                  <c:v>85.383899999999983</c:v>
                </c:pt>
                <c:pt idx="3">
                  <c:v>79.234800000000007</c:v>
                </c:pt>
                <c:pt idx="4">
                  <c:v>72.965000000000003</c:v>
                </c:pt>
                <c:pt idx="5">
                  <c:v>76.765699999999995</c:v>
                </c:pt>
                <c:pt idx="6">
                  <c:v>78.421700000000001</c:v>
                </c:pt>
                <c:pt idx="7">
                  <c:v>75.080100000000002</c:v>
                </c:pt>
                <c:pt idx="8">
                  <c:v>78.647200000000026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Citová opora</c:v>
                </c:pt>
                <c:pt idx="5">
                  <c:v>Koordinace a integrace péče</c:v>
                </c:pt>
                <c:pt idx="6">
                  <c:v>Přijetí do nemocnice</c:v>
                </c:pt>
                <c:pt idx="7">
                  <c:v>Tělesné pohodlí</c:v>
                </c:pt>
                <c:pt idx="8">
                  <c:v>Respekt, ohled, úcta</c:v>
                </c:pt>
              </c:strCache>
            </c:strRef>
          </c:cat>
          <c:val>
            <c:numRef>
              <c:f>List1!$C$2:$C$10</c:f>
              <c:numCache>
                <c:formatCode>General</c:formatCode>
                <c:ptCount val="9"/>
                <c:pt idx="0">
                  <c:v>81.162699999999987</c:v>
                </c:pt>
                <c:pt idx="1">
                  <c:v>90.458500000000001</c:v>
                </c:pt>
                <c:pt idx="2">
                  <c:v>87.4491000000003</c:v>
                </c:pt>
                <c:pt idx="3">
                  <c:v>81.291200000000345</c:v>
                </c:pt>
                <c:pt idx="4">
                  <c:v>75.611800000000002</c:v>
                </c:pt>
                <c:pt idx="5">
                  <c:v>79.200900000000004</c:v>
                </c:pt>
                <c:pt idx="6">
                  <c:v>80.72529999999999</c:v>
                </c:pt>
                <c:pt idx="7">
                  <c:v>76.789100000000005</c:v>
                </c:pt>
                <c:pt idx="8">
                  <c:v>80.800200000000004</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Citová opora</c:v>
                </c:pt>
                <c:pt idx="5">
                  <c:v>Koordinace a integrace péče</c:v>
                </c:pt>
                <c:pt idx="6">
                  <c:v>Přijetí do nemocnice</c:v>
                </c:pt>
                <c:pt idx="7">
                  <c:v>Tělesné pohodlí</c:v>
                </c:pt>
                <c:pt idx="8">
                  <c:v>Respekt, ohled, úcta</c:v>
                </c:pt>
              </c:strCache>
            </c:strRef>
          </c:cat>
          <c:val>
            <c:numRef>
              <c:f>List1!$D$2:$D$10</c:f>
              <c:numCache>
                <c:formatCode>General</c:formatCode>
                <c:ptCount val="9"/>
                <c:pt idx="0">
                  <c:v>80.369100000000003</c:v>
                </c:pt>
                <c:pt idx="1">
                  <c:v>89.269300000000001</c:v>
                </c:pt>
                <c:pt idx="2">
                  <c:v>86.416500000000127</c:v>
                </c:pt>
                <c:pt idx="3">
                  <c:v>80.263000000000005</c:v>
                </c:pt>
                <c:pt idx="4">
                  <c:v>74.288399999999982</c:v>
                </c:pt>
                <c:pt idx="5">
                  <c:v>77.9833</c:v>
                </c:pt>
                <c:pt idx="6">
                  <c:v>79.573499999999981</c:v>
                </c:pt>
                <c:pt idx="7">
                  <c:v>75.934600000000316</c:v>
                </c:pt>
                <c:pt idx="8">
                  <c:v>79.723699999999994</c:v>
                </c:pt>
              </c:numCache>
            </c:numRef>
          </c:val>
        </c:ser>
        <c:dLbls>
          <c:showVal val="1"/>
        </c:dLbls>
        <c:hiLowLines>
          <c:spPr>
            <a:ln w="25400" cap="sq" cmpd="sng" algn="ctr">
              <a:solidFill>
                <a:srgbClr val="3366FF"/>
              </a:solidFill>
              <a:prstDash val="solid"/>
              <a:headEnd type="none" w="med" len="sm"/>
              <a:tailEnd type="none" w="med" len="sm"/>
            </a:ln>
            <a:effectLst/>
          </c:spPr>
        </c:hiLowLines>
        <c:axId val="164292864"/>
        <c:axId val="164298752"/>
      </c:stockChart>
      <c:catAx>
        <c:axId val="164292864"/>
        <c:scaling>
          <c:orientation val="minMax"/>
        </c:scaling>
        <c:axPos val="b"/>
        <c:numFmt formatCode="d/m/yyyy" sourceLinked="1"/>
        <c:tickLblPos val="none"/>
        <c:spPr>
          <a:ln>
            <a:noFill/>
          </a:ln>
        </c:spPr>
        <c:crossAx val="164298752"/>
        <c:crosses val="autoZero"/>
        <c:auto val="1"/>
        <c:lblAlgn val="ctr"/>
        <c:lblOffset val="100"/>
      </c:catAx>
      <c:valAx>
        <c:axId val="164298752"/>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429286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1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Citová opora</c:v>
                </c:pt>
                <c:pt idx="5">
                  <c:v>Koordinace a integrace péče</c:v>
                </c:pt>
                <c:pt idx="6">
                  <c:v>Přijetí do nemocnice</c:v>
                </c:pt>
                <c:pt idx="7">
                  <c:v>Tělesné pohodlí</c:v>
                </c:pt>
                <c:pt idx="8">
                  <c:v>Respekt, ohled, úcta</c:v>
                </c:pt>
              </c:strCache>
            </c:strRef>
          </c:cat>
          <c:val>
            <c:numRef>
              <c:f>List1!$B$2:$B$10</c:f>
              <c:numCache>
                <c:formatCode>General</c:formatCode>
                <c:ptCount val="9"/>
                <c:pt idx="0">
                  <c:v>82.444200000000407</c:v>
                </c:pt>
                <c:pt idx="1">
                  <c:v>94.861500000000007</c:v>
                </c:pt>
                <c:pt idx="2">
                  <c:v>80.898099999999999</c:v>
                </c:pt>
                <c:pt idx="3">
                  <c:v>79.957499999999996</c:v>
                </c:pt>
                <c:pt idx="4">
                  <c:v>76.926300000000012</c:v>
                </c:pt>
                <c:pt idx="5">
                  <c:v>76.675999999999988</c:v>
                </c:pt>
                <c:pt idx="6">
                  <c:v>78.253500000000003</c:v>
                </c:pt>
                <c:pt idx="7">
                  <c:v>79.029899999999998</c:v>
                </c:pt>
                <c:pt idx="8">
                  <c:v>73.350899999999982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Citová opora</c:v>
                </c:pt>
                <c:pt idx="5">
                  <c:v>Koordinace a integrace péče</c:v>
                </c:pt>
                <c:pt idx="6">
                  <c:v>Přijetí do nemocnice</c:v>
                </c:pt>
                <c:pt idx="7">
                  <c:v>Tělesné pohodlí</c:v>
                </c:pt>
                <c:pt idx="8">
                  <c:v>Respekt, ohled, úcta</c:v>
                </c:pt>
              </c:strCache>
            </c:strRef>
          </c:cat>
          <c:val>
            <c:numRef>
              <c:f>List1!$C$2:$C$10</c:f>
              <c:numCache>
                <c:formatCode>General</c:formatCode>
                <c:ptCount val="9"/>
                <c:pt idx="0">
                  <c:v>90.154999999999987</c:v>
                </c:pt>
                <c:pt idx="1">
                  <c:v>100.8832</c:v>
                </c:pt>
                <c:pt idx="2">
                  <c:v>95.38979999999998</c:v>
                </c:pt>
                <c:pt idx="3">
                  <c:v>92.241100000000301</c:v>
                </c:pt>
                <c:pt idx="4">
                  <c:v>93.144599999999997</c:v>
                </c:pt>
                <c:pt idx="5">
                  <c:v>92.219600000000227</c:v>
                </c:pt>
                <c:pt idx="6">
                  <c:v>90.297600000000287</c:v>
                </c:pt>
                <c:pt idx="7">
                  <c:v>88.405100000000004</c:v>
                </c:pt>
                <c:pt idx="8">
                  <c:v>87.925699999999992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Citová opora</c:v>
                </c:pt>
                <c:pt idx="5">
                  <c:v>Koordinace a integrace péče</c:v>
                </c:pt>
                <c:pt idx="6">
                  <c:v>Přijetí do nemocnice</c:v>
                </c:pt>
                <c:pt idx="7">
                  <c:v>Tělesné pohodlí</c:v>
                </c:pt>
                <c:pt idx="8">
                  <c:v>Respekt, ohled, úcta</c:v>
                </c:pt>
              </c:strCache>
            </c:strRef>
          </c:cat>
          <c:val>
            <c:numRef>
              <c:f>List1!$D$2:$D$10</c:f>
              <c:numCache>
                <c:formatCode>General</c:formatCode>
                <c:ptCount val="9"/>
                <c:pt idx="0">
                  <c:v>86.299600000000027</c:v>
                </c:pt>
                <c:pt idx="1">
                  <c:v>97.872299999999981</c:v>
                </c:pt>
                <c:pt idx="2">
                  <c:v>88.143900000000002</c:v>
                </c:pt>
                <c:pt idx="3">
                  <c:v>86.099300000000014</c:v>
                </c:pt>
                <c:pt idx="4">
                  <c:v>85.035499999999999</c:v>
                </c:pt>
                <c:pt idx="5">
                  <c:v>84.447800000000257</c:v>
                </c:pt>
                <c:pt idx="6">
                  <c:v>84.275599999999983</c:v>
                </c:pt>
                <c:pt idx="7">
                  <c:v>83.717500000000257</c:v>
                </c:pt>
                <c:pt idx="8">
                  <c:v>80.638299999999987</c:v>
                </c:pt>
              </c:numCache>
            </c:numRef>
          </c:val>
        </c:ser>
        <c:dLbls>
          <c:showVal val="1"/>
        </c:dLbls>
        <c:hiLowLines>
          <c:spPr>
            <a:ln w="25400" cap="sq" cmpd="sng" algn="ctr">
              <a:solidFill>
                <a:srgbClr val="003366"/>
              </a:solidFill>
              <a:prstDash val="solid"/>
              <a:headEnd type="none" w="med" len="sm"/>
              <a:tailEnd type="none" w="med" len="sm"/>
            </a:ln>
            <a:effectLst/>
          </c:spPr>
        </c:hiLowLines>
        <c:axId val="164432128"/>
        <c:axId val="164450304"/>
      </c:stockChart>
      <c:catAx>
        <c:axId val="16443212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4450304"/>
        <c:crosses val="autoZero"/>
        <c:auto val="1"/>
        <c:lblAlgn val="ctr"/>
        <c:lblOffset val="100"/>
      </c:catAx>
      <c:valAx>
        <c:axId val="16445030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443212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manualLayout>
          <c:layoutTarget val="inner"/>
          <c:xMode val="edge"/>
          <c:yMode val="edge"/>
          <c:x val="0.21106094808126763"/>
          <c:y val="0.11538461538461539"/>
          <c:w val="0.501054638411498"/>
          <c:h val="0.88461538461538469"/>
        </c:manualLayout>
      </c:layout>
      <c:barChart>
        <c:barDir val="bar"/>
        <c:grouping val="clustered"/>
        <c:ser>
          <c:idx val="0"/>
          <c:order val="0"/>
          <c:tx>
            <c:strRef>
              <c:f>Sheet1!$B$1</c:f>
              <c:strCache>
                <c:ptCount val="1"/>
                <c:pt idx="0">
                  <c:v>CELKEM</c:v>
                </c:pt>
              </c:strCache>
            </c:strRef>
          </c:tx>
          <c:spPr>
            <a:solidFill>
              <a:srgbClr val="3366FF"/>
            </a:solidFill>
            <a:ln w="25879">
              <a:noFill/>
            </a:ln>
          </c:spPr>
          <c:dLbls>
            <c:numFmt formatCode="0%" sourceLinked="0"/>
            <c:spPr>
              <a:noFill/>
              <a:ln w="25879">
                <a:noFill/>
              </a:ln>
            </c:spPr>
            <c:txPr>
              <a:bodyPr/>
              <a:lstStyle/>
              <a:p>
                <a:pPr>
                  <a:defRPr sz="1200" b="0" i="0" u="none" strike="noStrike" baseline="0">
                    <a:solidFill>
                      <a:srgbClr val="333399"/>
                    </a:solidFill>
                    <a:latin typeface="Arial"/>
                    <a:ea typeface="Arial"/>
                    <a:cs typeface="Arial"/>
                  </a:defRPr>
                </a:pPr>
                <a:endParaRPr lang="cs-CZ"/>
              </a:p>
            </c:txPr>
            <c:showVal val="1"/>
          </c:dLbls>
          <c:cat>
            <c:strRef>
              <c:f>Sheet1!$A$2:$A$11</c:f>
              <c:strCache>
                <c:ptCount val="10"/>
                <c:pt idx="0">
                  <c:v>Nečekal/a jsem</c:v>
                </c:pt>
                <c:pt idx="1">
                  <c:v>2-3 dny</c:v>
                </c:pt>
                <c:pt idx="2">
                  <c:v>Do jednoho týdne</c:v>
                </c:pt>
                <c:pt idx="3">
                  <c:v>Do jednoho měsíce</c:v>
                </c:pt>
                <c:pt idx="4">
                  <c:v>Do půl roku</c:v>
                </c:pt>
                <c:pt idx="5">
                  <c:v>Do roka</c:v>
                </c:pt>
                <c:pt idx="6">
                  <c:v>Do dvou let</c:v>
                </c:pt>
                <c:pt idx="7">
                  <c:v>Více než dva roky</c:v>
                </c:pt>
                <c:pt idx="8">
                  <c:v>Nevím</c:v>
                </c:pt>
                <c:pt idx="9">
                  <c:v>Bez odpovědi</c:v>
                </c:pt>
              </c:strCache>
            </c:strRef>
          </c:cat>
          <c:val>
            <c:numRef>
              <c:f>Sheet1!$B$2:$B$11</c:f>
              <c:numCache>
                <c:formatCode>0%</c:formatCode>
                <c:ptCount val="10"/>
                <c:pt idx="0">
                  <c:v>0.23950000000000021</c:v>
                </c:pt>
                <c:pt idx="1">
                  <c:v>6.3649999999999998E-2</c:v>
                </c:pt>
                <c:pt idx="2">
                  <c:v>0.14669000000000001</c:v>
                </c:pt>
                <c:pt idx="3">
                  <c:v>0.29837000000000063</c:v>
                </c:pt>
                <c:pt idx="4">
                  <c:v>0.13324000000000025</c:v>
                </c:pt>
                <c:pt idx="5">
                  <c:v>9.7400000000000004E-3</c:v>
                </c:pt>
                <c:pt idx="6">
                  <c:v>6.78000000000001E-3</c:v>
                </c:pt>
                <c:pt idx="7">
                  <c:v>1.5800000000000033E-3</c:v>
                </c:pt>
                <c:pt idx="8">
                  <c:v>4.8500000000000001E-3</c:v>
                </c:pt>
                <c:pt idx="9">
                  <c:v>9.5600000000000046E-2</c:v>
                </c:pt>
              </c:numCache>
            </c:numRef>
          </c:val>
        </c:ser>
        <c:dLbls>
          <c:showVal val="1"/>
        </c:dLbls>
        <c:gapWidth val="50"/>
        <c:overlap val="-20"/>
        <c:axId val="114932736"/>
        <c:axId val="114938624"/>
      </c:barChart>
      <c:catAx>
        <c:axId val="114932736"/>
        <c:scaling>
          <c:orientation val="maxMin"/>
        </c:scaling>
        <c:axPos val="l"/>
        <c:numFmt formatCode="General" sourceLinked="1"/>
        <c:tickLblPos val="nextTo"/>
        <c:spPr>
          <a:ln w="12939">
            <a:solidFill>
              <a:srgbClr val="333399"/>
            </a:solidFill>
            <a:prstDash val="solid"/>
          </a:ln>
        </c:spPr>
        <c:txPr>
          <a:bodyPr rot="0" vert="horz"/>
          <a:lstStyle/>
          <a:p>
            <a:pPr>
              <a:defRPr sz="1200" b="0" i="0" u="none" strike="noStrike" baseline="0">
                <a:solidFill>
                  <a:srgbClr val="333399"/>
                </a:solidFill>
                <a:latin typeface="Arial"/>
                <a:ea typeface="Arial"/>
                <a:cs typeface="Arial"/>
              </a:defRPr>
            </a:pPr>
            <a:endParaRPr lang="cs-CZ"/>
          </a:p>
        </c:txPr>
        <c:crossAx val="114938624"/>
        <c:crosses val="autoZero"/>
        <c:lblAlgn val="ctr"/>
        <c:lblOffset val="100"/>
        <c:tickLblSkip val="1"/>
        <c:tickMarkSkip val="1"/>
      </c:catAx>
      <c:valAx>
        <c:axId val="114938624"/>
        <c:scaling>
          <c:orientation val="minMax"/>
          <c:max val="0.70000000000000062"/>
          <c:min val="0"/>
        </c:scaling>
        <c:axPos val="t"/>
        <c:numFmt formatCode="0%" sourceLinked="1"/>
        <c:tickLblPos val="none"/>
        <c:spPr>
          <a:ln w="9704">
            <a:noFill/>
          </a:ln>
        </c:spPr>
        <c:crossAx val="114932736"/>
        <c:crosses val="autoZero"/>
        <c:crossBetween val="between"/>
      </c:valAx>
      <c:spPr>
        <a:noFill/>
        <a:ln w="25387">
          <a:noFill/>
        </a:ln>
      </c:spPr>
    </c:plotArea>
    <c:plotVisOnly val="1"/>
    <c:dispBlanksAs val="gap"/>
  </c:chart>
  <c:spPr>
    <a:noFill/>
    <a:ln>
      <a:noFill/>
    </a:ln>
  </c:spPr>
  <c:txPr>
    <a:bodyPr/>
    <a:lstStyle/>
    <a:p>
      <a:pPr>
        <a:defRPr sz="1224" b="0" i="0" u="none" strike="noStrike" baseline="0">
          <a:solidFill>
            <a:srgbClr val="000080"/>
          </a:solidFill>
          <a:latin typeface="Arial"/>
          <a:ea typeface="Arial"/>
          <a:cs typeface="Arial"/>
        </a:defRPr>
      </a:pPr>
      <a:endParaRPr lang="cs-CZ"/>
    </a:p>
  </c:txPr>
  <c:externalData r:id="rId1"/>
</c:chartSpace>
</file>

<file path=ppt/charts/chart12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Přijetí do nemocnice</c:v>
                </c:pt>
                <c:pt idx="6">
                  <c:v>Koordinace a integrace péče</c:v>
                </c:pt>
                <c:pt idx="7">
                  <c:v>Respekt, ohled, úcta</c:v>
                </c:pt>
                <c:pt idx="8">
                  <c:v>Citová opora</c:v>
                </c:pt>
              </c:strCache>
            </c:strRef>
          </c:cat>
          <c:val>
            <c:numRef>
              <c:f>List1!$B$2:$B$10</c:f>
              <c:numCache>
                <c:formatCode>General</c:formatCode>
                <c:ptCount val="9"/>
                <c:pt idx="0">
                  <c:v>79.867000000000004</c:v>
                </c:pt>
                <c:pt idx="1">
                  <c:v>88.405299999999997</c:v>
                </c:pt>
                <c:pt idx="2">
                  <c:v>85.606799999999978</c:v>
                </c:pt>
                <c:pt idx="3">
                  <c:v>75.102899999999948</c:v>
                </c:pt>
                <c:pt idx="4">
                  <c:v>79.463200000000271</c:v>
                </c:pt>
                <c:pt idx="5">
                  <c:v>78.599199999999996</c:v>
                </c:pt>
                <c:pt idx="6">
                  <c:v>77.067899999999995</c:v>
                </c:pt>
                <c:pt idx="7">
                  <c:v>79.078799999999958</c:v>
                </c:pt>
                <c:pt idx="8">
                  <c:v>73.520699999999991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Přijetí do nemocnice</c:v>
                </c:pt>
                <c:pt idx="6">
                  <c:v>Koordinace a integrace péče</c:v>
                </c:pt>
                <c:pt idx="7">
                  <c:v>Respekt, ohled, úcta</c:v>
                </c:pt>
                <c:pt idx="8">
                  <c:v>Citová opora</c:v>
                </c:pt>
              </c:strCache>
            </c:strRef>
          </c:cat>
          <c:val>
            <c:numRef>
              <c:f>List1!$C$2:$C$10</c:f>
              <c:numCache>
                <c:formatCode>General</c:formatCode>
                <c:ptCount val="9"/>
                <c:pt idx="0">
                  <c:v>81.461000000000027</c:v>
                </c:pt>
                <c:pt idx="1">
                  <c:v>90.783299999999997</c:v>
                </c:pt>
                <c:pt idx="2">
                  <c:v>87.673799999999858</c:v>
                </c:pt>
                <c:pt idx="3">
                  <c:v>76.831100000000006</c:v>
                </c:pt>
                <c:pt idx="4">
                  <c:v>81.522799999999989</c:v>
                </c:pt>
                <c:pt idx="5">
                  <c:v>80.9328</c:v>
                </c:pt>
                <c:pt idx="6">
                  <c:v>79.522699999999986</c:v>
                </c:pt>
                <c:pt idx="7">
                  <c:v>81.242999999999995</c:v>
                </c:pt>
                <c:pt idx="8">
                  <c:v>76.17189999999998</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Přijetí do nemocnice</c:v>
                </c:pt>
                <c:pt idx="6">
                  <c:v>Koordinace a integrace péče</c:v>
                </c:pt>
                <c:pt idx="7">
                  <c:v>Respekt, ohled, úcta</c:v>
                </c:pt>
                <c:pt idx="8">
                  <c:v>Citová opora</c:v>
                </c:pt>
              </c:strCache>
            </c:strRef>
          </c:cat>
          <c:val>
            <c:numRef>
              <c:f>List1!$D$2:$D$10</c:f>
              <c:numCache>
                <c:formatCode>General</c:formatCode>
                <c:ptCount val="9"/>
                <c:pt idx="0">
                  <c:v>80.664000000000001</c:v>
                </c:pt>
                <c:pt idx="1">
                  <c:v>89.594300000000004</c:v>
                </c:pt>
                <c:pt idx="2">
                  <c:v>86.640299999999996</c:v>
                </c:pt>
                <c:pt idx="3">
                  <c:v>75.967000000000027</c:v>
                </c:pt>
                <c:pt idx="4">
                  <c:v>80.492999999999995</c:v>
                </c:pt>
                <c:pt idx="5">
                  <c:v>79.766000000000005</c:v>
                </c:pt>
                <c:pt idx="6">
                  <c:v>78.295299999999997</c:v>
                </c:pt>
                <c:pt idx="7">
                  <c:v>80.160899999999998</c:v>
                </c:pt>
                <c:pt idx="8">
                  <c:v>74.846300000000014</c:v>
                </c:pt>
              </c:numCache>
            </c:numRef>
          </c:val>
        </c:ser>
        <c:dLbls>
          <c:showVal val="1"/>
        </c:dLbls>
        <c:hiLowLines>
          <c:spPr>
            <a:ln w="25400" cap="sq" cmpd="sng" algn="ctr">
              <a:solidFill>
                <a:srgbClr val="3366FF"/>
              </a:solidFill>
              <a:prstDash val="solid"/>
              <a:headEnd type="none" w="med" len="sm"/>
              <a:tailEnd type="none" w="med" len="sm"/>
            </a:ln>
            <a:effectLst/>
          </c:spPr>
        </c:hiLowLines>
        <c:axId val="152283008"/>
        <c:axId val="152284544"/>
      </c:stockChart>
      <c:catAx>
        <c:axId val="152283008"/>
        <c:scaling>
          <c:orientation val="minMax"/>
        </c:scaling>
        <c:axPos val="b"/>
        <c:numFmt formatCode="d/m/yyyy" sourceLinked="1"/>
        <c:tickLblPos val="none"/>
        <c:spPr>
          <a:ln>
            <a:noFill/>
          </a:ln>
        </c:spPr>
        <c:crossAx val="152284544"/>
        <c:crosses val="autoZero"/>
        <c:auto val="1"/>
        <c:lblAlgn val="ctr"/>
        <c:lblOffset val="100"/>
      </c:catAx>
      <c:valAx>
        <c:axId val="152284544"/>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228300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Přijetí do nemocnice</c:v>
                </c:pt>
                <c:pt idx="6">
                  <c:v>Koordinace a integrace péče</c:v>
                </c:pt>
                <c:pt idx="7">
                  <c:v>Respekt, ohled, úcta</c:v>
                </c:pt>
                <c:pt idx="8">
                  <c:v>Citová opora</c:v>
                </c:pt>
              </c:strCache>
            </c:strRef>
          </c:cat>
          <c:val>
            <c:numRef>
              <c:f>List1!$B$2:$B$10</c:f>
              <c:numCache>
                <c:formatCode>General</c:formatCode>
                <c:ptCount val="9"/>
                <c:pt idx="0">
                  <c:v>72.473399999999998</c:v>
                </c:pt>
                <c:pt idx="1">
                  <c:v>79.662999999999982</c:v>
                </c:pt>
                <c:pt idx="2">
                  <c:v>76.2714</c:v>
                </c:pt>
                <c:pt idx="3">
                  <c:v>74.429900000000004</c:v>
                </c:pt>
                <c:pt idx="4">
                  <c:v>72.009</c:v>
                </c:pt>
                <c:pt idx="5">
                  <c:v>72.442800000000005</c:v>
                </c:pt>
                <c:pt idx="6">
                  <c:v>67.848799999999983</c:v>
                </c:pt>
                <c:pt idx="7">
                  <c:v>65.427099999999996</c:v>
                </c:pt>
                <c:pt idx="8">
                  <c:v>59.494</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Přijetí do nemocnice</c:v>
                </c:pt>
                <c:pt idx="6">
                  <c:v>Koordinace a integrace péče</c:v>
                </c:pt>
                <c:pt idx="7">
                  <c:v>Respekt, ohled, úcta</c:v>
                </c:pt>
                <c:pt idx="8">
                  <c:v>Citová opora</c:v>
                </c:pt>
              </c:strCache>
            </c:strRef>
          </c:cat>
          <c:val>
            <c:numRef>
              <c:f>List1!$C$2:$C$10</c:f>
              <c:numCache>
                <c:formatCode>General</c:formatCode>
                <c:ptCount val="9"/>
                <c:pt idx="0">
                  <c:v>80.5548</c:v>
                </c:pt>
                <c:pt idx="1">
                  <c:v>92.247100000000287</c:v>
                </c:pt>
                <c:pt idx="2">
                  <c:v>88.185499999999948</c:v>
                </c:pt>
                <c:pt idx="3">
                  <c:v>82.404100000000227</c:v>
                </c:pt>
                <c:pt idx="4">
                  <c:v>83.498199999999997</c:v>
                </c:pt>
                <c:pt idx="5">
                  <c:v>82.37139999999998</c:v>
                </c:pt>
                <c:pt idx="6">
                  <c:v>80.122199999999978</c:v>
                </c:pt>
                <c:pt idx="7">
                  <c:v>76.167100000000005</c:v>
                </c:pt>
                <c:pt idx="8">
                  <c:v>74.129199999999983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Přijetí do nemocnice</c:v>
                </c:pt>
                <c:pt idx="6">
                  <c:v>Koordinace a integrace péče</c:v>
                </c:pt>
                <c:pt idx="7">
                  <c:v>Respekt, ohled, úcta</c:v>
                </c:pt>
                <c:pt idx="8">
                  <c:v>Citová opora</c:v>
                </c:pt>
              </c:strCache>
            </c:strRef>
          </c:cat>
          <c:val>
            <c:numRef>
              <c:f>List1!$D$2:$D$10</c:f>
              <c:numCache>
                <c:formatCode>General</c:formatCode>
                <c:ptCount val="9"/>
                <c:pt idx="0">
                  <c:v>76.514100000000127</c:v>
                </c:pt>
                <c:pt idx="1">
                  <c:v>85.955100000000002</c:v>
                </c:pt>
                <c:pt idx="2">
                  <c:v>82.228499999999983</c:v>
                </c:pt>
                <c:pt idx="3">
                  <c:v>78.417000000000272</c:v>
                </c:pt>
                <c:pt idx="4">
                  <c:v>77.753600000000006</c:v>
                </c:pt>
                <c:pt idx="5">
                  <c:v>77.407100000000227</c:v>
                </c:pt>
                <c:pt idx="6">
                  <c:v>73.985500000000002</c:v>
                </c:pt>
                <c:pt idx="7">
                  <c:v>70.797100000000242</c:v>
                </c:pt>
                <c:pt idx="8">
                  <c:v>66.811600000000027</c:v>
                </c:pt>
              </c:numCache>
            </c:numRef>
          </c:val>
        </c:ser>
        <c:dLbls>
          <c:showVal val="1"/>
        </c:dLbls>
        <c:hiLowLines>
          <c:spPr>
            <a:ln w="25400" cap="sq" cmpd="sng" algn="ctr">
              <a:solidFill>
                <a:srgbClr val="003366"/>
              </a:solidFill>
              <a:prstDash val="solid"/>
              <a:headEnd type="none" w="med" len="sm"/>
              <a:tailEnd type="none" w="med" len="sm"/>
            </a:ln>
            <a:effectLst/>
          </c:spPr>
        </c:hiLowLines>
        <c:axId val="164792192"/>
        <c:axId val="164793728"/>
      </c:stockChart>
      <c:catAx>
        <c:axId val="16479219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4793728"/>
        <c:crosses val="autoZero"/>
        <c:auto val="1"/>
        <c:lblAlgn val="ctr"/>
        <c:lblOffset val="100"/>
      </c:catAx>
      <c:valAx>
        <c:axId val="16479372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47921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Přijetí do nemocnice</c:v>
                </c:pt>
                <c:pt idx="4">
                  <c:v>Respekt, ohled, úcta</c:v>
                </c:pt>
                <c:pt idx="5">
                  <c:v>Informace</c:v>
                </c:pt>
                <c:pt idx="6">
                  <c:v>Citová opora</c:v>
                </c:pt>
                <c:pt idx="7">
                  <c:v>Koordinace a integrace péče</c:v>
                </c:pt>
                <c:pt idx="8">
                  <c:v>Tělesné pohodlí</c:v>
                </c:pt>
              </c:strCache>
            </c:strRef>
          </c:cat>
          <c:val>
            <c:numRef>
              <c:f>List1!$B$2:$B$10</c:f>
              <c:numCache>
                <c:formatCode>General</c:formatCode>
                <c:ptCount val="9"/>
                <c:pt idx="0">
                  <c:v>79.628999999999948</c:v>
                </c:pt>
                <c:pt idx="1">
                  <c:v>88.097899999999996</c:v>
                </c:pt>
                <c:pt idx="2">
                  <c:v>85.311200000000127</c:v>
                </c:pt>
                <c:pt idx="3">
                  <c:v>78.306899999999999</c:v>
                </c:pt>
                <c:pt idx="4">
                  <c:v>78.515100000000004</c:v>
                </c:pt>
                <c:pt idx="5">
                  <c:v>79.372999999999948</c:v>
                </c:pt>
                <c:pt idx="6">
                  <c:v>73.069000000000003</c:v>
                </c:pt>
                <c:pt idx="7">
                  <c:v>76.895299999999992</c:v>
                </c:pt>
                <c:pt idx="8">
                  <c:v>75.417800000000227</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Přijetí do nemocnice</c:v>
                </c:pt>
                <c:pt idx="4">
                  <c:v>Respekt, ohled, úcta</c:v>
                </c:pt>
                <c:pt idx="5">
                  <c:v>Informace</c:v>
                </c:pt>
                <c:pt idx="6">
                  <c:v>Citová opora</c:v>
                </c:pt>
                <c:pt idx="7">
                  <c:v>Koordinace a integrace péče</c:v>
                </c:pt>
                <c:pt idx="8">
                  <c:v>Tělesné pohodlí</c:v>
                </c:pt>
              </c:strCache>
            </c:strRef>
          </c:cat>
          <c:val>
            <c:numRef>
              <c:f>List1!$C$2:$C$10</c:f>
              <c:numCache>
                <c:formatCode>General</c:formatCode>
                <c:ptCount val="9"/>
                <c:pt idx="0">
                  <c:v>81.219399999999993</c:v>
                </c:pt>
                <c:pt idx="1">
                  <c:v>90.481499999999997</c:v>
                </c:pt>
                <c:pt idx="2">
                  <c:v>87.386200000000002</c:v>
                </c:pt>
                <c:pt idx="3">
                  <c:v>80.617900000000006</c:v>
                </c:pt>
                <c:pt idx="4">
                  <c:v>80.672099999999958</c:v>
                </c:pt>
                <c:pt idx="5">
                  <c:v>81.436400000000006</c:v>
                </c:pt>
                <c:pt idx="6">
                  <c:v>75.723200000000006</c:v>
                </c:pt>
                <c:pt idx="7">
                  <c:v>79.337300000000013</c:v>
                </c:pt>
                <c:pt idx="8">
                  <c:v>77.116600000000005</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Přijetí do nemocnice</c:v>
                </c:pt>
                <c:pt idx="4">
                  <c:v>Respekt, ohled, úcta</c:v>
                </c:pt>
                <c:pt idx="5">
                  <c:v>Informace</c:v>
                </c:pt>
                <c:pt idx="6">
                  <c:v>Citová opora</c:v>
                </c:pt>
                <c:pt idx="7">
                  <c:v>Koordinace a integrace péče</c:v>
                </c:pt>
                <c:pt idx="8">
                  <c:v>Tělesné pohodlí</c:v>
                </c:pt>
              </c:strCache>
            </c:strRef>
          </c:cat>
          <c:val>
            <c:numRef>
              <c:f>List1!$D$2:$D$10</c:f>
              <c:numCache>
                <c:formatCode>General</c:formatCode>
                <c:ptCount val="9"/>
                <c:pt idx="0">
                  <c:v>80.424200000000027</c:v>
                </c:pt>
                <c:pt idx="1">
                  <c:v>89.289699999999996</c:v>
                </c:pt>
                <c:pt idx="2">
                  <c:v>86.348699999999994</c:v>
                </c:pt>
                <c:pt idx="3">
                  <c:v>79.462400000000002</c:v>
                </c:pt>
                <c:pt idx="4">
                  <c:v>79.593599999999995</c:v>
                </c:pt>
                <c:pt idx="5">
                  <c:v>80.404700000000005</c:v>
                </c:pt>
                <c:pt idx="6">
                  <c:v>74.396100000000004</c:v>
                </c:pt>
                <c:pt idx="7">
                  <c:v>78.116299999999995</c:v>
                </c:pt>
                <c:pt idx="8">
                  <c:v>76.267200000000329</c:v>
                </c:pt>
              </c:numCache>
            </c:numRef>
          </c:val>
        </c:ser>
        <c:dLbls>
          <c:showVal val="1"/>
        </c:dLbls>
        <c:hiLowLines>
          <c:spPr>
            <a:ln w="25400" cap="sq" cmpd="sng" algn="ctr">
              <a:solidFill>
                <a:srgbClr val="3366FF"/>
              </a:solidFill>
              <a:prstDash val="solid"/>
              <a:headEnd type="none" w="med" len="sm"/>
              <a:tailEnd type="none" w="med" len="sm"/>
            </a:ln>
            <a:effectLst/>
          </c:spPr>
        </c:hiLowLines>
        <c:axId val="165164544"/>
        <c:axId val="165166080"/>
      </c:stockChart>
      <c:catAx>
        <c:axId val="165164544"/>
        <c:scaling>
          <c:orientation val="minMax"/>
        </c:scaling>
        <c:axPos val="b"/>
        <c:numFmt formatCode="d/m/yyyy" sourceLinked="1"/>
        <c:tickLblPos val="none"/>
        <c:spPr>
          <a:ln>
            <a:noFill/>
          </a:ln>
        </c:spPr>
        <c:crossAx val="165166080"/>
        <c:crosses val="autoZero"/>
        <c:auto val="1"/>
        <c:lblAlgn val="ctr"/>
        <c:lblOffset val="100"/>
      </c:catAx>
      <c:valAx>
        <c:axId val="16516608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516454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Přijetí do nemocnice</c:v>
                </c:pt>
                <c:pt idx="4">
                  <c:v>Respekt, ohled, úcta</c:v>
                </c:pt>
                <c:pt idx="5">
                  <c:v>Informace</c:v>
                </c:pt>
                <c:pt idx="6">
                  <c:v>Citová opora</c:v>
                </c:pt>
                <c:pt idx="7">
                  <c:v>Koordinace a integrace péče</c:v>
                </c:pt>
                <c:pt idx="8">
                  <c:v>Tělesné pohodlí</c:v>
                </c:pt>
              </c:strCache>
            </c:strRef>
          </c:cat>
          <c:val>
            <c:numRef>
              <c:f>List1!$B$2:$B$10</c:f>
              <c:numCache>
                <c:formatCode>General</c:formatCode>
                <c:ptCount val="9"/>
                <c:pt idx="0">
                  <c:v>78.460099999999997</c:v>
                </c:pt>
                <c:pt idx="1">
                  <c:v>91.283500000000004</c:v>
                </c:pt>
                <c:pt idx="2">
                  <c:v>84.903099999999995</c:v>
                </c:pt>
                <c:pt idx="3">
                  <c:v>83.005600000000001</c:v>
                </c:pt>
                <c:pt idx="4">
                  <c:v>79.490600000000242</c:v>
                </c:pt>
                <c:pt idx="5">
                  <c:v>73.246100000000027</c:v>
                </c:pt>
                <c:pt idx="6">
                  <c:v>70.373499999999979</c:v>
                </c:pt>
                <c:pt idx="7">
                  <c:v>70.261600000000271</c:v>
                </c:pt>
                <c:pt idx="8">
                  <c:v>61.464100000000002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Přijetí do nemocnice</c:v>
                </c:pt>
                <c:pt idx="4">
                  <c:v>Respekt, ohled, úcta</c:v>
                </c:pt>
                <c:pt idx="5">
                  <c:v>Informace</c:v>
                </c:pt>
                <c:pt idx="6">
                  <c:v>Citová opora</c:v>
                </c:pt>
                <c:pt idx="7">
                  <c:v>Koordinace a integrace péče</c:v>
                </c:pt>
                <c:pt idx="8">
                  <c:v>Tělesné pohodlí</c:v>
                </c:pt>
              </c:strCache>
            </c:strRef>
          </c:cat>
          <c:val>
            <c:numRef>
              <c:f>List1!$C$2:$C$10</c:f>
              <c:numCache>
                <c:formatCode>General</c:formatCode>
                <c:ptCount val="9"/>
                <c:pt idx="0">
                  <c:v>87.040899999999993</c:v>
                </c:pt>
                <c:pt idx="1">
                  <c:v>99.742099999999994</c:v>
                </c:pt>
                <c:pt idx="2">
                  <c:v>96.208000000000013</c:v>
                </c:pt>
                <c:pt idx="3">
                  <c:v>93.008499999999998</c:v>
                </c:pt>
                <c:pt idx="4">
                  <c:v>92.484800000000007</c:v>
                </c:pt>
                <c:pt idx="5">
                  <c:v>84.531700000000001</c:v>
                </c:pt>
                <c:pt idx="6">
                  <c:v>86.169699999999992</c:v>
                </c:pt>
                <c:pt idx="7">
                  <c:v>84.694300000000013</c:v>
                </c:pt>
                <c:pt idx="8">
                  <c:v>74.503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Přijetí do nemocnice</c:v>
                </c:pt>
                <c:pt idx="4">
                  <c:v>Respekt, ohled, úcta</c:v>
                </c:pt>
                <c:pt idx="5">
                  <c:v>Informace</c:v>
                </c:pt>
                <c:pt idx="6">
                  <c:v>Citová opora</c:v>
                </c:pt>
                <c:pt idx="7">
                  <c:v>Koordinace a integrace péče</c:v>
                </c:pt>
                <c:pt idx="8">
                  <c:v>Tělesné pohodlí</c:v>
                </c:pt>
              </c:strCache>
            </c:strRef>
          </c:cat>
          <c:val>
            <c:numRef>
              <c:f>List1!$D$2:$D$10</c:f>
              <c:numCache>
                <c:formatCode>General</c:formatCode>
                <c:ptCount val="9"/>
                <c:pt idx="0">
                  <c:v>82.750500000000002</c:v>
                </c:pt>
                <c:pt idx="1">
                  <c:v>95.512799999999999</c:v>
                </c:pt>
                <c:pt idx="2">
                  <c:v>90.555599999999998</c:v>
                </c:pt>
                <c:pt idx="3">
                  <c:v>88.007099999999994</c:v>
                </c:pt>
                <c:pt idx="4">
                  <c:v>85.987700000000004</c:v>
                </c:pt>
                <c:pt idx="5">
                  <c:v>78.888899999999978</c:v>
                </c:pt>
                <c:pt idx="6">
                  <c:v>78.271600000000007</c:v>
                </c:pt>
                <c:pt idx="7">
                  <c:v>77.477999999999994</c:v>
                </c:pt>
                <c:pt idx="8">
                  <c:v>67.983500000000006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65258752"/>
        <c:axId val="165260288"/>
      </c:stockChart>
      <c:catAx>
        <c:axId val="16525875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5260288"/>
        <c:crosses val="autoZero"/>
        <c:auto val="1"/>
        <c:lblAlgn val="ctr"/>
        <c:lblOffset val="100"/>
      </c:catAx>
      <c:valAx>
        <c:axId val="16526028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525875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Koordinace a integrace péče</c:v>
                </c:pt>
                <c:pt idx="6">
                  <c:v>Respekt, ohled, úcta</c:v>
                </c:pt>
                <c:pt idx="7">
                  <c:v>Tělesné pohodlí</c:v>
                </c:pt>
                <c:pt idx="8">
                  <c:v>Citová opora</c:v>
                </c:pt>
              </c:strCache>
            </c:strRef>
          </c:cat>
          <c:val>
            <c:numRef>
              <c:f>List1!$B$2:$B$10</c:f>
              <c:numCache>
                <c:formatCode>General</c:formatCode>
                <c:ptCount val="9"/>
                <c:pt idx="0">
                  <c:v>79.62769999999999</c:v>
                </c:pt>
                <c:pt idx="1">
                  <c:v>88.276899999999998</c:v>
                </c:pt>
                <c:pt idx="2">
                  <c:v>85.325199999999981</c:v>
                </c:pt>
                <c:pt idx="3">
                  <c:v>79.262</c:v>
                </c:pt>
                <c:pt idx="4">
                  <c:v>78.462700000000012</c:v>
                </c:pt>
                <c:pt idx="5">
                  <c:v>76.775999999999982</c:v>
                </c:pt>
                <c:pt idx="6">
                  <c:v>78.712500000000006</c:v>
                </c:pt>
                <c:pt idx="7">
                  <c:v>75.149299999999997</c:v>
                </c:pt>
                <c:pt idx="8">
                  <c:v>73.022899999999979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Koordinace a integrace péče</c:v>
                </c:pt>
                <c:pt idx="6">
                  <c:v>Respekt, ohled, úcta</c:v>
                </c:pt>
                <c:pt idx="7">
                  <c:v>Tělesné pohodlí</c:v>
                </c:pt>
                <c:pt idx="8">
                  <c:v>Citová opora</c:v>
                </c:pt>
              </c:strCache>
            </c:strRef>
          </c:cat>
          <c:val>
            <c:numRef>
              <c:f>List1!$C$2:$C$10</c:f>
              <c:numCache>
                <c:formatCode>General</c:formatCode>
                <c:ptCount val="9"/>
                <c:pt idx="0">
                  <c:v>81.234300000000005</c:v>
                </c:pt>
                <c:pt idx="1">
                  <c:v>90.652499999999989</c:v>
                </c:pt>
                <c:pt idx="2">
                  <c:v>87.420599999999993</c:v>
                </c:pt>
                <c:pt idx="3">
                  <c:v>81.348200000000006</c:v>
                </c:pt>
                <c:pt idx="4">
                  <c:v>80.785899999999998</c:v>
                </c:pt>
                <c:pt idx="5">
                  <c:v>79.247800000000026</c:v>
                </c:pt>
                <c:pt idx="6">
                  <c:v>80.890500000000003</c:v>
                </c:pt>
                <c:pt idx="7">
                  <c:v>76.878099999999989</c:v>
                </c:pt>
                <c:pt idx="8">
                  <c:v>75.712100000000007</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Koordinace a integrace péče</c:v>
                </c:pt>
                <c:pt idx="6">
                  <c:v>Respekt, ohled, úcta</c:v>
                </c:pt>
                <c:pt idx="7">
                  <c:v>Tělesné pohodlí</c:v>
                </c:pt>
                <c:pt idx="8">
                  <c:v>Citová opora</c:v>
                </c:pt>
              </c:strCache>
            </c:strRef>
          </c:cat>
          <c:val>
            <c:numRef>
              <c:f>List1!$D$2:$D$10</c:f>
              <c:numCache>
                <c:formatCode>General</c:formatCode>
                <c:ptCount val="9"/>
                <c:pt idx="0">
                  <c:v>80.430999999999997</c:v>
                </c:pt>
                <c:pt idx="1">
                  <c:v>89.464700000000022</c:v>
                </c:pt>
                <c:pt idx="2">
                  <c:v>86.372899999999959</c:v>
                </c:pt>
                <c:pt idx="3">
                  <c:v>80.305099999999982</c:v>
                </c:pt>
                <c:pt idx="4">
                  <c:v>79.624299999999991</c:v>
                </c:pt>
                <c:pt idx="5">
                  <c:v>78.011899999999997</c:v>
                </c:pt>
                <c:pt idx="6">
                  <c:v>79.801500000000004</c:v>
                </c:pt>
                <c:pt idx="7">
                  <c:v>76.0137</c:v>
                </c:pt>
                <c:pt idx="8">
                  <c:v>74.367500000000007</c:v>
                </c:pt>
              </c:numCache>
            </c:numRef>
          </c:val>
        </c:ser>
        <c:dLbls>
          <c:showVal val="1"/>
        </c:dLbls>
        <c:hiLowLines>
          <c:spPr>
            <a:ln w="25400" cap="sq" cmpd="sng" algn="ctr">
              <a:solidFill>
                <a:srgbClr val="3366FF"/>
              </a:solidFill>
              <a:prstDash val="solid"/>
              <a:headEnd type="none" w="med" len="sm"/>
              <a:tailEnd type="none" w="med" len="sm"/>
            </a:ln>
            <a:effectLst/>
          </c:spPr>
        </c:hiLowLines>
        <c:axId val="165684352"/>
        <c:axId val="165685888"/>
      </c:stockChart>
      <c:catAx>
        <c:axId val="165684352"/>
        <c:scaling>
          <c:orientation val="minMax"/>
        </c:scaling>
        <c:axPos val="b"/>
        <c:numFmt formatCode="d/m/yyyy" sourceLinked="1"/>
        <c:tickLblPos val="none"/>
        <c:spPr>
          <a:ln>
            <a:noFill/>
          </a:ln>
        </c:spPr>
        <c:crossAx val="165685888"/>
        <c:crosses val="autoZero"/>
        <c:auto val="1"/>
        <c:lblAlgn val="ctr"/>
        <c:lblOffset val="100"/>
      </c:catAx>
      <c:valAx>
        <c:axId val="165685888"/>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568435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Koordinace a integrace péče</c:v>
                </c:pt>
                <c:pt idx="6">
                  <c:v>Respekt, ohled, úcta</c:v>
                </c:pt>
                <c:pt idx="7">
                  <c:v>Tělesné pohodlí</c:v>
                </c:pt>
                <c:pt idx="8">
                  <c:v>Citová opora</c:v>
                </c:pt>
              </c:strCache>
            </c:strRef>
          </c:cat>
          <c:val>
            <c:numRef>
              <c:f>List1!$B$2:$B$10</c:f>
              <c:numCache>
                <c:formatCode>General</c:formatCode>
                <c:ptCount val="9"/>
                <c:pt idx="0">
                  <c:v>78.211900000000227</c:v>
                </c:pt>
                <c:pt idx="1">
                  <c:v>82.025699999999986</c:v>
                </c:pt>
                <c:pt idx="2">
                  <c:v>83.615499999999983</c:v>
                </c:pt>
                <c:pt idx="3">
                  <c:v>77.610100000000003</c:v>
                </c:pt>
                <c:pt idx="4">
                  <c:v>75.059200000000004</c:v>
                </c:pt>
                <c:pt idx="5">
                  <c:v>75.138599999999983</c:v>
                </c:pt>
                <c:pt idx="6">
                  <c:v>73.185399999999959</c:v>
                </c:pt>
                <c:pt idx="7">
                  <c:v>73.693699999999993</c:v>
                </c:pt>
                <c:pt idx="8">
                  <c:v>71.894400000000005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Koordinace a integrace péče</c:v>
                </c:pt>
                <c:pt idx="6">
                  <c:v>Respekt, ohled, úcta</c:v>
                </c:pt>
                <c:pt idx="7">
                  <c:v>Tělesné pohodlí</c:v>
                </c:pt>
                <c:pt idx="8">
                  <c:v>Citová opora</c:v>
                </c:pt>
              </c:strCache>
            </c:strRef>
          </c:cat>
          <c:val>
            <c:numRef>
              <c:f>List1!$C$2:$C$10</c:f>
              <c:numCache>
                <c:formatCode>General</c:formatCode>
                <c:ptCount val="9"/>
                <c:pt idx="0">
                  <c:v>85.004099999999994</c:v>
                </c:pt>
                <c:pt idx="1">
                  <c:v>95.247000000000227</c:v>
                </c:pt>
                <c:pt idx="2">
                  <c:v>92.802399999999949</c:v>
                </c:pt>
                <c:pt idx="3">
                  <c:v>86.270499999999998</c:v>
                </c:pt>
                <c:pt idx="4">
                  <c:v>86.015900000000002</c:v>
                </c:pt>
                <c:pt idx="5">
                  <c:v>85.415700000000001</c:v>
                </c:pt>
                <c:pt idx="6">
                  <c:v>83.331999999999994</c:v>
                </c:pt>
                <c:pt idx="7">
                  <c:v>81.534899999999993</c:v>
                </c:pt>
                <c:pt idx="8">
                  <c:v>82.782200000000003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Koordinace a integrace péče</c:v>
                </c:pt>
                <c:pt idx="6">
                  <c:v>Respekt, ohled, úcta</c:v>
                </c:pt>
                <c:pt idx="7">
                  <c:v>Tělesné pohodlí</c:v>
                </c:pt>
                <c:pt idx="8">
                  <c:v>Citová opora</c:v>
                </c:pt>
              </c:strCache>
            </c:strRef>
          </c:cat>
          <c:val>
            <c:numRef>
              <c:f>List1!$D$2:$D$10</c:f>
              <c:numCache>
                <c:formatCode>General</c:formatCode>
                <c:ptCount val="9"/>
                <c:pt idx="0">
                  <c:v>81.60799999999999</c:v>
                </c:pt>
                <c:pt idx="1">
                  <c:v>88.636399999999981</c:v>
                </c:pt>
                <c:pt idx="2">
                  <c:v>88.209000000000003</c:v>
                </c:pt>
                <c:pt idx="3">
                  <c:v>81.940300000000022</c:v>
                </c:pt>
                <c:pt idx="4">
                  <c:v>80.537499999999994</c:v>
                </c:pt>
                <c:pt idx="5">
                  <c:v>80.277199999999993</c:v>
                </c:pt>
                <c:pt idx="6">
                  <c:v>78.25869999999999</c:v>
                </c:pt>
                <c:pt idx="7">
                  <c:v>77.6143</c:v>
                </c:pt>
                <c:pt idx="8">
                  <c:v>77.33829999999999</c:v>
                </c:pt>
              </c:numCache>
            </c:numRef>
          </c:val>
        </c:ser>
        <c:dLbls>
          <c:showVal val="1"/>
        </c:dLbls>
        <c:hiLowLines>
          <c:spPr>
            <a:ln w="25400" cap="sq" cmpd="sng" algn="ctr">
              <a:solidFill>
                <a:srgbClr val="003366"/>
              </a:solidFill>
              <a:prstDash val="solid"/>
              <a:headEnd type="none" w="med" len="sm"/>
              <a:tailEnd type="none" w="med" len="sm"/>
            </a:ln>
            <a:effectLst/>
          </c:spPr>
        </c:hiLowLines>
        <c:axId val="165823616"/>
        <c:axId val="165825152"/>
      </c:stockChart>
      <c:catAx>
        <c:axId val="16582361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5825152"/>
        <c:crosses val="autoZero"/>
        <c:auto val="1"/>
        <c:lblAlgn val="ctr"/>
        <c:lblOffset val="100"/>
      </c:catAx>
      <c:valAx>
        <c:axId val="16582515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582361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Přijetí do nemocnice</c:v>
                </c:pt>
                <c:pt idx="8">
                  <c:v>Tělesné pohodlí</c:v>
                </c:pt>
              </c:strCache>
            </c:strRef>
          </c:cat>
          <c:val>
            <c:numRef>
              <c:f>List1!$B$2:$B$10</c:f>
              <c:numCache>
                <c:formatCode>General</c:formatCode>
                <c:ptCount val="9"/>
                <c:pt idx="0">
                  <c:v>79.5929</c:v>
                </c:pt>
                <c:pt idx="1">
                  <c:v>88.236999999999995</c:v>
                </c:pt>
                <c:pt idx="2">
                  <c:v>85.369200000000006</c:v>
                </c:pt>
                <c:pt idx="3">
                  <c:v>79.199100000000001</c:v>
                </c:pt>
                <c:pt idx="4">
                  <c:v>76.72529999999999</c:v>
                </c:pt>
                <c:pt idx="5">
                  <c:v>78.556600000000003</c:v>
                </c:pt>
                <c:pt idx="6">
                  <c:v>72.974599999999995</c:v>
                </c:pt>
                <c:pt idx="7">
                  <c:v>78.492400000000004</c:v>
                </c:pt>
                <c:pt idx="8">
                  <c:v>75.159899999999979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Přijetí do nemocnice</c:v>
                </c:pt>
                <c:pt idx="8">
                  <c:v>Tělesné pohodlí</c:v>
                </c:pt>
              </c:strCache>
            </c:strRef>
          </c:cat>
          <c:val>
            <c:numRef>
              <c:f>List1!$C$2:$C$10</c:f>
              <c:numCache>
                <c:formatCode>General</c:formatCode>
                <c:ptCount val="9"/>
                <c:pt idx="0">
                  <c:v>81.179699999999983</c:v>
                </c:pt>
                <c:pt idx="1">
                  <c:v>90.608199999999982</c:v>
                </c:pt>
                <c:pt idx="2">
                  <c:v>87.432599999999994</c:v>
                </c:pt>
                <c:pt idx="3">
                  <c:v>81.263099999999994</c:v>
                </c:pt>
                <c:pt idx="4">
                  <c:v>79.167699999999996</c:v>
                </c:pt>
                <c:pt idx="5">
                  <c:v>80.710600000000127</c:v>
                </c:pt>
                <c:pt idx="6">
                  <c:v>75.629399999999919</c:v>
                </c:pt>
                <c:pt idx="7">
                  <c:v>80.789599999999993</c:v>
                </c:pt>
                <c:pt idx="8">
                  <c:v>76.864099999999993</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Přijetí do nemocnice</c:v>
                </c:pt>
                <c:pt idx="8">
                  <c:v>Tělesné pohodlí</c:v>
                </c:pt>
              </c:strCache>
            </c:strRef>
          </c:cat>
          <c:val>
            <c:numRef>
              <c:f>List1!$D$2:$D$10</c:f>
              <c:numCache>
                <c:formatCode>General</c:formatCode>
                <c:ptCount val="9"/>
                <c:pt idx="0">
                  <c:v>80.386299999999991</c:v>
                </c:pt>
                <c:pt idx="1">
                  <c:v>89.422600000000003</c:v>
                </c:pt>
                <c:pt idx="2">
                  <c:v>86.400899999999993</c:v>
                </c:pt>
                <c:pt idx="3">
                  <c:v>80.231100000000026</c:v>
                </c:pt>
                <c:pt idx="4">
                  <c:v>77.94650000000027</c:v>
                </c:pt>
                <c:pt idx="5">
                  <c:v>79.633600000000001</c:v>
                </c:pt>
                <c:pt idx="6">
                  <c:v>74.301999999999992</c:v>
                </c:pt>
                <c:pt idx="7">
                  <c:v>79.641000000000005</c:v>
                </c:pt>
                <c:pt idx="8">
                  <c:v>76.012</c:v>
                </c:pt>
              </c:numCache>
            </c:numRef>
          </c:val>
        </c:ser>
        <c:dLbls>
          <c:showVal val="1"/>
        </c:dLbls>
        <c:hiLowLines>
          <c:spPr>
            <a:ln w="25400" cap="sq" cmpd="sng" algn="ctr">
              <a:solidFill>
                <a:srgbClr val="3366FF"/>
              </a:solidFill>
              <a:prstDash val="solid"/>
              <a:headEnd type="none" w="med" len="sm"/>
              <a:tailEnd type="none" w="med" len="sm"/>
            </a:ln>
            <a:effectLst/>
          </c:spPr>
        </c:hiLowLines>
        <c:axId val="166171392"/>
        <c:axId val="166172928"/>
      </c:stockChart>
      <c:catAx>
        <c:axId val="166171392"/>
        <c:scaling>
          <c:orientation val="minMax"/>
        </c:scaling>
        <c:axPos val="b"/>
        <c:numFmt formatCode="d/m/yyyy" sourceLinked="1"/>
        <c:tickLblPos val="none"/>
        <c:spPr>
          <a:ln>
            <a:noFill/>
          </a:ln>
        </c:spPr>
        <c:crossAx val="166172928"/>
        <c:crosses val="autoZero"/>
        <c:auto val="1"/>
        <c:lblAlgn val="ctr"/>
        <c:lblOffset val="100"/>
      </c:catAx>
      <c:valAx>
        <c:axId val="166172928"/>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61713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Přijetí do nemocnice</c:v>
                </c:pt>
                <c:pt idx="8">
                  <c:v>Tělesné pohodlí</c:v>
                </c:pt>
              </c:strCache>
            </c:strRef>
          </c:cat>
          <c:val>
            <c:numRef>
              <c:f>List1!$B$2:$B$10</c:f>
              <c:numCache>
                <c:formatCode>General</c:formatCode>
                <c:ptCount val="9"/>
                <c:pt idx="0">
                  <c:v>79.786100000000005</c:v>
                </c:pt>
                <c:pt idx="1">
                  <c:v>82.581100000000006</c:v>
                </c:pt>
                <c:pt idx="2">
                  <c:v>80.868499999999983</c:v>
                </c:pt>
                <c:pt idx="3">
                  <c:v>81.387299999999996</c:v>
                </c:pt>
                <c:pt idx="4">
                  <c:v>78.163299999999992</c:v>
                </c:pt>
                <c:pt idx="5">
                  <c:v>77.414400000000242</c:v>
                </c:pt>
                <c:pt idx="6">
                  <c:v>75.136499999999998</c:v>
                </c:pt>
                <c:pt idx="7">
                  <c:v>72.526899999999998</c:v>
                </c:pt>
                <c:pt idx="8">
                  <c:v>72.658699999999982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Přijetí do nemocnice</c:v>
                </c:pt>
                <c:pt idx="8">
                  <c:v>Tělesné pohodlí</c:v>
                </c:pt>
              </c:strCache>
            </c:strRef>
          </c:cat>
          <c:val>
            <c:numRef>
              <c:f>List1!$C$2:$C$10</c:f>
              <c:numCache>
                <c:formatCode>General</c:formatCode>
                <c:ptCount val="9"/>
                <c:pt idx="0">
                  <c:v>89.184600000000003</c:v>
                </c:pt>
                <c:pt idx="1">
                  <c:v>97.048500000000004</c:v>
                </c:pt>
                <c:pt idx="2">
                  <c:v>96.045100000000005</c:v>
                </c:pt>
                <c:pt idx="3">
                  <c:v>91.521799999999999</c:v>
                </c:pt>
                <c:pt idx="4">
                  <c:v>91.637600000000006</c:v>
                </c:pt>
                <c:pt idx="5">
                  <c:v>91.434100000000257</c:v>
                </c:pt>
                <c:pt idx="6">
                  <c:v>89.893799999999999</c:v>
                </c:pt>
                <c:pt idx="7">
                  <c:v>88.468800000000002</c:v>
                </c:pt>
                <c:pt idx="8">
                  <c:v>85.1999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Koordinace a integrace péče</c:v>
                </c:pt>
                <c:pt idx="5">
                  <c:v>Respekt, ohled, úcta</c:v>
                </c:pt>
                <c:pt idx="6">
                  <c:v>Citová opora</c:v>
                </c:pt>
                <c:pt idx="7">
                  <c:v>Přijetí do nemocnice</c:v>
                </c:pt>
                <c:pt idx="8">
                  <c:v>Tělesné pohodlí</c:v>
                </c:pt>
              </c:strCache>
            </c:strRef>
          </c:cat>
          <c:val>
            <c:numRef>
              <c:f>List1!$D$2:$D$10</c:f>
              <c:numCache>
                <c:formatCode>General</c:formatCode>
                <c:ptCount val="9"/>
                <c:pt idx="0">
                  <c:v>84.485399999999998</c:v>
                </c:pt>
                <c:pt idx="1">
                  <c:v>89.814800000000005</c:v>
                </c:pt>
                <c:pt idx="2">
                  <c:v>88.456800000000001</c:v>
                </c:pt>
                <c:pt idx="3">
                  <c:v>86.454499999999996</c:v>
                </c:pt>
                <c:pt idx="4">
                  <c:v>84.900400000000005</c:v>
                </c:pt>
                <c:pt idx="5">
                  <c:v>84.424200000000027</c:v>
                </c:pt>
                <c:pt idx="6">
                  <c:v>82.515199999999993</c:v>
                </c:pt>
                <c:pt idx="7">
                  <c:v>80.497800000000026</c:v>
                </c:pt>
                <c:pt idx="8">
                  <c:v>78.929300000000012</c:v>
                </c:pt>
              </c:numCache>
            </c:numRef>
          </c:val>
        </c:ser>
        <c:dLbls>
          <c:showVal val="1"/>
        </c:dLbls>
        <c:hiLowLines>
          <c:spPr>
            <a:ln w="25400" cap="sq" cmpd="sng" algn="ctr">
              <a:solidFill>
                <a:srgbClr val="003366"/>
              </a:solidFill>
              <a:prstDash val="solid"/>
              <a:headEnd type="none" w="med" len="sm"/>
              <a:tailEnd type="none" w="med" len="sm"/>
            </a:ln>
            <a:effectLst/>
          </c:spPr>
        </c:hiLowLines>
        <c:axId val="166249216"/>
        <c:axId val="166250752"/>
      </c:stockChart>
      <c:catAx>
        <c:axId val="16624921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6250752"/>
        <c:crosses val="autoZero"/>
        <c:auto val="1"/>
        <c:lblAlgn val="ctr"/>
        <c:lblOffset val="100"/>
      </c:catAx>
      <c:valAx>
        <c:axId val="16625075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624921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Přijetí do nemocnice</c:v>
                </c:pt>
                <c:pt idx="4">
                  <c:v>Koordinace a integrace péče</c:v>
                </c:pt>
                <c:pt idx="5">
                  <c:v>Informace</c:v>
                </c:pt>
                <c:pt idx="6">
                  <c:v>Citová opora</c:v>
                </c:pt>
                <c:pt idx="7">
                  <c:v>Respekt, ohled, úcta</c:v>
                </c:pt>
                <c:pt idx="8">
                  <c:v>Tělesné pohodlí</c:v>
                </c:pt>
              </c:strCache>
            </c:strRef>
          </c:cat>
          <c:val>
            <c:numRef>
              <c:f>List1!$B$2:$B$10</c:f>
              <c:numCache>
                <c:formatCode>General</c:formatCode>
                <c:ptCount val="9"/>
                <c:pt idx="0">
                  <c:v>79.430800000000005</c:v>
                </c:pt>
                <c:pt idx="1">
                  <c:v>88.084300000000013</c:v>
                </c:pt>
                <c:pt idx="2">
                  <c:v>85.208699999999993</c:v>
                </c:pt>
                <c:pt idx="3">
                  <c:v>78.218999999999994</c:v>
                </c:pt>
                <c:pt idx="4">
                  <c:v>76.583699999999993</c:v>
                </c:pt>
                <c:pt idx="5">
                  <c:v>79.086500000000001</c:v>
                </c:pt>
                <c:pt idx="6">
                  <c:v>72.842200000000005</c:v>
                </c:pt>
                <c:pt idx="7">
                  <c:v>78.424700000000001</c:v>
                </c:pt>
                <c:pt idx="8">
                  <c:v>74.936099999999996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Přijetí do nemocnice</c:v>
                </c:pt>
                <c:pt idx="4">
                  <c:v>Koordinace a integrace péče</c:v>
                </c:pt>
                <c:pt idx="5">
                  <c:v>Informace</c:v>
                </c:pt>
                <c:pt idx="6">
                  <c:v>Citová opora</c:v>
                </c:pt>
                <c:pt idx="7">
                  <c:v>Respekt, ohled, úcta</c:v>
                </c:pt>
                <c:pt idx="8">
                  <c:v>Tělesné pohodlí</c:v>
                </c:pt>
              </c:strCache>
            </c:strRef>
          </c:cat>
          <c:val>
            <c:numRef>
              <c:f>List1!$C$2:$C$10</c:f>
              <c:numCache>
                <c:formatCode>General</c:formatCode>
                <c:ptCount val="9"/>
                <c:pt idx="0">
                  <c:v>81.005799999999979</c:v>
                </c:pt>
                <c:pt idx="1">
                  <c:v>90.454899999999995</c:v>
                </c:pt>
                <c:pt idx="2">
                  <c:v>87.276699999999991</c:v>
                </c:pt>
                <c:pt idx="3">
                  <c:v>80.512</c:v>
                </c:pt>
                <c:pt idx="4">
                  <c:v>79.014500000000027</c:v>
                </c:pt>
                <c:pt idx="5">
                  <c:v>81.13669999999999</c:v>
                </c:pt>
                <c:pt idx="6">
                  <c:v>75.482000000000014</c:v>
                </c:pt>
                <c:pt idx="7">
                  <c:v>80.574699999999993</c:v>
                </c:pt>
                <c:pt idx="8">
                  <c:v>76.63209999999998</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Přijetí do nemocnice</c:v>
                </c:pt>
                <c:pt idx="4">
                  <c:v>Koordinace a integrace péče</c:v>
                </c:pt>
                <c:pt idx="5">
                  <c:v>Informace</c:v>
                </c:pt>
                <c:pt idx="6">
                  <c:v>Citová opora</c:v>
                </c:pt>
                <c:pt idx="7">
                  <c:v>Respekt, ohled, úcta</c:v>
                </c:pt>
                <c:pt idx="8">
                  <c:v>Tělesné pohodlí</c:v>
                </c:pt>
              </c:strCache>
            </c:strRef>
          </c:cat>
          <c:val>
            <c:numRef>
              <c:f>List1!$D$2:$D$10</c:f>
              <c:numCache>
                <c:formatCode>General</c:formatCode>
                <c:ptCount val="9"/>
                <c:pt idx="0">
                  <c:v>80.218300000000013</c:v>
                </c:pt>
                <c:pt idx="1">
                  <c:v>89.269599999999997</c:v>
                </c:pt>
                <c:pt idx="2">
                  <c:v>86.242700000000013</c:v>
                </c:pt>
                <c:pt idx="3">
                  <c:v>79.365499999999983</c:v>
                </c:pt>
                <c:pt idx="4">
                  <c:v>77.799099999999996</c:v>
                </c:pt>
                <c:pt idx="5">
                  <c:v>80.111599999999996</c:v>
                </c:pt>
                <c:pt idx="6">
                  <c:v>74.162099999999981</c:v>
                </c:pt>
                <c:pt idx="7">
                  <c:v>79.499700000000004</c:v>
                </c:pt>
                <c:pt idx="8">
                  <c:v>75.784099999999995</c:v>
                </c:pt>
              </c:numCache>
            </c:numRef>
          </c:val>
        </c:ser>
        <c:dLbls>
          <c:showVal val="1"/>
        </c:dLbls>
        <c:hiLowLines>
          <c:spPr>
            <a:ln w="25400" cap="sq" cmpd="sng" algn="ctr">
              <a:solidFill>
                <a:srgbClr val="3366FF"/>
              </a:solidFill>
              <a:prstDash val="solid"/>
              <a:headEnd type="none" w="med" len="sm"/>
              <a:tailEnd type="none" w="med" len="sm"/>
            </a:ln>
            <a:effectLst/>
          </c:spPr>
        </c:hiLowLines>
        <c:axId val="166744448"/>
        <c:axId val="166745984"/>
      </c:stockChart>
      <c:catAx>
        <c:axId val="166744448"/>
        <c:scaling>
          <c:orientation val="minMax"/>
        </c:scaling>
        <c:axPos val="b"/>
        <c:numFmt formatCode="d/m/yyyy" sourceLinked="1"/>
        <c:tickLblPos val="none"/>
        <c:spPr>
          <a:ln>
            <a:noFill/>
          </a:ln>
        </c:spPr>
        <c:crossAx val="166745984"/>
        <c:crosses val="autoZero"/>
        <c:auto val="1"/>
        <c:lblAlgn val="ctr"/>
        <c:lblOffset val="100"/>
      </c:catAx>
      <c:valAx>
        <c:axId val="166745984"/>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67444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2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Přijetí do nemocnice</c:v>
                </c:pt>
                <c:pt idx="4">
                  <c:v>Koordinace a integrace péče</c:v>
                </c:pt>
                <c:pt idx="5">
                  <c:v>Informace</c:v>
                </c:pt>
                <c:pt idx="6">
                  <c:v>Citová opora</c:v>
                </c:pt>
                <c:pt idx="7">
                  <c:v>Respekt, ohled, úcta</c:v>
                </c:pt>
                <c:pt idx="8">
                  <c:v>Tělesné pohodlí</c:v>
                </c:pt>
              </c:strCache>
            </c:strRef>
          </c:cat>
          <c:val>
            <c:numRef>
              <c:f>List1!$B$2:$B$10</c:f>
              <c:numCache>
                <c:formatCode>General</c:formatCode>
                <c:ptCount val="9"/>
                <c:pt idx="0">
                  <c:v>96.743700000000004</c:v>
                </c:pt>
                <c:pt idx="1">
                  <c:v>100</c:v>
                </c:pt>
                <c:pt idx="2">
                  <c:v>100</c:v>
                </c:pt>
                <c:pt idx="3">
                  <c:v>97.62439999999998</c:v>
                </c:pt>
                <c:pt idx="4">
                  <c:v>96.595500000000001</c:v>
                </c:pt>
                <c:pt idx="5">
                  <c:v>94.858399999999989</c:v>
                </c:pt>
                <c:pt idx="6">
                  <c:v>90.845299999999995</c:v>
                </c:pt>
                <c:pt idx="7">
                  <c:v>92.947500000000318</c:v>
                </c:pt>
                <c:pt idx="8">
                  <c:v>93.207099999999997</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Přijetí do nemocnice</c:v>
                </c:pt>
                <c:pt idx="4">
                  <c:v>Koordinace a integrace péče</c:v>
                </c:pt>
                <c:pt idx="5">
                  <c:v>Informace</c:v>
                </c:pt>
                <c:pt idx="6">
                  <c:v>Citová opora</c:v>
                </c:pt>
                <c:pt idx="7">
                  <c:v>Respekt, ohled, úcta</c:v>
                </c:pt>
                <c:pt idx="8">
                  <c:v>Tělesné pohodlí</c:v>
                </c:pt>
              </c:strCache>
            </c:strRef>
          </c:cat>
          <c:val>
            <c:numRef>
              <c:f>List1!$C$2:$C$10</c:f>
              <c:numCache>
                <c:formatCode>General</c:formatCode>
                <c:ptCount val="9"/>
                <c:pt idx="0">
                  <c:v>99.12769999999999</c:v>
                </c:pt>
                <c:pt idx="1">
                  <c:v>100</c:v>
                </c:pt>
                <c:pt idx="2">
                  <c:v>100</c:v>
                </c:pt>
                <c:pt idx="3">
                  <c:v>101.0243</c:v>
                </c:pt>
                <c:pt idx="4">
                  <c:v>100.31570000000001</c:v>
                </c:pt>
                <c:pt idx="5">
                  <c:v>100.6371</c:v>
                </c:pt>
                <c:pt idx="6">
                  <c:v>101.58720000000002</c:v>
                </c:pt>
                <c:pt idx="7">
                  <c:v>98.944400000000272</c:v>
                </c:pt>
                <c:pt idx="8">
                  <c:v>98.384500000000003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Přijetí do nemocnice</c:v>
                </c:pt>
                <c:pt idx="4">
                  <c:v>Koordinace a integrace péče</c:v>
                </c:pt>
                <c:pt idx="5">
                  <c:v>Informace</c:v>
                </c:pt>
                <c:pt idx="6">
                  <c:v>Citová opora</c:v>
                </c:pt>
                <c:pt idx="7">
                  <c:v>Respekt, ohled, úcta</c:v>
                </c:pt>
                <c:pt idx="8">
                  <c:v>Tělesné pohodlí</c:v>
                </c:pt>
              </c:strCache>
            </c:strRef>
          </c:cat>
          <c:val>
            <c:numRef>
              <c:f>List1!$D$2:$D$10</c:f>
              <c:numCache>
                <c:formatCode>General</c:formatCode>
                <c:ptCount val="9"/>
                <c:pt idx="0">
                  <c:v>97.935699999999997</c:v>
                </c:pt>
                <c:pt idx="1">
                  <c:v>100</c:v>
                </c:pt>
                <c:pt idx="2">
                  <c:v>100</c:v>
                </c:pt>
                <c:pt idx="3">
                  <c:v>99.324299999999994</c:v>
                </c:pt>
                <c:pt idx="4">
                  <c:v>98.455600000000004</c:v>
                </c:pt>
                <c:pt idx="5">
                  <c:v>97.747700000000023</c:v>
                </c:pt>
                <c:pt idx="6">
                  <c:v>96.216200000000242</c:v>
                </c:pt>
                <c:pt idx="7">
                  <c:v>95.945899999999995</c:v>
                </c:pt>
                <c:pt idx="8">
                  <c:v>95.7958</c:v>
                </c:pt>
              </c:numCache>
            </c:numRef>
          </c:val>
        </c:ser>
        <c:dLbls>
          <c:showVal val="1"/>
        </c:dLbls>
        <c:hiLowLines>
          <c:spPr>
            <a:ln w="25400" cap="sq" cmpd="sng" algn="ctr">
              <a:solidFill>
                <a:srgbClr val="003366"/>
              </a:solidFill>
              <a:prstDash val="solid"/>
              <a:headEnd type="none" w="med" len="sm"/>
              <a:tailEnd type="none" w="med" len="sm"/>
            </a:ln>
            <a:effectLst/>
          </c:spPr>
        </c:hiLowLines>
        <c:axId val="166699392"/>
        <c:axId val="166700928"/>
      </c:stockChart>
      <c:catAx>
        <c:axId val="16669939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6700928"/>
        <c:crosses val="autoZero"/>
        <c:auto val="1"/>
        <c:lblAlgn val="ctr"/>
        <c:lblOffset val="100"/>
      </c:catAx>
      <c:valAx>
        <c:axId val="16670092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66993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manualLayout>
          <c:layoutTarget val="inner"/>
          <c:xMode val="edge"/>
          <c:yMode val="edge"/>
          <c:x val="0"/>
          <c:y val="0.25089893857947432"/>
          <c:w val="0.57431779120241655"/>
          <c:h val="0.69046254475997793"/>
        </c:manualLayout>
      </c:layout>
      <c:barChart>
        <c:barDir val="col"/>
        <c:grouping val="percentStacked"/>
        <c:ser>
          <c:idx val="0"/>
          <c:order val="0"/>
          <c:tx>
            <c:strRef>
              <c:f>List1!$A$2</c:f>
              <c:strCache>
                <c:ptCount val="1"/>
                <c:pt idx="0">
                  <c:v>Neplánovaně, jako akutní případ</c:v>
                </c:pt>
              </c:strCache>
            </c:strRef>
          </c:tx>
          <c:spPr>
            <a:solidFill>
              <a:srgbClr val="003366"/>
            </a:solidFill>
            <a:ln>
              <a:noFill/>
            </a:ln>
          </c:spPr>
          <c:dLbls>
            <c:dLbl>
              <c:idx val="2"/>
              <c:layout>
                <c:manualLayout>
                  <c:x val="6.3401733458703653E-4"/>
                  <c:y val="-2.0632017339614832E-2"/>
                </c:manualLayout>
              </c:layout>
              <c:spPr/>
              <c:txPr>
                <a:bodyPr/>
                <a:lstStyle/>
                <a:p>
                  <a:pPr>
                    <a:defRPr sz="1200" b="1">
                      <a:solidFill>
                        <a:srgbClr val="969696"/>
                      </a:solidFill>
                    </a:defRPr>
                  </a:pPr>
                  <a:endParaRPr lang="cs-CZ"/>
                </a:p>
              </c:txPr>
              <c:showVal val="1"/>
            </c:dLbl>
            <c:txPr>
              <a:bodyPr/>
              <a:lstStyle/>
              <a:p>
                <a:pPr>
                  <a:defRPr sz="1200" b="1">
                    <a:solidFill>
                      <a:schemeClr val="bg1"/>
                    </a:solidFill>
                  </a:defRPr>
                </a:pPr>
                <a:endParaRPr lang="cs-CZ"/>
              </a:p>
            </c:txPr>
            <c:showVal val="1"/>
          </c:dLbls>
          <c:cat>
            <c:strRef>
              <c:f>List1!$B$1</c:f>
              <c:strCache>
                <c:ptCount val="1"/>
                <c:pt idx="0">
                  <c:v>Sloupec1</c:v>
                </c:pt>
              </c:strCache>
            </c:strRef>
          </c:cat>
          <c:val>
            <c:numRef>
              <c:f>List1!$B$2</c:f>
              <c:numCache>
                <c:formatCode>0%</c:formatCode>
                <c:ptCount val="1"/>
                <c:pt idx="0">
                  <c:v>0.27628000000000008</c:v>
                </c:pt>
              </c:numCache>
            </c:numRef>
          </c:val>
        </c:ser>
        <c:ser>
          <c:idx val="1"/>
          <c:order val="1"/>
          <c:tx>
            <c:strRef>
              <c:f>List1!$A$3</c:f>
              <c:strCache>
                <c:ptCount val="1"/>
                <c:pt idx="0">
                  <c:v>Plánovaně, byl/a jsem objednán/a předem</c:v>
                </c:pt>
              </c:strCache>
            </c:strRef>
          </c:tx>
          <c:spPr>
            <a:solidFill>
              <a:srgbClr val="3366FF"/>
            </a:solidFill>
            <a:ln>
              <a:noFill/>
            </a:ln>
          </c:spPr>
          <c:dLbls>
            <c:txPr>
              <a:bodyPr/>
              <a:lstStyle/>
              <a:p>
                <a:pPr>
                  <a:defRPr sz="1200" b="1">
                    <a:solidFill>
                      <a:schemeClr val="bg1"/>
                    </a:solidFill>
                  </a:defRPr>
                </a:pPr>
                <a:endParaRPr lang="cs-CZ"/>
              </a:p>
            </c:txPr>
            <c:showVal val="1"/>
          </c:dLbls>
          <c:cat>
            <c:strRef>
              <c:f>List1!$B$1</c:f>
              <c:strCache>
                <c:ptCount val="1"/>
                <c:pt idx="0">
                  <c:v>Sloupec1</c:v>
                </c:pt>
              </c:strCache>
            </c:strRef>
          </c:cat>
          <c:val>
            <c:numRef>
              <c:f>List1!$B$3</c:f>
              <c:numCache>
                <c:formatCode>0%</c:formatCode>
                <c:ptCount val="1"/>
                <c:pt idx="0">
                  <c:v>0.63728000000000062</c:v>
                </c:pt>
              </c:numCache>
            </c:numRef>
          </c:val>
        </c:ser>
        <c:ser>
          <c:idx val="2"/>
          <c:order val="2"/>
          <c:tx>
            <c:strRef>
              <c:f>List1!$A$4</c:f>
              <c:strCache>
                <c:ptCount val="1"/>
                <c:pt idx="0">
                  <c:v>Byl/a jsem převezen/a odjinud</c:v>
                </c:pt>
              </c:strCache>
            </c:strRef>
          </c:tx>
          <c:spPr>
            <a:solidFill>
              <a:srgbClr val="800080"/>
            </a:solidFill>
            <a:ln>
              <a:noFill/>
            </a:ln>
          </c:spPr>
          <c:dLbls>
            <c:txPr>
              <a:bodyPr/>
              <a:lstStyle/>
              <a:p>
                <a:pPr>
                  <a:defRPr sz="1200" b="1">
                    <a:solidFill>
                      <a:schemeClr val="bg1"/>
                    </a:solidFill>
                  </a:defRPr>
                </a:pPr>
                <a:endParaRPr lang="cs-CZ"/>
              </a:p>
            </c:txPr>
            <c:showVal val="1"/>
          </c:dLbls>
          <c:cat>
            <c:strRef>
              <c:f>List1!$B$1</c:f>
              <c:strCache>
                <c:ptCount val="1"/>
                <c:pt idx="0">
                  <c:v>Sloupec1</c:v>
                </c:pt>
              </c:strCache>
            </c:strRef>
          </c:cat>
          <c:val>
            <c:numRef>
              <c:f>List1!$B$4</c:f>
              <c:numCache>
                <c:formatCode>0%</c:formatCode>
                <c:ptCount val="1"/>
                <c:pt idx="0">
                  <c:v>4.4900000000000023E-2</c:v>
                </c:pt>
              </c:numCache>
            </c:numRef>
          </c:val>
        </c:ser>
        <c:ser>
          <c:idx val="3"/>
          <c:order val="3"/>
          <c:tx>
            <c:strRef>
              <c:f>List1!$A$5</c:f>
              <c:strCache>
                <c:ptCount val="1"/>
                <c:pt idx="0">
                  <c:v>Bez odpovědi</c:v>
                </c:pt>
              </c:strCache>
            </c:strRef>
          </c:tx>
          <c:spPr>
            <a:solidFill>
              <a:srgbClr val="969696"/>
            </a:solidFill>
          </c:spPr>
          <c:dLbls>
            <c:txPr>
              <a:bodyPr/>
              <a:lstStyle/>
              <a:p>
                <a:pPr>
                  <a:defRPr sz="1200" b="1">
                    <a:solidFill>
                      <a:schemeClr val="bg1"/>
                    </a:solidFill>
                  </a:defRPr>
                </a:pPr>
                <a:endParaRPr lang="cs-CZ"/>
              </a:p>
            </c:txPr>
            <c:dLblPos val="ctr"/>
            <c:showVal val="1"/>
          </c:dLbls>
          <c:cat>
            <c:strRef>
              <c:f>List1!$B$1</c:f>
              <c:strCache>
                <c:ptCount val="1"/>
                <c:pt idx="0">
                  <c:v>Sloupec1</c:v>
                </c:pt>
              </c:strCache>
            </c:strRef>
          </c:cat>
          <c:val>
            <c:numRef>
              <c:f>List1!$B$5</c:f>
              <c:numCache>
                <c:formatCode>0%</c:formatCode>
                <c:ptCount val="1"/>
                <c:pt idx="0">
                  <c:v>4.1549999999999955E-2</c:v>
                </c:pt>
              </c:numCache>
            </c:numRef>
          </c:val>
        </c:ser>
        <c:gapWidth val="100"/>
        <c:overlap val="100"/>
        <c:axId val="115090176"/>
        <c:axId val="115091712"/>
      </c:barChart>
      <c:catAx>
        <c:axId val="115090176"/>
        <c:scaling>
          <c:orientation val="minMax"/>
        </c:scaling>
        <c:axPos val="b"/>
        <c:tickLblPos val="none"/>
        <c:spPr>
          <a:ln>
            <a:solidFill>
              <a:srgbClr val="333399"/>
            </a:solidFill>
          </a:ln>
        </c:spPr>
        <c:crossAx val="115091712"/>
        <c:crosses val="autoZero"/>
        <c:auto val="1"/>
        <c:lblAlgn val="ctr"/>
        <c:lblOffset val="100"/>
      </c:catAx>
      <c:valAx>
        <c:axId val="115091712"/>
        <c:scaling>
          <c:orientation val="minMax"/>
        </c:scaling>
        <c:axPos val="l"/>
        <c:numFmt formatCode="0%" sourceLinked="0"/>
        <c:tickLblPos val="nextTo"/>
        <c:spPr>
          <a:ln>
            <a:solidFill>
              <a:srgbClr val="333399"/>
            </a:solidFill>
          </a:ln>
        </c:spPr>
        <c:txPr>
          <a:bodyPr/>
          <a:lstStyle/>
          <a:p>
            <a:pPr>
              <a:defRPr sz="1000">
                <a:solidFill>
                  <a:srgbClr val="333399"/>
                </a:solidFill>
              </a:defRPr>
            </a:pPr>
            <a:endParaRPr lang="cs-CZ"/>
          </a:p>
        </c:txPr>
        <c:crossAx val="115090176"/>
        <c:crosses val="autoZero"/>
        <c:crossBetween val="between"/>
      </c:valAx>
    </c:plotArea>
    <c:legend>
      <c:legendPos val="r"/>
      <c:layout>
        <c:manualLayout>
          <c:xMode val="edge"/>
          <c:yMode val="edge"/>
          <c:x val="0.5593497583769157"/>
          <c:y val="0.25018160375342907"/>
          <c:w val="0.42113807647949331"/>
          <c:h val="0.69296467059215661"/>
        </c:manualLayout>
      </c:layout>
      <c:txPr>
        <a:bodyPr/>
        <a:lstStyle/>
        <a:p>
          <a:pPr>
            <a:defRPr sz="1200">
              <a:solidFill>
                <a:srgbClr val="000080"/>
              </a:solidFill>
              <a:latin typeface="Arial" pitchFamily="34" charset="0"/>
              <a:cs typeface="Arial" pitchFamily="34" charset="0"/>
            </a:defRPr>
          </a:pPr>
          <a:endParaRPr lang="cs-CZ"/>
        </a:p>
      </c:txPr>
    </c:legend>
    <c:plotVisOnly val="1"/>
    <c:dispBlanksAs val="gap"/>
  </c:chart>
  <c:txPr>
    <a:bodyPr/>
    <a:lstStyle/>
    <a:p>
      <a:pPr>
        <a:defRPr sz="1800"/>
      </a:pPr>
      <a:endParaRPr lang="cs-CZ"/>
    </a:p>
  </c:txPr>
  <c:externalData r:id="rId1"/>
</c:chartSpace>
</file>

<file path=ppt/charts/chart13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Respekt, ohled, úcta</c:v>
                </c:pt>
                <c:pt idx="5">
                  <c:v>Informace</c:v>
                </c:pt>
                <c:pt idx="6">
                  <c:v>Tělesné pohodlí</c:v>
                </c:pt>
                <c:pt idx="7">
                  <c:v>Koordinace a integrace péče</c:v>
                </c:pt>
                <c:pt idx="8">
                  <c:v>Citová opora</c:v>
                </c:pt>
              </c:strCache>
            </c:strRef>
          </c:cat>
          <c:val>
            <c:numRef>
              <c:f>List1!$B$2:$B$10</c:f>
              <c:numCache>
                <c:formatCode>General</c:formatCode>
                <c:ptCount val="9"/>
                <c:pt idx="0">
                  <c:v>80.2449000000003</c:v>
                </c:pt>
                <c:pt idx="1">
                  <c:v>88.626499999999979</c:v>
                </c:pt>
                <c:pt idx="2">
                  <c:v>78.797900000000027</c:v>
                </c:pt>
                <c:pt idx="3">
                  <c:v>86.046700000000001</c:v>
                </c:pt>
                <c:pt idx="4">
                  <c:v>79.172799999999569</c:v>
                </c:pt>
                <c:pt idx="5">
                  <c:v>79.947200000000436</c:v>
                </c:pt>
                <c:pt idx="6">
                  <c:v>75.712700000000012</c:v>
                </c:pt>
                <c:pt idx="7">
                  <c:v>77.638799999999989</c:v>
                </c:pt>
                <c:pt idx="8">
                  <c:v>74.002299999999991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Respekt, ohled, úcta</c:v>
                </c:pt>
                <c:pt idx="5">
                  <c:v>Informace</c:v>
                </c:pt>
                <c:pt idx="6">
                  <c:v>Tělesné pohodlí</c:v>
                </c:pt>
                <c:pt idx="7">
                  <c:v>Koordinace a integrace péče</c:v>
                </c:pt>
                <c:pt idx="8">
                  <c:v>Citová opora</c:v>
                </c:pt>
              </c:strCache>
            </c:strRef>
          </c:cat>
          <c:val>
            <c:numRef>
              <c:f>List1!$C$2:$C$10</c:f>
              <c:numCache>
                <c:formatCode>General</c:formatCode>
                <c:ptCount val="9"/>
                <c:pt idx="0">
                  <c:v>81.797900000000027</c:v>
                </c:pt>
                <c:pt idx="1">
                  <c:v>90.9773</c:v>
                </c:pt>
                <c:pt idx="2">
                  <c:v>81.097700000000003</c:v>
                </c:pt>
                <c:pt idx="3">
                  <c:v>88.062899999999999</c:v>
                </c:pt>
                <c:pt idx="4">
                  <c:v>81.296200000000027</c:v>
                </c:pt>
                <c:pt idx="5">
                  <c:v>81.978999999999999</c:v>
                </c:pt>
                <c:pt idx="6">
                  <c:v>77.408900000000003</c:v>
                </c:pt>
                <c:pt idx="7">
                  <c:v>80.014799999999994</c:v>
                </c:pt>
                <c:pt idx="8">
                  <c:v>76.615499999999983</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Přijetí do nemocnice</c:v>
                </c:pt>
                <c:pt idx="3">
                  <c:v>Propuštění a pokračování péče</c:v>
                </c:pt>
                <c:pt idx="4">
                  <c:v>Respekt, ohled, úcta</c:v>
                </c:pt>
                <c:pt idx="5">
                  <c:v>Informace</c:v>
                </c:pt>
                <c:pt idx="6">
                  <c:v>Tělesné pohodlí</c:v>
                </c:pt>
                <c:pt idx="7">
                  <c:v>Koordinace a integrace péče</c:v>
                </c:pt>
                <c:pt idx="8">
                  <c:v>Citová opora</c:v>
                </c:pt>
              </c:strCache>
            </c:strRef>
          </c:cat>
          <c:val>
            <c:numRef>
              <c:f>List1!$D$2:$D$10</c:f>
              <c:numCache>
                <c:formatCode>General</c:formatCode>
                <c:ptCount val="9"/>
                <c:pt idx="0">
                  <c:v>81.0214</c:v>
                </c:pt>
                <c:pt idx="1">
                  <c:v>89.801900000000003</c:v>
                </c:pt>
                <c:pt idx="2">
                  <c:v>79.947800000000285</c:v>
                </c:pt>
                <c:pt idx="3">
                  <c:v>87.0548</c:v>
                </c:pt>
                <c:pt idx="4">
                  <c:v>80.234499999999997</c:v>
                </c:pt>
                <c:pt idx="5">
                  <c:v>80.963099999999997</c:v>
                </c:pt>
                <c:pt idx="6">
                  <c:v>76.5608</c:v>
                </c:pt>
                <c:pt idx="7">
                  <c:v>78.826799999999949</c:v>
                </c:pt>
                <c:pt idx="8">
                  <c:v>75.30889999999998</c:v>
                </c:pt>
              </c:numCache>
            </c:numRef>
          </c:val>
        </c:ser>
        <c:dLbls>
          <c:showVal val="1"/>
        </c:dLbls>
        <c:hiLowLines>
          <c:spPr>
            <a:ln w="25400" cap="sq" cmpd="sng" algn="ctr">
              <a:solidFill>
                <a:srgbClr val="3366FF"/>
              </a:solidFill>
              <a:prstDash val="solid"/>
              <a:headEnd type="none" w="med" len="sm"/>
              <a:tailEnd type="none" w="med" len="sm"/>
            </a:ln>
            <a:effectLst/>
          </c:spPr>
        </c:hiLowLines>
        <c:axId val="167198720"/>
        <c:axId val="167200256"/>
      </c:stockChart>
      <c:catAx>
        <c:axId val="167198720"/>
        <c:scaling>
          <c:orientation val="minMax"/>
        </c:scaling>
        <c:axPos val="b"/>
        <c:numFmt formatCode="d/m/yyyy" sourceLinked="1"/>
        <c:tickLblPos val="none"/>
        <c:spPr>
          <a:ln>
            <a:noFill/>
          </a:ln>
        </c:spPr>
        <c:crossAx val="167200256"/>
        <c:crosses val="autoZero"/>
        <c:auto val="1"/>
        <c:lblAlgn val="ctr"/>
        <c:lblOffset val="100"/>
      </c:catAx>
      <c:valAx>
        <c:axId val="167200256"/>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719872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Respekt, ohled, úcta</c:v>
                </c:pt>
                <c:pt idx="5">
                  <c:v>Informace</c:v>
                </c:pt>
                <c:pt idx="6">
                  <c:v>Tělesné pohodlí</c:v>
                </c:pt>
                <c:pt idx="7">
                  <c:v>Koordinace a integrace péče</c:v>
                </c:pt>
                <c:pt idx="8">
                  <c:v>Citová opora</c:v>
                </c:pt>
              </c:strCache>
            </c:strRef>
          </c:cat>
          <c:val>
            <c:numRef>
              <c:f>List1!$B$2:$B$10</c:f>
              <c:numCache>
                <c:formatCode>General</c:formatCode>
                <c:ptCount val="9"/>
                <c:pt idx="0">
                  <c:v>56.520300000000013</c:v>
                </c:pt>
                <c:pt idx="1">
                  <c:v>68.787300000000002</c:v>
                </c:pt>
                <c:pt idx="2">
                  <c:v>63.020800000000001</c:v>
                </c:pt>
                <c:pt idx="3">
                  <c:v>57.182000000000002</c:v>
                </c:pt>
                <c:pt idx="4">
                  <c:v>54.598900000000121</c:v>
                </c:pt>
                <c:pt idx="5">
                  <c:v>53.648800000000001</c:v>
                </c:pt>
                <c:pt idx="6">
                  <c:v>54.903400000000005</c:v>
                </c:pt>
                <c:pt idx="7">
                  <c:v>43.1511</c:v>
                </c:pt>
                <c:pt idx="8">
                  <c:v>38.166700000000013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Respekt, ohled, úcta</c:v>
                </c:pt>
                <c:pt idx="5">
                  <c:v>Informace</c:v>
                </c:pt>
                <c:pt idx="6">
                  <c:v>Tělesné pohodlí</c:v>
                </c:pt>
                <c:pt idx="7">
                  <c:v>Koordinace a integrace péče</c:v>
                </c:pt>
                <c:pt idx="8">
                  <c:v>Citová opora</c:v>
                </c:pt>
              </c:strCache>
            </c:strRef>
          </c:cat>
          <c:val>
            <c:numRef>
              <c:f>List1!$C$2:$C$10</c:f>
              <c:numCache>
                <c:formatCode>General</c:formatCode>
                <c:ptCount val="9"/>
                <c:pt idx="0">
                  <c:v>67.065100000000001</c:v>
                </c:pt>
                <c:pt idx="1">
                  <c:v>85.379399999999919</c:v>
                </c:pt>
                <c:pt idx="2">
                  <c:v>76.711300000000023</c:v>
                </c:pt>
                <c:pt idx="3">
                  <c:v>74.380499999999998</c:v>
                </c:pt>
                <c:pt idx="4">
                  <c:v>70.921899999999994</c:v>
                </c:pt>
                <c:pt idx="5">
                  <c:v>66.351200000000006</c:v>
                </c:pt>
                <c:pt idx="6">
                  <c:v>64.002799999999979</c:v>
                </c:pt>
                <c:pt idx="7">
                  <c:v>63.247700000000002</c:v>
                </c:pt>
                <c:pt idx="8">
                  <c:v>54.229100000000159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Přijetí do nemocnice</c:v>
                </c:pt>
                <c:pt idx="3">
                  <c:v>Propuštění a pokračování péče</c:v>
                </c:pt>
                <c:pt idx="4">
                  <c:v>Respekt, ohled, úcta</c:v>
                </c:pt>
                <c:pt idx="5">
                  <c:v>Informace</c:v>
                </c:pt>
                <c:pt idx="6">
                  <c:v>Tělesné pohodlí</c:v>
                </c:pt>
                <c:pt idx="7">
                  <c:v>Koordinace a integrace péče</c:v>
                </c:pt>
                <c:pt idx="8">
                  <c:v>Citová opora</c:v>
                </c:pt>
              </c:strCache>
            </c:strRef>
          </c:cat>
          <c:val>
            <c:numRef>
              <c:f>List1!$D$2:$D$10</c:f>
              <c:numCache>
                <c:formatCode>General</c:formatCode>
                <c:ptCount val="9"/>
                <c:pt idx="0">
                  <c:v>61.792700000000174</c:v>
                </c:pt>
                <c:pt idx="1">
                  <c:v>77.083299999999994</c:v>
                </c:pt>
                <c:pt idx="2">
                  <c:v>69.866100000000003</c:v>
                </c:pt>
                <c:pt idx="3">
                  <c:v>65.781300000000002</c:v>
                </c:pt>
                <c:pt idx="4">
                  <c:v>62.760400000000011</c:v>
                </c:pt>
                <c:pt idx="5">
                  <c:v>60</c:v>
                </c:pt>
                <c:pt idx="6">
                  <c:v>59.453099999999999</c:v>
                </c:pt>
                <c:pt idx="7">
                  <c:v>53.199400000000011</c:v>
                </c:pt>
                <c:pt idx="8">
                  <c:v>46.197900000000011</c:v>
                </c:pt>
              </c:numCache>
            </c:numRef>
          </c:val>
        </c:ser>
        <c:dLbls>
          <c:showVal val="1"/>
        </c:dLbls>
        <c:hiLowLines>
          <c:spPr>
            <a:ln w="25400" cap="sq" cmpd="sng" algn="ctr">
              <a:solidFill>
                <a:srgbClr val="003366"/>
              </a:solidFill>
              <a:prstDash val="solid"/>
              <a:headEnd type="none" w="med" len="sm"/>
              <a:tailEnd type="none" w="med" len="sm"/>
            </a:ln>
            <a:effectLst/>
          </c:spPr>
        </c:hiLowLines>
        <c:axId val="167272448"/>
        <c:axId val="167273984"/>
      </c:stockChart>
      <c:catAx>
        <c:axId val="16727244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7273984"/>
        <c:crosses val="autoZero"/>
        <c:auto val="1"/>
        <c:lblAlgn val="ctr"/>
        <c:lblOffset val="100"/>
      </c:catAx>
      <c:valAx>
        <c:axId val="16727398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72724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List1!$B$2:$B$10</c:f>
              <c:numCache>
                <c:formatCode>General</c:formatCode>
                <c:ptCount val="9"/>
                <c:pt idx="0">
                  <c:v>79.894800000000004</c:v>
                </c:pt>
                <c:pt idx="1">
                  <c:v>88.426100000000005</c:v>
                </c:pt>
                <c:pt idx="2">
                  <c:v>85.552499999999981</c:v>
                </c:pt>
                <c:pt idx="3">
                  <c:v>75.281499999999994</c:v>
                </c:pt>
                <c:pt idx="4">
                  <c:v>79.542699999999996</c:v>
                </c:pt>
                <c:pt idx="5">
                  <c:v>78.869900000000001</c:v>
                </c:pt>
                <c:pt idx="6">
                  <c:v>78.789400000000001</c:v>
                </c:pt>
                <c:pt idx="7">
                  <c:v>77.218000000000004</c:v>
                </c:pt>
                <c:pt idx="8">
                  <c:v>73.429300000000012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List1!$C$2:$C$10</c:f>
              <c:numCache>
                <c:formatCode>General</c:formatCode>
                <c:ptCount val="9"/>
                <c:pt idx="0">
                  <c:v>81.471199999999996</c:v>
                </c:pt>
                <c:pt idx="1">
                  <c:v>90.774100000000004</c:v>
                </c:pt>
                <c:pt idx="2">
                  <c:v>87.607500000000002</c:v>
                </c:pt>
                <c:pt idx="3">
                  <c:v>76.995099999999994</c:v>
                </c:pt>
                <c:pt idx="4">
                  <c:v>81.590100000000007</c:v>
                </c:pt>
                <c:pt idx="5">
                  <c:v>81.015900000000002</c:v>
                </c:pt>
                <c:pt idx="6">
                  <c:v>81.075199999999981</c:v>
                </c:pt>
                <c:pt idx="7">
                  <c:v>79.64279999999998</c:v>
                </c:pt>
                <c:pt idx="8">
                  <c:v>76.066300000000012</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List1!$D$2:$D$10</c:f>
              <c:numCache>
                <c:formatCode>General</c:formatCode>
                <c:ptCount val="9"/>
                <c:pt idx="0">
                  <c:v>80.682999999999979</c:v>
                </c:pt>
                <c:pt idx="1">
                  <c:v>89.600099999999998</c:v>
                </c:pt>
                <c:pt idx="2">
                  <c:v>86.58</c:v>
                </c:pt>
                <c:pt idx="3">
                  <c:v>76.138299999999987</c:v>
                </c:pt>
                <c:pt idx="4">
                  <c:v>80.566400000000002</c:v>
                </c:pt>
                <c:pt idx="5">
                  <c:v>79.942899999999995</c:v>
                </c:pt>
                <c:pt idx="6">
                  <c:v>79.932300000000012</c:v>
                </c:pt>
                <c:pt idx="7">
                  <c:v>78.430400000000006</c:v>
                </c:pt>
                <c:pt idx="8">
                  <c:v>74.747800000000026</c:v>
                </c:pt>
              </c:numCache>
            </c:numRef>
          </c:val>
        </c:ser>
        <c:dLbls>
          <c:showVal val="1"/>
        </c:dLbls>
        <c:hiLowLines>
          <c:spPr>
            <a:ln w="25400" cap="sq" cmpd="sng" algn="ctr">
              <a:solidFill>
                <a:srgbClr val="3366FF"/>
              </a:solidFill>
              <a:prstDash val="solid"/>
              <a:headEnd type="none" w="med" len="sm"/>
              <a:tailEnd type="none" w="med" len="sm"/>
            </a:ln>
            <a:effectLst/>
          </c:spPr>
        </c:hiLowLines>
        <c:axId val="167558528"/>
        <c:axId val="167621760"/>
      </c:stockChart>
      <c:catAx>
        <c:axId val="167558528"/>
        <c:scaling>
          <c:orientation val="minMax"/>
        </c:scaling>
        <c:axPos val="b"/>
        <c:numFmt formatCode="d/m/yyyy" sourceLinked="1"/>
        <c:tickLblPos val="none"/>
        <c:spPr>
          <a:ln>
            <a:noFill/>
          </a:ln>
        </c:spPr>
        <c:crossAx val="167621760"/>
        <c:crosses val="autoZero"/>
        <c:auto val="1"/>
        <c:lblAlgn val="ctr"/>
        <c:lblOffset val="100"/>
      </c:catAx>
      <c:valAx>
        <c:axId val="16762176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755852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List1!$B$2:$B$10</c:f>
              <c:numCache>
                <c:formatCode>General</c:formatCode>
                <c:ptCount val="9"/>
                <c:pt idx="0">
                  <c:v>64.949100000000271</c:v>
                </c:pt>
                <c:pt idx="1">
                  <c:v>70.277799999999999</c:v>
                </c:pt>
                <c:pt idx="2">
                  <c:v>71.113699999999994</c:v>
                </c:pt>
                <c:pt idx="3">
                  <c:v>68.667699999999996</c:v>
                </c:pt>
                <c:pt idx="4">
                  <c:v>63.315599999999996</c:v>
                </c:pt>
                <c:pt idx="5">
                  <c:v>62.087299999999999</c:v>
                </c:pt>
                <c:pt idx="6">
                  <c:v>57.9754</c:v>
                </c:pt>
                <c:pt idx="7">
                  <c:v>53.9664</c:v>
                </c:pt>
                <c:pt idx="8">
                  <c:v>52.029900000000012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List1!$C$2:$C$10</c:f>
              <c:numCache>
                <c:formatCode>General</c:formatCode>
                <c:ptCount val="9"/>
                <c:pt idx="0">
                  <c:v>76.178699999999978</c:v>
                </c:pt>
                <c:pt idx="1">
                  <c:v>91.626899999999978</c:v>
                </c:pt>
                <c:pt idx="2">
                  <c:v>88.734800000000007</c:v>
                </c:pt>
                <c:pt idx="3">
                  <c:v>77.566800000000001</c:v>
                </c:pt>
                <c:pt idx="4">
                  <c:v>78.462199999999996</c:v>
                </c:pt>
                <c:pt idx="5">
                  <c:v>77.8386</c:v>
                </c:pt>
                <c:pt idx="6">
                  <c:v>75.315600000000003</c:v>
                </c:pt>
                <c:pt idx="7">
                  <c:v>70.520299999999992</c:v>
                </c:pt>
                <c:pt idx="8">
                  <c:v>71.599700000000013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List1!$D$2:$D$10</c:f>
              <c:numCache>
                <c:formatCode>General</c:formatCode>
                <c:ptCount val="9"/>
                <c:pt idx="0">
                  <c:v>70.563900000000004</c:v>
                </c:pt>
                <c:pt idx="1">
                  <c:v>80.952399999999983</c:v>
                </c:pt>
                <c:pt idx="2">
                  <c:v>79.924200000000027</c:v>
                </c:pt>
                <c:pt idx="3">
                  <c:v>73.1173</c:v>
                </c:pt>
                <c:pt idx="4">
                  <c:v>70.888899999999978</c:v>
                </c:pt>
                <c:pt idx="5">
                  <c:v>69.962999999999994</c:v>
                </c:pt>
                <c:pt idx="6">
                  <c:v>66.645499999999998</c:v>
                </c:pt>
                <c:pt idx="7">
                  <c:v>62.243400000000001</c:v>
                </c:pt>
                <c:pt idx="8">
                  <c:v>61.814799999999998</c:v>
                </c:pt>
              </c:numCache>
            </c:numRef>
          </c:val>
        </c:ser>
        <c:dLbls>
          <c:showVal val="1"/>
        </c:dLbls>
        <c:hiLowLines>
          <c:spPr>
            <a:ln w="25400" cap="sq" cmpd="sng" algn="ctr">
              <a:solidFill>
                <a:srgbClr val="003366"/>
              </a:solidFill>
              <a:prstDash val="solid"/>
              <a:headEnd type="none" w="med" len="sm"/>
              <a:tailEnd type="none" w="med" len="sm"/>
            </a:ln>
            <a:effectLst/>
          </c:spPr>
        </c:hiLowLines>
        <c:axId val="167673216"/>
        <c:axId val="167703680"/>
      </c:stockChart>
      <c:catAx>
        <c:axId val="16767321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7703680"/>
        <c:crosses val="autoZero"/>
        <c:auto val="1"/>
        <c:lblAlgn val="ctr"/>
        <c:lblOffset val="100"/>
      </c:catAx>
      <c:valAx>
        <c:axId val="16770368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767321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List1!$B$2:$B$10</c:f>
              <c:numCache>
                <c:formatCode>General</c:formatCode>
                <c:ptCount val="9"/>
                <c:pt idx="0">
                  <c:v>79.652699999999982</c:v>
                </c:pt>
                <c:pt idx="1">
                  <c:v>88.256900000000002</c:v>
                </c:pt>
                <c:pt idx="2">
                  <c:v>85.392299999999992</c:v>
                </c:pt>
                <c:pt idx="3">
                  <c:v>78.57559999999998</c:v>
                </c:pt>
                <c:pt idx="4">
                  <c:v>76.794900000000027</c:v>
                </c:pt>
                <c:pt idx="5">
                  <c:v>79.302999999999983</c:v>
                </c:pt>
                <c:pt idx="6">
                  <c:v>75.152399999999858</c:v>
                </c:pt>
                <c:pt idx="7">
                  <c:v>73.132699999999986</c:v>
                </c:pt>
                <c:pt idx="8">
                  <c:v>78.603499999999983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List1!$C$2:$C$10</c:f>
              <c:numCache>
                <c:formatCode>General</c:formatCode>
                <c:ptCount val="9"/>
                <c:pt idx="0">
                  <c:v>81.229500000000002</c:v>
                </c:pt>
                <c:pt idx="1">
                  <c:v>90.612499999999983</c:v>
                </c:pt>
                <c:pt idx="2">
                  <c:v>87.447100000000347</c:v>
                </c:pt>
                <c:pt idx="3">
                  <c:v>80.718599999999995</c:v>
                </c:pt>
                <c:pt idx="4">
                  <c:v>79.220299999999995</c:v>
                </c:pt>
                <c:pt idx="5">
                  <c:v>81.347800000000007</c:v>
                </c:pt>
                <c:pt idx="6">
                  <c:v>76.853399999999979</c:v>
                </c:pt>
                <c:pt idx="7">
                  <c:v>75.763499999999993</c:v>
                </c:pt>
                <c:pt idx="8">
                  <c:v>80.884699999999995</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List1!$D$2:$D$10</c:f>
              <c:numCache>
                <c:formatCode>General</c:formatCode>
                <c:ptCount val="9"/>
                <c:pt idx="0">
                  <c:v>80.441100000000318</c:v>
                </c:pt>
                <c:pt idx="1">
                  <c:v>89.434700000000007</c:v>
                </c:pt>
                <c:pt idx="2">
                  <c:v>86.419700000000006</c:v>
                </c:pt>
                <c:pt idx="3">
                  <c:v>79.647099999999995</c:v>
                </c:pt>
                <c:pt idx="4">
                  <c:v>78.007599999999996</c:v>
                </c:pt>
                <c:pt idx="5">
                  <c:v>80.325399999999988</c:v>
                </c:pt>
                <c:pt idx="6">
                  <c:v>76.002899999999983</c:v>
                </c:pt>
                <c:pt idx="7">
                  <c:v>74.448099999999997</c:v>
                </c:pt>
                <c:pt idx="8">
                  <c:v>79.74410000000033</c:v>
                </c:pt>
              </c:numCache>
            </c:numRef>
          </c:val>
        </c:ser>
        <c:dLbls>
          <c:showVal val="1"/>
        </c:dLbls>
        <c:hiLowLines>
          <c:spPr>
            <a:ln w="25400" cap="sq" cmpd="sng" algn="ctr">
              <a:solidFill>
                <a:srgbClr val="3366FF"/>
              </a:solidFill>
              <a:prstDash val="solid"/>
              <a:headEnd type="none" w="med" len="sm"/>
              <a:tailEnd type="none" w="med" len="sm"/>
            </a:ln>
            <a:effectLst/>
          </c:spPr>
        </c:hiLowLines>
        <c:axId val="168057856"/>
        <c:axId val="168067840"/>
      </c:stockChart>
      <c:catAx>
        <c:axId val="168057856"/>
        <c:scaling>
          <c:orientation val="minMax"/>
        </c:scaling>
        <c:axPos val="b"/>
        <c:numFmt formatCode="d/m/yyyy" sourceLinked="1"/>
        <c:tickLblPos val="none"/>
        <c:spPr>
          <a:ln>
            <a:noFill/>
          </a:ln>
        </c:spPr>
        <c:crossAx val="168067840"/>
        <c:crosses val="autoZero"/>
        <c:auto val="1"/>
        <c:lblAlgn val="ctr"/>
        <c:lblOffset val="100"/>
      </c:catAx>
      <c:valAx>
        <c:axId val="16806784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805785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List1!$B$2:$B$10</c:f>
              <c:numCache>
                <c:formatCode>General</c:formatCode>
                <c:ptCount val="9"/>
                <c:pt idx="0">
                  <c:v>77.561600000000027</c:v>
                </c:pt>
                <c:pt idx="1">
                  <c:v>79.111999999999995</c:v>
                </c:pt>
                <c:pt idx="2">
                  <c:v>78.376799999999989</c:v>
                </c:pt>
                <c:pt idx="3">
                  <c:v>80.1678</c:v>
                </c:pt>
                <c:pt idx="4">
                  <c:v>78.846599999999995</c:v>
                </c:pt>
                <c:pt idx="5">
                  <c:v>75.5124</c:v>
                </c:pt>
                <c:pt idx="6">
                  <c:v>77.46720000000029</c:v>
                </c:pt>
                <c:pt idx="7">
                  <c:v>64.124999999999986</c:v>
                </c:pt>
                <c:pt idx="8">
                  <c:v>58.954099999999997</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List1!$C$2:$C$10</c:f>
              <c:numCache>
                <c:formatCode>General</c:formatCode>
                <c:ptCount val="9"/>
                <c:pt idx="0">
                  <c:v>90.414600000000306</c:v>
                </c:pt>
                <c:pt idx="1">
                  <c:v>99.148899999999998</c:v>
                </c:pt>
                <c:pt idx="2">
                  <c:v>99.804999999999993</c:v>
                </c:pt>
                <c:pt idx="3">
                  <c:v>97.223500000000001</c:v>
                </c:pt>
                <c:pt idx="4">
                  <c:v>95.3977</c:v>
                </c:pt>
                <c:pt idx="5">
                  <c:v>93.762900000000002</c:v>
                </c:pt>
                <c:pt idx="6">
                  <c:v>88.909600000000026</c:v>
                </c:pt>
                <c:pt idx="7">
                  <c:v>91.962000000000003</c:v>
                </c:pt>
                <c:pt idx="8">
                  <c:v>84.420599999999993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Respekt, ohled, úcta</c:v>
                </c:pt>
                <c:pt idx="4">
                  <c:v>Koordinace a integrace péče</c:v>
                </c:pt>
                <c:pt idx="5">
                  <c:v>Informace</c:v>
                </c:pt>
                <c:pt idx="6">
                  <c:v>Tělesné pohodlí</c:v>
                </c:pt>
                <c:pt idx="7">
                  <c:v>Citová opora</c:v>
                </c:pt>
                <c:pt idx="8">
                  <c:v>Přijetí do nemocnice</c:v>
                </c:pt>
              </c:strCache>
            </c:strRef>
          </c:cat>
          <c:val>
            <c:numRef>
              <c:f>List1!$D$2:$D$10</c:f>
              <c:numCache>
                <c:formatCode>General</c:formatCode>
                <c:ptCount val="9"/>
                <c:pt idx="0">
                  <c:v>83.988100000000003</c:v>
                </c:pt>
                <c:pt idx="1">
                  <c:v>89.13039999999998</c:v>
                </c:pt>
                <c:pt idx="2">
                  <c:v>89.090900000000005</c:v>
                </c:pt>
                <c:pt idx="3">
                  <c:v>88.695699999999988</c:v>
                </c:pt>
                <c:pt idx="4">
                  <c:v>87.122199999999978</c:v>
                </c:pt>
                <c:pt idx="5">
                  <c:v>84.637699999999995</c:v>
                </c:pt>
                <c:pt idx="6">
                  <c:v>83.188399999999959</c:v>
                </c:pt>
                <c:pt idx="7">
                  <c:v>78.043499999999995</c:v>
                </c:pt>
                <c:pt idx="8">
                  <c:v>71.687399999999982</c:v>
                </c:pt>
              </c:numCache>
            </c:numRef>
          </c:val>
        </c:ser>
        <c:dLbls>
          <c:showVal val="1"/>
        </c:dLbls>
        <c:hiLowLines>
          <c:spPr>
            <a:ln w="25400" cap="sq" cmpd="sng" algn="ctr">
              <a:solidFill>
                <a:srgbClr val="003366"/>
              </a:solidFill>
              <a:prstDash val="solid"/>
              <a:headEnd type="none" w="med" len="sm"/>
              <a:tailEnd type="none" w="med" len="sm"/>
            </a:ln>
            <a:effectLst/>
          </c:spPr>
        </c:hiLowLines>
        <c:axId val="168135680"/>
        <c:axId val="168137472"/>
      </c:stockChart>
      <c:catAx>
        <c:axId val="16813568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8137472"/>
        <c:crosses val="autoZero"/>
        <c:auto val="1"/>
        <c:lblAlgn val="ctr"/>
        <c:lblOffset val="100"/>
      </c:catAx>
      <c:valAx>
        <c:axId val="16813747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813568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Respekt, ohled, úcta</c:v>
                </c:pt>
                <c:pt idx="6">
                  <c:v>Koordinace a integrace péče</c:v>
                </c:pt>
                <c:pt idx="7">
                  <c:v>Citová opora</c:v>
                </c:pt>
                <c:pt idx="8">
                  <c:v>Přijetí do nemocnice</c:v>
                </c:pt>
              </c:strCache>
            </c:strRef>
          </c:cat>
          <c:val>
            <c:numRef>
              <c:f>List1!$B$2:$B$10</c:f>
              <c:numCache>
                <c:formatCode>General</c:formatCode>
                <c:ptCount val="9"/>
                <c:pt idx="0">
                  <c:v>79.730099999999993</c:v>
                </c:pt>
                <c:pt idx="1">
                  <c:v>88.246399999999994</c:v>
                </c:pt>
                <c:pt idx="2">
                  <c:v>85.412099999999995</c:v>
                </c:pt>
                <c:pt idx="3">
                  <c:v>79.345299999999995</c:v>
                </c:pt>
                <c:pt idx="4">
                  <c:v>75.216300000000004</c:v>
                </c:pt>
                <c:pt idx="5">
                  <c:v>78.714700000000022</c:v>
                </c:pt>
                <c:pt idx="6">
                  <c:v>76.934900000000027</c:v>
                </c:pt>
                <c:pt idx="7">
                  <c:v>73.175699999999978</c:v>
                </c:pt>
                <c:pt idx="8">
                  <c:v>78.747800000000026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Respekt, ohled, úcta</c:v>
                </c:pt>
                <c:pt idx="6">
                  <c:v>Koordinace a integrace péče</c:v>
                </c:pt>
                <c:pt idx="7">
                  <c:v>Citová opora</c:v>
                </c:pt>
                <c:pt idx="8">
                  <c:v>Přijetí do nemocnice</c:v>
                </c:pt>
              </c:strCache>
            </c:strRef>
          </c:cat>
          <c:val>
            <c:numRef>
              <c:f>List1!$C$2:$C$10</c:f>
              <c:numCache>
                <c:formatCode>General</c:formatCode>
                <c:ptCount val="9"/>
                <c:pt idx="0">
                  <c:v>81.304300000000012</c:v>
                </c:pt>
                <c:pt idx="1">
                  <c:v>90.599800000000002</c:v>
                </c:pt>
                <c:pt idx="2">
                  <c:v>87.465300000000013</c:v>
                </c:pt>
                <c:pt idx="3">
                  <c:v>81.391099999999994</c:v>
                </c:pt>
                <c:pt idx="4">
                  <c:v>76.913900000000027</c:v>
                </c:pt>
                <c:pt idx="5">
                  <c:v>80.852699999999999</c:v>
                </c:pt>
                <c:pt idx="6">
                  <c:v>79.356899999999982</c:v>
                </c:pt>
                <c:pt idx="7">
                  <c:v>75.808299999999988</c:v>
                </c:pt>
                <c:pt idx="8">
                  <c:v>81.02379999999998</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Respekt, ohled, úcta</c:v>
                </c:pt>
                <c:pt idx="6">
                  <c:v>Koordinace a integrace péče</c:v>
                </c:pt>
                <c:pt idx="7">
                  <c:v>Citová opora</c:v>
                </c:pt>
                <c:pt idx="8">
                  <c:v>Přijetí do nemocnice</c:v>
                </c:pt>
              </c:strCache>
            </c:strRef>
          </c:cat>
          <c:val>
            <c:numRef>
              <c:f>List1!$D$2:$D$10</c:f>
              <c:numCache>
                <c:formatCode>General</c:formatCode>
                <c:ptCount val="9"/>
                <c:pt idx="0">
                  <c:v>80.517200000000329</c:v>
                </c:pt>
                <c:pt idx="1">
                  <c:v>89.423100000000005</c:v>
                </c:pt>
                <c:pt idx="2">
                  <c:v>86.438699999999997</c:v>
                </c:pt>
                <c:pt idx="3">
                  <c:v>80.368200000000002</c:v>
                </c:pt>
                <c:pt idx="4">
                  <c:v>76.065100000000001</c:v>
                </c:pt>
                <c:pt idx="5">
                  <c:v>79.783699999999996</c:v>
                </c:pt>
                <c:pt idx="6">
                  <c:v>78.145899999999983</c:v>
                </c:pt>
                <c:pt idx="7">
                  <c:v>74.492000000000004</c:v>
                </c:pt>
                <c:pt idx="8">
                  <c:v>79.885799999999989</c:v>
                </c:pt>
              </c:numCache>
            </c:numRef>
          </c:val>
        </c:ser>
        <c:dLbls>
          <c:showVal val="1"/>
        </c:dLbls>
        <c:hiLowLines>
          <c:spPr>
            <a:ln w="25400" cap="sq" cmpd="sng" algn="ctr">
              <a:solidFill>
                <a:srgbClr val="3366FF"/>
              </a:solidFill>
              <a:prstDash val="solid"/>
              <a:headEnd type="none" w="med" len="sm"/>
              <a:tailEnd type="none" w="med" len="sm"/>
            </a:ln>
            <a:effectLst/>
          </c:spPr>
        </c:hiLowLines>
        <c:axId val="168557184"/>
        <c:axId val="168567168"/>
      </c:stockChart>
      <c:catAx>
        <c:axId val="168557184"/>
        <c:scaling>
          <c:orientation val="minMax"/>
        </c:scaling>
        <c:axPos val="b"/>
        <c:numFmt formatCode="d/m/yyyy" sourceLinked="1"/>
        <c:tickLblPos val="none"/>
        <c:spPr>
          <a:ln>
            <a:noFill/>
          </a:ln>
        </c:spPr>
        <c:crossAx val="168567168"/>
        <c:crosses val="autoZero"/>
        <c:auto val="1"/>
        <c:lblAlgn val="ctr"/>
        <c:lblOffset val="100"/>
      </c:catAx>
      <c:valAx>
        <c:axId val="168567168"/>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855718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Respekt, ohled, úcta</c:v>
                </c:pt>
                <c:pt idx="6">
                  <c:v>Koordinace a integrace péče</c:v>
                </c:pt>
                <c:pt idx="7">
                  <c:v>Citová opora</c:v>
                </c:pt>
                <c:pt idx="8">
                  <c:v>Přijetí do nemocnice</c:v>
                </c:pt>
              </c:strCache>
            </c:strRef>
          </c:cat>
          <c:val>
            <c:numRef>
              <c:f>List1!$B$2:$B$10</c:f>
              <c:numCache>
                <c:formatCode>General</c:formatCode>
                <c:ptCount val="9"/>
                <c:pt idx="0">
                  <c:v>69.458799999999982</c:v>
                </c:pt>
                <c:pt idx="1">
                  <c:v>78.649699999999996</c:v>
                </c:pt>
                <c:pt idx="2">
                  <c:v>76.026499999999999</c:v>
                </c:pt>
                <c:pt idx="3">
                  <c:v>71.226200000000006</c:v>
                </c:pt>
                <c:pt idx="4">
                  <c:v>68.407700000000006</c:v>
                </c:pt>
                <c:pt idx="5">
                  <c:v>64.636299999999991</c:v>
                </c:pt>
                <c:pt idx="6">
                  <c:v>62.775800000000011</c:v>
                </c:pt>
                <c:pt idx="7">
                  <c:v>60.770400000000002</c:v>
                </c:pt>
                <c:pt idx="8">
                  <c:v>50.188000000000002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Respekt, ohled, úcta</c:v>
                </c:pt>
                <c:pt idx="6">
                  <c:v>Koordinace a integrace péče</c:v>
                </c:pt>
                <c:pt idx="7">
                  <c:v>Citová opora</c:v>
                </c:pt>
                <c:pt idx="8">
                  <c:v>Přijetí do nemocnice</c:v>
                </c:pt>
              </c:strCache>
            </c:strRef>
          </c:cat>
          <c:val>
            <c:numRef>
              <c:f>List1!$C$2:$C$10</c:f>
              <c:numCache>
                <c:formatCode>General</c:formatCode>
                <c:ptCount val="9"/>
                <c:pt idx="0">
                  <c:v>85.140900000000002</c:v>
                </c:pt>
                <c:pt idx="1">
                  <c:v>101.5586</c:v>
                </c:pt>
                <c:pt idx="2">
                  <c:v>98.167100000000005</c:v>
                </c:pt>
                <c:pt idx="3">
                  <c:v>89.783900000000003</c:v>
                </c:pt>
                <c:pt idx="4">
                  <c:v>85.666399999999982</c:v>
                </c:pt>
                <c:pt idx="5">
                  <c:v>87.888999999999982</c:v>
                </c:pt>
                <c:pt idx="6">
                  <c:v>86.329499999999982</c:v>
                </c:pt>
                <c:pt idx="7">
                  <c:v>87.108399999999989</c:v>
                </c:pt>
                <c:pt idx="8">
                  <c:v>73.260800000000003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Tělesné pohodlí</c:v>
                </c:pt>
                <c:pt idx="5">
                  <c:v>Respekt, ohled, úcta</c:v>
                </c:pt>
                <c:pt idx="6">
                  <c:v>Koordinace a integrace péče</c:v>
                </c:pt>
                <c:pt idx="7">
                  <c:v>Citová opora</c:v>
                </c:pt>
                <c:pt idx="8">
                  <c:v>Přijetí do nemocnice</c:v>
                </c:pt>
              </c:strCache>
            </c:strRef>
          </c:cat>
          <c:val>
            <c:numRef>
              <c:f>List1!$D$2:$D$10</c:f>
              <c:numCache>
                <c:formatCode>General</c:formatCode>
                <c:ptCount val="9"/>
                <c:pt idx="0">
                  <c:v>77.299800000000005</c:v>
                </c:pt>
                <c:pt idx="1">
                  <c:v>90.104200000000006</c:v>
                </c:pt>
                <c:pt idx="2">
                  <c:v>87.096800000000002</c:v>
                </c:pt>
                <c:pt idx="3">
                  <c:v>80.505099999999999</c:v>
                </c:pt>
                <c:pt idx="4">
                  <c:v>77.037000000000006</c:v>
                </c:pt>
                <c:pt idx="5">
                  <c:v>76.262600000000006</c:v>
                </c:pt>
                <c:pt idx="6">
                  <c:v>74.552699999999987</c:v>
                </c:pt>
                <c:pt idx="7">
                  <c:v>73.939400000000006</c:v>
                </c:pt>
                <c:pt idx="8">
                  <c:v>61.724400000000003</c:v>
                </c:pt>
              </c:numCache>
            </c:numRef>
          </c:val>
        </c:ser>
        <c:dLbls>
          <c:showVal val="1"/>
        </c:dLbls>
        <c:hiLowLines>
          <c:spPr>
            <a:ln w="25400" cap="sq" cmpd="sng" algn="ctr">
              <a:solidFill>
                <a:srgbClr val="003366"/>
              </a:solidFill>
              <a:prstDash val="solid"/>
              <a:headEnd type="none" w="med" len="sm"/>
              <a:tailEnd type="none" w="med" len="sm"/>
            </a:ln>
            <a:effectLst/>
          </c:spPr>
        </c:hiLowLines>
        <c:axId val="168696448"/>
        <c:axId val="168706432"/>
      </c:stockChart>
      <c:catAx>
        <c:axId val="16869644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8706432"/>
        <c:crosses val="autoZero"/>
        <c:auto val="1"/>
        <c:lblAlgn val="ctr"/>
        <c:lblOffset val="100"/>
      </c:catAx>
      <c:valAx>
        <c:axId val="16870643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86964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Informace</c:v>
                </c:pt>
                <c:pt idx="6">
                  <c:v>Koordinace a integrace péče</c:v>
                </c:pt>
                <c:pt idx="7">
                  <c:v>Citová opora</c:v>
                </c:pt>
                <c:pt idx="8">
                  <c:v>Tělesné pohodlí</c:v>
                </c:pt>
              </c:strCache>
            </c:strRef>
          </c:cat>
          <c:val>
            <c:numRef>
              <c:f>List1!$B$2:$B$10</c:f>
              <c:numCache>
                <c:formatCode>General</c:formatCode>
                <c:ptCount val="9"/>
                <c:pt idx="0">
                  <c:v>79.540000000000006</c:v>
                </c:pt>
                <c:pt idx="1">
                  <c:v>85.199600000000004</c:v>
                </c:pt>
                <c:pt idx="2">
                  <c:v>88.135599999999982</c:v>
                </c:pt>
                <c:pt idx="3">
                  <c:v>78.414700000000025</c:v>
                </c:pt>
                <c:pt idx="4">
                  <c:v>78.258600000000001</c:v>
                </c:pt>
                <c:pt idx="5">
                  <c:v>79.212199999999996</c:v>
                </c:pt>
                <c:pt idx="6">
                  <c:v>76.77679999999998</c:v>
                </c:pt>
                <c:pt idx="7">
                  <c:v>72.982299999999995</c:v>
                </c:pt>
                <c:pt idx="8">
                  <c:v>75.292100000000005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Informace</c:v>
                </c:pt>
                <c:pt idx="6">
                  <c:v>Koordinace a integrace péče</c:v>
                </c:pt>
                <c:pt idx="7">
                  <c:v>Citová opora</c:v>
                </c:pt>
                <c:pt idx="8">
                  <c:v>Tělesné pohodlí</c:v>
                </c:pt>
              </c:strCache>
            </c:strRef>
          </c:cat>
          <c:val>
            <c:numRef>
              <c:f>List1!$C$2:$C$10</c:f>
              <c:numCache>
                <c:formatCode>General</c:formatCode>
                <c:ptCount val="9"/>
                <c:pt idx="0">
                  <c:v>81.125199999999978</c:v>
                </c:pt>
                <c:pt idx="1">
                  <c:v>87.279399999999981</c:v>
                </c:pt>
                <c:pt idx="2">
                  <c:v>90.510999999999996</c:v>
                </c:pt>
                <c:pt idx="3">
                  <c:v>80.572499999999948</c:v>
                </c:pt>
                <c:pt idx="4">
                  <c:v>80.564800000000005</c:v>
                </c:pt>
                <c:pt idx="5">
                  <c:v>81.271999999999991</c:v>
                </c:pt>
                <c:pt idx="6">
                  <c:v>79.212599999999995</c:v>
                </c:pt>
                <c:pt idx="7">
                  <c:v>75.631699999999995</c:v>
                </c:pt>
                <c:pt idx="8">
                  <c:v>76.991700000000023</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Informace</c:v>
                </c:pt>
                <c:pt idx="6">
                  <c:v>Koordinace a integrace péče</c:v>
                </c:pt>
                <c:pt idx="7">
                  <c:v>Citová opora</c:v>
                </c:pt>
                <c:pt idx="8">
                  <c:v>Tělesné pohodlí</c:v>
                </c:pt>
              </c:strCache>
            </c:strRef>
          </c:cat>
          <c:val>
            <c:numRef>
              <c:f>List1!$D$2:$D$10</c:f>
              <c:numCache>
                <c:formatCode>General</c:formatCode>
                <c:ptCount val="9"/>
                <c:pt idx="0">
                  <c:v>80.332599999999999</c:v>
                </c:pt>
                <c:pt idx="1">
                  <c:v>86.239500000000007</c:v>
                </c:pt>
                <c:pt idx="2">
                  <c:v>89.323299999999989</c:v>
                </c:pt>
                <c:pt idx="3">
                  <c:v>79.493600000000285</c:v>
                </c:pt>
                <c:pt idx="4">
                  <c:v>79.411700000000025</c:v>
                </c:pt>
                <c:pt idx="5">
                  <c:v>80.242099999999994</c:v>
                </c:pt>
                <c:pt idx="6">
                  <c:v>77.994700000000023</c:v>
                </c:pt>
                <c:pt idx="7">
                  <c:v>74.307000000000002</c:v>
                </c:pt>
                <c:pt idx="8">
                  <c:v>76.141900000000007</c:v>
                </c:pt>
              </c:numCache>
            </c:numRef>
          </c:val>
        </c:ser>
        <c:dLbls>
          <c:showVal val="1"/>
        </c:dLbls>
        <c:hiLowLines>
          <c:spPr>
            <a:ln w="25400" cap="sq" cmpd="sng" algn="ctr">
              <a:solidFill>
                <a:srgbClr val="3366FF"/>
              </a:solidFill>
              <a:prstDash val="solid"/>
              <a:headEnd type="none" w="med" len="sm"/>
              <a:tailEnd type="none" w="med" len="sm"/>
            </a:ln>
            <a:effectLst/>
          </c:spPr>
        </c:hiLowLines>
        <c:axId val="169052416"/>
        <c:axId val="169066496"/>
      </c:stockChart>
      <c:catAx>
        <c:axId val="169052416"/>
        <c:scaling>
          <c:orientation val="minMax"/>
        </c:scaling>
        <c:axPos val="b"/>
        <c:numFmt formatCode="d/m/yyyy" sourceLinked="1"/>
        <c:tickLblPos val="none"/>
        <c:spPr>
          <a:ln>
            <a:noFill/>
          </a:ln>
        </c:spPr>
        <c:crossAx val="169066496"/>
        <c:crosses val="autoZero"/>
        <c:auto val="1"/>
        <c:lblAlgn val="ctr"/>
        <c:lblOffset val="100"/>
      </c:catAx>
      <c:valAx>
        <c:axId val="169066496"/>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905241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3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Informace</c:v>
                </c:pt>
                <c:pt idx="6">
                  <c:v>Koordinace a integrace péče</c:v>
                </c:pt>
                <c:pt idx="7">
                  <c:v>Citová opora</c:v>
                </c:pt>
                <c:pt idx="8">
                  <c:v>Tělesné pohodlí</c:v>
                </c:pt>
              </c:strCache>
            </c:strRef>
          </c:cat>
          <c:val>
            <c:numRef>
              <c:f>List1!$B$2:$B$10</c:f>
              <c:numCache>
                <c:formatCode>General</c:formatCode>
                <c:ptCount val="9"/>
                <c:pt idx="0">
                  <c:v>82.691100000000006</c:v>
                </c:pt>
                <c:pt idx="1">
                  <c:v>93.052099999999982</c:v>
                </c:pt>
                <c:pt idx="2">
                  <c:v>88.331100000000006</c:v>
                </c:pt>
                <c:pt idx="3">
                  <c:v>86.194599999999994</c:v>
                </c:pt>
                <c:pt idx="4">
                  <c:v>86.461700000000022</c:v>
                </c:pt>
                <c:pt idx="5">
                  <c:v>80.657399999999981</c:v>
                </c:pt>
                <c:pt idx="6">
                  <c:v>75.157200000000003</c:v>
                </c:pt>
                <c:pt idx="7">
                  <c:v>74.689299999999989</c:v>
                </c:pt>
                <c:pt idx="8">
                  <c:v>66.009100000000004</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Informace</c:v>
                </c:pt>
                <c:pt idx="6">
                  <c:v>Koordinace a integrace péče</c:v>
                </c:pt>
                <c:pt idx="7">
                  <c:v>Citová opora</c:v>
                </c:pt>
                <c:pt idx="8">
                  <c:v>Tělesné pohodlí</c:v>
                </c:pt>
              </c:strCache>
            </c:strRef>
          </c:cat>
          <c:val>
            <c:numRef>
              <c:f>List1!$C$2:$C$10</c:f>
              <c:numCache>
                <c:formatCode>General</c:formatCode>
                <c:ptCount val="9"/>
                <c:pt idx="0">
                  <c:v>91.818799999999982</c:v>
                </c:pt>
                <c:pt idx="1">
                  <c:v>98.947900000000317</c:v>
                </c:pt>
                <c:pt idx="2">
                  <c:v>100.3356</c:v>
                </c:pt>
                <c:pt idx="3">
                  <c:v>96.338699999999989</c:v>
                </c:pt>
                <c:pt idx="4">
                  <c:v>95.871600000000001</c:v>
                </c:pt>
                <c:pt idx="5">
                  <c:v>92.009299999999996</c:v>
                </c:pt>
                <c:pt idx="6">
                  <c:v>91.033299999999997</c:v>
                </c:pt>
                <c:pt idx="7">
                  <c:v>90.910700000000006</c:v>
                </c:pt>
                <c:pt idx="8">
                  <c:v>80.079799999999949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Informace</c:v>
                </c:pt>
                <c:pt idx="6">
                  <c:v>Koordinace a integrace péče</c:v>
                </c:pt>
                <c:pt idx="7">
                  <c:v>Citová opora</c:v>
                </c:pt>
                <c:pt idx="8">
                  <c:v>Tělesné pohodlí</c:v>
                </c:pt>
              </c:strCache>
            </c:strRef>
          </c:cat>
          <c:val>
            <c:numRef>
              <c:f>List1!$D$2:$D$10</c:f>
              <c:numCache>
                <c:formatCode>General</c:formatCode>
                <c:ptCount val="9"/>
                <c:pt idx="0">
                  <c:v>87.254999999999995</c:v>
                </c:pt>
                <c:pt idx="1">
                  <c:v>96</c:v>
                </c:pt>
                <c:pt idx="2">
                  <c:v>94.333299999999994</c:v>
                </c:pt>
                <c:pt idx="3">
                  <c:v>91.2667</c:v>
                </c:pt>
                <c:pt idx="4">
                  <c:v>91.166699999999992</c:v>
                </c:pt>
                <c:pt idx="5">
                  <c:v>86.333299999999994</c:v>
                </c:pt>
                <c:pt idx="6">
                  <c:v>83.095200000000006</c:v>
                </c:pt>
                <c:pt idx="7">
                  <c:v>82.8</c:v>
                </c:pt>
                <c:pt idx="8">
                  <c:v>73.044399999999996</c:v>
                </c:pt>
              </c:numCache>
            </c:numRef>
          </c:val>
        </c:ser>
        <c:dLbls>
          <c:showVal val="1"/>
        </c:dLbls>
        <c:hiLowLines>
          <c:spPr>
            <a:ln w="25400" cap="sq" cmpd="sng" algn="ctr">
              <a:solidFill>
                <a:srgbClr val="003366"/>
              </a:solidFill>
              <a:prstDash val="solid"/>
              <a:headEnd type="none" w="med" len="sm"/>
              <a:tailEnd type="none" w="med" len="sm"/>
            </a:ln>
            <a:effectLst/>
          </c:spPr>
        </c:hiLowLines>
        <c:axId val="169220352"/>
        <c:axId val="169238528"/>
      </c:stockChart>
      <c:catAx>
        <c:axId val="16922035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9238528"/>
        <c:crosses val="autoZero"/>
        <c:auto val="1"/>
        <c:lblAlgn val="ctr"/>
        <c:lblOffset val="100"/>
      </c:catAx>
      <c:valAx>
        <c:axId val="16923852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922035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manualLayout>
          <c:layoutTarget val="inner"/>
          <c:xMode val="edge"/>
          <c:yMode val="edge"/>
          <c:x val="0"/>
          <c:y val="0.12597095693071117"/>
          <c:w val="0.68036071283727351"/>
          <c:h val="0.705160074806503"/>
        </c:manualLayout>
      </c:layout>
      <c:barChart>
        <c:barDir val="col"/>
        <c:grouping val="percentStacked"/>
        <c:ser>
          <c:idx val="0"/>
          <c:order val="0"/>
          <c:tx>
            <c:strRef>
              <c:f>List1!$A$2</c:f>
              <c:strCache>
                <c:ptCount val="1"/>
                <c:pt idx="0">
                  <c:v>Příliš dlouhá</c:v>
                </c:pt>
              </c:strCache>
            </c:strRef>
          </c:tx>
          <c:spPr>
            <a:solidFill>
              <a:srgbClr val="003366"/>
            </a:solidFill>
            <a:ln>
              <a:noFill/>
            </a:ln>
          </c:spPr>
          <c:dLbls>
            <c:dLbl>
              <c:idx val="2"/>
              <c:layout>
                <c:manualLayout>
                  <c:x val="6.3401733458703696E-4"/>
                  <c:y val="-2.0632017339614842E-2"/>
                </c:manualLayout>
              </c:layout>
              <c:showVal val="1"/>
            </c:dLbl>
            <c:txPr>
              <a:bodyPr/>
              <a:lstStyle/>
              <a:p>
                <a:pPr>
                  <a:defRPr sz="1200" b="0">
                    <a:solidFill>
                      <a:schemeClr val="bg1"/>
                    </a:solidFill>
                  </a:defRPr>
                </a:pPr>
                <a:endParaRPr lang="cs-CZ"/>
              </a:p>
            </c:txPr>
            <c:showVal val="1"/>
          </c:dLbls>
          <c:cat>
            <c:strRef>
              <c:f>List1!$B$1:$F$1</c:f>
              <c:strCache>
                <c:ptCount val="5"/>
                <c:pt idx="0">
                  <c:v>Nečekal/a jsem</c:v>
                </c:pt>
                <c:pt idx="1">
                  <c:v>Do 1 týdne</c:v>
                </c:pt>
                <c:pt idx="2">
                  <c:v>Do 1 měsíce</c:v>
                </c:pt>
                <c:pt idx="3">
                  <c:v>Do půl roku</c:v>
                </c:pt>
                <c:pt idx="4">
                  <c:v>Déle jak půl roku</c:v>
                </c:pt>
              </c:strCache>
            </c:strRef>
          </c:cat>
          <c:val>
            <c:numRef>
              <c:f>List1!$B$2:$F$2</c:f>
              <c:numCache>
                <c:formatCode>General</c:formatCode>
                <c:ptCount val="5"/>
                <c:pt idx="2" formatCode="0%">
                  <c:v>1.3622615777144093E-2</c:v>
                </c:pt>
                <c:pt idx="3" formatCode="0%">
                  <c:v>0.30000000000000032</c:v>
                </c:pt>
                <c:pt idx="4" formatCode="0%">
                  <c:v>0.5598103335513408</c:v>
                </c:pt>
              </c:numCache>
            </c:numRef>
          </c:val>
        </c:ser>
        <c:ser>
          <c:idx val="1"/>
          <c:order val="1"/>
          <c:tx>
            <c:strRef>
              <c:f>List1!$A$3</c:f>
              <c:strCache>
                <c:ptCount val="1"/>
                <c:pt idx="0">
                  <c:v>Tak akorát</c:v>
                </c:pt>
              </c:strCache>
            </c:strRef>
          </c:tx>
          <c:spPr>
            <a:solidFill>
              <a:srgbClr val="3366FF"/>
            </a:solidFill>
            <a:ln>
              <a:noFill/>
            </a:ln>
          </c:spPr>
          <c:dLbls>
            <c:txPr>
              <a:bodyPr/>
              <a:lstStyle/>
              <a:p>
                <a:pPr>
                  <a:defRPr sz="1200" b="0">
                    <a:solidFill>
                      <a:schemeClr val="bg1"/>
                    </a:solidFill>
                  </a:defRPr>
                </a:pPr>
                <a:endParaRPr lang="cs-CZ"/>
              </a:p>
            </c:txPr>
            <c:showVal val="1"/>
          </c:dLbls>
          <c:cat>
            <c:strRef>
              <c:f>List1!$B$1:$F$1</c:f>
              <c:strCache>
                <c:ptCount val="5"/>
                <c:pt idx="0">
                  <c:v>Nečekal/a jsem</c:v>
                </c:pt>
                <c:pt idx="1">
                  <c:v>Do 1 týdne</c:v>
                </c:pt>
                <c:pt idx="2">
                  <c:v>Do 1 měsíce</c:v>
                </c:pt>
                <c:pt idx="3">
                  <c:v>Do půl roku</c:v>
                </c:pt>
                <c:pt idx="4">
                  <c:v>Déle jak půl roku</c:v>
                </c:pt>
              </c:strCache>
            </c:strRef>
          </c:cat>
          <c:val>
            <c:numRef>
              <c:f>List1!$B$3:$F$3</c:f>
              <c:numCache>
                <c:formatCode>0%</c:formatCode>
                <c:ptCount val="5"/>
                <c:pt idx="0">
                  <c:v>0.65000000000000124</c:v>
                </c:pt>
                <c:pt idx="1">
                  <c:v>0.55000000000000004</c:v>
                </c:pt>
                <c:pt idx="2">
                  <c:v>0.48000000000000032</c:v>
                </c:pt>
                <c:pt idx="3">
                  <c:v>0.58000000000000007</c:v>
                </c:pt>
                <c:pt idx="4">
                  <c:v>0.44018966644865931</c:v>
                </c:pt>
              </c:numCache>
            </c:numRef>
          </c:val>
        </c:ser>
        <c:ser>
          <c:idx val="2"/>
          <c:order val="2"/>
          <c:tx>
            <c:strRef>
              <c:f>List1!$A$4</c:f>
              <c:strCache>
                <c:ptCount val="1"/>
                <c:pt idx="0">
                  <c:v>Byl/a jsem přijat/a dříve, než jsem předpokládal/a</c:v>
                </c:pt>
              </c:strCache>
            </c:strRef>
          </c:tx>
          <c:spPr>
            <a:solidFill>
              <a:srgbClr val="800080"/>
            </a:solidFill>
            <a:ln>
              <a:noFill/>
            </a:ln>
          </c:spPr>
          <c:dLbls>
            <c:txPr>
              <a:bodyPr/>
              <a:lstStyle/>
              <a:p>
                <a:pPr>
                  <a:defRPr sz="1200" b="0">
                    <a:solidFill>
                      <a:schemeClr val="bg1"/>
                    </a:solidFill>
                  </a:defRPr>
                </a:pPr>
                <a:endParaRPr lang="cs-CZ"/>
              </a:p>
            </c:txPr>
            <c:showVal val="1"/>
          </c:dLbls>
          <c:cat>
            <c:strRef>
              <c:f>List1!$B$1:$F$1</c:f>
              <c:strCache>
                <c:ptCount val="5"/>
                <c:pt idx="0">
                  <c:v>Nečekal/a jsem</c:v>
                </c:pt>
                <c:pt idx="1">
                  <c:v>Do 1 týdne</c:v>
                </c:pt>
                <c:pt idx="2">
                  <c:v>Do 1 měsíce</c:v>
                </c:pt>
                <c:pt idx="3">
                  <c:v>Do půl roku</c:v>
                </c:pt>
                <c:pt idx="4">
                  <c:v>Déle jak půl roku</c:v>
                </c:pt>
              </c:strCache>
            </c:strRef>
          </c:cat>
          <c:val>
            <c:numRef>
              <c:f>List1!$B$4:$F$4</c:f>
              <c:numCache>
                <c:formatCode>0%</c:formatCode>
                <c:ptCount val="5"/>
                <c:pt idx="0">
                  <c:v>0.35000000000000031</c:v>
                </c:pt>
                <c:pt idx="1">
                  <c:v>0.45</c:v>
                </c:pt>
                <c:pt idx="2">
                  <c:v>0.51</c:v>
                </c:pt>
                <c:pt idx="3">
                  <c:v>8.8679074136412558E-2</c:v>
                </c:pt>
              </c:numCache>
            </c:numRef>
          </c:val>
        </c:ser>
        <c:ser>
          <c:idx val="3"/>
          <c:order val="3"/>
          <c:tx>
            <c:strRef>
              <c:f>List1!$A$5</c:f>
              <c:strCache>
                <c:ptCount val="1"/>
                <c:pt idx="0">
                  <c:v>Nevím</c:v>
                </c:pt>
              </c:strCache>
            </c:strRef>
          </c:tx>
          <c:spPr>
            <a:solidFill>
              <a:srgbClr val="969696"/>
            </a:solidFill>
          </c:spPr>
          <c:dLbls>
            <c:dLbl>
              <c:idx val="3"/>
              <c:layout>
                <c:manualLayout>
                  <c:x val="1.5148984898728441E-3"/>
                  <c:y val="-7.3487205125356489E-2"/>
                </c:manualLayout>
              </c:layout>
              <c:spPr/>
              <c:txPr>
                <a:bodyPr/>
                <a:lstStyle/>
                <a:p>
                  <a:pPr>
                    <a:defRPr sz="1200" b="0">
                      <a:solidFill>
                        <a:srgbClr val="969696"/>
                      </a:solidFill>
                    </a:defRPr>
                  </a:pPr>
                  <a:endParaRPr lang="cs-CZ"/>
                </a:p>
              </c:txPr>
              <c:showVal val="1"/>
            </c:dLbl>
            <c:txPr>
              <a:bodyPr/>
              <a:lstStyle/>
              <a:p>
                <a:pPr>
                  <a:defRPr sz="1200" b="0">
                    <a:solidFill>
                      <a:schemeClr val="bg1"/>
                    </a:solidFill>
                  </a:defRPr>
                </a:pPr>
                <a:endParaRPr lang="cs-CZ"/>
              </a:p>
            </c:txPr>
            <c:showVal val="1"/>
          </c:dLbls>
          <c:cat>
            <c:strRef>
              <c:f>List1!$B$1:$F$1</c:f>
              <c:strCache>
                <c:ptCount val="5"/>
                <c:pt idx="0">
                  <c:v>Nečekal/a jsem</c:v>
                </c:pt>
                <c:pt idx="1">
                  <c:v>Do 1 týdne</c:v>
                </c:pt>
                <c:pt idx="2">
                  <c:v>Do 1 měsíce</c:v>
                </c:pt>
                <c:pt idx="3">
                  <c:v>Do půl roku</c:v>
                </c:pt>
                <c:pt idx="4">
                  <c:v>Déle jak půl roku</c:v>
                </c:pt>
              </c:strCache>
            </c:strRef>
          </c:cat>
          <c:val>
            <c:numRef>
              <c:f>List1!$B$5:$F$5</c:f>
              <c:numCache>
                <c:formatCode>General</c:formatCode>
                <c:ptCount val="5"/>
                <c:pt idx="3" formatCode="0%">
                  <c:v>3.5645546554216062E-2</c:v>
                </c:pt>
              </c:numCache>
            </c:numRef>
          </c:val>
        </c:ser>
        <c:gapWidth val="100"/>
        <c:overlap val="100"/>
        <c:axId val="115226496"/>
        <c:axId val="115228032"/>
      </c:barChart>
      <c:catAx>
        <c:axId val="115226496"/>
        <c:scaling>
          <c:orientation val="minMax"/>
        </c:scaling>
        <c:axPos val="b"/>
        <c:tickLblPos val="nextTo"/>
        <c:spPr>
          <a:ln>
            <a:solidFill>
              <a:srgbClr val="333399"/>
            </a:solidFill>
          </a:ln>
        </c:spPr>
        <c:txPr>
          <a:bodyPr/>
          <a:lstStyle/>
          <a:p>
            <a:pPr>
              <a:defRPr sz="1200">
                <a:solidFill>
                  <a:srgbClr val="333399"/>
                </a:solidFill>
              </a:defRPr>
            </a:pPr>
            <a:endParaRPr lang="cs-CZ"/>
          </a:p>
        </c:txPr>
        <c:crossAx val="115228032"/>
        <c:crosses val="autoZero"/>
        <c:auto val="1"/>
        <c:lblAlgn val="ctr"/>
        <c:lblOffset val="100"/>
      </c:catAx>
      <c:valAx>
        <c:axId val="115228032"/>
        <c:scaling>
          <c:orientation val="minMax"/>
        </c:scaling>
        <c:axPos val="l"/>
        <c:numFmt formatCode="0%" sourceLinked="0"/>
        <c:tickLblPos val="nextTo"/>
        <c:spPr>
          <a:ln>
            <a:solidFill>
              <a:srgbClr val="333399"/>
            </a:solidFill>
          </a:ln>
        </c:spPr>
        <c:txPr>
          <a:bodyPr/>
          <a:lstStyle/>
          <a:p>
            <a:pPr>
              <a:defRPr sz="1000">
                <a:solidFill>
                  <a:srgbClr val="333399"/>
                </a:solidFill>
              </a:defRPr>
            </a:pPr>
            <a:endParaRPr lang="cs-CZ"/>
          </a:p>
        </c:txPr>
        <c:crossAx val="115226496"/>
        <c:crosses val="autoZero"/>
        <c:crossBetween val="between"/>
      </c:valAx>
    </c:plotArea>
    <c:legend>
      <c:legendPos val="r"/>
      <c:layout>
        <c:manualLayout>
          <c:xMode val="edge"/>
          <c:yMode val="edge"/>
          <c:x val="0.75780148865615893"/>
          <c:y val="8.1161120986557048E-2"/>
          <c:w val="0.24219851134384618"/>
          <c:h val="0.86198524238048524"/>
        </c:manualLayout>
      </c:layout>
      <c:txPr>
        <a:bodyPr/>
        <a:lstStyle/>
        <a:p>
          <a:pPr>
            <a:defRPr sz="1000">
              <a:solidFill>
                <a:srgbClr val="000080"/>
              </a:solidFill>
              <a:latin typeface="Arial" pitchFamily="34" charset="0"/>
              <a:cs typeface="Arial" pitchFamily="34" charset="0"/>
            </a:defRPr>
          </a:pPr>
          <a:endParaRPr lang="cs-CZ"/>
        </a:p>
      </c:txPr>
    </c:legend>
    <c:plotVisOnly val="1"/>
    <c:dispBlanksAs val="gap"/>
  </c:chart>
  <c:txPr>
    <a:bodyPr/>
    <a:lstStyle/>
    <a:p>
      <a:pPr>
        <a:defRPr sz="1800"/>
      </a:pPr>
      <a:endParaRPr lang="cs-CZ"/>
    </a:p>
  </c:txPr>
  <c:externalData r:id="rId1"/>
</c:chartSpace>
</file>

<file path=ppt/charts/chart14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Informace</c:v>
                </c:pt>
                <c:pt idx="3">
                  <c:v>Přijetí do nemocnice</c:v>
                </c:pt>
                <c:pt idx="4">
                  <c:v>Koordinace a integrace péče</c:v>
                </c:pt>
                <c:pt idx="5">
                  <c:v>Propuštění a pokračování péče</c:v>
                </c:pt>
                <c:pt idx="6">
                  <c:v>Respekt, ohled, úcta</c:v>
                </c:pt>
                <c:pt idx="7">
                  <c:v>Citová opora</c:v>
                </c:pt>
                <c:pt idx="8">
                  <c:v>Tělesné pohodlí</c:v>
                </c:pt>
              </c:strCache>
            </c:strRef>
          </c:cat>
          <c:val>
            <c:numRef>
              <c:f>List1!$B$2:$B$10</c:f>
              <c:numCache>
                <c:formatCode>General</c:formatCode>
                <c:ptCount val="9"/>
                <c:pt idx="0">
                  <c:v>79.604900000000001</c:v>
                </c:pt>
                <c:pt idx="1">
                  <c:v>88.257499999999993</c:v>
                </c:pt>
                <c:pt idx="2">
                  <c:v>79.123599999999982</c:v>
                </c:pt>
                <c:pt idx="3">
                  <c:v>78.3185</c:v>
                </c:pt>
                <c:pt idx="4">
                  <c:v>76.7209</c:v>
                </c:pt>
                <c:pt idx="5">
                  <c:v>85.565899999999999</c:v>
                </c:pt>
                <c:pt idx="6">
                  <c:v>78.607600000000005</c:v>
                </c:pt>
                <c:pt idx="7">
                  <c:v>72.947000000000315</c:v>
                </c:pt>
                <c:pt idx="8">
                  <c:v>75.248900000000006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Informace</c:v>
                </c:pt>
                <c:pt idx="3">
                  <c:v>Přijetí do nemocnice</c:v>
                </c:pt>
                <c:pt idx="4">
                  <c:v>Koordinace a integrace péče</c:v>
                </c:pt>
                <c:pt idx="5">
                  <c:v>Propuštění a pokračování péče</c:v>
                </c:pt>
                <c:pt idx="6">
                  <c:v>Respekt, ohled, úcta</c:v>
                </c:pt>
                <c:pt idx="7">
                  <c:v>Citová opora</c:v>
                </c:pt>
                <c:pt idx="8">
                  <c:v>Tělesné pohodlí</c:v>
                </c:pt>
              </c:strCache>
            </c:strRef>
          </c:cat>
          <c:val>
            <c:numRef>
              <c:f>List1!$C$2:$C$10</c:f>
              <c:numCache>
                <c:formatCode>General</c:formatCode>
                <c:ptCount val="9"/>
                <c:pt idx="0">
                  <c:v>81.199100000000001</c:v>
                </c:pt>
                <c:pt idx="1">
                  <c:v>90.627299999999991</c:v>
                </c:pt>
                <c:pt idx="2">
                  <c:v>81.197800000000001</c:v>
                </c:pt>
                <c:pt idx="3">
                  <c:v>80.62909999999998</c:v>
                </c:pt>
                <c:pt idx="4">
                  <c:v>79.178499999999858</c:v>
                </c:pt>
                <c:pt idx="5">
                  <c:v>87.62769999999999</c:v>
                </c:pt>
                <c:pt idx="6">
                  <c:v>80.772399999999948</c:v>
                </c:pt>
                <c:pt idx="7">
                  <c:v>75.610200000000006</c:v>
                </c:pt>
                <c:pt idx="8">
                  <c:v>76.968900000000005</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Informace</c:v>
                </c:pt>
                <c:pt idx="3">
                  <c:v>Přijetí do nemocnice</c:v>
                </c:pt>
                <c:pt idx="4">
                  <c:v>Koordinace a integrace péče</c:v>
                </c:pt>
                <c:pt idx="5">
                  <c:v>Propuštění a pokračování péče</c:v>
                </c:pt>
                <c:pt idx="6">
                  <c:v>Respekt, ohled, úcta</c:v>
                </c:pt>
                <c:pt idx="7">
                  <c:v>Citová opora</c:v>
                </c:pt>
                <c:pt idx="8">
                  <c:v>Tělesné pohodlí</c:v>
                </c:pt>
              </c:strCache>
            </c:strRef>
          </c:cat>
          <c:val>
            <c:numRef>
              <c:f>List1!$D$2:$D$10</c:f>
              <c:numCache>
                <c:formatCode>General</c:formatCode>
                <c:ptCount val="9"/>
                <c:pt idx="0">
                  <c:v>80.402000000000001</c:v>
                </c:pt>
                <c:pt idx="1">
                  <c:v>89.442400000000006</c:v>
                </c:pt>
                <c:pt idx="2">
                  <c:v>80.160699999999991</c:v>
                </c:pt>
                <c:pt idx="3">
                  <c:v>79.473799999999983</c:v>
                </c:pt>
                <c:pt idx="4">
                  <c:v>77.949700000000007</c:v>
                </c:pt>
                <c:pt idx="5">
                  <c:v>86.596800000000002</c:v>
                </c:pt>
                <c:pt idx="6">
                  <c:v>79.69</c:v>
                </c:pt>
                <c:pt idx="7">
                  <c:v>74.278599999999983</c:v>
                </c:pt>
                <c:pt idx="8">
                  <c:v>76.108899999999949</c:v>
                </c:pt>
              </c:numCache>
            </c:numRef>
          </c:val>
        </c:ser>
        <c:dLbls>
          <c:showVal val="1"/>
        </c:dLbls>
        <c:hiLowLines>
          <c:spPr>
            <a:ln w="25400" cap="sq" cmpd="sng" algn="ctr">
              <a:solidFill>
                <a:srgbClr val="3366FF"/>
              </a:solidFill>
              <a:prstDash val="solid"/>
              <a:headEnd type="none" w="med" len="sm"/>
              <a:tailEnd type="none" w="med" len="sm"/>
            </a:ln>
            <a:effectLst/>
          </c:spPr>
        </c:hiLowLines>
        <c:axId val="169494400"/>
        <c:axId val="169495936"/>
      </c:stockChart>
      <c:catAx>
        <c:axId val="169494400"/>
        <c:scaling>
          <c:orientation val="minMax"/>
        </c:scaling>
        <c:axPos val="b"/>
        <c:numFmt formatCode="d/m/yyyy" sourceLinked="1"/>
        <c:tickLblPos val="none"/>
        <c:spPr>
          <a:ln>
            <a:noFill/>
          </a:ln>
        </c:spPr>
        <c:crossAx val="169495936"/>
        <c:crosses val="autoZero"/>
        <c:auto val="1"/>
        <c:lblAlgn val="ctr"/>
        <c:lblOffset val="100"/>
      </c:catAx>
      <c:valAx>
        <c:axId val="169495936"/>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949440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Informace</c:v>
                </c:pt>
                <c:pt idx="3">
                  <c:v>Přijetí do nemocnice</c:v>
                </c:pt>
                <c:pt idx="4">
                  <c:v>Koordinace a integrace péče</c:v>
                </c:pt>
                <c:pt idx="5">
                  <c:v>Propuštění a pokračování péče</c:v>
                </c:pt>
                <c:pt idx="6">
                  <c:v>Respekt, ohled, úcta</c:v>
                </c:pt>
                <c:pt idx="7">
                  <c:v>Citová opora</c:v>
                </c:pt>
                <c:pt idx="8">
                  <c:v>Tělesné pohodlí</c:v>
                </c:pt>
              </c:strCache>
            </c:strRef>
          </c:cat>
          <c:val>
            <c:numRef>
              <c:f>List1!$B$2:$B$10</c:f>
              <c:numCache>
                <c:formatCode>General</c:formatCode>
                <c:ptCount val="9"/>
                <c:pt idx="0">
                  <c:v>78.481600000000242</c:v>
                </c:pt>
                <c:pt idx="1">
                  <c:v>81.780799999999999</c:v>
                </c:pt>
                <c:pt idx="2">
                  <c:v>81.669200000000004</c:v>
                </c:pt>
                <c:pt idx="3">
                  <c:v>78.848000000000013</c:v>
                </c:pt>
                <c:pt idx="4">
                  <c:v>76.632199999999983</c:v>
                </c:pt>
                <c:pt idx="5">
                  <c:v>75.215900000000005</c:v>
                </c:pt>
                <c:pt idx="6">
                  <c:v>75.236199999999997</c:v>
                </c:pt>
                <c:pt idx="7">
                  <c:v>73.375399999999757</c:v>
                </c:pt>
                <c:pt idx="8">
                  <c:v>70.651299999999992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Informace</c:v>
                </c:pt>
                <c:pt idx="3">
                  <c:v>Přijetí do nemocnice</c:v>
                </c:pt>
                <c:pt idx="4">
                  <c:v>Koordinace a integrace péče</c:v>
                </c:pt>
                <c:pt idx="5">
                  <c:v>Propuštění a pokračování péče</c:v>
                </c:pt>
                <c:pt idx="6">
                  <c:v>Respekt, ohled, úcta</c:v>
                </c:pt>
                <c:pt idx="7">
                  <c:v>Citová opora</c:v>
                </c:pt>
                <c:pt idx="8">
                  <c:v>Tělesné pohodlí</c:v>
                </c:pt>
              </c:strCache>
            </c:strRef>
          </c:cat>
          <c:val>
            <c:numRef>
              <c:f>List1!$C$2:$C$10</c:f>
              <c:numCache>
                <c:formatCode>General</c:formatCode>
                <c:ptCount val="9"/>
                <c:pt idx="0">
                  <c:v>86.872099999999989</c:v>
                </c:pt>
                <c:pt idx="1">
                  <c:v>96.424300000000002</c:v>
                </c:pt>
                <c:pt idx="2">
                  <c:v>91.222399999999979</c:v>
                </c:pt>
                <c:pt idx="3">
                  <c:v>91.209400000000002</c:v>
                </c:pt>
                <c:pt idx="4">
                  <c:v>88.393600000000006</c:v>
                </c:pt>
                <c:pt idx="5">
                  <c:v>88.930400000000006</c:v>
                </c:pt>
                <c:pt idx="6">
                  <c:v>87.173499999999919</c:v>
                </c:pt>
                <c:pt idx="7">
                  <c:v>87.588499999999982</c:v>
                </c:pt>
                <c:pt idx="8">
                  <c:v>79.647999999999996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Informace</c:v>
                </c:pt>
                <c:pt idx="3">
                  <c:v>Přijetí do nemocnice</c:v>
                </c:pt>
                <c:pt idx="4">
                  <c:v>Koordinace a integrace péče</c:v>
                </c:pt>
                <c:pt idx="5">
                  <c:v>Propuštění a pokračování péče</c:v>
                </c:pt>
                <c:pt idx="6">
                  <c:v>Respekt, ohled, úcta</c:v>
                </c:pt>
                <c:pt idx="7">
                  <c:v>Citová opora</c:v>
                </c:pt>
                <c:pt idx="8">
                  <c:v>Tělesné pohodlí</c:v>
                </c:pt>
              </c:strCache>
            </c:strRef>
          </c:cat>
          <c:val>
            <c:numRef>
              <c:f>List1!$D$2:$D$10</c:f>
              <c:numCache>
                <c:formatCode>General</c:formatCode>
                <c:ptCount val="9"/>
                <c:pt idx="0">
                  <c:v>82.676899999999989</c:v>
                </c:pt>
                <c:pt idx="1">
                  <c:v>89.102599999999981</c:v>
                </c:pt>
                <c:pt idx="2">
                  <c:v>86.445800000000006</c:v>
                </c:pt>
                <c:pt idx="3">
                  <c:v>85.028699999999986</c:v>
                </c:pt>
                <c:pt idx="4">
                  <c:v>82.512900000000002</c:v>
                </c:pt>
                <c:pt idx="5">
                  <c:v>82.0732</c:v>
                </c:pt>
                <c:pt idx="6">
                  <c:v>81.204800000000006</c:v>
                </c:pt>
                <c:pt idx="7">
                  <c:v>80.481899999999996</c:v>
                </c:pt>
                <c:pt idx="8">
                  <c:v>75.149600000000007</c:v>
                </c:pt>
              </c:numCache>
            </c:numRef>
          </c:val>
        </c:ser>
        <c:dLbls>
          <c:showVal val="1"/>
        </c:dLbls>
        <c:hiLowLines>
          <c:spPr>
            <a:ln w="25400" cap="sq" cmpd="sng" algn="ctr">
              <a:solidFill>
                <a:srgbClr val="003366"/>
              </a:solidFill>
              <a:prstDash val="solid"/>
              <a:headEnd type="none" w="med" len="sm"/>
              <a:tailEnd type="none" w="med" len="sm"/>
            </a:ln>
            <a:effectLst/>
          </c:spPr>
        </c:hiLowLines>
        <c:axId val="169580416"/>
        <c:axId val="169581952"/>
      </c:stockChart>
      <c:catAx>
        <c:axId val="16958041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69581952"/>
        <c:crosses val="autoZero"/>
        <c:auto val="1"/>
        <c:lblAlgn val="ctr"/>
        <c:lblOffset val="100"/>
      </c:catAx>
      <c:valAx>
        <c:axId val="16958195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6958041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Respekt, ohled, úcta</c:v>
                </c:pt>
                <c:pt idx="3">
                  <c:v>Zapojení rodiny</c:v>
                </c:pt>
                <c:pt idx="4">
                  <c:v>Přijetí do nemocnice</c:v>
                </c:pt>
                <c:pt idx="5">
                  <c:v>Informace</c:v>
                </c:pt>
                <c:pt idx="6">
                  <c:v>Koordinace a integrace péče</c:v>
                </c:pt>
                <c:pt idx="7">
                  <c:v>Citová opora</c:v>
                </c:pt>
                <c:pt idx="8">
                  <c:v>Tělesné pohodlí</c:v>
                </c:pt>
              </c:strCache>
            </c:strRef>
          </c:cat>
          <c:val>
            <c:numRef>
              <c:f>List1!$B$2:$B$10</c:f>
              <c:numCache>
                <c:formatCode>General</c:formatCode>
                <c:ptCount val="9"/>
                <c:pt idx="0">
                  <c:v>79.849400000000003</c:v>
                </c:pt>
                <c:pt idx="1">
                  <c:v>85.438300000000012</c:v>
                </c:pt>
                <c:pt idx="2">
                  <c:v>78.430700000000002</c:v>
                </c:pt>
                <c:pt idx="3">
                  <c:v>88.563300000000012</c:v>
                </c:pt>
                <c:pt idx="4">
                  <c:v>78.742999999999995</c:v>
                </c:pt>
                <c:pt idx="5">
                  <c:v>79.637200000000007</c:v>
                </c:pt>
                <c:pt idx="6">
                  <c:v>77.129599999999982</c:v>
                </c:pt>
                <c:pt idx="7">
                  <c:v>73.258299999999991</c:v>
                </c:pt>
                <c:pt idx="8">
                  <c:v>75.556699999999992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Respekt, ohled, úcta</c:v>
                </c:pt>
                <c:pt idx="3">
                  <c:v>Zapojení rodiny</c:v>
                </c:pt>
                <c:pt idx="4">
                  <c:v>Přijetí do nemocnice</c:v>
                </c:pt>
                <c:pt idx="5">
                  <c:v>Informace</c:v>
                </c:pt>
                <c:pt idx="6">
                  <c:v>Koordinace a integrace péče</c:v>
                </c:pt>
                <c:pt idx="7">
                  <c:v>Citová opora</c:v>
                </c:pt>
                <c:pt idx="8">
                  <c:v>Tělesné pohodlí</c:v>
                </c:pt>
              </c:strCache>
            </c:strRef>
          </c:cat>
          <c:val>
            <c:numRef>
              <c:f>List1!$C$2:$C$10</c:f>
              <c:numCache>
                <c:formatCode>General</c:formatCode>
                <c:ptCount val="9"/>
                <c:pt idx="0">
                  <c:v>81.450199999999995</c:v>
                </c:pt>
                <c:pt idx="1">
                  <c:v>87.534300000000002</c:v>
                </c:pt>
                <c:pt idx="2">
                  <c:v>80.614500000000007</c:v>
                </c:pt>
                <c:pt idx="3">
                  <c:v>90.933499999999995</c:v>
                </c:pt>
                <c:pt idx="4">
                  <c:v>81.068799999999982</c:v>
                </c:pt>
                <c:pt idx="5">
                  <c:v>81.717200000000318</c:v>
                </c:pt>
                <c:pt idx="6">
                  <c:v>79.591200000000271</c:v>
                </c:pt>
                <c:pt idx="7">
                  <c:v>75.932500000000005</c:v>
                </c:pt>
                <c:pt idx="8">
                  <c:v>77.285899999999998</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Propuštění a pokračování péče</c:v>
                </c:pt>
                <c:pt idx="2">
                  <c:v>Respekt, ohled, úcta</c:v>
                </c:pt>
                <c:pt idx="3">
                  <c:v>Zapojení rodiny</c:v>
                </c:pt>
                <c:pt idx="4">
                  <c:v>Přijetí do nemocnice</c:v>
                </c:pt>
                <c:pt idx="5">
                  <c:v>Informace</c:v>
                </c:pt>
                <c:pt idx="6">
                  <c:v>Koordinace a integrace péče</c:v>
                </c:pt>
                <c:pt idx="7">
                  <c:v>Citová opora</c:v>
                </c:pt>
                <c:pt idx="8">
                  <c:v>Tělesné pohodlí</c:v>
                </c:pt>
              </c:strCache>
            </c:strRef>
          </c:cat>
          <c:val>
            <c:numRef>
              <c:f>List1!$D$2:$D$10</c:f>
              <c:numCache>
                <c:formatCode>General</c:formatCode>
                <c:ptCount val="9"/>
                <c:pt idx="0">
                  <c:v>80.649799999999999</c:v>
                </c:pt>
                <c:pt idx="1">
                  <c:v>86.4863</c:v>
                </c:pt>
                <c:pt idx="2">
                  <c:v>79.522599999999983</c:v>
                </c:pt>
                <c:pt idx="3">
                  <c:v>89.748400000000004</c:v>
                </c:pt>
                <c:pt idx="4">
                  <c:v>79.905900000000003</c:v>
                </c:pt>
                <c:pt idx="5">
                  <c:v>80.677199999999999</c:v>
                </c:pt>
                <c:pt idx="6">
                  <c:v>78.360399999999998</c:v>
                </c:pt>
                <c:pt idx="7">
                  <c:v>74.595399999999998</c:v>
                </c:pt>
                <c:pt idx="8">
                  <c:v>76.421300000000002</c:v>
                </c:pt>
              </c:numCache>
            </c:numRef>
          </c:val>
        </c:ser>
        <c:dLbls>
          <c:showVal val="1"/>
        </c:dLbls>
        <c:hiLowLines>
          <c:spPr>
            <a:ln w="25400" cap="sq" cmpd="sng" algn="ctr">
              <a:solidFill>
                <a:srgbClr val="3366FF"/>
              </a:solidFill>
              <a:prstDash val="solid"/>
              <a:headEnd type="none" w="med" len="sm"/>
              <a:tailEnd type="none" w="med" len="sm"/>
            </a:ln>
            <a:effectLst/>
          </c:spPr>
        </c:hiLowLines>
        <c:axId val="169960960"/>
        <c:axId val="169962496"/>
      </c:stockChart>
      <c:catAx>
        <c:axId val="169960960"/>
        <c:scaling>
          <c:orientation val="minMax"/>
        </c:scaling>
        <c:axPos val="b"/>
        <c:numFmt formatCode="d/m/yyyy" sourceLinked="1"/>
        <c:tickLblPos val="none"/>
        <c:spPr>
          <a:ln>
            <a:noFill/>
          </a:ln>
        </c:spPr>
        <c:crossAx val="169962496"/>
        <c:crosses val="autoZero"/>
        <c:auto val="1"/>
        <c:lblAlgn val="ctr"/>
        <c:lblOffset val="100"/>
      </c:catAx>
      <c:valAx>
        <c:axId val="169962496"/>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996096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Respekt, ohled, úcta</c:v>
                </c:pt>
                <c:pt idx="3">
                  <c:v>Zapojení rodiny</c:v>
                </c:pt>
                <c:pt idx="4">
                  <c:v>Přijetí do nemocnice</c:v>
                </c:pt>
                <c:pt idx="5">
                  <c:v>Informace</c:v>
                </c:pt>
                <c:pt idx="6">
                  <c:v>Koordinace a integrace péče</c:v>
                </c:pt>
                <c:pt idx="7">
                  <c:v>Citová opora</c:v>
                </c:pt>
                <c:pt idx="8">
                  <c:v>Tělesné pohodlí</c:v>
                </c:pt>
              </c:strCache>
            </c:strRef>
          </c:cat>
          <c:val>
            <c:numRef>
              <c:f>List1!$B$2:$B$10</c:f>
              <c:numCache>
                <c:formatCode>General</c:formatCode>
                <c:ptCount val="9"/>
                <c:pt idx="0">
                  <c:v>72.994200000000291</c:v>
                </c:pt>
                <c:pt idx="1">
                  <c:v>80.943500000000242</c:v>
                </c:pt>
                <c:pt idx="2">
                  <c:v>79.793400000000005</c:v>
                </c:pt>
                <c:pt idx="3">
                  <c:v>76.099900000000005</c:v>
                </c:pt>
                <c:pt idx="4">
                  <c:v>69.107699999999994</c:v>
                </c:pt>
                <c:pt idx="5">
                  <c:v>69.129699999999985</c:v>
                </c:pt>
                <c:pt idx="6">
                  <c:v>66.745800000000003</c:v>
                </c:pt>
                <c:pt idx="7">
                  <c:v>65.611400000000003</c:v>
                </c:pt>
                <c:pt idx="8">
                  <c:v>65.011799999999994</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Respekt, ohled, úcta</c:v>
                </c:pt>
                <c:pt idx="3">
                  <c:v>Zapojení rodiny</c:v>
                </c:pt>
                <c:pt idx="4">
                  <c:v>Přijetí do nemocnice</c:v>
                </c:pt>
                <c:pt idx="5">
                  <c:v>Informace</c:v>
                </c:pt>
                <c:pt idx="6">
                  <c:v>Koordinace a integrace péče</c:v>
                </c:pt>
                <c:pt idx="7">
                  <c:v>Citová opora</c:v>
                </c:pt>
                <c:pt idx="8">
                  <c:v>Tělesné pohodlí</c:v>
                </c:pt>
              </c:strCache>
            </c:strRef>
          </c:cat>
          <c:val>
            <c:numRef>
              <c:f>List1!$C$2:$C$10</c:f>
              <c:numCache>
                <c:formatCode>General</c:formatCode>
                <c:ptCount val="9"/>
                <c:pt idx="0">
                  <c:v>80.465800000000002</c:v>
                </c:pt>
                <c:pt idx="1">
                  <c:v>90.232900000000001</c:v>
                </c:pt>
                <c:pt idx="2">
                  <c:v>89.17019999999998</c:v>
                </c:pt>
                <c:pt idx="3">
                  <c:v>89.142299999999992</c:v>
                </c:pt>
                <c:pt idx="4">
                  <c:v>79.611800000000002</c:v>
                </c:pt>
                <c:pt idx="5">
                  <c:v>78.237300000000005</c:v>
                </c:pt>
                <c:pt idx="6">
                  <c:v>78.200100000000006</c:v>
                </c:pt>
                <c:pt idx="7">
                  <c:v>78.562299999999993</c:v>
                </c:pt>
                <c:pt idx="8">
                  <c:v>72.149699999999996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Propuštění a pokračování péče</c:v>
                </c:pt>
                <c:pt idx="2">
                  <c:v>Respekt, ohled, úcta</c:v>
                </c:pt>
                <c:pt idx="3">
                  <c:v>Zapojení rodiny</c:v>
                </c:pt>
                <c:pt idx="4">
                  <c:v>Přijetí do nemocnice</c:v>
                </c:pt>
                <c:pt idx="5">
                  <c:v>Informace</c:v>
                </c:pt>
                <c:pt idx="6">
                  <c:v>Koordinace a integrace péče</c:v>
                </c:pt>
                <c:pt idx="7">
                  <c:v>Citová opora</c:v>
                </c:pt>
                <c:pt idx="8">
                  <c:v>Tělesné pohodlí</c:v>
                </c:pt>
              </c:strCache>
            </c:strRef>
          </c:cat>
          <c:val>
            <c:numRef>
              <c:f>List1!$D$2:$D$10</c:f>
              <c:numCache>
                <c:formatCode>General</c:formatCode>
                <c:ptCount val="9"/>
                <c:pt idx="0">
                  <c:v>76.73</c:v>
                </c:pt>
                <c:pt idx="1">
                  <c:v>85.588200000000001</c:v>
                </c:pt>
                <c:pt idx="2">
                  <c:v>84.481800000000007</c:v>
                </c:pt>
                <c:pt idx="3">
                  <c:v>82.621099999999998</c:v>
                </c:pt>
                <c:pt idx="4">
                  <c:v>74.359699999999989</c:v>
                </c:pt>
                <c:pt idx="5">
                  <c:v>73.683499999999981</c:v>
                </c:pt>
                <c:pt idx="6">
                  <c:v>72.472999999999999</c:v>
                </c:pt>
                <c:pt idx="7">
                  <c:v>72.086799999999982</c:v>
                </c:pt>
                <c:pt idx="8">
                  <c:v>68.580799999999982</c:v>
                </c:pt>
              </c:numCache>
            </c:numRef>
          </c:val>
        </c:ser>
        <c:dLbls>
          <c:showVal val="1"/>
        </c:dLbls>
        <c:hiLowLines>
          <c:spPr>
            <a:ln w="25400" cap="sq" cmpd="sng" algn="ctr">
              <a:solidFill>
                <a:srgbClr val="003366"/>
              </a:solidFill>
              <a:prstDash val="solid"/>
              <a:headEnd type="none" w="med" len="sm"/>
              <a:tailEnd type="none" w="med" len="sm"/>
            </a:ln>
            <a:effectLst/>
          </c:spPr>
        </c:hiLowLines>
        <c:axId val="170034688"/>
        <c:axId val="170036224"/>
      </c:stockChart>
      <c:catAx>
        <c:axId val="17003468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70036224"/>
        <c:crosses val="autoZero"/>
        <c:auto val="1"/>
        <c:lblAlgn val="ctr"/>
        <c:lblOffset val="100"/>
      </c:catAx>
      <c:valAx>
        <c:axId val="17003622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7003468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Citová opora</c:v>
                </c:pt>
                <c:pt idx="6">
                  <c:v>Respekt, ohled, úcta</c:v>
                </c:pt>
                <c:pt idx="7">
                  <c:v>Tělesné pohodlí</c:v>
                </c:pt>
                <c:pt idx="8">
                  <c:v>Koordinace a integrace péče</c:v>
                </c:pt>
              </c:strCache>
            </c:strRef>
          </c:cat>
          <c:val>
            <c:numRef>
              <c:f>List1!$B$2:$B$10</c:f>
              <c:numCache>
                <c:formatCode>General</c:formatCode>
                <c:ptCount val="9"/>
                <c:pt idx="0">
                  <c:v>79.7226</c:v>
                </c:pt>
                <c:pt idx="1">
                  <c:v>88.249899999999997</c:v>
                </c:pt>
                <c:pt idx="2">
                  <c:v>85.436099999999996</c:v>
                </c:pt>
                <c:pt idx="3">
                  <c:v>79.38339999999998</c:v>
                </c:pt>
                <c:pt idx="4">
                  <c:v>78.551500000000004</c:v>
                </c:pt>
                <c:pt idx="5">
                  <c:v>73.097399999999993</c:v>
                </c:pt>
                <c:pt idx="6">
                  <c:v>78.726900000000001</c:v>
                </c:pt>
                <c:pt idx="7">
                  <c:v>75.299700000000001</c:v>
                </c:pt>
                <c:pt idx="8">
                  <c:v>77.022999999999982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Citová opora</c:v>
                </c:pt>
                <c:pt idx="6">
                  <c:v>Respekt, ohled, úcta</c:v>
                </c:pt>
                <c:pt idx="7">
                  <c:v>Tělesné pohodlí</c:v>
                </c:pt>
                <c:pt idx="8">
                  <c:v>Koordinace a integrace péče</c:v>
                </c:pt>
              </c:strCache>
            </c:strRef>
          </c:cat>
          <c:val>
            <c:numRef>
              <c:f>List1!$C$2:$C$10</c:f>
              <c:numCache>
                <c:formatCode>General</c:formatCode>
                <c:ptCount val="9"/>
                <c:pt idx="0">
                  <c:v>81.3048</c:v>
                </c:pt>
                <c:pt idx="1">
                  <c:v>90.611099999999993</c:v>
                </c:pt>
                <c:pt idx="2">
                  <c:v>87.507099999999994</c:v>
                </c:pt>
                <c:pt idx="3">
                  <c:v>81.436200000000127</c:v>
                </c:pt>
                <c:pt idx="4">
                  <c:v>80.847899999999996</c:v>
                </c:pt>
                <c:pt idx="5">
                  <c:v>75.743799999999993</c:v>
                </c:pt>
                <c:pt idx="6">
                  <c:v>80.880499999999998</c:v>
                </c:pt>
                <c:pt idx="7">
                  <c:v>77.000500000000002</c:v>
                </c:pt>
                <c:pt idx="8">
                  <c:v>79.445200000000227</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Citová opora</c:v>
                </c:pt>
                <c:pt idx="6">
                  <c:v>Respekt, ohled, úcta</c:v>
                </c:pt>
                <c:pt idx="7">
                  <c:v>Tělesné pohodlí</c:v>
                </c:pt>
                <c:pt idx="8">
                  <c:v>Koordinace a integrace péče</c:v>
                </c:pt>
              </c:strCache>
            </c:strRef>
          </c:cat>
          <c:val>
            <c:numRef>
              <c:f>List1!$D$2:$D$10</c:f>
              <c:numCache>
                <c:formatCode>General</c:formatCode>
                <c:ptCount val="9"/>
                <c:pt idx="0">
                  <c:v>80.5137</c:v>
                </c:pt>
                <c:pt idx="1">
                  <c:v>89.430499999999995</c:v>
                </c:pt>
                <c:pt idx="2">
                  <c:v>86.471599999999995</c:v>
                </c:pt>
                <c:pt idx="3">
                  <c:v>80.409800000000004</c:v>
                </c:pt>
                <c:pt idx="4">
                  <c:v>79.699699999999993</c:v>
                </c:pt>
                <c:pt idx="5">
                  <c:v>74.420599999999993</c:v>
                </c:pt>
                <c:pt idx="6">
                  <c:v>79.803699999999992</c:v>
                </c:pt>
                <c:pt idx="7">
                  <c:v>76.150099999999981</c:v>
                </c:pt>
                <c:pt idx="8">
                  <c:v>78.234100000000026</c:v>
                </c:pt>
              </c:numCache>
            </c:numRef>
          </c:val>
        </c:ser>
        <c:dLbls>
          <c:showVal val="1"/>
        </c:dLbls>
        <c:hiLowLines>
          <c:spPr>
            <a:ln w="25400" cap="sq" cmpd="sng" algn="ctr">
              <a:solidFill>
                <a:srgbClr val="3366FF"/>
              </a:solidFill>
              <a:prstDash val="solid"/>
              <a:headEnd type="none" w="med" len="sm"/>
              <a:tailEnd type="none" w="med" len="sm"/>
            </a:ln>
            <a:effectLst/>
          </c:spPr>
        </c:hiLowLines>
        <c:axId val="170443904"/>
        <c:axId val="170445440"/>
      </c:stockChart>
      <c:catAx>
        <c:axId val="170443904"/>
        <c:scaling>
          <c:orientation val="minMax"/>
        </c:scaling>
        <c:axPos val="b"/>
        <c:numFmt formatCode="d/m/yyyy" sourceLinked="1"/>
        <c:tickLblPos val="none"/>
        <c:spPr>
          <a:ln>
            <a:noFill/>
          </a:ln>
        </c:spPr>
        <c:crossAx val="170445440"/>
        <c:crosses val="autoZero"/>
        <c:auto val="1"/>
        <c:lblAlgn val="ctr"/>
        <c:lblOffset val="100"/>
      </c:catAx>
      <c:valAx>
        <c:axId val="17044544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7044390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Citová opora</c:v>
                </c:pt>
                <c:pt idx="6">
                  <c:v>Respekt, ohled, úcta</c:v>
                </c:pt>
                <c:pt idx="7">
                  <c:v>Tělesné pohodlí</c:v>
                </c:pt>
                <c:pt idx="8">
                  <c:v>Koordinace a integrace péče</c:v>
                </c:pt>
              </c:strCache>
            </c:strRef>
          </c:cat>
          <c:val>
            <c:numRef>
              <c:f>List1!$B$2:$B$10</c:f>
              <c:numCache>
                <c:formatCode>General</c:formatCode>
                <c:ptCount val="9"/>
                <c:pt idx="0">
                  <c:v>73.185299999999998</c:v>
                </c:pt>
                <c:pt idx="1">
                  <c:v>80.590500000000006</c:v>
                </c:pt>
                <c:pt idx="2">
                  <c:v>78.959400000000002</c:v>
                </c:pt>
                <c:pt idx="3">
                  <c:v>71.180199999999999</c:v>
                </c:pt>
                <c:pt idx="4">
                  <c:v>69.710099999999997</c:v>
                </c:pt>
                <c:pt idx="5">
                  <c:v>68.4084</c:v>
                </c:pt>
                <c:pt idx="6">
                  <c:v>69.60799999999999</c:v>
                </c:pt>
                <c:pt idx="7">
                  <c:v>65.809299999999993</c:v>
                </c:pt>
                <c:pt idx="8">
                  <c:v>61.883299999999998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Citová opora</c:v>
                </c:pt>
                <c:pt idx="6">
                  <c:v>Respekt, ohled, úcta</c:v>
                </c:pt>
                <c:pt idx="7">
                  <c:v>Tělesné pohodlí</c:v>
                </c:pt>
                <c:pt idx="8">
                  <c:v>Koordinace a integrace péče</c:v>
                </c:pt>
              </c:strCache>
            </c:strRef>
          </c:cat>
          <c:val>
            <c:numRef>
              <c:f>List1!$C$2:$C$10</c:f>
              <c:numCache>
                <c:formatCode>General</c:formatCode>
                <c:ptCount val="9"/>
                <c:pt idx="0">
                  <c:v>84.402100000000004</c:v>
                </c:pt>
                <c:pt idx="1">
                  <c:v>98.356799999999978</c:v>
                </c:pt>
                <c:pt idx="2">
                  <c:v>91.566900000000004</c:v>
                </c:pt>
                <c:pt idx="3">
                  <c:v>85.831300000000013</c:v>
                </c:pt>
                <c:pt idx="4">
                  <c:v>85.895499999999998</c:v>
                </c:pt>
                <c:pt idx="5">
                  <c:v>86.591600000000227</c:v>
                </c:pt>
                <c:pt idx="6">
                  <c:v>83.955299999999994</c:v>
                </c:pt>
                <c:pt idx="7">
                  <c:v>79.517799999999994</c:v>
                </c:pt>
                <c:pt idx="8">
                  <c:v>81.950800000000001</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Přijetí do nemocnice</c:v>
                </c:pt>
                <c:pt idx="5">
                  <c:v>Citová opora</c:v>
                </c:pt>
                <c:pt idx="6">
                  <c:v>Respekt, ohled, úcta</c:v>
                </c:pt>
                <c:pt idx="7">
                  <c:v>Tělesné pohodlí</c:v>
                </c:pt>
                <c:pt idx="8">
                  <c:v>Koordinace a integrace péče</c:v>
                </c:pt>
              </c:strCache>
            </c:strRef>
          </c:cat>
          <c:val>
            <c:numRef>
              <c:f>List1!$D$2:$D$10</c:f>
              <c:numCache>
                <c:formatCode>General</c:formatCode>
                <c:ptCount val="9"/>
                <c:pt idx="0">
                  <c:v>78.793700000000001</c:v>
                </c:pt>
                <c:pt idx="1">
                  <c:v>89.473699999999994</c:v>
                </c:pt>
                <c:pt idx="2">
                  <c:v>85.263200000000026</c:v>
                </c:pt>
                <c:pt idx="3">
                  <c:v>78.50569999999999</c:v>
                </c:pt>
                <c:pt idx="4">
                  <c:v>77.802799999999948</c:v>
                </c:pt>
                <c:pt idx="5">
                  <c:v>77.5</c:v>
                </c:pt>
                <c:pt idx="6">
                  <c:v>76.781599999999997</c:v>
                </c:pt>
                <c:pt idx="7">
                  <c:v>72.663499999999999</c:v>
                </c:pt>
                <c:pt idx="8">
                  <c:v>71.917100000000318</c:v>
                </c:pt>
              </c:numCache>
            </c:numRef>
          </c:val>
        </c:ser>
        <c:dLbls>
          <c:showVal val="1"/>
        </c:dLbls>
        <c:hiLowLines>
          <c:spPr>
            <a:ln w="25400" cap="sq" cmpd="sng" algn="ctr">
              <a:solidFill>
                <a:srgbClr val="003366"/>
              </a:solidFill>
              <a:prstDash val="solid"/>
              <a:headEnd type="none" w="med" len="sm"/>
              <a:tailEnd type="none" w="med" len="sm"/>
            </a:ln>
            <a:effectLst/>
          </c:spPr>
        </c:hiLowLines>
        <c:axId val="170603648"/>
        <c:axId val="170605184"/>
      </c:stockChart>
      <c:catAx>
        <c:axId val="17060364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70605184"/>
        <c:crosses val="autoZero"/>
        <c:auto val="1"/>
        <c:lblAlgn val="ctr"/>
        <c:lblOffset val="100"/>
      </c:catAx>
      <c:valAx>
        <c:axId val="17060518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706036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Přijetí do nemocnice</c:v>
                </c:pt>
                <c:pt idx="2">
                  <c:v>Propuštění a pokračování péče</c:v>
                </c:pt>
                <c:pt idx="3">
                  <c:v>Informace</c:v>
                </c:pt>
                <c:pt idx="4">
                  <c:v>Zapojení rodiny</c:v>
                </c:pt>
                <c:pt idx="5">
                  <c:v>Koordinace a integrace péče</c:v>
                </c:pt>
                <c:pt idx="6">
                  <c:v>Citová opora</c:v>
                </c:pt>
                <c:pt idx="7">
                  <c:v>Respekt, ohled, úcta</c:v>
                </c:pt>
                <c:pt idx="8">
                  <c:v>Tělesné pohodlí</c:v>
                </c:pt>
              </c:strCache>
            </c:strRef>
          </c:cat>
          <c:val>
            <c:numRef>
              <c:f>List1!$B$2:$B$10</c:f>
              <c:numCache>
                <c:formatCode>General</c:formatCode>
                <c:ptCount val="9"/>
                <c:pt idx="0">
                  <c:v>79.598799999999983</c:v>
                </c:pt>
                <c:pt idx="1">
                  <c:v>78.361599999999996</c:v>
                </c:pt>
                <c:pt idx="2">
                  <c:v>85.328199999999981</c:v>
                </c:pt>
                <c:pt idx="3">
                  <c:v>79.2363</c:v>
                </c:pt>
                <c:pt idx="4">
                  <c:v>88.224999999999994</c:v>
                </c:pt>
                <c:pt idx="5">
                  <c:v>76.774199999999993</c:v>
                </c:pt>
                <c:pt idx="6">
                  <c:v>73.040999999999997</c:v>
                </c:pt>
                <c:pt idx="7">
                  <c:v>78.619100000000003</c:v>
                </c:pt>
                <c:pt idx="8">
                  <c:v>75.172799999999569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Přijetí do nemocnice</c:v>
                </c:pt>
                <c:pt idx="2">
                  <c:v>Propuštění a pokračování péče</c:v>
                </c:pt>
                <c:pt idx="3">
                  <c:v>Informace</c:v>
                </c:pt>
                <c:pt idx="4">
                  <c:v>Zapojení rodiny</c:v>
                </c:pt>
                <c:pt idx="5">
                  <c:v>Koordinace a integrace péče</c:v>
                </c:pt>
                <c:pt idx="6">
                  <c:v>Citová opora</c:v>
                </c:pt>
                <c:pt idx="7">
                  <c:v>Respekt, ohled, úcta</c:v>
                </c:pt>
                <c:pt idx="8">
                  <c:v>Tělesné pohodlí</c:v>
                </c:pt>
              </c:strCache>
            </c:strRef>
          </c:cat>
          <c:val>
            <c:numRef>
              <c:f>List1!$C$2:$C$10</c:f>
              <c:numCache>
                <c:formatCode>General</c:formatCode>
                <c:ptCount val="9"/>
                <c:pt idx="0">
                  <c:v>81.171399999999949</c:v>
                </c:pt>
                <c:pt idx="1">
                  <c:v>80.645399999999981</c:v>
                </c:pt>
                <c:pt idx="2">
                  <c:v>87.385599999999982</c:v>
                </c:pt>
                <c:pt idx="3">
                  <c:v>81.2791</c:v>
                </c:pt>
                <c:pt idx="4">
                  <c:v>90.573599999999999</c:v>
                </c:pt>
                <c:pt idx="5">
                  <c:v>79.194199999999995</c:v>
                </c:pt>
                <c:pt idx="6">
                  <c:v>75.671199999999999</c:v>
                </c:pt>
                <c:pt idx="7">
                  <c:v>80.756699999999995</c:v>
                </c:pt>
                <c:pt idx="8">
                  <c:v>76.866200000000006</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Přijetí do nemocnice</c:v>
                </c:pt>
                <c:pt idx="2">
                  <c:v>Propuštění a pokračování péče</c:v>
                </c:pt>
                <c:pt idx="3">
                  <c:v>Informace</c:v>
                </c:pt>
                <c:pt idx="4">
                  <c:v>Zapojení rodiny</c:v>
                </c:pt>
                <c:pt idx="5">
                  <c:v>Koordinace a integrace péče</c:v>
                </c:pt>
                <c:pt idx="6">
                  <c:v>Citová opora</c:v>
                </c:pt>
                <c:pt idx="7">
                  <c:v>Respekt, ohled, úcta</c:v>
                </c:pt>
                <c:pt idx="8">
                  <c:v>Tělesné pohodlí</c:v>
                </c:pt>
              </c:strCache>
            </c:strRef>
          </c:cat>
          <c:val>
            <c:numRef>
              <c:f>List1!$D$2:$D$10</c:f>
              <c:numCache>
                <c:formatCode>General</c:formatCode>
                <c:ptCount val="9"/>
                <c:pt idx="0">
                  <c:v>80.38509999999998</c:v>
                </c:pt>
                <c:pt idx="1">
                  <c:v>79.503500000000003</c:v>
                </c:pt>
                <c:pt idx="2">
                  <c:v>86.356899999999982</c:v>
                </c:pt>
                <c:pt idx="3">
                  <c:v>80.2577</c:v>
                </c:pt>
                <c:pt idx="4">
                  <c:v>89.399299999999997</c:v>
                </c:pt>
                <c:pt idx="5">
                  <c:v>77.9842000000003</c:v>
                </c:pt>
                <c:pt idx="6">
                  <c:v>74.356099999999998</c:v>
                </c:pt>
                <c:pt idx="7">
                  <c:v>79.687899999999999</c:v>
                </c:pt>
                <c:pt idx="8">
                  <c:v>76.019499999999994</c:v>
                </c:pt>
              </c:numCache>
            </c:numRef>
          </c:val>
        </c:ser>
        <c:dLbls>
          <c:showVal val="1"/>
        </c:dLbls>
        <c:hiLowLines>
          <c:spPr>
            <a:ln w="25400" cap="sq" cmpd="sng" algn="ctr">
              <a:solidFill>
                <a:srgbClr val="3366FF"/>
              </a:solidFill>
              <a:prstDash val="solid"/>
              <a:headEnd type="none" w="med" len="sm"/>
              <a:tailEnd type="none" w="med" len="sm"/>
            </a:ln>
            <a:effectLst/>
          </c:spPr>
        </c:hiLowLines>
        <c:axId val="170943232"/>
        <c:axId val="170944768"/>
      </c:stockChart>
      <c:catAx>
        <c:axId val="170943232"/>
        <c:scaling>
          <c:orientation val="minMax"/>
        </c:scaling>
        <c:axPos val="b"/>
        <c:numFmt formatCode="d/m/yyyy" sourceLinked="1"/>
        <c:tickLblPos val="none"/>
        <c:spPr>
          <a:ln>
            <a:noFill/>
          </a:ln>
        </c:spPr>
        <c:crossAx val="170944768"/>
        <c:crosses val="autoZero"/>
        <c:auto val="1"/>
        <c:lblAlgn val="ctr"/>
        <c:lblOffset val="100"/>
      </c:catAx>
      <c:valAx>
        <c:axId val="170944768"/>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7094323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Přijetí do nemocnice</c:v>
                </c:pt>
                <c:pt idx="2">
                  <c:v>Propuštění a pokračování péče</c:v>
                </c:pt>
                <c:pt idx="3">
                  <c:v>Informace</c:v>
                </c:pt>
                <c:pt idx="4">
                  <c:v>Zapojení rodiny</c:v>
                </c:pt>
                <c:pt idx="5">
                  <c:v>Koordinace a integrace péče</c:v>
                </c:pt>
                <c:pt idx="6">
                  <c:v>Citová opora</c:v>
                </c:pt>
                <c:pt idx="7">
                  <c:v>Respekt, ohled, úcta</c:v>
                </c:pt>
                <c:pt idx="8">
                  <c:v>Tělesné pohodlí</c:v>
                </c:pt>
              </c:strCache>
            </c:strRef>
          </c:cat>
          <c:val>
            <c:numRef>
              <c:f>List1!$B$2:$B$10</c:f>
              <c:numCache>
                <c:formatCode>General</c:formatCode>
                <c:ptCount val="9"/>
                <c:pt idx="0">
                  <c:v>85.134100000000004</c:v>
                </c:pt>
                <c:pt idx="1">
                  <c:v>94.433200000000127</c:v>
                </c:pt>
                <c:pt idx="2">
                  <c:v>92.2029</c:v>
                </c:pt>
                <c:pt idx="3">
                  <c:v>87.138699999999986</c:v>
                </c:pt>
                <c:pt idx="4">
                  <c:v>79.524600000000007</c:v>
                </c:pt>
                <c:pt idx="5">
                  <c:v>82.276299999999992</c:v>
                </c:pt>
                <c:pt idx="6">
                  <c:v>78.359799999999979</c:v>
                </c:pt>
                <c:pt idx="7">
                  <c:v>73.639099999999999</c:v>
                </c:pt>
                <c:pt idx="8">
                  <c:v>72.044900000000027</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Přijetí do nemocnice</c:v>
                </c:pt>
                <c:pt idx="2">
                  <c:v>Propuštění a pokračování péče</c:v>
                </c:pt>
                <c:pt idx="3">
                  <c:v>Informace</c:v>
                </c:pt>
                <c:pt idx="4">
                  <c:v>Zapojení rodiny</c:v>
                </c:pt>
                <c:pt idx="5">
                  <c:v>Koordinace a integrace péče</c:v>
                </c:pt>
                <c:pt idx="6">
                  <c:v>Citová opora</c:v>
                </c:pt>
                <c:pt idx="7">
                  <c:v>Respekt, ohled, úcta</c:v>
                </c:pt>
                <c:pt idx="8">
                  <c:v>Tělesné pohodlí</c:v>
                </c:pt>
              </c:strCache>
            </c:strRef>
          </c:cat>
          <c:val>
            <c:numRef>
              <c:f>List1!$C$2:$C$10</c:f>
              <c:numCache>
                <c:formatCode>General</c:formatCode>
                <c:ptCount val="9"/>
                <c:pt idx="0">
                  <c:v>97.888899999999978</c:v>
                </c:pt>
                <c:pt idx="1">
                  <c:v>101.94780000000024</c:v>
                </c:pt>
                <c:pt idx="2">
                  <c:v>101.79710000000024</c:v>
                </c:pt>
                <c:pt idx="3">
                  <c:v>100.3279</c:v>
                </c:pt>
                <c:pt idx="4">
                  <c:v>107.432</c:v>
                </c:pt>
                <c:pt idx="5">
                  <c:v>101.91420000000041</c:v>
                </c:pt>
                <c:pt idx="6">
                  <c:v>101.3736</c:v>
                </c:pt>
                <c:pt idx="7">
                  <c:v>98.360900000000001</c:v>
                </c:pt>
                <c:pt idx="8">
                  <c:v>93.821799999999982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Přijetí do nemocnice</c:v>
                </c:pt>
                <c:pt idx="2">
                  <c:v>Propuštění a pokračování péče</c:v>
                </c:pt>
                <c:pt idx="3">
                  <c:v>Informace</c:v>
                </c:pt>
                <c:pt idx="4">
                  <c:v>Zapojení rodiny</c:v>
                </c:pt>
                <c:pt idx="5">
                  <c:v>Koordinace a integrace péče</c:v>
                </c:pt>
                <c:pt idx="6">
                  <c:v>Citová opora</c:v>
                </c:pt>
                <c:pt idx="7">
                  <c:v>Respekt, ohled, úcta</c:v>
                </c:pt>
                <c:pt idx="8">
                  <c:v>Tělesné pohodlí</c:v>
                </c:pt>
              </c:strCache>
            </c:strRef>
          </c:cat>
          <c:val>
            <c:numRef>
              <c:f>List1!$D$2:$D$10</c:f>
              <c:numCache>
                <c:formatCode>General</c:formatCode>
                <c:ptCount val="9"/>
                <c:pt idx="0">
                  <c:v>91.511500000000026</c:v>
                </c:pt>
                <c:pt idx="1">
                  <c:v>98.1905</c:v>
                </c:pt>
                <c:pt idx="2">
                  <c:v>97</c:v>
                </c:pt>
                <c:pt idx="3">
                  <c:v>93.7333</c:v>
                </c:pt>
                <c:pt idx="4">
                  <c:v>93.47829999999999</c:v>
                </c:pt>
                <c:pt idx="5">
                  <c:v>92.095200000000006</c:v>
                </c:pt>
                <c:pt idx="6">
                  <c:v>89.866699999999994</c:v>
                </c:pt>
                <c:pt idx="7">
                  <c:v>86</c:v>
                </c:pt>
                <c:pt idx="8">
                  <c:v>82.933300000000003</c:v>
                </c:pt>
              </c:numCache>
            </c:numRef>
          </c:val>
        </c:ser>
        <c:dLbls>
          <c:showVal val="1"/>
        </c:dLbls>
        <c:hiLowLines>
          <c:spPr>
            <a:ln w="25400" cap="sq" cmpd="sng" algn="ctr">
              <a:solidFill>
                <a:srgbClr val="003366"/>
              </a:solidFill>
              <a:prstDash val="solid"/>
              <a:headEnd type="none" w="med" len="sm"/>
              <a:tailEnd type="none" w="med" len="sm"/>
            </a:ln>
            <a:effectLst/>
          </c:spPr>
        </c:hiLowLines>
        <c:axId val="171041536"/>
        <c:axId val="171043072"/>
      </c:stockChart>
      <c:catAx>
        <c:axId val="17104153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71043072"/>
        <c:crosses val="autoZero"/>
        <c:auto val="1"/>
        <c:lblAlgn val="ctr"/>
        <c:lblOffset val="100"/>
      </c:catAx>
      <c:valAx>
        <c:axId val="17104307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7104153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Respekt, ohled, úcta</c:v>
                </c:pt>
                <c:pt idx="6">
                  <c:v>Tělesné pohodlí</c:v>
                </c:pt>
                <c:pt idx="7">
                  <c:v>Citová opora</c:v>
                </c:pt>
                <c:pt idx="8">
                  <c:v>Koordinace a integrace péče</c:v>
                </c:pt>
              </c:strCache>
            </c:strRef>
          </c:cat>
          <c:val>
            <c:numRef>
              <c:f>List1!$B$2:$B$10</c:f>
              <c:numCache>
                <c:formatCode>General</c:formatCode>
                <c:ptCount val="9"/>
                <c:pt idx="0">
                  <c:v>79.716200000000271</c:v>
                </c:pt>
                <c:pt idx="1">
                  <c:v>85.355099999999979</c:v>
                </c:pt>
                <c:pt idx="2">
                  <c:v>88.35939999999998</c:v>
                </c:pt>
                <c:pt idx="3">
                  <c:v>78.4529</c:v>
                </c:pt>
                <c:pt idx="4">
                  <c:v>79.353499999999983</c:v>
                </c:pt>
                <c:pt idx="5">
                  <c:v>78.700199999999995</c:v>
                </c:pt>
                <c:pt idx="6">
                  <c:v>75.295299999999997</c:v>
                </c:pt>
                <c:pt idx="7">
                  <c:v>73.199299999999994</c:v>
                </c:pt>
                <c:pt idx="8">
                  <c:v>77.004300000000001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Respekt, ohled, úcta</c:v>
                </c:pt>
                <c:pt idx="6">
                  <c:v>Tělesné pohodlí</c:v>
                </c:pt>
                <c:pt idx="7">
                  <c:v>Citová opora</c:v>
                </c:pt>
                <c:pt idx="8">
                  <c:v>Koordinace a integrace péče</c:v>
                </c:pt>
              </c:strCache>
            </c:strRef>
          </c:cat>
          <c:val>
            <c:numRef>
              <c:f>List1!$C$2:$C$10</c:f>
              <c:numCache>
                <c:formatCode>General</c:formatCode>
                <c:ptCount val="9"/>
                <c:pt idx="0">
                  <c:v>81.3</c:v>
                </c:pt>
                <c:pt idx="1">
                  <c:v>87.428699999999992</c:v>
                </c:pt>
                <c:pt idx="2">
                  <c:v>90.718800000000002</c:v>
                </c:pt>
                <c:pt idx="3">
                  <c:v>80.739900000000006</c:v>
                </c:pt>
                <c:pt idx="4">
                  <c:v>81.404900000000026</c:v>
                </c:pt>
                <c:pt idx="5">
                  <c:v>80.85199999999999</c:v>
                </c:pt>
                <c:pt idx="6">
                  <c:v>76.99410000000033</c:v>
                </c:pt>
                <c:pt idx="7">
                  <c:v>75.846500000000006</c:v>
                </c:pt>
                <c:pt idx="8">
                  <c:v>79.429300000000012</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Respekt, ohled, úcta</c:v>
                </c:pt>
                <c:pt idx="6">
                  <c:v>Tělesné pohodlí</c:v>
                </c:pt>
                <c:pt idx="7">
                  <c:v>Citová opora</c:v>
                </c:pt>
                <c:pt idx="8">
                  <c:v>Koordinace a integrace péče</c:v>
                </c:pt>
              </c:strCache>
            </c:strRef>
          </c:cat>
          <c:val>
            <c:numRef>
              <c:f>List1!$D$2:$D$10</c:f>
              <c:numCache>
                <c:formatCode>General</c:formatCode>
                <c:ptCount val="9"/>
                <c:pt idx="0">
                  <c:v>80.508099999999999</c:v>
                </c:pt>
                <c:pt idx="1">
                  <c:v>86.391900000000007</c:v>
                </c:pt>
                <c:pt idx="2">
                  <c:v>89.539100000000005</c:v>
                </c:pt>
                <c:pt idx="3">
                  <c:v>79.596400000000003</c:v>
                </c:pt>
                <c:pt idx="4">
                  <c:v>80.379199999999983</c:v>
                </c:pt>
                <c:pt idx="5">
                  <c:v>79.7761</c:v>
                </c:pt>
                <c:pt idx="6">
                  <c:v>76.1447</c:v>
                </c:pt>
                <c:pt idx="7">
                  <c:v>74.522899999999979</c:v>
                </c:pt>
                <c:pt idx="8">
                  <c:v>78.216800000000006</c:v>
                </c:pt>
              </c:numCache>
            </c:numRef>
          </c:val>
        </c:ser>
        <c:dLbls>
          <c:showVal val="1"/>
        </c:dLbls>
        <c:hiLowLines>
          <c:spPr>
            <a:ln w="25400" cap="sq" cmpd="sng" algn="ctr">
              <a:solidFill>
                <a:srgbClr val="3366FF"/>
              </a:solidFill>
              <a:prstDash val="solid"/>
              <a:headEnd type="none" w="med" len="sm"/>
              <a:tailEnd type="none" w="med" len="sm"/>
            </a:ln>
            <a:effectLst/>
          </c:spPr>
        </c:hiLowLines>
        <c:axId val="171659648"/>
        <c:axId val="171661184"/>
      </c:stockChart>
      <c:catAx>
        <c:axId val="171659648"/>
        <c:scaling>
          <c:orientation val="minMax"/>
        </c:scaling>
        <c:axPos val="b"/>
        <c:numFmt formatCode="d/m/yyyy" sourceLinked="1"/>
        <c:tickLblPos val="none"/>
        <c:spPr>
          <a:ln>
            <a:noFill/>
          </a:ln>
        </c:spPr>
        <c:crossAx val="171661184"/>
        <c:crosses val="autoZero"/>
        <c:auto val="1"/>
        <c:lblAlgn val="ctr"/>
        <c:lblOffset val="100"/>
      </c:catAx>
      <c:valAx>
        <c:axId val="171661184"/>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716596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4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Respekt, ohled, úcta</c:v>
                </c:pt>
                <c:pt idx="6">
                  <c:v>Tělesné pohodlí</c:v>
                </c:pt>
                <c:pt idx="7">
                  <c:v>Citová opora</c:v>
                </c:pt>
                <c:pt idx="8">
                  <c:v>Koordinace a integrace péče</c:v>
                </c:pt>
              </c:strCache>
            </c:strRef>
          </c:cat>
          <c:val>
            <c:numRef>
              <c:f>List1!$B$2:$B$10</c:f>
              <c:numCache>
                <c:formatCode>General</c:formatCode>
                <c:ptCount val="9"/>
                <c:pt idx="0">
                  <c:v>73.620299999999986</c:v>
                </c:pt>
                <c:pt idx="1">
                  <c:v>84.004599999999996</c:v>
                </c:pt>
                <c:pt idx="2">
                  <c:v>74.932300000000012</c:v>
                </c:pt>
                <c:pt idx="3">
                  <c:v>73.215900000000005</c:v>
                </c:pt>
                <c:pt idx="4">
                  <c:v>72.262699999999995</c:v>
                </c:pt>
                <c:pt idx="5">
                  <c:v>70.381500000000003</c:v>
                </c:pt>
                <c:pt idx="6">
                  <c:v>65.128299999999982</c:v>
                </c:pt>
                <c:pt idx="7">
                  <c:v>63.694200000000002</c:v>
                </c:pt>
                <c:pt idx="8">
                  <c:v>62.127700000000011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Respekt, ohled, úcta</c:v>
                </c:pt>
                <c:pt idx="6">
                  <c:v>Tělesné pohodlí</c:v>
                </c:pt>
                <c:pt idx="7">
                  <c:v>Citová opora</c:v>
                </c:pt>
                <c:pt idx="8">
                  <c:v>Koordinace a integrace péče</c:v>
                </c:pt>
              </c:strCache>
            </c:strRef>
          </c:cat>
          <c:val>
            <c:numRef>
              <c:f>List1!$C$2:$C$10</c:f>
              <c:numCache>
                <c:formatCode>General</c:formatCode>
                <c:ptCount val="9"/>
                <c:pt idx="0">
                  <c:v>84.129199999999983</c:v>
                </c:pt>
                <c:pt idx="1">
                  <c:v>94.566800000000001</c:v>
                </c:pt>
                <c:pt idx="2">
                  <c:v>92.924800000000005</c:v>
                </c:pt>
                <c:pt idx="3">
                  <c:v>92.770399999999981</c:v>
                </c:pt>
                <c:pt idx="4">
                  <c:v>87.499200000000286</c:v>
                </c:pt>
                <c:pt idx="5">
                  <c:v>85.332799999999978</c:v>
                </c:pt>
                <c:pt idx="6">
                  <c:v>79.894400000000005</c:v>
                </c:pt>
                <c:pt idx="7">
                  <c:v>81.305799999999948</c:v>
                </c:pt>
                <c:pt idx="8">
                  <c:v>81.953999999999994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Respekt, ohled, úcta</c:v>
                </c:pt>
                <c:pt idx="6">
                  <c:v>Tělesné pohodlí</c:v>
                </c:pt>
                <c:pt idx="7">
                  <c:v>Citová opora</c:v>
                </c:pt>
                <c:pt idx="8">
                  <c:v>Koordinace a integrace péče</c:v>
                </c:pt>
              </c:strCache>
            </c:strRef>
          </c:cat>
          <c:val>
            <c:numRef>
              <c:f>List1!$D$2:$D$10</c:f>
              <c:numCache>
                <c:formatCode>General</c:formatCode>
                <c:ptCount val="9"/>
                <c:pt idx="0">
                  <c:v>78.87469999999999</c:v>
                </c:pt>
                <c:pt idx="1">
                  <c:v>89.285699999999991</c:v>
                </c:pt>
                <c:pt idx="2">
                  <c:v>83.928600000000003</c:v>
                </c:pt>
                <c:pt idx="3">
                  <c:v>82.993200000000272</c:v>
                </c:pt>
                <c:pt idx="4">
                  <c:v>79.881</c:v>
                </c:pt>
                <c:pt idx="5">
                  <c:v>77.857100000000003</c:v>
                </c:pt>
                <c:pt idx="6">
                  <c:v>72.511300000000006</c:v>
                </c:pt>
                <c:pt idx="7">
                  <c:v>72.5</c:v>
                </c:pt>
                <c:pt idx="8">
                  <c:v>72.040800000000004</c:v>
                </c:pt>
              </c:numCache>
            </c:numRef>
          </c:val>
        </c:ser>
        <c:dLbls>
          <c:showVal val="1"/>
        </c:dLbls>
        <c:hiLowLines>
          <c:spPr>
            <a:ln w="25400" cap="sq" cmpd="sng" algn="ctr">
              <a:solidFill>
                <a:srgbClr val="003366"/>
              </a:solidFill>
              <a:prstDash val="solid"/>
              <a:headEnd type="none" w="med" len="sm"/>
              <a:tailEnd type="none" w="med" len="sm"/>
            </a:ln>
            <a:effectLst/>
          </c:spPr>
        </c:hiLowLines>
        <c:axId val="171610496"/>
        <c:axId val="171612032"/>
      </c:stockChart>
      <c:catAx>
        <c:axId val="17161049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71612032"/>
        <c:crosses val="autoZero"/>
        <c:auto val="1"/>
        <c:lblAlgn val="ctr"/>
        <c:lblOffset val="100"/>
      </c:catAx>
      <c:valAx>
        <c:axId val="17161203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7161049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Přijetí do nemocnice</c:v>
                </c:pt>
                <c:pt idx="6">
                  <c:v>Koordinace a integrace péče</c:v>
                </c:pt>
                <c:pt idx="7">
                  <c:v>Tělesné pohodlí</c:v>
                </c:pt>
                <c:pt idx="8">
                  <c:v>Citová opora</c:v>
                </c:pt>
              </c:strCache>
            </c:strRef>
          </c:cat>
          <c:val>
            <c:numRef>
              <c:f>List1!$B$2:$B$10</c:f>
              <c:numCache>
                <c:formatCode>General</c:formatCode>
                <c:ptCount val="9"/>
                <c:pt idx="0">
                  <c:v>79.694400000000002</c:v>
                </c:pt>
                <c:pt idx="1">
                  <c:v>88.261300000000006</c:v>
                </c:pt>
                <c:pt idx="2">
                  <c:v>85.424000000000007</c:v>
                </c:pt>
                <c:pt idx="3">
                  <c:v>79.3536</c:v>
                </c:pt>
                <c:pt idx="4">
                  <c:v>78.675499999999758</c:v>
                </c:pt>
                <c:pt idx="5">
                  <c:v>78.52379999999998</c:v>
                </c:pt>
                <c:pt idx="6">
                  <c:v>76.897400000000005</c:v>
                </c:pt>
                <c:pt idx="7">
                  <c:v>75.232399999999998</c:v>
                </c:pt>
                <c:pt idx="8">
                  <c:v>73.175799999999569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Přijetí do nemocnice</c:v>
                </c:pt>
                <c:pt idx="6">
                  <c:v>Koordinace a integrace péče</c:v>
                </c:pt>
                <c:pt idx="7">
                  <c:v>Tělesné pohodlí</c:v>
                </c:pt>
                <c:pt idx="8">
                  <c:v>Citová opora</c:v>
                </c:pt>
              </c:strCache>
            </c:strRef>
          </c:cat>
          <c:val>
            <c:numRef>
              <c:f>List1!$C$2:$C$10</c:f>
              <c:numCache>
                <c:formatCode>General</c:formatCode>
                <c:ptCount val="9"/>
                <c:pt idx="0">
                  <c:v>81.260900000000007</c:v>
                </c:pt>
                <c:pt idx="1">
                  <c:v>90.601500000000001</c:v>
                </c:pt>
                <c:pt idx="2">
                  <c:v>87.468700000000013</c:v>
                </c:pt>
                <c:pt idx="3">
                  <c:v>81.386200000000002</c:v>
                </c:pt>
                <c:pt idx="4">
                  <c:v>80.805299999999988</c:v>
                </c:pt>
                <c:pt idx="5">
                  <c:v>80.796700000000001</c:v>
                </c:pt>
                <c:pt idx="6">
                  <c:v>79.30589999999998</c:v>
                </c:pt>
                <c:pt idx="7">
                  <c:v>76.921700000000001</c:v>
                </c:pt>
                <c:pt idx="8">
                  <c:v>75.794500000000127</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Přijetí do nemocnice</c:v>
                </c:pt>
                <c:pt idx="6">
                  <c:v>Koordinace a integrace péče</c:v>
                </c:pt>
                <c:pt idx="7">
                  <c:v>Tělesné pohodlí</c:v>
                </c:pt>
                <c:pt idx="8">
                  <c:v>Citová opora</c:v>
                </c:pt>
              </c:strCache>
            </c:strRef>
          </c:cat>
          <c:val>
            <c:numRef>
              <c:f>List1!$D$2:$D$10</c:f>
              <c:numCache>
                <c:formatCode>General</c:formatCode>
                <c:ptCount val="9"/>
                <c:pt idx="0">
                  <c:v>80.477599999999995</c:v>
                </c:pt>
                <c:pt idx="1">
                  <c:v>89.431399999999996</c:v>
                </c:pt>
                <c:pt idx="2">
                  <c:v>86.446399999999997</c:v>
                </c:pt>
                <c:pt idx="3">
                  <c:v>80.369900000000001</c:v>
                </c:pt>
                <c:pt idx="4">
                  <c:v>79.740399999999994</c:v>
                </c:pt>
                <c:pt idx="5">
                  <c:v>79.660200000000003</c:v>
                </c:pt>
                <c:pt idx="6">
                  <c:v>78.101600000000005</c:v>
                </c:pt>
                <c:pt idx="7">
                  <c:v>76.076999999999998</c:v>
                </c:pt>
                <c:pt idx="8">
                  <c:v>74.485200000000006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15397760"/>
        <c:axId val="115399296"/>
      </c:stockChart>
      <c:catAx>
        <c:axId val="11539776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5399296"/>
        <c:crosses val="autoZero"/>
        <c:auto val="1"/>
        <c:lblAlgn val="ctr"/>
        <c:lblOffset val="100"/>
      </c:catAx>
      <c:valAx>
        <c:axId val="11539929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539776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5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Koordinace a integrace péče</c:v>
                </c:pt>
                <c:pt idx="6">
                  <c:v>Respekt, ohled, úcta</c:v>
                </c:pt>
                <c:pt idx="7">
                  <c:v>Tělesné pohodlí</c:v>
                </c:pt>
                <c:pt idx="8">
                  <c:v>Citová opora</c:v>
                </c:pt>
              </c:strCache>
            </c:strRef>
          </c:cat>
          <c:val>
            <c:numRef>
              <c:f>List1!$B$2:$B$10</c:f>
              <c:numCache>
                <c:formatCode>General</c:formatCode>
                <c:ptCount val="9"/>
                <c:pt idx="0">
                  <c:v>79.778399999999948</c:v>
                </c:pt>
                <c:pt idx="1">
                  <c:v>85.267399999999995</c:v>
                </c:pt>
                <c:pt idx="2">
                  <c:v>88.44150000000036</c:v>
                </c:pt>
                <c:pt idx="3">
                  <c:v>78.259399999999999</c:v>
                </c:pt>
                <c:pt idx="4">
                  <c:v>79.405199999999994</c:v>
                </c:pt>
                <c:pt idx="5">
                  <c:v>76.97</c:v>
                </c:pt>
                <c:pt idx="6">
                  <c:v>78.969700000000003</c:v>
                </c:pt>
                <c:pt idx="7">
                  <c:v>75.488200000000006</c:v>
                </c:pt>
                <c:pt idx="8">
                  <c:v>73.375599999999949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Koordinace a integrace péče</c:v>
                </c:pt>
                <c:pt idx="6">
                  <c:v>Respekt, ohled, úcta</c:v>
                </c:pt>
                <c:pt idx="7">
                  <c:v>Tělesné pohodlí</c:v>
                </c:pt>
                <c:pt idx="8">
                  <c:v>Citová opora</c:v>
                </c:pt>
              </c:strCache>
            </c:strRef>
          </c:cat>
          <c:val>
            <c:numRef>
              <c:f>List1!$C$2:$C$10</c:f>
              <c:numCache>
                <c:formatCode>General</c:formatCode>
                <c:ptCount val="9"/>
                <c:pt idx="0">
                  <c:v>81.374999999999986</c:v>
                </c:pt>
                <c:pt idx="1">
                  <c:v>87.365600000000001</c:v>
                </c:pt>
                <c:pt idx="2">
                  <c:v>90.817700000000002</c:v>
                </c:pt>
                <c:pt idx="3">
                  <c:v>80.5886</c:v>
                </c:pt>
                <c:pt idx="4">
                  <c:v>81.492199999999997</c:v>
                </c:pt>
                <c:pt idx="5">
                  <c:v>79.432199999999995</c:v>
                </c:pt>
                <c:pt idx="6">
                  <c:v>81.120499999999979</c:v>
                </c:pt>
                <c:pt idx="7">
                  <c:v>77.209999999999994</c:v>
                </c:pt>
                <c:pt idx="8">
                  <c:v>76.055399999999949</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Koordinace a integrace péče</c:v>
                </c:pt>
                <c:pt idx="6">
                  <c:v>Respekt, ohled, úcta</c:v>
                </c:pt>
                <c:pt idx="7">
                  <c:v>Tělesné pohodlí</c:v>
                </c:pt>
                <c:pt idx="8">
                  <c:v>Citová opora</c:v>
                </c:pt>
              </c:strCache>
            </c:strRef>
          </c:cat>
          <c:val>
            <c:numRef>
              <c:f>List1!$D$2:$D$10</c:f>
              <c:numCache>
                <c:formatCode>General</c:formatCode>
                <c:ptCount val="9"/>
                <c:pt idx="0">
                  <c:v>80.576699999999988</c:v>
                </c:pt>
                <c:pt idx="1">
                  <c:v>86.316500000000005</c:v>
                </c:pt>
                <c:pt idx="2">
                  <c:v>89.629599999999982</c:v>
                </c:pt>
                <c:pt idx="3">
                  <c:v>79.424000000000007</c:v>
                </c:pt>
                <c:pt idx="4">
                  <c:v>80.448700000000002</c:v>
                </c:pt>
                <c:pt idx="5">
                  <c:v>78.201099999999997</c:v>
                </c:pt>
                <c:pt idx="6">
                  <c:v>80.045100000000005</c:v>
                </c:pt>
                <c:pt idx="7">
                  <c:v>76.349100000000007</c:v>
                </c:pt>
                <c:pt idx="8">
                  <c:v>74.715500000000006</c:v>
                </c:pt>
              </c:numCache>
            </c:numRef>
          </c:val>
        </c:ser>
        <c:dLbls>
          <c:showVal val="1"/>
        </c:dLbls>
        <c:hiLowLines>
          <c:spPr>
            <a:ln w="25400" cap="sq" cmpd="sng" algn="ctr">
              <a:solidFill>
                <a:srgbClr val="3366FF"/>
              </a:solidFill>
              <a:prstDash val="solid"/>
              <a:headEnd type="none" w="med" len="sm"/>
              <a:tailEnd type="none" w="med" len="sm"/>
            </a:ln>
            <a:effectLst/>
          </c:spPr>
        </c:hiLowLines>
        <c:axId val="172093440"/>
        <c:axId val="172094976"/>
      </c:stockChart>
      <c:catAx>
        <c:axId val="172093440"/>
        <c:scaling>
          <c:orientation val="minMax"/>
        </c:scaling>
        <c:axPos val="b"/>
        <c:numFmt formatCode="d/m/yyyy" sourceLinked="1"/>
        <c:tickLblPos val="none"/>
        <c:spPr>
          <a:ln>
            <a:noFill/>
          </a:ln>
        </c:spPr>
        <c:crossAx val="172094976"/>
        <c:crosses val="autoZero"/>
        <c:auto val="1"/>
        <c:lblAlgn val="ctr"/>
        <c:lblOffset val="100"/>
      </c:catAx>
      <c:valAx>
        <c:axId val="172094976"/>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7209344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5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Koordinace a integrace péče</c:v>
                </c:pt>
                <c:pt idx="6">
                  <c:v>Respekt, ohled, úcta</c:v>
                </c:pt>
                <c:pt idx="7">
                  <c:v>Tělesné pohodlí</c:v>
                </c:pt>
                <c:pt idx="8">
                  <c:v>Citová opora</c:v>
                </c:pt>
              </c:strCache>
            </c:strRef>
          </c:cat>
          <c:val>
            <c:numRef>
              <c:f>List1!$B$2:$B$10</c:f>
              <c:numCache>
                <c:formatCode>General</c:formatCode>
                <c:ptCount val="9"/>
                <c:pt idx="0">
                  <c:v>74.240600000000242</c:v>
                </c:pt>
                <c:pt idx="1">
                  <c:v>84.872399999999757</c:v>
                </c:pt>
                <c:pt idx="2">
                  <c:v>78.713499999999996</c:v>
                </c:pt>
                <c:pt idx="3">
                  <c:v>79.912999999999997</c:v>
                </c:pt>
                <c:pt idx="4">
                  <c:v>74.208399999999983</c:v>
                </c:pt>
                <c:pt idx="5">
                  <c:v>70.034000000000006</c:v>
                </c:pt>
                <c:pt idx="6">
                  <c:v>66.643199999999993</c:v>
                </c:pt>
                <c:pt idx="7">
                  <c:v>65.854600000000005</c:v>
                </c:pt>
                <c:pt idx="8">
                  <c:v>63.224900000000012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Koordinace a integrace péče</c:v>
                </c:pt>
                <c:pt idx="6">
                  <c:v>Respekt, ohled, úcta</c:v>
                </c:pt>
                <c:pt idx="7">
                  <c:v>Tělesné pohodlí</c:v>
                </c:pt>
                <c:pt idx="8">
                  <c:v>Citová opora</c:v>
                </c:pt>
              </c:strCache>
            </c:strRef>
          </c:cat>
          <c:val>
            <c:numRef>
              <c:f>List1!$C$2:$C$10</c:f>
              <c:numCache>
                <c:formatCode>General</c:formatCode>
                <c:ptCount val="9"/>
                <c:pt idx="0">
                  <c:v>82.257999999999996</c:v>
                </c:pt>
                <c:pt idx="1">
                  <c:v>93.794300000000007</c:v>
                </c:pt>
                <c:pt idx="2">
                  <c:v>91.50869999999999</c:v>
                </c:pt>
                <c:pt idx="3">
                  <c:v>89.934600000000287</c:v>
                </c:pt>
                <c:pt idx="4">
                  <c:v>82.99160000000029</c:v>
                </c:pt>
                <c:pt idx="5">
                  <c:v>81.699299999999994</c:v>
                </c:pt>
                <c:pt idx="6">
                  <c:v>79.134500000000003</c:v>
                </c:pt>
                <c:pt idx="7">
                  <c:v>74.063999999999993</c:v>
                </c:pt>
                <c:pt idx="8">
                  <c:v>75.397300000000001</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Propuštění a pokračování péče</c:v>
                </c:pt>
                <c:pt idx="2">
                  <c:v>Zapojení rodiny</c:v>
                </c:pt>
                <c:pt idx="3">
                  <c:v>Přijetí do nemocnice</c:v>
                </c:pt>
                <c:pt idx="4">
                  <c:v>Informace</c:v>
                </c:pt>
                <c:pt idx="5">
                  <c:v>Koordinace a integrace péče</c:v>
                </c:pt>
                <c:pt idx="6">
                  <c:v>Respekt, ohled, úcta</c:v>
                </c:pt>
                <c:pt idx="7">
                  <c:v>Tělesné pohodlí</c:v>
                </c:pt>
                <c:pt idx="8">
                  <c:v>Citová opora</c:v>
                </c:pt>
              </c:strCache>
            </c:strRef>
          </c:cat>
          <c:val>
            <c:numRef>
              <c:f>List1!$D$2:$D$10</c:f>
              <c:numCache>
                <c:formatCode>General</c:formatCode>
                <c:ptCount val="9"/>
                <c:pt idx="0">
                  <c:v>78.249300000000005</c:v>
                </c:pt>
                <c:pt idx="1">
                  <c:v>89.333299999999994</c:v>
                </c:pt>
                <c:pt idx="2">
                  <c:v>85.111099999999993</c:v>
                </c:pt>
                <c:pt idx="3">
                  <c:v>84.9238</c:v>
                </c:pt>
                <c:pt idx="4">
                  <c:v>78.599999999999994</c:v>
                </c:pt>
                <c:pt idx="5">
                  <c:v>75.866699999999994</c:v>
                </c:pt>
                <c:pt idx="6">
                  <c:v>72.888899999999978</c:v>
                </c:pt>
                <c:pt idx="7">
                  <c:v>69.959300000000013</c:v>
                </c:pt>
                <c:pt idx="8">
                  <c:v>69.311099999999996</c:v>
                </c:pt>
              </c:numCache>
            </c:numRef>
          </c:val>
        </c:ser>
        <c:dLbls>
          <c:showVal val="1"/>
        </c:dLbls>
        <c:hiLowLines>
          <c:spPr>
            <a:ln w="25400" cap="sq" cmpd="sng" algn="ctr">
              <a:solidFill>
                <a:srgbClr val="003366"/>
              </a:solidFill>
              <a:prstDash val="solid"/>
              <a:headEnd type="none" w="med" len="sm"/>
              <a:tailEnd type="none" w="med" len="sm"/>
            </a:ln>
            <a:effectLst/>
          </c:spPr>
        </c:hiLowLines>
        <c:axId val="172232704"/>
        <c:axId val="172234240"/>
      </c:stockChart>
      <c:catAx>
        <c:axId val="17223270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72234240"/>
        <c:crosses val="autoZero"/>
        <c:auto val="1"/>
        <c:lblAlgn val="ctr"/>
        <c:lblOffset val="100"/>
      </c:catAx>
      <c:valAx>
        <c:axId val="17223424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7223270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5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List1!$B$2:$B$10</c:f>
              <c:numCache>
                <c:formatCode>General</c:formatCode>
                <c:ptCount val="9"/>
                <c:pt idx="0">
                  <c:v>80.004900000000006</c:v>
                </c:pt>
                <c:pt idx="1">
                  <c:v>88.495400000000004</c:v>
                </c:pt>
                <c:pt idx="2">
                  <c:v>85.598000000000013</c:v>
                </c:pt>
                <c:pt idx="3">
                  <c:v>75.404900000000026</c:v>
                </c:pt>
                <c:pt idx="4">
                  <c:v>79.641800000000003</c:v>
                </c:pt>
                <c:pt idx="5">
                  <c:v>78.976500000000001</c:v>
                </c:pt>
                <c:pt idx="6">
                  <c:v>78.891999999999996</c:v>
                </c:pt>
                <c:pt idx="7">
                  <c:v>77.389299999999992</c:v>
                </c:pt>
                <c:pt idx="8">
                  <c:v>73.60599999999998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List1!$C$2:$C$10</c:f>
              <c:numCache>
                <c:formatCode>General</c:formatCode>
                <c:ptCount val="9"/>
                <c:pt idx="0">
                  <c:v>81.577100000000002</c:v>
                </c:pt>
                <c:pt idx="1">
                  <c:v>90.843000000000004</c:v>
                </c:pt>
                <c:pt idx="2">
                  <c:v>87.666200000000003</c:v>
                </c:pt>
                <c:pt idx="3">
                  <c:v>77.110100000000003</c:v>
                </c:pt>
                <c:pt idx="4">
                  <c:v>81.689599999999999</c:v>
                </c:pt>
                <c:pt idx="5">
                  <c:v>81.119100000000003</c:v>
                </c:pt>
                <c:pt idx="6">
                  <c:v>81.174199999999999</c:v>
                </c:pt>
                <c:pt idx="7">
                  <c:v>79.80589999999998</c:v>
                </c:pt>
                <c:pt idx="8">
                  <c:v>76.236599999999996</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List1!$D$2:$D$10</c:f>
              <c:numCache>
                <c:formatCode>General</c:formatCode>
                <c:ptCount val="9"/>
                <c:pt idx="0">
                  <c:v>80.790999999999997</c:v>
                </c:pt>
                <c:pt idx="1">
                  <c:v>89.669200000000004</c:v>
                </c:pt>
                <c:pt idx="2">
                  <c:v>86.63209999999998</c:v>
                </c:pt>
                <c:pt idx="3">
                  <c:v>76.257499999999993</c:v>
                </c:pt>
                <c:pt idx="4">
                  <c:v>80.665699999999987</c:v>
                </c:pt>
                <c:pt idx="5">
                  <c:v>80.047799999999995</c:v>
                </c:pt>
                <c:pt idx="6">
                  <c:v>80.033100000000005</c:v>
                </c:pt>
                <c:pt idx="7">
                  <c:v>78.597600000000227</c:v>
                </c:pt>
                <c:pt idx="8">
                  <c:v>74.921300000000002</c:v>
                </c:pt>
              </c:numCache>
            </c:numRef>
          </c:val>
        </c:ser>
        <c:dLbls>
          <c:showVal val="1"/>
        </c:dLbls>
        <c:hiLowLines>
          <c:spPr>
            <a:ln w="25400" cap="sq" cmpd="sng" algn="ctr">
              <a:solidFill>
                <a:srgbClr val="3366FF"/>
              </a:solidFill>
              <a:prstDash val="solid"/>
              <a:headEnd type="none" w="med" len="sm"/>
              <a:tailEnd type="none" w="med" len="sm"/>
            </a:ln>
            <a:effectLst/>
          </c:spPr>
        </c:hiLowLines>
        <c:axId val="164728192"/>
        <c:axId val="164738176"/>
      </c:stockChart>
      <c:catAx>
        <c:axId val="164728192"/>
        <c:scaling>
          <c:orientation val="minMax"/>
        </c:scaling>
        <c:axPos val="b"/>
        <c:numFmt formatCode="d/m/yyyy" sourceLinked="1"/>
        <c:tickLblPos val="none"/>
        <c:spPr>
          <a:ln>
            <a:noFill/>
          </a:ln>
        </c:spPr>
        <c:crossAx val="164738176"/>
        <c:crosses val="autoZero"/>
        <c:auto val="1"/>
        <c:lblAlgn val="ctr"/>
        <c:lblOffset val="100"/>
      </c:catAx>
      <c:valAx>
        <c:axId val="164738176"/>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647281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5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List1!$B$2:$B$10</c:f>
              <c:numCache>
                <c:formatCode>General</c:formatCode>
                <c:ptCount val="9"/>
                <c:pt idx="0">
                  <c:v>62.843599999999995</c:v>
                </c:pt>
                <c:pt idx="1">
                  <c:v>70.774999999999991</c:v>
                </c:pt>
                <c:pt idx="2">
                  <c:v>72.74160000000029</c:v>
                </c:pt>
                <c:pt idx="3">
                  <c:v>63.343299999999999</c:v>
                </c:pt>
                <c:pt idx="4">
                  <c:v>61.957699999999996</c:v>
                </c:pt>
                <c:pt idx="5">
                  <c:v>60.132400000000011</c:v>
                </c:pt>
                <c:pt idx="6">
                  <c:v>56.931599999999996</c:v>
                </c:pt>
                <c:pt idx="7">
                  <c:v>50.535900000000012</c:v>
                </c:pt>
                <c:pt idx="8">
                  <c:v>48.075200000000002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List1!$C$2:$C$10</c:f>
              <c:numCache>
                <c:formatCode>General</c:formatCode>
                <c:ptCount val="9"/>
                <c:pt idx="0">
                  <c:v>73.618200000000002</c:v>
                </c:pt>
                <c:pt idx="1">
                  <c:v>89.718800000000002</c:v>
                </c:pt>
                <c:pt idx="2">
                  <c:v>85.803899999999999</c:v>
                </c:pt>
                <c:pt idx="3">
                  <c:v>74.707200000000242</c:v>
                </c:pt>
                <c:pt idx="4">
                  <c:v>75.678699999999978</c:v>
                </c:pt>
                <c:pt idx="5">
                  <c:v>75.322099999999978</c:v>
                </c:pt>
                <c:pt idx="6">
                  <c:v>73.509900000000002</c:v>
                </c:pt>
                <c:pt idx="7">
                  <c:v>66.936000000000007</c:v>
                </c:pt>
                <c:pt idx="8">
                  <c:v>66.8339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Tělesné pohodlí</c:v>
                </c:pt>
                <c:pt idx="4">
                  <c:v>Informace</c:v>
                </c:pt>
                <c:pt idx="5">
                  <c:v>Respekt, ohled, úcta</c:v>
                </c:pt>
                <c:pt idx="6">
                  <c:v>Přijetí do nemocnice</c:v>
                </c:pt>
                <c:pt idx="7">
                  <c:v>Koordinace a integrace péče</c:v>
                </c:pt>
                <c:pt idx="8">
                  <c:v>Citová opora</c:v>
                </c:pt>
              </c:strCache>
            </c:strRef>
          </c:cat>
          <c:val>
            <c:numRef>
              <c:f>List1!$D$2:$D$10</c:f>
              <c:numCache>
                <c:formatCode>General</c:formatCode>
                <c:ptCount val="9"/>
                <c:pt idx="0">
                  <c:v>68.230900000000005</c:v>
                </c:pt>
                <c:pt idx="1">
                  <c:v>80.246899999999997</c:v>
                </c:pt>
                <c:pt idx="2">
                  <c:v>79.272699999999986</c:v>
                </c:pt>
                <c:pt idx="3">
                  <c:v>69.025299999999987</c:v>
                </c:pt>
                <c:pt idx="4">
                  <c:v>68.818200000000004</c:v>
                </c:pt>
                <c:pt idx="5">
                  <c:v>67.7273</c:v>
                </c:pt>
                <c:pt idx="6">
                  <c:v>65.220799999999983</c:v>
                </c:pt>
                <c:pt idx="7">
                  <c:v>58.735900000000129</c:v>
                </c:pt>
                <c:pt idx="8">
                  <c:v>57.454499999999996</c:v>
                </c:pt>
              </c:numCache>
            </c:numRef>
          </c:val>
        </c:ser>
        <c:dLbls>
          <c:showVal val="1"/>
        </c:dLbls>
        <c:hiLowLines>
          <c:spPr>
            <a:ln w="25400" cap="sq" cmpd="sng" algn="ctr">
              <a:solidFill>
                <a:srgbClr val="003366"/>
              </a:solidFill>
              <a:prstDash val="solid"/>
              <a:headEnd type="none" w="med" len="sm"/>
              <a:tailEnd type="none" w="med" len="sm"/>
            </a:ln>
            <a:effectLst/>
          </c:spPr>
        </c:hiLowLines>
        <c:axId val="172612992"/>
        <c:axId val="172688512"/>
      </c:stockChart>
      <c:catAx>
        <c:axId val="17261299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72688512"/>
        <c:crosses val="autoZero"/>
        <c:auto val="1"/>
        <c:lblAlgn val="ctr"/>
        <c:lblOffset val="100"/>
      </c:catAx>
      <c:valAx>
        <c:axId val="17268851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726129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5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Koordinace a integrace péče</c:v>
                </c:pt>
                <c:pt idx="6">
                  <c:v>Tělesné pohodlí</c:v>
                </c:pt>
                <c:pt idx="7">
                  <c:v>Citová opora</c:v>
                </c:pt>
                <c:pt idx="8">
                  <c:v>Informace</c:v>
                </c:pt>
              </c:strCache>
            </c:strRef>
          </c:cat>
          <c:val>
            <c:numRef>
              <c:f>List1!$B$2:$B$10</c:f>
              <c:numCache>
                <c:formatCode>General</c:formatCode>
                <c:ptCount val="9"/>
                <c:pt idx="0">
                  <c:v>79.856699999999989</c:v>
                </c:pt>
                <c:pt idx="1">
                  <c:v>85.55589999999998</c:v>
                </c:pt>
                <c:pt idx="2">
                  <c:v>88.541300000000007</c:v>
                </c:pt>
                <c:pt idx="3">
                  <c:v>78.697100000000006</c:v>
                </c:pt>
                <c:pt idx="4">
                  <c:v>78.634699999999995</c:v>
                </c:pt>
                <c:pt idx="5">
                  <c:v>77.017500000000027</c:v>
                </c:pt>
                <c:pt idx="6">
                  <c:v>75.348799999999983</c:v>
                </c:pt>
                <c:pt idx="7">
                  <c:v>73.282499999999999</c:v>
                </c:pt>
                <c:pt idx="8">
                  <c:v>79.751300000000001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Koordinace a integrace péče</c:v>
                </c:pt>
                <c:pt idx="6">
                  <c:v>Tělesné pohodlí</c:v>
                </c:pt>
                <c:pt idx="7">
                  <c:v>Citová opora</c:v>
                </c:pt>
                <c:pt idx="8">
                  <c:v>Informace</c:v>
                </c:pt>
              </c:strCache>
            </c:strRef>
          </c:cat>
          <c:val>
            <c:numRef>
              <c:f>List1!$C$2:$C$10</c:f>
              <c:numCache>
                <c:formatCode>General</c:formatCode>
                <c:ptCount val="9"/>
                <c:pt idx="0">
                  <c:v>81.453100000000006</c:v>
                </c:pt>
                <c:pt idx="1">
                  <c:v>87.637699999999995</c:v>
                </c:pt>
                <c:pt idx="2">
                  <c:v>90.891499999999994</c:v>
                </c:pt>
                <c:pt idx="3">
                  <c:v>80.87269999999998</c:v>
                </c:pt>
                <c:pt idx="4">
                  <c:v>80.954700000000003</c:v>
                </c:pt>
                <c:pt idx="5">
                  <c:v>79.469700000000003</c:v>
                </c:pt>
                <c:pt idx="6">
                  <c:v>77.071799999999982</c:v>
                </c:pt>
                <c:pt idx="7">
                  <c:v>75.960099999999997</c:v>
                </c:pt>
                <c:pt idx="8">
                  <c:v>81.800699999999992</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Koordinace a integrace péče</c:v>
                </c:pt>
                <c:pt idx="6">
                  <c:v>Tělesné pohodlí</c:v>
                </c:pt>
                <c:pt idx="7">
                  <c:v>Citová opora</c:v>
                </c:pt>
                <c:pt idx="8">
                  <c:v>Informace</c:v>
                </c:pt>
              </c:strCache>
            </c:strRef>
          </c:cat>
          <c:val>
            <c:numRef>
              <c:f>List1!$D$2:$D$10</c:f>
              <c:numCache>
                <c:formatCode>General</c:formatCode>
                <c:ptCount val="9"/>
                <c:pt idx="0">
                  <c:v>80.654899999999998</c:v>
                </c:pt>
                <c:pt idx="1">
                  <c:v>86.596800000000002</c:v>
                </c:pt>
                <c:pt idx="2">
                  <c:v>89.716399999999993</c:v>
                </c:pt>
                <c:pt idx="3">
                  <c:v>79.784899999999993</c:v>
                </c:pt>
                <c:pt idx="4">
                  <c:v>79.794700000000006</c:v>
                </c:pt>
                <c:pt idx="5">
                  <c:v>78.243600000000285</c:v>
                </c:pt>
                <c:pt idx="6">
                  <c:v>76.210300000000004</c:v>
                </c:pt>
                <c:pt idx="7">
                  <c:v>74.621299999999991</c:v>
                </c:pt>
                <c:pt idx="8">
                  <c:v>80.775999999999982</c:v>
                </c:pt>
              </c:numCache>
            </c:numRef>
          </c:val>
        </c:ser>
        <c:dLbls>
          <c:showVal val="1"/>
        </c:dLbls>
        <c:hiLowLines>
          <c:spPr>
            <a:ln w="25400" cap="sq" cmpd="sng" algn="ctr">
              <a:solidFill>
                <a:srgbClr val="3366FF"/>
              </a:solidFill>
              <a:prstDash val="solid"/>
              <a:headEnd type="none" w="med" len="sm"/>
              <a:tailEnd type="none" w="med" len="sm"/>
            </a:ln>
            <a:effectLst/>
          </c:spPr>
        </c:hiLowLines>
        <c:axId val="173038592"/>
        <c:axId val="173056768"/>
      </c:stockChart>
      <c:catAx>
        <c:axId val="173038592"/>
        <c:scaling>
          <c:orientation val="minMax"/>
        </c:scaling>
        <c:axPos val="b"/>
        <c:numFmt formatCode="d/m/yyyy" sourceLinked="1"/>
        <c:tickLblPos val="none"/>
        <c:spPr>
          <a:ln>
            <a:noFill/>
          </a:ln>
        </c:spPr>
        <c:crossAx val="173056768"/>
        <c:crosses val="autoZero"/>
        <c:auto val="1"/>
        <c:lblAlgn val="ctr"/>
        <c:lblOffset val="100"/>
      </c:catAx>
      <c:valAx>
        <c:axId val="173056768"/>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730385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5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Koordinace a integrace péče</c:v>
                </c:pt>
                <c:pt idx="6">
                  <c:v>Tělesné pohodlí</c:v>
                </c:pt>
                <c:pt idx="7">
                  <c:v>Citová opora</c:v>
                </c:pt>
                <c:pt idx="8">
                  <c:v>Informace</c:v>
                </c:pt>
              </c:strCache>
            </c:strRef>
          </c:cat>
          <c:val>
            <c:numRef>
              <c:f>List1!$B$2:$B$10</c:f>
              <c:numCache>
                <c:formatCode>General</c:formatCode>
                <c:ptCount val="9"/>
                <c:pt idx="0">
                  <c:v>72.055799999999948</c:v>
                </c:pt>
                <c:pt idx="1">
                  <c:v>77.277600000000007</c:v>
                </c:pt>
                <c:pt idx="2">
                  <c:v>74.473299999999995</c:v>
                </c:pt>
                <c:pt idx="3">
                  <c:v>73.410700000000006</c:v>
                </c:pt>
                <c:pt idx="4">
                  <c:v>70.629299999999986</c:v>
                </c:pt>
                <c:pt idx="5">
                  <c:v>68.094700000000003</c:v>
                </c:pt>
                <c:pt idx="6">
                  <c:v>68.475499999999982</c:v>
                </c:pt>
                <c:pt idx="7">
                  <c:v>64.837199999999996</c:v>
                </c:pt>
                <c:pt idx="8">
                  <c:v>63.991300000000003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Koordinace a integrace péče</c:v>
                </c:pt>
                <c:pt idx="6">
                  <c:v>Tělesné pohodlí</c:v>
                </c:pt>
                <c:pt idx="7">
                  <c:v>Citová opora</c:v>
                </c:pt>
                <c:pt idx="8">
                  <c:v>Informace</c:v>
                </c:pt>
              </c:strCache>
            </c:strRef>
          </c:cat>
          <c:val>
            <c:numRef>
              <c:f>List1!$C$2:$C$10</c:f>
              <c:numCache>
                <c:formatCode>General</c:formatCode>
                <c:ptCount val="9"/>
                <c:pt idx="0">
                  <c:v>79.905299999999997</c:v>
                </c:pt>
                <c:pt idx="1">
                  <c:v>88.075999999999979</c:v>
                </c:pt>
                <c:pt idx="2">
                  <c:v>90.142099999999999</c:v>
                </c:pt>
                <c:pt idx="3">
                  <c:v>83.811600000000027</c:v>
                </c:pt>
                <c:pt idx="4">
                  <c:v>81.8249</c:v>
                </c:pt>
                <c:pt idx="5">
                  <c:v>80.909700000000001</c:v>
                </c:pt>
                <c:pt idx="6">
                  <c:v>76.916500000000127</c:v>
                </c:pt>
                <c:pt idx="7">
                  <c:v>77.233500000000006</c:v>
                </c:pt>
                <c:pt idx="8">
                  <c:v>76.160200000000003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Propuštění a pokračování péče</c:v>
                </c:pt>
                <c:pt idx="2">
                  <c:v>Zapojení rodiny</c:v>
                </c:pt>
                <c:pt idx="3">
                  <c:v>Respekt, ohled, úcta</c:v>
                </c:pt>
                <c:pt idx="4">
                  <c:v>Přijetí do nemocnice</c:v>
                </c:pt>
                <c:pt idx="5">
                  <c:v>Koordinace a integrace péče</c:v>
                </c:pt>
                <c:pt idx="6">
                  <c:v>Tělesné pohodlí</c:v>
                </c:pt>
                <c:pt idx="7">
                  <c:v>Citová opora</c:v>
                </c:pt>
                <c:pt idx="8">
                  <c:v>Informace</c:v>
                </c:pt>
              </c:strCache>
            </c:strRef>
          </c:cat>
          <c:val>
            <c:numRef>
              <c:f>List1!$D$2:$D$10</c:f>
              <c:numCache>
                <c:formatCode>General</c:formatCode>
                <c:ptCount val="9"/>
                <c:pt idx="0">
                  <c:v>75.980599999999995</c:v>
                </c:pt>
                <c:pt idx="1">
                  <c:v>82.676799999999858</c:v>
                </c:pt>
                <c:pt idx="2">
                  <c:v>82.307699999999997</c:v>
                </c:pt>
                <c:pt idx="3">
                  <c:v>78.611099999999993</c:v>
                </c:pt>
                <c:pt idx="4">
                  <c:v>76.227099999999993</c:v>
                </c:pt>
                <c:pt idx="5">
                  <c:v>74.502200000000002</c:v>
                </c:pt>
                <c:pt idx="6">
                  <c:v>72.695999999999998</c:v>
                </c:pt>
                <c:pt idx="7">
                  <c:v>71.035399999999981</c:v>
                </c:pt>
                <c:pt idx="8">
                  <c:v>70.075799999999958</c:v>
                </c:pt>
              </c:numCache>
            </c:numRef>
          </c:val>
        </c:ser>
        <c:dLbls>
          <c:showVal val="1"/>
        </c:dLbls>
        <c:hiLowLines>
          <c:spPr>
            <a:ln w="25400" cap="sq" cmpd="sng" algn="ctr">
              <a:solidFill>
                <a:srgbClr val="003366"/>
              </a:solidFill>
              <a:prstDash val="solid"/>
              <a:headEnd type="none" w="med" len="sm"/>
              <a:tailEnd type="none" w="med" len="sm"/>
            </a:ln>
            <a:effectLst/>
          </c:spPr>
        </c:hiLowLines>
        <c:axId val="172989440"/>
        <c:axId val="172995328"/>
      </c:stockChart>
      <c:catAx>
        <c:axId val="17298944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72995328"/>
        <c:crosses val="autoZero"/>
        <c:auto val="1"/>
        <c:lblAlgn val="ctr"/>
        <c:lblOffset val="100"/>
      </c:catAx>
      <c:valAx>
        <c:axId val="17299532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7298944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Přijetí do nemocnice</c:v>
                </c:pt>
                <c:pt idx="6">
                  <c:v>Koordinace a integrace péče</c:v>
                </c:pt>
                <c:pt idx="7">
                  <c:v>Tělesné pohodlí</c:v>
                </c:pt>
                <c:pt idx="8">
                  <c:v>Citová opora</c:v>
                </c:pt>
              </c:strCache>
            </c:strRef>
          </c:cat>
          <c:val>
            <c:numRef>
              <c:f>List1!$B$2:$B$10</c:f>
              <c:numCache>
                <c:formatCode>General</c:formatCode>
                <c:ptCount val="9"/>
                <c:pt idx="0">
                  <c:v>79.694400000000002</c:v>
                </c:pt>
                <c:pt idx="1">
                  <c:v>88.261300000000006</c:v>
                </c:pt>
                <c:pt idx="2">
                  <c:v>85.424000000000007</c:v>
                </c:pt>
                <c:pt idx="3">
                  <c:v>79.3536</c:v>
                </c:pt>
                <c:pt idx="4">
                  <c:v>78.675499999999928</c:v>
                </c:pt>
                <c:pt idx="5">
                  <c:v>78.52379999999998</c:v>
                </c:pt>
                <c:pt idx="6">
                  <c:v>76.897400000000005</c:v>
                </c:pt>
                <c:pt idx="7">
                  <c:v>75.232399999999998</c:v>
                </c:pt>
                <c:pt idx="8">
                  <c:v>73.175799999999867</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Přijetí do nemocnice</c:v>
                </c:pt>
                <c:pt idx="6">
                  <c:v>Koordinace a integrace péče</c:v>
                </c:pt>
                <c:pt idx="7">
                  <c:v>Tělesné pohodlí</c:v>
                </c:pt>
                <c:pt idx="8">
                  <c:v>Citová opora</c:v>
                </c:pt>
              </c:strCache>
            </c:strRef>
          </c:cat>
          <c:val>
            <c:numRef>
              <c:f>List1!$C$2:$C$10</c:f>
              <c:numCache>
                <c:formatCode>General</c:formatCode>
                <c:ptCount val="9"/>
                <c:pt idx="0">
                  <c:v>81.260900000000007</c:v>
                </c:pt>
                <c:pt idx="1">
                  <c:v>90.601500000000001</c:v>
                </c:pt>
                <c:pt idx="2">
                  <c:v>87.468700000000013</c:v>
                </c:pt>
                <c:pt idx="3">
                  <c:v>81.386200000000002</c:v>
                </c:pt>
                <c:pt idx="4">
                  <c:v>80.805299999999988</c:v>
                </c:pt>
                <c:pt idx="5">
                  <c:v>80.796700000000001</c:v>
                </c:pt>
                <c:pt idx="6">
                  <c:v>79.30589999999998</c:v>
                </c:pt>
                <c:pt idx="7">
                  <c:v>76.921700000000001</c:v>
                </c:pt>
                <c:pt idx="8">
                  <c:v>75.79450000000007</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Přijetí do nemocnice</c:v>
                </c:pt>
                <c:pt idx="6">
                  <c:v>Koordinace a integrace péče</c:v>
                </c:pt>
                <c:pt idx="7">
                  <c:v>Tělesné pohodlí</c:v>
                </c:pt>
                <c:pt idx="8">
                  <c:v>Citová opora</c:v>
                </c:pt>
              </c:strCache>
            </c:strRef>
          </c:cat>
          <c:val>
            <c:numRef>
              <c:f>List1!$D$2:$D$10</c:f>
              <c:numCache>
                <c:formatCode>General</c:formatCode>
                <c:ptCount val="9"/>
                <c:pt idx="0">
                  <c:v>80.477599999999995</c:v>
                </c:pt>
                <c:pt idx="1">
                  <c:v>89.431399999999996</c:v>
                </c:pt>
                <c:pt idx="2">
                  <c:v>86.446399999999997</c:v>
                </c:pt>
                <c:pt idx="3">
                  <c:v>80.369900000000001</c:v>
                </c:pt>
                <c:pt idx="4">
                  <c:v>79.740399999999994</c:v>
                </c:pt>
                <c:pt idx="5">
                  <c:v>79.660200000000003</c:v>
                </c:pt>
                <c:pt idx="6">
                  <c:v>78.101600000000005</c:v>
                </c:pt>
                <c:pt idx="7">
                  <c:v>76.076999999999998</c:v>
                </c:pt>
                <c:pt idx="8">
                  <c:v>74.485200000000006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15601408"/>
        <c:axId val="115602944"/>
      </c:stockChart>
      <c:catAx>
        <c:axId val="11560140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5602944"/>
        <c:crosses val="autoZero"/>
        <c:auto val="1"/>
        <c:lblAlgn val="ctr"/>
        <c:lblOffset val="100"/>
      </c:catAx>
      <c:valAx>
        <c:axId val="11560294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560140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List1!$A$2:$A$13</c:f>
              <c:strCache>
                <c:ptCount val="12"/>
                <c:pt idx="0">
                  <c:v>FN OL: hemato-onkologická klinka</c:v>
                </c:pt>
                <c:pt idx="1">
                  <c:v>FN OL: klinika nukleární medicíny</c:v>
                </c:pt>
                <c:pt idx="2">
                  <c:v>FN OL: klinika rehabilitace</c:v>
                </c:pt>
                <c:pt idx="3">
                  <c:v>FN OL: klinika pracovního lékařství</c:v>
                </c:pt>
                <c:pt idx="4">
                  <c:v>FN OL: oddělení plastické chirurgie</c:v>
                </c:pt>
                <c:pt idx="5">
                  <c:v>FN OL: I. chirurgická klinika</c:v>
                </c:pt>
                <c:pt idx="6">
                  <c:v>FN OL: kožní oddělení</c:v>
                </c:pt>
                <c:pt idx="7">
                  <c:v>FN OL: kardiochirurgická klinika</c:v>
                </c:pt>
                <c:pt idx="8">
                  <c:v>FN OL: klinika plicní + TBC</c:v>
                </c:pt>
                <c:pt idx="9">
                  <c:v>FN OL: oční klinika</c:v>
                </c:pt>
                <c:pt idx="10">
                  <c:v>FN OL: ORL oddělení</c:v>
                </c:pt>
                <c:pt idx="11">
                  <c:v>FN OL: II. interní klinika</c:v>
                </c:pt>
              </c:strCache>
            </c:strRef>
          </c:cat>
          <c:val>
            <c:numRef>
              <c:f>List1!$B$2:$B$13</c:f>
              <c:numCache>
                <c:formatCode>General</c:formatCode>
                <c:ptCount val="12"/>
                <c:pt idx="0">
                  <c:v>91.408600000000007</c:v>
                </c:pt>
                <c:pt idx="1">
                  <c:v>85.134100000000004</c:v>
                </c:pt>
                <c:pt idx="2">
                  <c:v>87.259200000000007</c:v>
                </c:pt>
                <c:pt idx="3">
                  <c:v>85.6691</c:v>
                </c:pt>
                <c:pt idx="4">
                  <c:v>84.88039999999998</c:v>
                </c:pt>
                <c:pt idx="5">
                  <c:v>85.385399999999919</c:v>
                </c:pt>
                <c:pt idx="6">
                  <c:v>82.691100000000006</c:v>
                </c:pt>
                <c:pt idx="7">
                  <c:v>82.444200000000421</c:v>
                </c:pt>
                <c:pt idx="8">
                  <c:v>82.066599999999994</c:v>
                </c:pt>
                <c:pt idx="9">
                  <c:v>79.786100000000005</c:v>
                </c:pt>
                <c:pt idx="10">
                  <c:v>78.211900000000227</c:v>
                </c:pt>
                <c:pt idx="11">
                  <c:v>77.850399999999979</c:v>
                </c:pt>
              </c:numCache>
            </c:numRef>
          </c:val>
        </c:ser>
        <c:ser>
          <c:idx val="1"/>
          <c:order val="1"/>
          <c:tx>
            <c:strRef>
              <c:f>List1!$C$1</c:f>
              <c:strCache>
                <c:ptCount val="1"/>
                <c:pt idx="0">
                  <c:v>horní mez</c:v>
                </c:pt>
              </c:strCache>
            </c:strRef>
          </c:tx>
          <c:spPr>
            <a:ln w="28575">
              <a:noFill/>
            </a:ln>
          </c:spPr>
          <c:marker>
            <c:symbol val="none"/>
          </c:marker>
          <c:dLbls>
            <c:delete val="1"/>
          </c:dLbls>
          <c:cat>
            <c:strRef>
              <c:f>List1!$A$2:$A$13</c:f>
              <c:strCache>
                <c:ptCount val="12"/>
                <c:pt idx="0">
                  <c:v>FN OL: hemato-onkologická klinka</c:v>
                </c:pt>
                <c:pt idx="1">
                  <c:v>FN OL: klinika nukleární medicíny</c:v>
                </c:pt>
                <c:pt idx="2">
                  <c:v>FN OL: klinika rehabilitace</c:v>
                </c:pt>
                <c:pt idx="3">
                  <c:v>FN OL: klinika pracovního lékařství</c:v>
                </c:pt>
                <c:pt idx="4">
                  <c:v>FN OL: oddělení plastické chirurgie</c:v>
                </c:pt>
                <c:pt idx="5">
                  <c:v>FN OL: I. chirurgická klinika</c:v>
                </c:pt>
                <c:pt idx="6">
                  <c:v>FN OL: kožní oddělení</c:v>
                </c:pt>
                <c:pt idx="7">
                  <c:v>FN OL: kardiochirurgická klinika</c:v>
                </c:pt>
                <c:pt idx="8">
                  <c:v>FN OL: klinika plicní + TBC</c:v>
                </c:pt>
                <c:pt idx="9">
                  <c:v>FN OL: oční klinika</c:v>
                </c:pt>
                <c:pt idx="10">
                  <c:v>FN OL: ORL oddělení</c:v>
                </c:pt>
                <c:pt idx="11">
                  <c:v>FN OL: II. interní klinika</c:v>
                </c:pt>
              </c:strCache>
            </c:strRef>
          </c:cat>
          <c:val>
            <c:numRef>
              <c:f>List1!$C$2:$C$13</c:f>
              <c:numCache>
                <c:formatCode>General</c:formatCode>
                <c:ptCount val="12"/>
                <c:pt idx="0">
                  <c:v>97.36869999999999</c:v>
                </c:pt>
                <c:pt idx="1">
                  <c:v>97.888899999999978</c:v>
                </c:pt>
                <c:pt idx="2">
                  <c:v>95.221300000000014</c:v>
                </c:pt>
                <c:pt idx="3">
                  <c:v>93.794799999999995</c:v>
                </c:pt>
                <c:pt idx="4">
                  <c:v>93.452799999999982</c:v>
                </c:pt>
                <c:pt idx="5">
                  <c:v>89.139600000000002</c:v>
                </c:pt>
                <c:pt idx="6">
                  <c:v>91.818799999999982</c:v>
                </c:pt>
                <c:pt idx="7">
                  <c:v>90.154999999999987</c:v>
                </c:pt>
                <c:pt idx="8">
                  <c:v>87.225099999999998</c:v>
                </c:pt>
                <c:pt idx="9">
                  <c:v>89.184600000000003</c:v>
                </c:pt>
                <c:pt idx="10">
                  <c:v>85.004099999999994</c:v>
                </c:pt>
                <c:pt idx="11">
                  <c:v>84.891999999999996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List1!$A$2:$A$13</c:f>
              <c:strCache>
                <c:ptCount val="12"/>
                <c:pt idx="0">
                  <c:v>FN OL: hemato-onkologická klinka</c:v>
                </c:pt>
                <c:pt idx="1">
                  <c:v>FN OL: klinika nukleární medicíny</c:v>
                </c:pt>
                <c:pt idx="2">
                  <c:v>FN OL: klinika rehabilitace</c:v>
                </c:pt>
                <c:pt idx="3">
                  <c:v>FN OL: klinika pracovního lékařství</c:v>
                </c:pt>
                <c:pt idx="4">
                  <c:v>FN OL: oddělení plastické chirurgie</c:v>
                </c:pt>
                <c:pt idx="5">
                  <c:v>FN OL: I. chirurgická klinika</c:v>
                </c:pt>
                <c:pt idx="6">
                  <c:v>FN OL: kožní oddělení</c:v>
                </c:pt>
                <c:pt idx="7">
                  <c:v>FN OL: kardiochirurgická klinika</c:v>
                </c:pt>
                <c:pt idx="8">
                  <c:v>FN OL: klinika plicní + TBC</c:v>
                </c:pt>
                <c:pt idx="9">
                  <c:v>FN OL: oční klinika</c:v>
                </c:pt>
                <c:pt idx="10">
                  <c:v>FN OL: ORL oddělení</c:v>
                </c:pt>
                <c:pt idx="11">
                  <c:v>FN OL: II. interní klinika</c:v>
                </c:pt>
              </c:strCache>
            </c:strRef>
          </c:cat>
          <c:val>
            <c:numRef>
              <c:f>List1!$D$2:$D$13</c:f>
              <c:numCache>
                <c:formatCode>General</c:formatCode>
                <c:ptCount val="12"/>
                <c:pt idx="0">
                  <c:v>94.388599999999983</c:v>
                </c:pt>
                <c:pt idx="1">
                  <c:v>91.511500000000026</c:v>
                </c:pt>
                <c:pt idx="2">
                  <c:v>91.240200000000286</c:v>
                </c:pt>
                <c:pt idx="3">
                  <c:v>89.732000000000014</c:v>
                </c:pt>
                <c:pt idx="4">
                  <c:v>89.166600000000003</c:v>
                </c:pt>
                <c:pt idx="5">
                  <c:v>87.262500000000003</c:v>
                </c:pt>
                <c:pt idx="6">
                  <c:v>87.254999999999995</c:v>
                </c:pt>
                <c:pt idx="7">
                  <c:v>86.299600000000027</c:v>
                </c:pt>
                <c:pt idx="8">
                  <c:v>84.645899999999983</c:v>
                </c:pt>
                <c:pt idx="9">
                  <c:v>84.485399999999998</c:v>
                </c:pt>
                <c:pt idx="10">
                  <c:v>81.60799999999999</c:v>
                </c:pt>
                <c:pt idx="11">
                  <c:v>81.371200000000002</c:v>
                </c:pt>
              </c:numCache>
            </c:numRef>
          </c:val>
        </c:ser>
        <c:dLbls>
          <c:showVal val="1"/>
        </c:dLbls>
        <c:hiLowLines>
          <c:spPr>
            <a:ln w="25400" cap="sq" cmpd="sng" algn="ctr">
              <a:solidFill>
                <a:srgbClr val="003366"/>
              </a:solidFill>
              <a:prstDash val="solid"/>
              <a:headEnd type="none" w="med" len="sm"/>
              <a:tailEnd type="none" w="med" len="sm"/>
            </a:ln>
            <a:effectLst/>
          </c:spPr>
        </c:hiLowLines>
        <c:axId val="117056256"/>
        <c:axId val="117057792"/>
      </c:stockChart>
      <c:catAx>
        <c:axId val="11705625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7057792"/>
        <c:crosses val="autoZero"/>
        <c:auto val="1"/>
        <c:lblAlgn val="ctr"/>
        <c:lblOffset val="100"/>
      </c:catAx>
      <c:valAx>
        <c:axId val="11705779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705625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List1!$A$2:$A$12</c:f>
              <c:strCache>
                <c:ptCount val="11"/>
                <c:pt idx="0">
                  <c:v>FN OL: III. interní klinika</c:v>
                </c:pt>
                <c:pt idx="1">
                  <c:v>FN OL: neurochirurgická klinika</c:v>
                </c:pt>
                <c:pt idx="2">
                  <c:v>FN OL: urologická klinika</c:v>
                </c:pt>
                <c:pt idx="3">
                  <c:v>FN OL: II. chirurgická klinika</c:v>
                </c:pt>
                <c:pt idx="4">
                  <c:v>FN OL: psychiatrická klinika</c:v>
                </c:pt>
                <c:pt idx="5">
                  <c:v>FN OL: traumatologické oddělení</c:v>
                </c:pt>
                <c:pt idx="6">
                  <c:v>FN OL: I. interní klinika</c:v>
                </c:pt>
                <c:pt idx="7">
                  <c:v>FN OL: onkologická klinika</c:v>
                </c:pt>
                <c:pt idx="8">
                  <c:v>FN OL: ortopedická klinika</c:v>
                </c:pt>
                <c:pt idx="9">
                  <c:v>FN OL: gynekologicko-porodnická klinika</c:v>
                </c:pt>
                <c:pt idx="10">
                  <c:v>FN OL: neurologická klinika</c:v>
                </c:pt>
              </c:strCache>
            </c:strRef>
          </c:cat>
          <c:val>
            <c:numRef>
              <c:f>List1!$B$2:$B$12</c:f>
              <c:numCache>
                <c:formatCode>General</c:formatCode>
                <c:ptCount val="11"/>
                <c:pt idx="0">
                  <c:v>77.423400000000001</c:v>
                </c:pt>
                <c:pt idx="1">
                  <c:v>75.286900000000003</c:v>
                </c:pt>
                <c:pt idx="2">
                  <c:v>76.63809999999998</c:v>
                </c:pt>
                <c:pt idx="3">
                  <c:v>76.198399999999978</c:v>
                </c:pt>
                <c:pt idx="4">
                  <c:v>73.620299999999986</c:v>
                </c:pt>
                <c:pt idx="5">
                  <c:v>74.731200000000271</c:v>
                </c:pt>
                <c:pt idx="6">
                  <c:v>74.516200000000026</c:v>
                </c:pt>
                <c:pt idx="7">
                  <c:v>73.284400000000005</c:v>
                </c:pt>
                <c:pt idx="8">
                  <c:v>72.795500000000004</c:v>
                </c:pt>
                <c:pt idx="9">
                  <c:v>72.547300000000007</c:v>
                </c:pt>
                <c:pt idx="10">
                  <c:v>61.5565</c:v>
                </c:pt>
              </c:numCache>
            </c:numRef>
          </c:val>
        </c:ser>
        <c:ser>
          <c:idx val="1"/>
          <c:order val="1"/>
          <c:tx>
            <c:strRef>
              <c:f>List1!$C$1</c:f>
              <c:strCache>
                <c:ptCount val="1"/>
                <c:pt idx="0">
                  <c:v>horní mez</c:v>
                </c:pt>
              </c:strCache>
            </c:strRef>
          </c:tx>
          <c:spPr>
            <a:ln w="28575">
              <a:noFill/>
            </a:ln>
          </c:spPr>
          <c:marker>
            <c:symbol val="none"/>
          </c:marker>
          <c:dLbls>
            <c:delete val="1"/>
          </c:dLbls>
          <c:cat>
            <c:strRef>
              <c:f>List1!$A$2:$A$12</c:f>
              <c:strCache>
                <c:ptCount val="11"/>
                <c:pt idx="0">
                  <c:v>FN OL: III. interní klinika</c:v>
                </c:pt>
                <c:pt idx="1">
                  <c:v>FN OL: neurochirurgická klinika</c:v>
                </c:pt>
                <c:pt idx="2">
                  <c:v>FN OL: urologická klinika</c:v>
                </c:pt>
                <c:pt idx="3">
                  <c:v>FN OL: II. chirurgická klinika</c:v>
                </c:pt>
                <c:pt idx="4">
                  <c:v>FN OL: psychiatrická klinika</c:v>
                </c:pt>
                <c:pt idx="5">
                  <c:v>FN OL: traumatologické oddělení</c:v>
                </c:pt>
                <c:pt idx="6">
                  <c:v>FN OL: I. interní klinika</c:v>
                </c:pt>
                <c:pt idx="7">
                  <c:v>FN OL: onkologická klinika</c:v>
                </c:pt>
                <c:pt idx="8">
                  <c:v>FN OL: ortopedická klinika</c:v>
                </c:pt>
                <c:pt idx="9">
                  <c:v>FN OL: gynekologicko-porodnická klinika</c:v>
                </c:pt>
                <c:pt idx="10">
                  <c:v>FN OL: neurologická klinika</c:v>
                </c:pt>
              </c:strCache>
            </c:strRef>
          </c:cat>
          <c:val>
            <c:numRef>
              <c:f>List1!$C$2:$C$12</c:f>
              <c:numCache>
                <c:formatCode>General</c:formatCode>
                <c:ptCount val="11"/>
                <c:pt idx="0">
                  <c:v>84.300699999999992</c:v>
                </c:pt>
                <c:pt idx="1">
                  <c:v>85.410799999999995</c:v>
                </c:pt>
                <c:pt idx="2">
                  <c:v>83.496100000000027</c:v>
                </c:pt>
                <c:pt idx="3">
                  <c:v>82.074799999999982</c:v>
                </c:pt>
                <c:pt idx="4">
                  <c:v>84.129199999999983</c:v>
                </c:pt>
                <c:pt idx="5">
                  <c:v>81.603899999999982</c:v>
                </c:pt>
                <c:pt idx="6">
                  <c:v>80.874499999999998</c:v>
                </c:pt>
                <c:pt idx="7">
                  <c:v>81.610299999999995</c:v>
                </c:pt>
                <c:pt idx="8">
                  <c:v>78.963899999999995</c:v>
                </c:pt>
                <c:pt idx="9">
                  <c:v>77.578899999999948</c:v>
                </c:pt>
                <c:pt idx="10">
                  <c:v>69.358199999999982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List1!$A$2:$A$12</c:f>
              <c:strCache>
                <c:ptCount val="11"/>
                <c:pt idx="0">
                  <c:v>FN OL: III. interní klinika</c:v>
                </c:pt>
                <c:pt idx="1">
                  <c:v>FN OL: neurochirurgická klinika</c:v>
                </c:pt>
                <c:pt idx="2">
                  <c:v>FN OL: urologická klinika</c:v>
                </c:pt>
                <c:pt idx="3">
                  <c:v>FN OL: II. chirurgická klinika</c:v>
                </c:pt>
                <c:pt idx="4">
                  <c:v>FN OL: psychiatrická klinika</c:v>
                </c:pt>
                <c:pt idx="5">
                  <c:v>FN OL: traumatologické oddělení</c:v>
                </c:pt>
                <c:pt idx="6">
                  <c:v>FN OL: I. interní klinika</c:v>
                </c:pt>
                <c:pt idx="7">
                  <c:v>FN OL: onkologická klinika</c:v>
                </c:pt>
                <c:pt idx="8">
                  <c:v>FN OL: ortopedická klinika</c:v>
                </c:pt>
                <c:pt idx="9">
                  <c:v>FN OL: gynekologicko-porodnická klinika</c:v>
                </c:pt>
                <c:pt idx="10">
                  <c:v>FN OL: neurologická klinika</c:v>
                </c:pt>
              </c:strCache>
            </c:strRef>
          </c:cat>
          <c:val>
            <c:numRef>
              <c:f>List1!$D$2:$D$12</c:f>
              <c:numCache>
                <c:formatCode>General</c:formatCode>
                <c:ptCount val="11"/>
                <c:pt idx="0">
                  <c:v>80.861999999999995</c:v>
                </c:pt>
                <c:pt idx="1">
                  <c:v>80.3489</c:v>
                </c:pt>
                <c:pt idx="2">
                  <c:v>80.067099999999996</c:v>
                </c:pt>
                <c:pt idx="3">
                  <c:v>79.136600000000001</c:v>
                </c:pt>
                <c:pt idx="4">
                  <c:v>78.87469999999999</c:v>
                </c:pt>
                <c:pt idx="5">
                  <c:v>78.167599999999993</c:v>
                </c:pt>
                <c:pt idx="6">
                  <c:v>77.695299999999989</c:v>
                </c:pt>
                <c:pt idx="7">
                  <c:v>77.447300000000027</c:v>
                </c:pt>
                <c:pt idx="8">
                  <c:v>75.879699999999985</c:v>
                </c:pt>
                <c:pt idx="9">
                  <c:v>75.063100000000006</c:v>
                </c:pt>
                <c:pt idx="10">
                  <c:v>65.457400000000007</c:v>
                </c:pt>
              </c:numCache>
            </c:numRef>
          </c:val>
        </c:ser>
        <c:dLbls>
          <c:showVal val="1"/>
        </c:dLbls>
        <c:hiLowLines>
          <c:spPr>
            <a:ln w="25400" cap="sq" cmpd="sng" algn="ctr">
              <a:solidFill>
                <a:srgbClr val="003366"/>
              </a:solidFill>
              <a:prstDash val="solid"/>
              <a:headEnd type="none" w="med" len="sm"/>
              <a:tailEnd type="none" w="med" len="sm"/>
            </a:ln>
            <a:effectLst/>
          </c:spPr>
        </c:hiLowLines>
        <c:axId val="117314304"/>
        <c:axId val="117315840"/>
      </c:stockChart>
      <c:catAx>
        <c:axId val="11731430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7315840"/>
        <c:crosses val="autoZero"/>
        <c:auto val="1"/>
        <c:lblAlgn val="ctr"/>
        <c:lblOffset val="100"/>
      </c:catAx>
      <c:valAx>
        <c:axId val="11731584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731430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KNM odd. 40</c:v>
                </c:pt>
                <c:pt idx="2">
                  <c:v>FN OL: RHC odd. 44</c:v>
                </c:pt>
                <c:pt idx="3">
                  <c:v>FN OL: PRAC odd. 43</c:v>
                </c:pt>
                <c:pt idx="4">
                  <c:v>FN OL: PLIC odd. 24</c:v>
                </c:pt>
                <c:pt idx="5">
                  <c:v>FN OL: PCHIR odd. 49</c:v>
                </c:pt>
                <c:pt idx="6">
                  <c:v>FN OL: 1CHIR odd. 8</c:v>
                </c:pt>
                <c:pt idx="7">
                  <c:v>FN OL: 1CHIR odd. 3</c:v>
                </c:pt>
                <c:pt idx="8">
                  <c:v>FN OL: KOŽNI odd. 10</c:v>
                </c:pt>
                <c:pt idx="9">
                  <c:v>FN OL: KCHIR odd. 50</c:v>
                </c:pt>
              </c:strCache>
            </c:strRef>
          </c:cat>
          <c:val>
            <c:numRef>
              <c:f>List1!$B$2:$B$11</c:f>
              <c:numCache>
                <c:formatCode>General</c:formatCode>
                <c:ptCount val="10"/>
                <c:pt idx="0">
                  <c:v>96.743700000000004</c:v>
                </c:pt>
                <c:pt idx="1">
                  <c:v>85.134100000000004</c:v>
                </c:pt>
                <c:pt idx="2">
                  <c:v>87.259200000000007</c:v>
                </c:pt>
                <c:pt idx="3">
                  <c:v>85.6691</c:v>
                </c:pt>
                <c:pt idx="4">
                  <c:v>86.227599999999995</c:v>
                </c:pt>
                <c:pt idx="5">
                  <c:v>84.88039999999998</c:v>
                </c:pt>
                <c:pt idx="6">
                  <c:v>85.12169999999999</c:v>
                </c:pt>
                <c:pt idx="7">
                  <c:v>84.537200000000027</c:v>
                </c:pt>
                <c:pt idx="8">
                  <c:v>82.691100000000006</c:v>
                </c:pt>
                <c:pt idx="9">
                  <c:v>82.444200000000308</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KNM odd. 40</c:v>
                </c:pt>
                <c:pt idx="2">
                  <c:v>FN OL: RHC odd. 44</c:v>
                </c:pt>
                <c:pt idx="3">
                  <c:v>FN OL: PRAC odd. 43</c:v>
                </c:pt>
                <c:pt idx="4">
                  <c:v>FN OL: PLIC odd. 24</c:v>
                </c:pt>
                <c:pt idx="5">
                  <c:v>FN OL: PCHIR odd. 49</c:v>
                </c:pt>
                <c:pt idx="6">
                  <c:v>FN OL: 1CHIR odd. 8</c:v>
                </c:pt>
                <c:pt idx="7">
                  <c:v>FN OL: 1CHIR odd. 3</c:v>
                </c:pt>
                <c:pt idx="8">
                  <c:v>FN OL: KOŽNI odd. 10</c:v>
                </c:pt>
                <c:pt idx="9">
                  <c:v>FN OL: KCHIR odd. 50</c:v>
                </c:pt>
              </c:strCache>
            </c:strRef>
          </c:cat>
          <c:val>
            <c:numRef>
              <c:f>List1!$C$2:$C$11</c:f>
              <c:numCache>
                <c:formatCode>General</c:formatCode>
                <c:ptCount val="10"/>
                <c:pt idx="0">
                  <c:v>99.12769999999999</c:v>
                </c:pt>
                <c:pt idx="1">
                  <c:v>97.888899999999978</c:v>
                </c:pt>
                <c:pt idx="2">
                  <c:v>95.221300000000014</c:v>
                </c:pt>
                <c:pt idx="3">
                  <c:v>93.794799999999995</c:v>
                </c:pt>
                <c:pt idx="4">
                  <c:v>93.112299999999991</c:v>
                </c:pt>
                <c:pt idx="5">
                  <c:v>93.452799999999982</c:v>
                </c:pt>
                <c:pt idx="6">
                  <c:v>93.002200000000002</c:v>
                </c:pt>
                <c:pt idx="7">
                  <c:v>90.623199999999983</c:v>
                </c:pt>
                <c:pt idx="8">
                  <c:v>91.818799999999982</c:v>
                </c:pt>
                <c:pt idx="9">
                  <c:v>90.154999999999987</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KNM odd. 40</c:v>
                </c:pt>
                <c:pt idx="2">
                  <c:v>FN OL: RHC odd. 44</c:v>
                </c:pt>
                <c:pt idx="3">
                  <c:v>FN OL: PRAC odd. 43</c:v>
                </c:pt>
                <c:pt idx="4">
                  <c:v>FN OL: PLIC odd. 24</c:v>
                </c:pt>
                <c:pt idx="5">
                  <c:v>FN OL: PCHIR odd. 49</c:v>
                </c:pt>
                <c:pt idx="6">
                  <c:v>FN OL: 1CHIR odd. 8</c:v>
                </c:pt>
                <c:pt idx="7">
                  <c:v>FN OL: 1CHIR odd. 3</c:v>
                </c:pt>
                <c:pt idx="8">
                  <c:v>FN OL: KOŽNI odd. 10</c:v>
                </c:pt>
                <c:pt idx="9">
                  <c:v>FN OL: KCHIR odd. 50</c:v>
                </c:pt>
              </c:strCache>
            </c:strRef>
          </c:cat>
          <c:val>
            <c:numRef>
              <c:f>List1!$D$2:$D$11</c:f>
              <c:numCache>
                <c:formatCode>General</c:formatCode>
                <c:ptCount val="10"/>
                <c:pt idx="0">
                  <c:v>97.935699999999997</c:v>
                </c:pt>
                <c:pt idx="1">
                  <c:v>91.511500000000026</c:v>
                </c:pt>
                <c:pt idx="2">
                  <c:v>91.240200000000215</c:v>
                </c:pt>
                <c:pt idx="3">
                  <c:v>89.732000000000014</c:v>
                </c:pt>
                <c:pt idx="4">
                  <c:v>89.669999999999987</c:v>
                </c:pt>
                <c:pt idx="5">
                  <c:v>89.166600000000003</c:v>
                </c:pt>
                <c:pt idx="6">
                  <c:v>89.061899999999994</c:v>
                </c:pt>
                <c:pt idx="7">
                  <c:v>87.580200000000005</c:v>
                </c:pt>
                <c:pt idx="8">
                  <c:v>87.254999999999995</c:v>
                </c:pt>
                <c:pt idx="9">
                  <c:v>86.299600000000027</c:v>
                </c:pt>
              </c:numCache>
            </c:numRef>
          </c:val>
        </c:ser>
        <c:dLbls>
          <c:showVal val="1"/>
        </c:dLbls>
        <c:hiLowLines>
          <c:spPr>
            <a:ln w="25400" cap="sq" cmpd="sng" algn="ctr">
              <a:solidFill>
                <a:srgbClr val="003366"/>
              </a:solidFill>
              <a:prstDash val="solid"/>
              <a:headEnd type="none" w="med" len="sm"/>
              <a:tailEnd type="none" w="med" len="sm"/>
            </a:ln>
            <a:effectLst/>
          </c:spPr>
        </c:hiLowLines>
        <c:axId val="117723904"/>
        <c:axId val="117725440"/>
      </c:stockChart>
      <c:catAx>
        <c:axId val="11772390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7725440"/>
        <c:crosses val="autoZero"/>
        <c:auto val="1"/>
        <c:lblAlgn val="ctr"/>
        <c:lblOffset val="100"/>
      </c:catAx>
      <c:valAx>
        <c:axId val="11772544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772390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manualLayout>
          <c:layoutTarget val="inner"/>
          <c:xMode val="edge"/>
          <c:yMode val="edge"/>
          <c:x val="0"/>
          <c:y val="0.2848160963968655"/>
          <c:w val="0.90448727919119998"/>
          <c:h val="0.65654529552144281"/>
        </c:manualLayout>
      </c:layout>
      <c:barChart>
        <c:barDir val="col"/>
        <c:grouping val="clustered"/>
        <c:ser>
          <c:idx val="0"/>
          <c:order val="0"/>
          <c:tx>
            <c:strRef>
              <c:f>List1!$B$1</c:f>
              <c:strCache>
                <c:ptCount val="1"/>
                <c:pt idx="0">
                  <c:v>Sloupec1</c:v>
                </c:pt>
              </c:strCache>
            </c:strRef>
          </c:tx>
          <c:spPr>
            <a:solidFill>
              <a:srgbClr val="003366"/>
            </a:solidFill>
          </c:spPr>
          <c:dLbls>
            <c:txPr>
              <a:bodyPr/>
              <a:lstStyle/>
              <a:p>
                <a:pPr>
                  <a:defRPr sz="1200" b="1">
                    <a:solidFill>
                      <a:srgbClr val="003366"/>
                    </a:solidFill>
                  </a:defRPr>
                </a:pPr>
                <a:endParaRPr lang="cs-CZ"/>
              </a:p>
            </c:txPr>
            <c:showVal val="1"/>
          </c:dLbls>
          <c:cat>
            <c:strRef>
              <c:f>List1!$A$2:$A$6</c:f>
              <c:strCache>
                <c:ptCount val="5"/>
                <c:pt idx="0">
                  <c:v>Do 30 let</c:v>
                </c:pt>
                <c:pt idx="1">
                  <c:v>31 - 50 let</c:v>
                </c:pt>
                <c:pt idx="2">
                  <c:v>51 - 70 let</c:v>
                </c:pt>
                <c:pt idx="3">
                  <c:v>71 a více let</c:v>
                </c:pt>
                <c:pt idx="4">
                  <c:v>Neuvedeno</c:v>
                </c:pt>
              </c:strCache>
            </c:strRef>
          </c:cat>
          <c:val>
            <c:numRef>
              <c:f>List1!$B$2:$B$6</c:f>
              <c:numCache>
                <c:formatCode>0%</c:formatCode>
                <c:ptCount val="5"/>
                <c:pt idx="0">
                  <c:v>0.12631999999999999</c:v>
                </c:pt>
                <c:pt idx="1">
                  <c:v>0.25188000000000038</c:v>
                </c:pt>
                <c:pt idx="2">
                  <c:v>0.40583000000000008</c:v>
                </c:pt>
                <c:pt idx="3">
                  <c:v>0.16734000000000004</c:v>
                </c:pt>
                <c:pt idx="4">
                  <c:v>4.8630000000000007E-2</c:v>
                </c:pt>
              </c:numCache>
            </c:numRef>
          </c:val>
        </c:ser>
        <c:gapWidth val="100"/>
        <c:axId val="111116288"/>
        <c:axId val="111117824"/>
      </c:barChart>
      <c:catAx>
        <c:axId val="111116288"/>
        <c:scaling>
          <c:orientation val="minMax"/>
        </c:scaling>
        <c:axPos val="b"/>
        <c:tickLblPos val="nextTo"/>
        <c:txPr>
          <a:bodyPr/>
          <a:lstStyle/>
          <a:p>
            <a:pPr>
              <a:defRPr sz="1200">
                <a:solidFill>
                  <a:srgbClr val="333399"/>
                </a:solidFill>
              </a:defRPr>
            </a:pPr>
            <a:endParaRPr lang="cs-CZ"/>
          </a:p>
        </c:txPr>
        <c:crossAx val="111117824"/>
        <c:crosses val="autoZero"/>
        <c:auto val="1"/>
        <c:lblAlgn val="ctr"/>
        <c:lblOffset val="100"/>
      </c:catAx>
      <c:valAx>
        <c:axId val="111117824"/>
        <c:scaling>
          <c:orientation val="minMax"/>
        </c:scaling>
        <c:axPos val="l"/>
        <c:numFmt formatCode="0%" sourceLinked="1"/>
        <c:tickLblPos val="nextTo"/>
        <c:txPr>
          <a:bodyPr/>
          <a:lstStyle/>
          <a:p>
            <a:pPr>
              <a:defRPr sz="1000">
                <a:solidFill>
                  <a:srgbClr val="333399"/>
                </a:solidFill>
              </a:defRPr>
            </a:pPr>
            <a:endParaRPr lang="cs-CZ"/>
          </a:p>
        </c:txPr>
        <c:crossAx val="111116288"/>
        <c:crosses val="autoZero"/>
        <c:crossBetween val="between"/>
      </c:valAx>
    </c:plotArea>
    <c:plotVisOnly val="1"/>
    <c:dispBlanksAs val="gap"/>
  </c:chart>
  <c:txPr>
    <a:bodyPr/>
    <a:lstStyle/>
    <a:p>
      <a:pPr>
        <a:defRPr sz="1800"/>
      </a:pPr>
      <a:endParaRPr lang="cs-CZ"/>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1CHIR odd. 9</c:v>
                </c:pt>
                <c:pt idx="1">
                  <c:v>FN OL: OČNI odd. 13</c:v>
                </c:pt>
                <c:pt idx="2">
                  <c:v>FN OL: 2IK odd. 30B</c:v>
                </c:pt>
                <c:pt idx="3">
                  <c:v>FN OL: NCHIR odd. 36a</c:v>
                </c:pt>
                <c:pt idx="4">
                  <c:v>FN OL: 3IK odd. 39B+C</c:v>
                </c:pt>
                <c:pt idx="5">
                  <c:v>FN OL: UCOCH odd. 33</c:v>
                </c:pt>
                <c:pt idx="6">
                  <c:v>FN OL: PLIC odd. 26</c:v>
                </c:pt>
                <c:pt idx="7">
                  <c:v>FN OL: ORL 14A,B</c:v>
                </c:pt>
              </c:strCache>
            </c:strRef>
          </c:cat>
          <c:val>
            <c:numRef>
              <c:f>List1!$B$2:$B$9</c:f>
              <c:numCache>
                <c:formatCode>General</c:formatCode>
                <c:ptCount val="8"/>
                <c:pt idx="0">
                  <c:v>82.874999999999986</c:v>
                </c:pt>
                <c:pt idx="1">
                  <c:v>79.786100000000005</c:v>
                </c:pt>
                <c:pt idx="2">
                  <c:v>79.267100000000127</c:v>
                </c:pt>
                <c:pt idx="3">
                  <c:v>77.561600000000027</c:v>
                </c:pt>
                <c:pt idx="4">
                  <c:v>78.460099999999997</c:v>
                </c:pt>
                <c:pt idx="5">
                  <c:v>78.481600000000185</c:v>
                </c:pt>
                <c:pt idx="6">
                  <c:v>76.504800000000003</c:v>
                </c:pt>
                <c:pt idx="7">
                  <c:v>78.211900000000185</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1CHIR odd. 9</c:v>
                </c:pt>
                <c:pt idx="1">
                  <c:v>FN OL: OČNI odd. 13</c:v>
                </c:pt>
                <c:pt idx="2">
                  <c:v>FN OL: 2IK odd. 30B</c:v>
                </c:pt>
                <c:pt idx="3">
                  <c:v>FN OL: NCHIR odd. 36a</c:v>
                </c:pt>
                <c:pt idx="4">
                  <c:v>FN OL: 3IK odd. 39B+C</c:v>
                </c:pt>
                <c:pt idx="5">
                  <c:v>FN OL: UCOCH odd. 33</c:v>
                </c:pt>
                <c:pt idx="6">
                  <c:v>FN OL: PLIC odd. 26</c:v>
                </c:pt>
                <c:pt idx="7">
                  <c:v>FN OL: ORL 14A,B</c:v>
                </c:pt>
              </c:strCache>
            </c:strRef>
          </c:cat>
          <c:val>
            <c:numRef>
              <c:f>List1!$C$2:$C$9</c:f>
              <c:numCache>
                <c:formatCode>General</c:formatCode>
                <c:ptCount val="8"/>
                <c:pt idx="0">
                  <c:v>88.444400000000215</c:v>
                </c:pt>
                <c:pt idx="1">
                  <c:v>89.184600000000003</c:v>
                </c:pt>
                <c:pt idx="2">
                  <c:v>89.60299999999998</c:v>
                </c:pt>
                <c:pt idx="3">
                  <c:v>90.414600000000235</c:v>
                </c:pt>
                <c:pt idx="4">
                  <c:v>87.040899999999993</c:v>
                </c:pt>
                <c:pt idx="5">
                  <c:v>86.872099999999989</c:v>
                </c:pt>
                <c:pt idx="6">
                  <c:v>87.7928</c:v>
                </c:pt>
                <c:pt idx="7">
                  <c:v>85.004099999999994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1CHIR odd. 9</c:v>
                </c:pt>
                <c:pt idx="1">
                  <c:v>FN OL: OČNI odd. 13</c:v>
                </c:pt>
                <c:pt idx="2">
                  <c:v>FN OL: 2IK odd. 30B</c:v>
                </c:pt>
                <c:pt idx="3">
                  <c:v>FN OL: NCHIR odd. 36a</c:v>
                </c:pt>
                <c:pt idx="4">
                  <c:v>FN OL: 3IK odd. 39B+C</c:v>
                </c:pt>
                <c:pt idx="5">
                  <c:v>FN OL: UCOCH odd. 33</c:v>
                </c:pt>
                <c:pt idx="6">
                  <c:v>FN OL: PLIC odd. 26</c:v>
                </c:pt>
                <c:pt idx="7">
                  <c:v>FN OL: ORL 14A,B</c:v>
                </c:pt>
              </c:strCache>
            </c:strRef>
          </c:cat>
          <c:val>
            <c:numRef>
              <c:f>List1!$D$2:$D$9</c:f>
              <c:numCache>
                <c:formatCode>General</c:formatCode>
                <c:ptCount val="8"/>
                <c:pt idx="0">
                  <c:v>85.659699999999987</c:v>
                </c:pt>
                <c:pt idx="1">
                  <c:v>84.485399999999998</c:v>
                </c:pt>
                <c:pt idx="2">
                  <c:v>84.435000000000002</c:v>
                </c:pt>
                <c:pt idx="3">
                  <c:v>83.988100000000003</c:v>
                </c:pt>
                <c:pt idx="4">
                  <c:v>82.750500000000002</c:v>
                </c:pt>
                <c:pt idx="5">
                  <c:v>82.676899999999989</c:v>
                </c:pt>
                <c:pt idx="6">
                  <c:v>82.14879999999998</c:v>
                </c:pt>
                <c:pt idx="7">
                  <c:v>81.60799999999999</c:v>
                </c:pt>
              </c:numCache>
            </c:numRef>
          </c:val>
        </c:ser>
        <c:dLbls>
          <c:showVal val="1"/>
        </c:dLbls>
        <c:hiLowLines>
          <c:spPr>
            <a:ln w="25400" cap="sq" cmpd="sng" algn="ctr">
              <a:solidFill>
                <a:srgbClr val="003366"/>
              </a:solidFill>
              <a:prstDash val="solid"/>
              <a:headEnd type="none" w="med" len="sm"/>
              <a:tailEnd type="none" w="med" len="sm"/>
            </a:ln>
            <a:effectLst/>
          </c:spPr>
        </c:hiLowLines>
        <c:axId val="117994240"/>
        <c:axId val="117995776"/>
      </c:stockChart>
      <c:catAx>
        <c:axId val="11799424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7995776"/>
        <c:crosses val="autoZero"/>
        <c:auto val="1"/>
        <c:lblAlgn val="ctr"/>
        <c:lblOffset val="100"/>
      </c:catAx>
      <c:valAx>
        <c:axId val="11799577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799424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PLIc odd. 25</c:v>
                </c:pt>
                <c:pt idx="1">
                  <c:v>FN OL: 1IK odd. 4+4A</c:v>
                </c:pt>
                <c:pt idx="2">
                  <c:v>FN OL: UROL odd. 20</c:v>
                </c:pt>
                <c:pt idx="3">
                  <c:v>FN OL: PSY odd. 32A+32B</c:v>
                </c:pt>
                <c:pt idx="4">
                  <c:v>FN OL: 3IK odd. 39A</c:v>
                </c:pt>
                <c:pt idx="5">
                  <c:v>FN OL: 2IK odd. 30C</c:v>
                </c:pt>
                <c:pt idx="6">
                  <c:v>FN OL: PORGYN odd. 19B</c:v>
                </c:pt>
                <c:pt idx="7">
                  <c:v>FN OL: TRAU odd. 27</c:v>
                </c:pt>
                <c:pt idx="8">
                  <c:v>FN OL: ONK odd. 42B</c:v>
                </c:pt>
              </c:strCache>
            </c:strRef>
          </c:cat>
          <c:val>
            <c:numRef>
              <c:f>List1!$B$2:$B$10</c:f>
              <c:numCache>
                <c:formatCode>General</c:formatCode>
                <c:ptCount val="9"/>
                <c:pt idx="0">
                  <c:v>77.124099999999999</c:v>
                </c:pt>
                <c:pt idx="1">
                  <c:v>75.6541</c:v>
                </c:pt>
                <c:pt idx="2">
                  <c:v>76.63809999999998</c:v>
                </c:pt>
                <c:pt idx="3">
                  <c:v>73.620299999999986</c:v>
                </c:pt>
                <c:pt idx="4">
                  <c:v>73.185299999999998</c:v>
                </c:pt>
                <c:pt idx="5">
                  <c:v>73.562299999999993</c:v>
                </c:pt>
                <c:pt idx="6">
                  <c:v>74.240600000000185</c:v>
                </c:pt>
                <c:pt idx="7">
                  <c:v>74.731200000000214</c:v>
                </c:pt>
                <c:pt idx="8">
                  <c:v>73.284400000000005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PLIc odd. 25</c:v>
                </c:pt>
                <c:pt idx="1">
                  <c:v>FN OL: 1IK odd. 4+4A</c:v>
                </c:pt>
                <c:pt idx="2">
                  <c:v>FN OL: UROL odd. 20</c:v>
                </c:pt>
                <c:pt idx="3">
                  <c:v>FN OL: PSY odd. 32A+32B</c:v>
                </c:pt>
                <c:pt idx="4">
                  <c:v>FN OL: 3IK odd. 39A</c:v>
                </c:pt>
                <c:pt idx="5">
                  <c:v>FN OL: 2IK odd. 30C</c:v>
                </c:pt>
                <c:pt idx="6">
                  <c:v>FN OL: PORGYN odd. 19B</c:v>
                </c:pt>
                <c:pt idx="7">
                  <c:v>FN OL: TRAU odd. 27</c:v>
                </c:pt>
                <c:pt idx="8">
                  <c:v>FN OL: ONK odd. 42B</c:v>
                </c:pt>
              </c:strCache>
            </c:strRef>
          </c:cat>
          <c:val>
            <c:numRef>
              <c:f>List1!$C$2:$C$10</c:f>
              <c:numCache>
                <c:formatCode>General</c:formatCode>
                <c:ptCount val="9"/>
                <c:pt idx="0">
                  <c:v>85.6464</c:v>
                </c:pt>
                <c:pt idx="1">
                  <c:v>84.573599999999999</c:v>
                </c:pt>
                <c:pt idx="2">
                  <c:v>83.496100000000027</c:v>
                </c:pt>
                <c:pt idx="3">
                  <c:v>84.129199999999983</c:v>
                </c:pt>
                <c:pt idx="4">
                  <c:v>84.402100000000004</c:v>
                </c:pt>
                <c:pt idx="5">
                  <c:v>83.218000000000004</c:v>
                </c:pt>
                <c:pt idx="6">
                  <c:v>82.257999999999996</c:v>
                </c:pt>
                <c:pt idx="7">
                  <c:v>81.603899999999982</c:v>
                </c:pt>
                <c:pt idx="8">
                  <c:v>81.610299999999995</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PLIc odd. 25</c:v>
                </c:pt>
                <c:pt idx="1">
                  <c:v>FN OL: 1IK odd. 4+4A</c:v>
                </c:pt>
                <c:pt idx="2">
                  <c:v>FN OL: UROL odd. 20</c:v>
                </c:pt>
                <c:pt idx="3">
                  <c:v>FN OL: PSY odd. 32A+32B</c:v>
                </c:pt>
                <c:pt idx="4">
                  <c:v>FN OL: 3IK odd. 39A</c:v>
                </c:pt>
                <c:pt idx="5">
                  <c:v>FN OL: 2IK odd. 30C</c:v>
                </c:pt>
                <c:pt idx="6">
                  <c:v>FN OL: PORGYN odd. 19B</c:v>
                </c:pt>
                <c:pt idx="7">
                  <c:v>FN OL: TRAU odd. 27</c:v>
                </c:pt>
                <c:pt idx="8">
                  <c:v>FN OL: ONK odd. 42B</c:v>
                </c:pt>
              </c:strCache>
            </c:strRef>
          </c:cat>
          <c:val>
            <c:numRef>
              <c:f>List1!$D$2:$D$10</c:f>
              <c:numCache>
                <c:formatCode>General</c:formatCode>
                <c:ptCount val="9"/>
                <c:pt idx="0">
                  <c:v>81.385199999999998</c:v>
                </c:pt>
                <c:pt idx="1">
                  <c:v>80.113799999999998</c:v>
                </c:pt>
                <c:pt idx="2">
                  <c:v>80.067099999999996</c:v>
                </c:pt>
                <c:pt idx="3">
                  <c:v>78.87469999999999</c:v>
                </c:pt>
                <c:pt idx="4">
                  <c:v>78.793700000000001</c:v>
                </c:pt>
                <c:pt idx="5">
                  <c:v>78.390199999999993</c:v>
                </c:pt>
                <c:pt idx="6">
                  <c:v>78.249300000000005</c:v>
                </c:pt>
                <c:pt idx="7">
                  <c:v>78.167599999999993</c:v>
                </c:pt>
                <c:pt idx="8">
                  <c:v>77.447300000000027</c:v>
                </c:pt>
              </c:numCache>
            </c:numRef>
          </c:val>
        </c:ser>
        <c:dLbls>
          <c:showVal val="1"/>
        </c:dLbls>
        <c:hiLowLines>
          <c:spPr>
            <a:ln w="25400" cap="sq" cmpd="sng" algn="ctr">
              <a:solidFill>
                <a:srgbClr val="003366"/>
              </a:solidFill>
              <a:prstDash val="solid"/>
              <a:headEnd type="none" w="med" len="sm"/>
              <a:tailEnd type="none" w="med" len="sm"/>
            </a:ln>
            <a:effectLst/>
          </c:spPr>
        </c:hiLowLines>
        <c:axId val="118166272"/>
        <c:axId val="118167808"/>
      </c:stockChart>
      <c:catAx>
        <c:axId val="11816627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8167808"/>
        <c:crosses val="autoZero"/>
        <c:auto val="1"/>
        <c:lblAlgn val="ctr"/>
        <c:lblOffset val="100"/>
      </c:catAx>
      <c:valAx>
        <c:axId val="11816780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81662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NCHIR odd. 34</c:v>
                </c:pt>
                <c:pt idx="1">
                  <c:v>FN OL: ORT odd. 29B</c:v>
                </c:pt>
                <c:pt idx="2">
                  <c:v>FN OL: 2CHIR odd. 37</c:v>
                </c:pt>
                <c:pt idx="3">
                  <c:v>FN OL: PORGYN odd. 17</c:v>
                </c:pt>
                <c:pt idx="4">
                  <c:v>FN OL: 1IK odd. 1+2</c:v>
                </c:pt>
                <c:pt idx="5">
                  <c:v>FN OL: ORT 29A</c:v>
                </c:pt>
                <c:pt idx="6">
                  <c:v>FN OL: NEUR odd. 31B</c:v>
                </c:pt>
                <c:pt idx="7">
                  <c:v>FN OL: PORGYN odd. 18</c:v>
                </c:pt>
                <c:pt idx="8">
                  <c:v>FN OL: NEUR odd. 31A</c:v>
                </c:pt>
              </c:strCache>
            </c:strRef>
          </c:cat>
          <c:val>
            <c:numRef>
              <c:f>List1!$B$2:$B$10</c:f>
              <c:numCache>
                <c:formatCode>General</c:formatCode>
                <c:ptCount val="9"/>
                <c:pt idx="0">
                  <c:v>69.458799999999982</c:v>
                </c:pt>
                <c:pt idx="1">
                  <c:v>72.99420000000022</c:v>
                </c:pt>
                <c:pt idx="2">
                  <c:v>72.473399999999998</c:v>
                </c:pt>
                <c:pt idx="3">
                  <c:v>72.055799999999948</c:v>
                </c:pt>
                <c:pt idx="4">
                  <c:v>70.791300000000007</c:v>
                </c:pt>
                <c:pt idx="5">
                  <c:v>69.053600000000003</c:v>
                </c:pt>
                <c:pt idx="6">
                  <c:v>64.949100000000215</c:v>
                </c:pt>
                <c:pt idx="7">
                  <c:v>62.843599999999995</c:v>
                </c:pt>
                <c:pt idx="8">
                  <c:v>56.520300000000013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NCHIR odd. 34</c:v>
                </c:pt>
                <c:pt idx="1">
                  <c:v>FN OL: ORT odd. 29B</c:v>
                </c:pt>
                <c:pt idx="2">
                  <c:v>FN OL: 2CHIR odd. 37</c:v>
                </c:pt>
                <c:pt idx="3">
                  <c:v>FN OL: PORGYN odd. 17</c:v>
                </c:pt>
                <c:pt idx="4">
                  <c:v>FN OL: 1IK odd. 1+2</c:v>
                </c:pt>
                <c:pt idx="5">
                  <c:v>FN OL: ORT 29A</c:v>
                </c:pt>
                <c:pt idx="6">
                  <c:v>FN OL: NEUR odd. 31B</c:v>
                </c:pt>
                <c:pt idx="7">
                  <c:v>FN OL: PORGYN odd. 18</c:v>
                </c:pt>
                <c:pt idx="8">
                  <c:v>FN OL: NEUR odd. 31A</c:v>
                </c:pt>
              </c:strCache>
            </c:strRef>
          </c:cat>
          <c:val>
            <c:numRef>
              <c:f>List1!$C$2:$C$10</c:f>
              <c:numCache>
                <c:formatCode>General</c:formatCode>
                <c:ptCount val="9"/>
                <c:pt idx="0">
                  <c:v>85.140900000000002</c:v>
                </c:pt>
                <c:pt idx="1">
                  <c:v>80.465800000000002</c:v>
                </c:pt>
                <c:pt idx="2">
                  <c:v>80.5548</c:v>
                </c:pt>
                <c:pt idx="3">
                  <c:v>79.905299999999997</c:v>
                </c:pt>
                <c:pt idx="4">
                  <c:v>79.936700000000002</c:v>
                </c:pt>
                <c:pt idx="5">
                  <c:v>80.033600000000007</c:v>
                </c:pt>
                <c:pt idx="6">
                  <c:v>76.178699999999978</c:v>
                </c:pt>
                <c:pt idx="7">
                  <c:v>73.618200000000002</c:v>
                </c:pt>
                <c:pt idx="8">
                  <c:v>67.065100000000001</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NCHIR odd. 34</c:v>
                </c:pt>
                <c:pt idx="1">
                  <c:v>FN OL: ORT odd. 29B</c:v>
                </c:pt>
                <c:pt idx="2">
                  <c:v>FN OL: 2CHIR odd. 37</c:v>
                </c:pt>
                <c:pt idx="3">
                  <c:v>FN OL: PORGYN odd. 17</c:v>
                </c:pt>
                <c:pt idx="4">
                  <c:v>FN OL: 1IK odd. 1+2</c:v>
                </c:pt>
                <c:pt idx="5">
                  <c:v>FN OL: ORT 29A</c:v>
                </c:pt>
                <c:pt idx="6">
                  <c:v>FN OL: NEUR odd. 31B</c:v>
                </c:pt>
                <c:pt idx="7">
                  <c:v>FN OL: PORGYN odd. 18</c:v>
                </c:pt>
                <c:pt idx="8">
                  <c:v>FN OL: NEUR odd. 31A</c:v>
                </c:pt>
              </c:strCache>
            </c:strRef>
          </c:cat>
          <c:val>
            <c:numRef>
              <c:f>List1!$D$2:$D$10</c:f>
              <c:numCache>
                <c:formatCode>General</c:formatCode>
                <c:ptCount val="9"/>
                <c:pt idx="0">
                  <c:v>77.299800000000005</c:v>
                </c:pt>
                <c:pt idx="1">
                  <c:v>76.73</c:v>
                </c:pt>
                <c:pt idx="2">
                  <c:v>76.514100000000127</c:v>
                </c:pt>
                <c:pt idx="3">
                  <c:v>75.980599999999995</c:v>
                </c:pt>
                <c:pt idx="4">
                  <c:v>75.364000000000004</c:v>
                </c:pt>
                <c:pt idx="5">
                  <c:v>74.543600000000026</c:v>
                </c:pt>
                <c:pt idx="6">
                  <c:v>70.563900000000004</c:v>
                </c:pt>
                <c:pt idx="7">
                  <c:v>68.230900000000005</c:v>
                </c:pt>
                <c:pt idx="8">
                  <c:v>61.792700000000139</c:v>
                </c:pt>
              </c:numCache>
            </c:numRef>
          </c:val>
        </c:ser>
        <c:dLbls>
          <c:showVal val="1"/>
        </c:dLbls>
        <c:hiLowLines>
          <c:spPr>
            <a:ln w="25400" cap="sq" cmpd="sng" algn="ctr">
              <a:solidFill>
                <a:srgbClr val="003366"/>
              </a:solidFill>
              <a:prstDash val="solid"/>
              <a:headEnd type="none" w="med" len="sm"/>
              <a:tailEnd type="none" w="med" len="sm"/>
            </a:ln>
            <a:effectLst/>
          </c:spPr>
        </c:hiLowLines>
        <c:axId val="118432512"/>
        <c:axId val="118434048"/>
      </c:stockChart>
      <c:catAx>
        <c:axId val="11843251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8434048"/>
        <c:crosses val="autoZero"/>
        <c:auto val="1"/>
        <c:lblAlgn val="ctr"/>
        <c:lblOffset val="100"/>
      </c:catAx>
      <c:valAx>
        <c:axId val="11843404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843251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cs-CZ"/>
  <c:chart>
    <c:autoTitleDeleted val="1"/>
    <c:plotArea>
      <c:layout>
        <c:manualLayout>
          <c:layoutTarget val="inner"/>
          <c:xMode val="edge"/>
          <c:yMode val="edge"/>
          <c:x val="7.6639588457575375E-2"/>
          <c:y val="5.9581099176114927E-2"/>
          <c:w val="0.67567567567569953"/>
          <c:h val="0.92452830188679247"/>
        </c:manualLayout>
      </c:layout>
      <c:scatterChart>
        <c:scatterStyle val="lineMarker"/>
        <c:ser>
          <c:idx val="1"/>
          <c:order val="0"/>
          <c:tx>
            <c:strRef>
              <c:f>Sheet1!$B$1</c:f>
              <c:strCache>
                <c:ptCount val="1"/>
                <c:pt idx="0">
                  <c:v>celkem 2008</c:v>
                </c:pt>
              </c:strCache>
            </c:strRef>
          </c:tx>
          <c:spPr>
            <a:ln w="31750">
              <a:solidFill>
                <a:srgbClr val="969696"/>
              </a:solidFill>
              <a:prstDash val="solid"/>
            </a:ln>
          </c:spPr>
          <c:marker>
            <c:symbol val="circle"/>
            <c:size val="7"/>
            <c:spPr>
              <a:solidFill>
                <a:srgbClr val="FFFFFF"/>
              </a:solidFill>
              <a:ln>
                <a:solidFill>
                  <a:srgbClr val="969696"/>
                </a:solidFill>
                <a:prstDash val="solid"/>
              </a:ln>
            </c:spPr>
          </c:marker>
          <c:dLbls>
            <c:delete val="1"/>
          </c:dLbls>
          <c:xVal>
            <c:numRef>
              <c:f>Sheet1!$A$2:$A$28</c:f>
              <c:numCache>
                <c:formatCode>General</c:formatCode>
                <c:ptCount val="27"/>
                <c:pt idx="0">
                  <c:v>78.5</c:v>
                </c:pt>
                <c:pt idx="1">
                  <c:v>78.5</c:v>
                </c:pt>
                <c:pt idx="2">
                  <c:v>79.3</c:v>
                </c:pt>
                <c:pt idx="3">
                  <c:v>76.599999999999994</c:v>
                </c:pt>
                <c:pt idx="4">
                  <c:v>80.400000000000006</c:v>
                </c:pt>
                <c:pt idx="5">
                  <c:v>75.099999999999994</c:v>
                </c:pt>
                <c:pt idx="6">
                  <c:v>74.599999999999994</c:v>
                </c:pt>
                <c:pt idx="7">
                  <c:v>89.3</c:v>
                </c:pt>
                <c:pt idx="8">
                  <c:v>84.5</c:v>
                </c:pt>
                <c:pt idx="9">
                  <c:v>79.400000000000006</c:v>
                </c:pt>
                <c:pt idx="10">
                  <c:v>79.099999999999994</c:v>
                </c:pt>
                <c:pt idx="11">
                  <c:v>80</c:v>
                </c:pt>
                <c:pt idx="12">
                  <c:v>77.7</c:v>
                </c:pt>
                <c:pt idx="13">
                  <c:v>80.099999999999994</c:v>
                </c:pt>
                <c:pt idx="14">
                  <c:v>76.8</c:v>
                </c:pt>
                <c:pt idx="15">
                  <c:v>74.599999999999994</c:v>
                </c:pt>
                <c:pt idx="16">
                  <c:v>89.4</c:v>
                </c:pt>
                <c:pt idx="17">
                  <c:v>85.9</c:v>
                </c:pt>
                <c:pt idx="18">
                  <c:v>80.477599999999995</c:v>
                </c:pt>
                <c:pt idx="19">
                  <c:v>79.660200000000003</c:v>
                </c:pt>
                <c:pt idx="20">
                  <c:v>79.740399999999994</c:v>
                </c:pt>
                <c:pt idx="21">
                  <c:v>78.101600000000005</c:v>
                </c:pt>
                <c:pt idx="22">
                  <c:v>80.369900000000001</c:v>
                </c:pt>
                <c:pt idx="23">
                  <c:v>76.076999999999998</c:v>
                </c:pt>
                <c:pt idx="24">
                  <c:v>74.485200000000006</c:v>
                </c:pt>
                <c:pt idx="25">
                  <c:v>89.431399999999996</c:v>
                </c:pt>
                <c:pt idx="26">
                  <c:v>86.446399999999997</c:v>
                </c:pt>
              </c:numCache>
            </c:numRef>
          </c:xVal>
          <c:yVal>
            <c:numRef>
              <c:f>Sheet1!$B$2:$B$28</c:f>
              <c:numCache>
                <c:formatCode>General</c:formatCode>
                <c:ptCount val="27"/>
                <c:pt idx="0">
                  <c:v>1</c:v>
                </c:pt>
                <c:pt idx="1">
                  <c:v>2</c:v>
                </c:pt>
                <c:pt idx="2">
                  <c:v>3</c:v>
                </c:pt>
                <c:pt idx="3">
                  <c:v>4</c:v>
                </c:pt>
                <c:pt idx="4">
                  <c:v>5</c:v>
                </c:pt>
                <c:pt idx="5">
                  <c:v>6</c:v>
                </c:pt>
                <c:pt idx="6">
                  <c:v>7</c:v>
                </c:pt>
                <c:pt idx="7">
                  <c:v>8</c:v>
                </c:pt>
                <c:pt idx="8">
                  <c:v>9</c:v>
                </c:pt>
              </c:numCache>
            </c:numRef>
          </c:yVal>
        </c:ser>
        <c:ser>
          <c:idx val="4"/>
          <c:order val="1"/>
          <c:tx>
            <c:strRef>
              <c:f>Sheet1!$C$1</c:f>
              <c:strCache>
                <c:ptCount val="1"/>
                <c:pt idx="0">
                  <c:v>celkem 2009</c:v>
                </c:pt>
              </c:strCache>
            </c:strRef>
          </c:tx>
          <c:spPr>
            <a:ln w="31750">
              <a:solidFill>
                <a:srgbClr val="003366"/>
              </a:solidFill>
              <a:prstDash val="solid"/>
            </a:ln>
          </c:spPr>
          <c:marker>
            <c:symbol val="square"/>
            <c:size val="6"/>
            <c:spPr>
              <a:solidFill>
                <a:srgbClr val="FFFFFF"/>
              </a:solidFill>
              <a:ln>
                <a:solidFill>
                  <a:srgbClr val="003366"/>
                </a:solidFill>
                <a:prstDash val="solid"/>
              </a:ln>
            </c:spPr>
          </c:marker>
          <c:dLbls>
            <c:delete val="1"/>
          </c:dLbls>
          <c:xVal>
            <c:numRef>
              <c:f>Sheet1!$A$2:$A$28</c:f>
              <c:numCache>
                <c:formatCode>General</c:formatCode>
                <c:ptCount val="27"/>
                <c:pt idx="0">
                  <c:v>78.5</c:v>
                </c:pt>
                <c:pt idx="1">
                  <c:v>78.5</c:v>
                </c:pt>
                <c:pt idx="2">
                  <c:v>79.3</c:v>
                </c:pt>
                <c:pt idx="3">
                  <c:v>76.599999999999994</c:v>
                </c:pt>
                <c:pt idx="4">
                  <c:v>80.400000000000006</c:v>
                </c:pt>
                <c:pt idx="5">
                  <c:v>75.099999999999994</c:v>
                </c:pt>
                <c:pt idx="6">
                  <c:v>74.599999999999994</c:v>
                </c:pt>
                <c:pt idx="7">
                  <c:v>89.3</c:v>
                </c:pt>
                <c:pt idx="8">
                  <c:v>84.5</c:v>
                </c:pt>
                <c:pt idx="9">
                  <c:v>79.400000000000006</c:v>
                </c:pt>
                <c:pt idx="10">
                  <c:v>79.099999999999994</c:v>
                </c:pt>
                <c:pt idx="11">
                  <c:v>80</c:v>
                </c:pt>
                <c:pt idx="12">
                  <c:v>77.7</c:v>
                </c:pt>
                <c:pt idx="13">
                  <c:v>80.099999999999994</c:v>
                </c:pt>
                <c:pt idx="14">
                  <c:v>76.8</c:v>
                </c:pt>
                <c:pt idx="15">
                  <c:v>74.599999999999994</c:v>
                </c:pt>
                <c:pt idx="16">
                  <c:v>89.4</c:v>
                </c:pt>
                <c:pt idx="17">
                  <c:v>85.9</c:v>
                </c:pt>
                <c:pt idx="18">
                  <c:v>80.477599999999995</c:v>
                </c:pt>
                <c:pt idx="19">
                  <c:v>79.660200000000003</c:v>
                </c:pt>
                <c:pt idx="20">
                  <c:v>79.740399999999994</c:v>
                </c:pt>
                <c:pt idx="21">
                  <c:v>78.101600000000005</c:v>
                </c:pt>
                <c:pt idx="22">
                  <c:v>80.369900000000001</c:v>
                </c:pt>
                <c:pt idx="23">
                  <c:v>76.076999999999998</c:v>
                </c:pt>
                <c:pt idx="24">
                  <c:v>74.485200000000006</c:v>
                </c:pt>
                <c:pt idx="25">
                  <c:v>89.431399999999996</c:v>
                </c:pt>
                <c:pt idx="26">
                  <c:v>86.446399999999997</c:v>
                </c:pt>
              </c:numCache>
            </c:numRef>
          </c:xVal>
          <c:yVal>
            <c:numRef>
              <c:f>Sheet1!$C$2:$C$28</c:f>
              <c:numCache>
                <c:formatCode>General</c:formatCode>
                <c:ptCount val="27"/>
                <c:pt idx="9">
                  <c:v>1</c:v>
                </c:pt>
                <c:pt idx="10">
                  <c:v>2</c:v>
                </c:pt>
                <c:pt idx="11">
                  <c:v>3</c:v>
                </c:pt>
                <c:pt idx="12">
                  <c:v>4</c:v>
                </c:pt>
                <c:pt idx="13">
                  <c:v>5</c:v>
                </c:pt>
                <c:pt idx="14">
                  <c:v>6</c:v>
                </c:pt>
                <c:pt idx="15">
                  <c:v>7</c:v>
                </c:pt>
                <c:pt idx="16">
                  <c:v>8</c:v>
                </c:pt>
                <c:pt idx="17">
                  <c:v>9</c:v>
                </c:pt>
              </c:numCache>
            </c:numRef>
          </c:yVal>
        </c:ser>
        <c:ser>
          <c:idx val="0"/>
          <c:order val="2"/>
          <c:tx>
            <c:strRef>
              <c:f>Sheet1!$D$1</c:f>
              <c:strCache>
                <c:ptCount val="1"/>
                <c:pt idx="0">
                  <c:v>celkem 2010</c:v>
                </c:pt>
              </c:strCache>
            </c:strRef>
          </c:tx>
          <c:spPr>
            <a:ln w="31750">
              <a:solidFill>
                <a:srgbClr val="3366FF"/>
              </a:solidFill>
            </a:ln>
          </c:spPr>
          <c:marker>
            <c:symbol val="diamond"/>
            <c:size val="8"/>
            <c:spPr>
              <a:solidFill>
                <a:srgbClr val="FFFFFF"/>
              </a:solidFill>
              <a:ln>
                <a:solidFill>
                  <a:srgbClr val="3366FF"/>
                </a:solidFill>
              </a:ln>
            </c:spPr>
          </c:marker>
          <c:dLbls>
            <c:delete val="1"/>
          </c:dLbls>
          <c:xVal>
            <c:numRef>
              <c:f>Sheet1!$A$2:$A$28</c:f>
              <c:numCache>
                <c:formatCode>General</c:formatCode>
                <c:ptCount val="27"/>
                <c:pt idx="0">
                  <c:v>78.5</c:v>
                </c:pt>
                <c:pt idx="1">
                  <c:v>78.5</c:v>
                </c:pt>
                <c:pt idx="2">
                  <c:v>79.3</c:v>
                </c:pt>
                <c:pt idx="3">
                  <c:v>76.599999999999994</c:v>
                </c:pt>
                <c:pt idx="4">
                  <c:v>80.400000000000006</c:v>
                </c:pt>
                <c:pt idx="5">
                  <c:v>75.099999999999994</c:v>
                </c:pt>
                <c:pt idx="6">
                  <c:v>74.599999999999994</c:v>
                </c:pt>
                <c:pt idx="7">
                  <c:v>89.3</c:v>
                </c:pt>
                <c:pt idx="8">
                  <c:v>84.5</c:v>
                </c:pt>
                <c:pt idx="9">
                  <c:v>79.400000000000006</c:v>
                </c:pt>
                <c:pt idx="10">
                  <c:v>79.099999999999994</c:v>
                </c:pt>
                <c:pt idx="11">
                  <c:v>80</c:v>
                </c:pt>
                <c:pt idx="12">
                  <c:v>77.7</c:v>
                </c:pt>
                <c:pt idx="13">
                  <c:v>80.099999999999994</c:v>
                </c:pt>
                <c:pt idx="14">
                  <c:v>76.8</c:v>
                </c:pt>
                <c:pt idx="15">
                  <c:v>74.599999999999994</c:v>
                </c:pt>
                <c:pt idx="16">
                  <c:v>89.4</c:v>
                </c:pt>
                <c:pt idx="17">
                  <c:v>85.9</c:v>
                </c:pt>
                <c:pt idx="18">
                  <c:v>80.477599999999995</c:v>
                </c:pt>
                <c:pt idx="19">
                  <c:v>79.660200000000003</c:v>
                </c:pt>
                <c:pt idx="20">
                  <c:v>79.740399999999994</c:v>
                </c:pt>
                <c:pt idx="21">
                  <c:v>78.101600000000005</c:v>
                </c:pt>
                <c:pt idx="22">
                  <c:v>80.369900000000001</c:v>
                </c:pt>
                <c:pt idx="23">
                  <c:v>76.076999999999998</c:v>
                </c:pt>
                <c:pt idx="24">
                  <c:v>74.485200000000006</c:v>
                </c:pt>
                <c:pt idx="25">
                  <c:v>89.431399999999996</c:v>
                </c:pt>
                <c:pt idx="26">
                  <c:v>86.446399999999997</c:v>
                </c:pt>
              </c:numCache>
            </c:numRef>
          </c:xVal>
          <c:yVal>
            <c:numRef>
              <c:f>Sheet1!$D$2:$D$28</c:f>
              <c:numCache>
                <c:formatCode>General</c:formatCode>
                <c:ptCount val="27"/>
                <c:pt idx="18">
                  <c:v>1</c:v>
                </c:pt>
                <c:pt idx="19">
                  <c:v>2</c:v>
                </c:pt>
                <c:pt idx="20">
                  <c:v>3</c:v>
                </c:pt>
                <c:pt idx="21">
                  <c:v>4</c:v>
                </c:pt>
                <c:pt idx="22">
                  <c:v>5</c:v>
                </c:pt>
                <c:pt idx="23">
                  <c:v>6</c:v>
                </c:pt>
                <c:pt idx="24">
                  <c:v>7</c:v>
                </c:pt>
                <c:pt idx="25">
                  <c:v>8</c:v>
                </c:pt>
                <c:pt idx="26">
                  <c:v>9</c:v>
                </c:pt>
              </c:numCache>
            </c:numRef>
          </c:yVal>
        </c:ser>
        <c:dLbls>
          <c:showSerName val="1"/>
        </c:dLbls>
        <c:axId val="118796288"/>
        <c:axId val="118798208"/>
      </c:scatterChart>
      <c:valAx>
        <c:axId val="118796288"/>
        <c:scaling>
          <c:orientation val="minMax"/>
          <c:max val="100"/>
          <c:min val="0"/>
        </c:scaling>
        <c:axPos val="t"/>
        <c:numFmt formatCode="0" sourceLinked="0"/>
        <c:tickLblPos val="nextTo"/>
        <c:spPr>
          <a:ln w="12700">
            <a:solidFill>
              <a:srgbClr val="333399"/>
            </a:solidFill>
            <a:prstDash val="solid"/>
          </a:ln>
        </c:spPr>
        <c:txPr>
          <a:bodyPr rot="0" vert="horz"/>
          <a:lstStyle/>
          <a:p>
            <a:pPr>
              <a:defRPr sz="1000" b="0" i="0" u="none" strike="noStrike" baseline="0">
                <a:solidFill>
                  <a:srgbClr val="333399"/>
                </a:solidFill>
                <a:latin typeface="Arial"/>
                <a:ea typeface="Arial"/>
                <a:cs typeface="Arial"/>
              </a:defRPr>
            </a:pPr>
            <a:endParaRPr lang="cs-CZ"/>
          </a:p>
        </c:txPr>
        <c:crossAx val="118798208"/>
        <c:crossesAt val="0"/>
        <c:crossBetween val="midCat"/>
        <c:majorUnit val="10"/>
        <c:minorUnit val="2"/>
      </c:valAx>
      <c:valAx>
        <c:axId val="118798208"/>
        <c:scaling>
          <c:orientation val="maxMin"/>
          <c:max val="9"/>
          <c:min val="1"/>
        </c:scaling>
        <c:axPos val="l"/>
        <c:majorGridlines>
          <c:spPr>
            <a:ln>
              <a:solidFill>
                <a:schemeClr val="bg1">
                  <a:lumMod val="85000"/>
                </a:schemeClr>
              </a:solidFill>
              <a:prstDash val="dash"/>
            </a:ln>
          </c:spPr>
        </c:majorGridlines>
        <c:numFmt formatCode="General" sourceLinked="1"/>
        <c:tickLblPos val="nextTo"/>
        <c:spPr>
          <a:ln w="12700">
            <a:solidFill>
              <a:srgbClr val="333399"/>
            </a:solidFill>
            <a:prstDash val="solid"/>
          </a:ln>
        </c:spPr>
        <c:txPr>
          <a:bodyPr/>
          <a:lstStyle/>
          <a:p>
            <a:pPr>
              <a:defRPr>
                <a:solidFill>
                  <a:schemeClr val="bg1"/>
                </a:solidFill>
              </a:defRPr>
            </a:pPr>
            <a:endParaRPr lang="cs-CZ"/>
          </a:p>
        </c:txPr>
        <c:crossAx val="118796288"/>
        <c:crossesAt val="0"/>
        <c:crossBetween val="midCat"/>
        <c:majorUnit val="1"/>
        <c:minorUnit val="1"/>
      </c:valAx>
      <c:spPr>
        <a:noFill/>
        <a:ln w="25217">
          <a:noFill/>
        </a:ln>
      </c:spPr>
    </c:plotArea>
    <c:legend>
      <c:legendPos val="r"/>
      <c:layout>
        <c:manualLayout>
          <c:xMode val="edge"/>
          <c:yMode val="edge"/>
          <c:x val="8.7530745452280567E-2"/>
          <c:y val="0.10035034159066041"/>
          <c:w val="0.34253161941017013"/>
          <c:h val="0.1557144335560898"/>
        </c:manualLayout>
      </c:layout>
      <c:spPr>
        <a:solidFill>
          <a:srgbClr val="FFFFFF"/>
        </a:solidFill>
        <a:ln w="25217">
          <a:noFill/>
        </a:ln>
      </c:spPr>
      <c:txPr>
        <a:bodyPr/>
        <a:lstStyle/>
        <a:p>
          <a:pPr>
            <a:defRPr sz="1400" b="1" i="0" u="none" strike="noStrike" baseline="0">
              <a:solidFill>
                <a:srgbClr val="333399"/>
              </a:solidFill>
              <a:latin typeface="Arial"/>
              <a:ea typeface="Arial"/>
              <a:cs typeface="Arial"/>
            </a:defRPr>
          </a:pPr>
          <a:endParaRPr lang="cs-CZ"/>
        </a:p>
      </c:txPr>
    </c:legend>
    <c:plotVisOnly val="1"/>
    <c:dispBlanksAs val="gap"/>
  </c:chart>
  <c:spPr>
    <a:noFill/>
    <a:ln>
      <a:noFill/>
    </a:ln>
  </c:spPr>
  <c:txPr>
    <a:bodyPr/>
    <a:lstStyle/>
    <a:p>
      <a:pPr>
        <a:defRPr sz="1191" b="0" i="0" u="none" strike="noStrike" baseline="0">
          <a:solidFill>
            <a:srgbClr val="333399"/>
          </a:solidFill>
          <a:latin typeface="Arial"/>
          <a:ea typeface="Arial"/>
          <a:cs typeface="Arial"/>
        </a:defRPr>
      </a:pPr>
      <a:endParaRPr lang="cs-CZ"/>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List1!$A$2:$A$5</c:f>
              <c:strCache>
                <c:ptCount val="4"/>
                <c:pt idx="0">
                  <c:v>71 a více let</c:v>
                </c:pt>
                <c:pt idx="1">
                  <c:v>51 - 70 let</c:v>
                </c:pt>
                <c:pt idx="2">
                  <c:v>31 - 50 let</c:v>
                </c:pt>
                <c:pt idx="3">
                  <c:v>Do 30 let</c:v>
                </c:pt>
              </c:strCache>
            </c:strRef>
          </c:cat>
          <c:val>
            <c:numRef>
              <c:f>List1!$B$2:$B$5</c:f>
              <c:numCache>
                <c:formatCode>General</c:formatCode>
                <c:ptCount val="4"/>
                <c:pt idx="0">
                  <c:v>80.614999999999995</c:v>
                </c:pt>
                <c:pt idx="1">
                  <c:v>80.8994</c:v>
                </c:pt>
                <c:pt idx="2">
                  <c:v>78.565000000000012</c:v>
                </c:pt>
                <c:pt idx="3">
                  <c:v>73.420900000000003</c:v>
                </c:pt>
              </c:numCache>
            </c:numRef>
          </c:val>
        </c:ser>
        <c:ser>
          <c:idx val="1"/>
          <c:order val="1"/>
          <c:tx>
            <c:strRef>
              <c:f>List1!$C$1</c:f>
              <c:strCache>
                <c:ptCount val="1"/>
                <c:pt idx="0">
                  <c:v>horní mez</c:v>
                </c:pt>
              </c:strCache>
            </c:strRef>
          </c:tx>
          <c:spPr>
            <a:ln w="28575">
              <a:noFill/>
            </a:ln>
          </c:spPr>
          <c:marker>
            <c:symbol val="none"/>
          </c:marker>
          <c:dLbls>
            <c:delete val="1"/>
          </c:dLbls>
          <c:cat>
            <c:strRef>
              <c:f>List1!$A$2:$A$5</c:f>
              <c:strCache>
                <c:ptCount val="4"/>
                <c:pt idx="0">
                  <c:v>71 a více let</c:v>
                </c:pt>
                <c:pt idx="1">
                  <c:v>51 - 70 let</c:v>
                </c:pt>
                <c:pt idx="2">
                  <c:v>31 - 50 let</c:v>
                </c:pt>
                <c:pt idx="3">
                  <c:v>Do 30 let</c:v>
                </c:pt>
              </c:strCache>
            </c:strRef>
          </c:cat>
          <c:val>
            <c:numRef>
              <c:f>List1!$C$2:$C$5</c:f>
              <c:numCache>
                <c:formatCode>General</c:formatCode>
                <c:ptCount val="4"/>
                <c:pt idx="0">
                  <c:v>84.226299999999995</c:v>
                </c:pt>
                <c:pt idx="1">
                  <c:v>83.233900000000006</c:v>
                </c:pt>
                <c:pt idx="2">
                  <c:v>81.654899999999998</c:v>
                </c:pt>
                <c:pt idx="3">
                  <c:v>78.132199999999983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List1!$A$2:$A$5</c:f>
              <c:strCache>
                <c:ptCount val="4"/>
                <c:pt idx="0">
                  <c:v>71 a více let</c:v>
                </c:pt>
                <c:pt idx="1">
                  <c:v>51 - 70 let</c:v>
                </c:pt>
                <c:pt idx="2">
                  <c:v>31 - 50 let</c:v>
                </c:pt>
                <c:pt idx="3">
                  <c:v>Do 30 let</c:v>
                </c:pt>
              </c:strCache>
            </c:strRef>
          </c:cat>
          <c:val>
            <c:numRef>
              <c:f>List1!$D$2:$D$5</c:f>
              <c:numCache>
                <c:formatCode>General</c:formatCode>
                <c:ptCount val="4"/>
                <c:pt idx="0">
                  <c:v>82.420599999999993</c:v>
                </c:pt>
                <c:pt idx="1">
                  <c:v>82.066599999999994</c:v>
                </c:pt>
                <c:pt idx="2">
                  <c:v>80.11</c:v>
                </c:pt>
                <c:pt idx="3">
                  <c:v>75.776499999999999</c:v>
                </c:pt>
              </c:numCache>
            </c:numRef>
          </c:val>
        </c:ser>
        <c:dLbls>
          <c:showVal val="1"/>
        </c:dLbls>
        <c:hiLowLines>
          <c:spPr>
            <a:ln w="25400" cap="sq" cmpd="sng" algn="ctr">
              <a:solidFill>
                <a:srgbClr val="003366"/>
              </a:solidFill>
              <a:prstDash val="solid"/>
              <a:headEnd type="none" w="med" len="sm"/>
              <a:tailEnd type="none" w="med" len="sm"/>
            </a:ln>
            <a:effectLst/>
          </c:spPr>
        </c:hiLowLines>
        <c:axId val="118981376"/>
        <c:axId val="118982912"/>
      </c:stockChart>
      <c:catAx>
        <c:axId val="11898137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8982912"/>
        <c:crosses val="autoZero"/>
        <c:auto val="1"/>
        <c:lblAlgn val="ctr"/>
        <c:lblOffset val="100"/>
      </c:catAx>
      <c:valAx>
        <c:axId val="11898291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898137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List1!$A$2:$A$3</c:f>
              <c:strCache>
                <c:ptCount val="2"/>
                <c:pt idx="0">
                  <c:v>Muž</c:v>
                </c:pt>
                <c:pt idx="1">
                  <c:v>Žena</c:v>
                </c:pt>
              </c:strCache>
            </c:strRef>
          </c:cat>
          <c:val>
            <c:numRef>
              <c:f>List1!$B$2:$B$3</c:f>
              <c:numCache>
                <c:formatCode>General</c:formatCode>
                <c:ptCount val="2"/>
                <c:pt idx="0">
                  <c:v>81.084900000000005</c:v>
                </c:pt>
                <c:pt idx="1">
                  <c:v>77.808799999999948</c:v>
                </c:pt>
              </c:numCache>
            </c:numRef>
          </c:val>
        </c:ser>
        <c:ser>
          <c:idx val="1"/>
          <c:order val="1"/>
          <c:tx>
            <c:strRef>
              <c:f>List1!$C$1</c:f>
              <c:strCache>
                <c:ptCount val="1"/>
                <c:pt idx="0">
                  <c:v>horní mez</c:v>
                </c:pt>
              </c:strCache>
            </c:strRef>
          </c:tx>
          <c:spPr>
            <a:ln w="28575">
              <a:noFill/>
            </a:ln>
          </c:spPr>
          <c:marker>
            <c:symbol val="none"/>
          </c:marker>
          <c:dLbls>
            <c:delete val="1"/>
          </c:dLbls>
          <c:cat>
            <c:strRef>
              <c:f>List1!$A$2:$A$3</c:f>
              <c:strCache>
                <c:ptCount val="2"/>
                <c:pt idx="0">
                  <c:v>Muž</c:v>
                </c:pt>
                <c:pt idx="1">
                  <c:v>Žena</c:v>
                </c:pt>
              </c:strCache>
            </c:strRef>
          </c:cat>
          <c:val>
            <c:numRef>
              <c:f>List1!$C$2:$C$3</c:f>
              <c:numCache>
                <c:formatCode>General</c:formatCode>
                <c:ptCount val="2"/>
                <c:pt idx="0">
                  <c:v>83.15049999999998</c:v>
                </c:pt>
                <c:pt idx="1">
                  <c:v>80.158399999999958</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List1!$A$2:$A$3</c:f>
              <c:strCache>
                <c:ptCount val="2"/>
                <c:pt idx="0">
                  <c:v>Muž</c:v>
                </c:pt>
                <c:pt idx="1">
                  <c:v>Žena</c:v>
                </c:pt>
              </c:strCache>
            </c:strRef>
          </c:cat>
          <c:val>
            <c:numRef>
              <c:f>List1!$D$2:$D$3</c:f>
              <c:numCache>
                <c:formatCode>General</c:formatCode>
                <c:ptCount val="2"/>
                <c:pt idx="0">
                  <c:v>82.117700000000013</c:v>
                </c:pt>
                <c:pt idx="1">
                  <c:v>78.983599999999996</c:v>
                </c:pt>
              </c:numCache>
            </c:numRef>
          </c:val>
        </c:ser>
        <c:dLbls>
          <c:showVal val="1"/>
        </c:dLbls>
        <c:hiLowLines>
          <c:spPr>
            <a:ln w="25400" cap="sq" cmpd="sng" algn="ctr">
              <a:solidFill>
                <a:srgbClr val="003366"/>
              </a:solidFill>
              <a:prstDash val="solid"/>
              <a:headEnd type="none" w="med" len="sm"/>
              <a:tailEnd type="none" w="med" len="sm"/>
            </a:ln>
            <a:effectLst/>
          </c:spPr>
        </c:hiLowLines>
        <c:axId val="119186176"/>
        <c:axId val="119187712"/>
      </c:stockChart>
      <c:catAx>
        <c:axId val="11918617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9187712"/>
        <c:crosses val="autoZero"/>
        <c:auto val="1"/>
        <c:lblAlgn val="ctr"/>
        <c:lblOffset val="100"/>
      </c:catAx>
      <c:valAx>
        <c:axId val="11918771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918617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List1!$A$2:$A$5</c:f>
              <c:strCache>
                <c:ptCount val="4"/>
                <c:pt idx="0">
                  <c:v>Základní bez vyučení</c:v>
                </c:pt>
                <c:pt idx="1">
                  <c:v>Vyučení bez maturity</c:v>
                </c:pt>
                <c:pt idx="2">
                  <c:v>Vysokoškolské</c:v>
                </c:pt>
                <c:pt idx="3">
                  <c:v>Maturita</c:v>
                </c:pt>
              </c:strCache>
            </c:strRef>
          </c:cat>
          <c:val>
            <c:numRef>
              <c:f>List1!$B$2:$B$5</c:f>
              <c:numCache>
                <c:formatCode>General</c:formatCode>
                <c:ptCount val="4"/>
                <c:pt idx="0">
                  <c:v>79.8155</c:v>
                </c:pt>
                <c:pt idx="1">
                  <c:v>79.936099999999996</c:v>
                </c:pt>
                <c:pt idx="2">
                  <c:v>77.903400000000005</c:v>
                </c:pt>
                <c:pt idx="3">
                  <c:v>78.231600000000199</c:v>
                </c:pt>
              </c:numCache>
            </c:numRef>
          </c:val>
        </c:ser>
        <c:ser>
          <c:idx val="1"/>
          <c:order val="1"/>
          <c:tx>
            <c:strRef>
              <c:f>List1!$C$1</c:f>
              <c:strCache>
                <c:ptCount val="1"/>
                <c:pt idx="0">
                  <c:v>horní mez</c:v>
                </c:pt>
              </c:strCache>
            </c:strRef>
          </c:tx>
          <c:spPr>
            <a:ln w="28575">
              <a:noFill/>
            </a:ln>
          </c:spPr>
          <c:marker>
            <c:symbol val="none"/>
          </c:marker>
          <c:dLbls>
            <c:delete val="1"/>
          </c:dLbls>
          <c:cat>
            <c:strRef>
              <c:f>List1!$A$2:$A$5</c:f>
              <c:strCache>
                <c:ptCount val="4"/>
                <c:pt idx="0">
                  <c:v>Základní bez vyučení</c:v>
                </c:pt>
                <c:pt idx="1">
                  <c:v>Vyučení bez maturity</c:v>
                </c:pt>
                <c:pt idx="2">
                  <c:v>Vysokoškolské</c:v>
                </c:pt>
                <c:pt idx="3">
                  <c:v>Maturita</c:v>
                </c:pt>
              </c:strCache>
            </c:strRef>
          </c:cat>
          <c:val>
            <c:numRef>
              <c:f>List1!$C$2:$C$5</c:f>
              <c:numCache>
                <c:formatCode>General</c:formatCode>
                <c:ptCount val="4"/>
                <c:pt idx="0">
                  <c:v>84.083500000000001</c:v>
                </c:pt>
                <c:pt idx="1">
                  <c:v>82.444200000000336</c:v>
                </c:pt>
                <c:pt idx="2">
                  <c:v>82.150099999999981</c:v>
                </c:pt>
                <c:pt idx="3">
                  <c:v>80.964799999999997</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List1!$A$2:$A$5</c:f>
              <c:strCache>
                <c:ptCount val="4"/>
                <c:pt idx="0">
                  <c:v>Základní bez vyučení</c:v>
                </c:pt>
                <c:pt idx="1">
                  <c:v>Vyučení bez maturity</c:v>
                </c:pt>
                <c:pt idx="2">
                  <c:v>Vysokoškolské</c:v>
                </c:pt>
                <c:pt idx="3">
                  <c:v>Maturita</c:v>
                </c:pt>
              </c:strCache>
            </c:strRef>
          </c:cat>
          <c:val>
            <c:numRef>
              <c:f>List1!$D$2:$D$5</c:f>
              <c:numCache>
                <c:formatCode>General</c:formatCode>
                <c:ptCount val="4"/>
                <c:pt idx="0">
                  <c:v>81.949500000000199</c:v>
                </c:pt>
                <c:pt idx="1">
                  <c:v>81.190200000000004</c:v>
                </c:pt>
                <c:pt idx="2">
                  <c:v>80.026699999999991</c:v>
                </c:pt>
                <c:pt idx="3">
                  <c:v>79.598200000000006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19366400"/>
        <c:axId val="119367936"/>
      </c:stockChart>
      <c:catAx>
        <c:axId val="11936640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9367936"/>
        <c:crosses val="autoZero"/>
        <c:auto val="1"/>
        <c:lblAlgn val="ctr"/>
        <c:lblOffset val="100"/>
      </c:catAx>
      <c:valAx>
        <c:axId val="11936793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936640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List1!$A$2:$A$3</c:f>
              <c:strCache>
                <c:ptCount val="2"/>
                <c:pt idx="0">
                  <c:v>Plánovaný příjem</c:v>
                </c:pt>
                <c:pt idx="1">
                  <c:v>Akutní příjem</c:v>
                </c:pt>
              </c:strCache>
            </c:strRef>
          </c:cat>
          <c:val>
            <c:numRef>
              <c:f>List1!$B$2:$B$3</c:f>
              <c:numCache>
                <c:formatCode>General</c:formatCode>
                <c:ptCount val="2"/>
                <c:pt idx="0">
                  <c:v>79.836600000000004</c:v>
                </c:pt>
                <c:pt idx="1">
                  <c:v>77.814800000000005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List1!$A$2:$A$3</c:f>
              <c:strCache>
                <c:ptCount val="2"/>
                <c:pt idx="0">
                  <c:v>Plánovaný příjem</c:v>
                </c:pt>
                <c:pt idx="1">
                  <c:v>Akutní příjem</c:v>
                </c:pt>
              </c:strCache>
            </c:strRef>
          </c:cat>
          <c:val>
            <c:numRef>
              <c:f>List1!$C$2:$C$3</c:f>
              <c:numCache>
                <c:formatCode>General</c:formatCode>
                <c:ptCount val="2"/>
                <c:pt idx="0">
                  <c:v>81.749600000000214</c:v>
                </c:pt>
                <c:pt idx="1">
                  <c:v>81.016099999999994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List1!$A$2:$A$3</c:f>
              <c:strCache>
                <c:ptCount val="2"/>
                <c:pt idx="0">
                  <c:v>Plánovaný příjem</c:v>
                </c:pt>
                <c:pt idx="1">
                  <c:v>Akutní příjem</c:v>
                </c:pt>
              </c:strCache>
            </c:strRef>
          </c:cat>
          <c:val>
            <c:numRef>
              <c:f>List1!$D$2:$D$3</c:f>
              <c:numCache>
                <c:formatCode>General</c:formatCode>
                <c:ptCount val="2"/>
                <c:pt idx="0">
                  <c:v>80.793099999999995</c:v>
                </c:pt>
                <c:pt idx="1">
                  <c:v>79.415499999999994</c:v>
                </c:pt>
              </c:numCache>
            </c:numRef>
          </c:val>
        </c:ser>
        <c:dLbls>
          <c:showVal val="1"/>
        </c:dLbls>
        <c:hiLowLines>
          <c:spPr>
            <a:ln w="25400" cap="sq" cmpd="sng" algn="ctr">
              <a:solidFill>
                <a:srgbClr val="003366"/>
              </a:solidFill>
              <a:prstDash val="solid"/>
              <a:headEnd type="none" w="med" len="sm"/>
              <a:tailEnd type="none" w="med" len="sm"/>
            </a:ln>
            <a:effectLst/>
          </c:spPr>
        </c:hiLowLines>
        <c:axId val="119468800"/>
        <c:axId val="119470336"/>
      </c:stockChart>
      <c:catAx>
        <c:axId val="11946880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19470336"/>
        <c:crosses val="autoZero"/>
        <c:auto val="1"/>
        <c:lblAlgn val="ctr"/>
        <c:lblOffset val="100"/>
      </c:catAx>
      <c:valAx>
        <c:axId val="11947033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1946880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Přijetí do nemocnice</c:v>
                </c:pt>
                <c:pt idx="1">
                  <c:v>Doba čekání na přijetí do nemocnice vzhledem ke zdravotnímu stavu</c:v>
                </c:pt>
                <c:pt idx="2">
                  <c:v>Zhoršení zdravotních potíže během čekání na přijetí do nemocnice</c:v>
                </c:pt>
                <c:pt idx="3">
                  <c:v>Dodržení termínu přijetí</c:v>
                </c:pt>
                <c:pt idx="4">
                  <c:v>Dostatek informací o zdravotním stavu a dalším průběhu léčby</c:v>
                </c:pt>
                <c:pt idx="5">
                  <c:v>Doba čekání na uložení na lůžko</c:v>
                </c:pt>
                <c:pt idx="6">
                  <c:v>Dojem z prvního kontaktu s nemocnicí</c:v>
                </c:pt>
                <c:pt idx="7">
                  <c:v>Organizace a plynulost přijetí do nemocnice</c:v>
                </c:pt>
              </c:strCache>
            </c:strRef>
          </c:cat>
          <c:val>
            <c:numRef>
              <c:f>List1!$B$2:$B$9</c:f>
              <c:numCache>
                <c:formatCode>General</c:formatCode>
                <c:ptCount val="8"/>
                <c:pt idx="0">
                  <c:v>78.52379999999998</c:v>
                </c:pt>
                <c:pt idx="1">
                  <c:v>90.155799999999758</c:v>
                </c:pt>
                <c:pt idx="2">
                  <c:v>89.304500000000004</c:v>
                </c:pt>
                <c:pt idx="3">
                  <c:v>86.588099999999983</c:v>
                </c:pt>
                <c:pt idx="4">
                  <c:v>80.710700000000003</c:v>
                </c:pt>
                <c:pt idx="5">
                  <c:v>80.448400000000007</c:v>
                </c:pt>
                <c:pt idx="6">
                  <c:v>73.5779</c:v>
                </c:pt>
                <c:pt idx="7">
                  <c:v>57.848100000000002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Přijetí do nemocnice</c:v>
                </c:pt>
                <c:pt idx="1">
                  <c:v>Doba čekání na přijetí do nemocnice vzhledem ke zdravotnímu stavu</c:v>
                </c:pt>
                <c:pt idx="2">
                  <c:v>Zhoršení zdravotních potíže během čekání na přijetí do nemocnice</c:v>
                </c:pt>
                <c:pt idx="3">
                  <c:v>Dodržení termínu přijetí</c:v>
                </c:pt>
                <c:pt idx="4">
                  <c:v>Dostatek informací o zdravotním stavu a dalším průběhu léčby</c:v>
                </c:pt>
                <c:pt idx="5">
                  <c:v>Doba čekání na uložení na lůžko</c:v>
                </c:pt>
                <c:pt idx="6">
                  <c:v>Dojem z prvního kontaktu s nemocnicí</c:v>
                </c:pt>
                <c:pt idx="7">
                  <c:v>Organizace a plynulost přijetí do nemocnice</c:v>
                </c:pt>
              </c:strCache>
            </c:strRef>
          </c:cat>
          <c:val>
            <c:numRef>
              <c:f>List1!$C$2:$C$9</c:f>
              <c:numCache>
                <c:formatCode>General</c:formatCode>
                <c:ptCount val="8"/>
                <c:pt idx="0">
                  <c:v>80.796700000000001</c:v>
                </c:pt>
                <c:pt idx="1">
                  <c:v>93.438999999999993</c:v>
                </c:pt>
                <c:pt idx="2">
                  <c:v>92.701099999999997</c:v>
                </c:pt>
                <c:pt idx="3">
                  <c:v>90.3018</c:v>
                </c:pt>
                <c:pt idx="4">
                  <c:v>84.333500000000001</c:v>
                </c:pt>
                <c:pt idx="5">
                  <c:v>84.147400000000005</c:v>
                </c:pt>
                <c:pt idx="6">
                  <c:v>77.710400000000007</c:v>
                </c:pt>
                <c:pt idx="7">
                  <c:v>62.588000000000001</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Přijetí do nemocnice</c:v>
                </c:pt>
                <c:pt idx="1">
                  <c:v>Doba čekání na přijetí do nemocnice vzhledem ke zdravotnímu stavu</c:v>
                </c:pt>
                <c:pt idx="2">
                  <c:v>Zhoršení zdravotních potíže během čekání na přijetí do nemocnice</c:v>
                </c:pt>
                <c:pt idx="3">
                  <c:v>Dodržení termínu přijetí</c:v>
                </c:pt>
                <c:pt idx="4">
                  <c:v>Dostatek informací o zdravotním stavu a dalším průběhu léčby</c:v>
                </c:pt>
                <c:pt idx="5">
                  <c:v>Doba čekání na uložení na lůžko</c:v>
                </c:pt>
                <c:pt idx="6">
                  <c:v>Dojem z prvního kontaktu s nemocnicí</c:v>
                </c:pt>
                <c:pt idx="7">
                  <c:v>Organizace a plynulost přijetí do nemocnice</c:v>
                </c:pt>
              </c:strCache>
            </c:strRef>
          </c:cat>
          <c:val>
            <c:numRef>
              <c:f>List1!$D$2:$D$9</c:f>
              <c:numCache>
                <c:formatCode>General</c:formatCode>
                <c:ptCount val="8"/>
                <c:pt idx="0">
                  <c:v>79.660200000000003</c:v>
                </c:pt>
                <c:pt idx="1">
                  <c:v>91.797399999999996</c:v>
                </c:pt>
                <c:pt idx="2">
                  <c:v>91.002799999999979</c:v>
                </c:pt>
                <c:pt idx="3">
                  <c:v>88.445000000000007</c:v>
                </c:pt>
                <c:pt idx="4">
                  <c:v>82.52209999999998</c:v>
                </c:pt>
                <c:pt idx="5">
                  <c:v>82.297900000000027</c:v>
                </c:pt>
                <c:pt idx="6">
                  <c:v>75.644099999999995</c:v>
                </c:pt>
                <c:pt idx="7">
                  <c:v>60.218000000000011</c:v>
                </c:pt>
              </c:numCache>
            </c:numRef>
          </c:val>
        </c:ser>
        <c:dLbls>
          <c:showVal val="1"/>
        </c:dLbls>
        <c:hiLowLines>
          <c:spPr>
            <a:ln w="25400" cap="sq" cmpd="sng" algn="ctr">
              <a:solidFill>
                <a:srgbClr val="003366"/>
              </a:solidFill>
              <a:prstDash val="solid"/>
              <a:headEnd type="none" w="med" len="sm"/>
              <a:tailEnd type="none" w="med" len="sm"/>
            </a:ln>
            <a:effectLst/>
          </c:spPr>
        </c:hiLowLines>
        <c:axId val="122888960"/>
        <c:axId val="122890496"/>
      </c:stockChart>
      <c:catAx>
        <c:axId val="12288896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2890496"/>
        <c:crosses val="autoZero"/>
        <c:auto val="1"/>
        <c:lblAlgn val="ctr"/>
        <c:lblOffset val="100"/>
      </c:catAx>
      <c:valAx>
        <c:axId val="12289049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288896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KNM odd. 40</c:v>
                </c:pt>
                <c:pt idx="2">
                  <c:v>FN OL: RHC odd. 44</c:v>
                </c:pt>
                <c:pt idx="3">
                  <c:v>FN OL: PRAC odd. 43</c:v>
                </c:pt>
                <c:pt idx="4">
                  <c:v>FN OL: KOŽNI odd. 10</c:v>
                </c:pt>
                <c:pt idx="5">
                  <c:v>FN OL: PCHIR odd. 49</c:v>
                </c:pt>
                <c:pt idx="6">
                  <c:v>FN OL: PLIC odd. 24</c:v>
                </c:pt>
                <c:pt idx="7">
                  <c:v>FN OL: 3IK odd. 39B+C</c:v>
                </c:pt>
                <c:pt idx="8">
                  <c:v>FN OL: 1IK odd. 4+4A</c:v>
                </c:pt>
                <c:pt idx="9">
                  <c:v>FN OL: 1CHIR odd. 8</c:v>
                </c:pt>
              </c:strCache>
            </c:strRef>
          </c:cat>
          <c:val>
            <c:numRef>
              <c:f>List1!$B$2:$B$11</c:f>
              <c:numCache>
                <c:formatCode>General</c:formatCode>
                <c:ptCount val="10"/>
                <c:pt idx="0">
                  <c:v>97.62439999999998</c:v>
                </c:pt>
                <c:pt idx="1">
                  <c:v>94.433200000000127</c:v>
                </c:pt>
                <c:pt idx="2">
                  <c:v>90.559699999999992</c:v>
                </c:pt>
                <c:pt idx="3">
                  <c:v>87.511899999999997</c:v>
                </c:pt>
                <c:pt idx="4">
                  <c:v>86.461700000000022</c:v>
                </c:pt>
                <c:pt idx="5">
                  <c:v>84.980199999999996</c:v>
                </c:pt>
                <c:pt idx="6">
                  <c:v>84.789299999999997</c:v>
                </c:pt>
                <c:pt idx="7">
                  <c:v>83.005600000000001</c:v>
                </c:pt>
                <c:pt idx="8">
                  <c:v>80.978200000000001</c:v>
                </c:pt>
                <c:pt idx="9">
                  <c:v>79.610100000000003</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KNM odd. 40</c:v>
                </c:pt>
                <c:pt idx="2">
                  <c:v>FN OL: RHC odd. 44</c:v>
                </c:pt>
                <c:pt idx="3">
                  <c:v>FN OL: PRAC odd. 43</c:v>
                </c:pt>
                <c:pt idx="4">
                  <c:v>FN OL: KOŽNI odd. 10</c:v>
                </c:pt>
                <c:pt idx="5">
                  <c:v>FN OL: PCHIR odd. 49</c:v>
                </c:pt>
                <c:pt idx="6">
                  <c:v>FN OL: PLIC odd. 24</c:v>
                </c:pt>
                <c:pt idx="7">
                  <c:v>FN OL: 3IK odd. 39B+C</c:v>
                </c:pt>
                <c:pt idx="8">
                  <c:v>FN OL: 1IK odd. 4+4A</c:v>
                </c:pt>
                <c:pt idx="9">
                  <c:v>FN OL: 1CHIR odd. 8</c:v>
                </c:pt>
              </c:strCache>
            </c:strRef>
          </c:cat>
          <c:val>
            <c:numRef>
              <c:f>List1!$C$2:$C$11</c:f>
              <c:numCache>
                <c:formatCode>General</c:formatCode>
                <c:ptCount val="10"/>
                <c:pt idx="0">
                  <c:v>101.0243</c:v>
                </c:pt>
                <c:pt idx="1">
                  <c:v>101.94780000000026</c:v>
                </c:pt>
                <c:pt idx="2">
                  <c:v>99.071699999999993</c:v>
                </c:pt>
                <c:pt idx="3">
                  <c:v>97.351399999999998</c:v>
                </c:pt>
                <c:pt idx="4">
                  <c:v>95.871600000000001</c:v>
                </c:pt>
                <c:pt idx="5">
                  <c:v>95.2226</c:v>
                </c:pt>
                <c:pt idx="6">
                  <c:v>93.261300000000006</c:v>
                </c:pt>
                <c:pt idx="7">
                  <c:v>93.008499999999998</c:v>
                </c:pt>
                <c:pt idx="8">
                  <c:v>91.864099999999993</c:v>
                </c:pt>
                <c:pt idx="9">
                  <c:v>91.449799999999996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KNM odd. 40</c:v>
                </c:pt>
                <c:pt idx="2">
                  <c:v>FN OL: RHC odd. 44</c:v>
                </c:pt>
                <c:pt idx="3">
                  <c:v>FN OL: PRAC odd. 43</c:v>
                </c:pt>
                <c:pt idx="4">
                  <c:v>FN OL: KOŽNI odd. 10</c:v>
                </c:pt>
                <c:pt idx="5">
                  <c:v>FN OL: PCHIR odd. 49</c:v>
                </c:pt>
                <c:pt idx="6">
                  <c:v>FN OL: PLIC odd. 24</c:v>
                </c:pt>
                <c:pt idx="7">
                  <c:v>FN OL: 3IK odd. 39B+C</c:v>
                </c:pt>
                <c:pt idx="8">
                  <c:v>FN OL: 1IK odd. 4+4A</c:v>
                </c:pt>
                <c:pt idx="9">
                  <c:v>FN OL: 1CHIR odd. 8</c:v>
                </c:pt>
              </c:strCache>
            </c:strRef>
          </c:cat>
          <c:val>
            <c:numRef>
              <c:f>List1!$D$2:$D$11</c:f>
              <c:numCache>
                <c:formatCode>General</c:formatCode>
                <c:ptCount val="10"/>
                <c:pt idx="0">
                  <c:v>99.324299999999994</c:v>
                </c:pt>
                <c:pt idx="1">
                  <c:v>98.1905</c:v>
                </c:pt>
                <c:pt idx="2">
                  <c:v>94.815699999999993</c:v>
                </c:pt>
                <c:pt idx="3">
                  <c:v>92.431600000000316</c:v>
                </c:pt>
                <c:pt idx="4">
                  <c:v>91.166699999999992</c:v>
                </c:pt>
                <c:pt idx="5">
                  <c:v>90.101399999999998</c:v>
                </c:pt>
                <c:pt idx="6">
                  <c:v>89.025299999999987</c:v>
                </c:pt>
                <c:pt idx="7">
                  <c:v>88.007099999999994</c:v>
                </c:pt>
                <c:pt idx="8">
                  <c:v>86.421099999999996</c:v>
                </c:pt>
                <c:pt idx="9">
                  <c:v>85.53</c:v>
                </c:pt>
              </c:numCache>
            </c:numRef>
          </c:val>
        </c:ser>
        <c:dLbls>
          <c:showVal val="1"/>
        </c:dLbls>
        <c:hiLowLines>
          <c:spPr>
            <a:ln w="25400" cap="sq" cmpd="sng" algn="ctr">
              <a:solidFill>
                <a:srgbClr val="003366"/>
              </a:solidFill>
              <a:prstDash val="solid"/>
              <a:headEnd type="none" w="med" len="sm"/>
              <a:tailEnd type="none" w="med" len="sm"/>
            </a:ln>
            <a:effectLst/>
          </c:spPr>
        </c:hiLowLines>
        <c:axId val="122782848"/>
        <c:axId val="122784384"/>
      </c:stockChart>
      <c:catAx>
        <c:axId val="12278284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2784384"/>
        <c:crosses val="autoZero"/>
        <c:auto val="1"/>
        <c:lblAlgn val="ctr"/>
        <c:lblOffset val="100"/>
      </c:catAx>
      <c:valAx>
        <c:axId val="12278438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27828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cs-CZ"/>
  <c:chart>
    <c:autoTitleDeleted val="1"/>
    <c:view3D>
      <c:rotX val="30"/>
      <c:rotY val="50"/>
      <c:perspective val="30"/>
    </c:view3D>
    <c:plotArea>
      <c:layout>
        <c:manualLayout>
          <c:layoutTarget val="inner"/>
          <c:xMode val="edge"/>
          <c:yMode val="edge"/>
          <c:x val="0"/>
          <c:y val="0.28481609639686573"/>
          <c:w val="0.65561847930072481"/>
          <c:h val="0.65654529552144303"/>
        </c:manualLayout>
      </c:layout>
      <c:pie3DChart>
        <c:varyColors val="1"/>
        <c:ser>
          <c:idx val="0"/>
          <c:order val="0"/>
          <c:tx>
            <c:strRef>
              <c:f>List1!$B$1</c:f>
              <c:strCache>
                <c:ptCount val="1"/>
                <c:pt idx="0">
                  <c:v>Sloupec1</c:v>
                </c:pt>
              </c:strCache>
            </c:strRef>
          </c:tx>
          <c:explosion val="15"/>
          <c:dPt>
            <c:idx val="0"/>
            <c:spPr>
              <a:solidFill>
                <a:srgbClr val="003366"/>
              </a:solidFill>
            </c:spPr>
          </c:dPt>
          <c:dPt>
            <c:idx val="1"/>
            <c:spPr>
              <a:solidFill>
                <a:srgbClr val="3366FF"/>
              </a:solidFill>
            </c:spPr>
          </c:dPt>
          <c:dPt>
            <c:idx val="2"/>
            <c:spPr>
              <a:solidFill>
                <a:srgbClr val="969696"/>
              </a:solidFill>
            </c:spPr>
          </c:dPt>
          <c:dLbls>
            <c:dLbl>
              <c:idx val="2"/>
              <c:layout>
                <c:manualLayout>
                  <c:x val="6.3401733458703512E-4"/>
                  <c:y val="-2.0632017339614769E-2"/>
                </c:manualLayout>
              </c:layout>
              <c:spPr/>
              <c:txPr>
                <a:bodyPr/>
                <a:lstStyle/>
                <a:p>
                  <a:pPr>
                    <a:defRPr sz="1200" b="1">
                      <a:solidFill>
                        <a:srgbClr val="969696"/>
                      </a:solidFill>
                    </a:defRPr>
                  </a:pPr>
                  <a:endParaRPr lang="cs-CZ"/>
                </a:p>
              </c:txPr>
              <c:showVal val="1"/>
            </c:dLbl>
            <c:txPr>
              <a:bodyPr/>
              <a:lstStyle/>
              <a:p>
                <a:pPr>
                  <a:defRPr sz="1200" b="1">
                    <a:solidFill>
                      <a:schemeClr val="bg1"/>
                    </a:solidFill>
                  </a:defRPr>
                </a:pPr>
                <a:endParaRPr lang="cs-CZ"/>
              </a:p>
            </c:txPr>
            <c:showVal val="1"/>
          </c:dLbls>
          <c:cat>
            <c:strRef>
              <c:f>List1!$A$2:$A$4</c:f>
              <c:strCache>
                <c:ptCount val="3"/>
                <c:pt idx="0">
                  <c:v>Muž</c:v>
                </c:pt>
                <c:pt idx="1">
                  <c:v>Žena</c:v>
                </c:pt>
                <c:pt idx="2">
                  <c:v>Neuvedeno</c:v>
                </c:pt>
              </c:strCache>
            </c:strRef>
          </c:cat>
          <c:val>
            <c:numRef>
              <c:f>List1!$B$2:$B$4</c:f>
              <c:numCache>
                <c:formatCode>0%</c:formatCode>
                <c:ptCount val="3"/>
                <c:pt idx="0">
                  <c:v>0.4865700000000005</c:v>
                </c:pt>
                <c:pt idx="1">
                  <c:v>0.49640000000000056</c:v>
                </c:pt>
                <c:pt idx="2">
                  <c:v>1.703E-2</c:v>
                </c:pt>
              </c:numCache>
            </c:numRef>
          </c:val>
        </c:ser>
      </c:pie3DChart>
    </c:plotArea>
    <c:legend>
      <c:legendPos val="r"/>
      <c:layout>
        <c:manualLayout>
          <c:xMode val="edge"/>
          <c:yMode val="edge"/>
          <c:x val="0.67316969745390698"/>
          <c:y val="0.30600613693599132"/>
          <c:w val="0.30860921793603285"/>
          <c:h val="0.47594563825057751"/>
        </c:manualLayout>
      </c:layout>
      <c:txPr>
        <a:bodyPr/>
        <a:lstStyle/>
        <a:p>
          <a:pPr>
            <a:defRPr sz="1200">
              <a:solidFill>
                <a:srgbClr val="000080"/>
              </a:solidFill>
              <a:latin typeface="Arial" pitchFamily="34" charset="0"/>
              <a:cs typeface="Arial" pitchFamily="34" charset="0"/>
            </a:defRPr>
          </a:pPr>
          <a:endParaRPr lang="cs-CZ"/>
        </a:p>
      </c:txPr>
    </c:legend>
    <c:plotVisOnly val="1"/>
    <c:dispBlanksAs val="zero"/>
  </c:chart>
  <c:txPr>
    <a:bodyPr/>
    <a:lstStyle/>
    <a:p>
      <a:pPr>
        <a:defRPr sz="1800"/>
      </a:pPr>
      <a:endParaRPr lang="cs-CZ"/>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PLIC odd. 26</c:v>
                </c:pt>
                <c:pt idx="1">
                  <c:v>FN OL: UCOCH odd. 33</c:v>
                </c:pt>
                <c:pt idx="2">
                  <c:v>FN OL: PORGYN odd. 19B</c:v>
                </c:pt>
                <c:pt idx="3">
                  <c:v>FN OL: KCHIR odd. 50</c:v>
                </c:pt>
                <c:pt idx="4">
                  <c:v>FN OL: PSY odd. 32A+32B</c:v>
                </c:pt>
                <c:pt idx="5">
                  <c:v>FN OL: PLIc odd. 25</c:v>
                </c:pt>
                <c:pt idx="6">
                  <c:v>FN OL: 2IK odd. 30B</c:v>
                </c:pt>
                <c:pt idx="7">
                  <c:v>FN OL: ORL 14A,B</c:v>
                </c:pt>
              </c:strCache>
            </c:strRef>
          </c:cat>
          <c:val>
            <c:numRef>
              <c:f>List1!$B$2:$B$9</c:f>
              <c:numCache>
                <c:formatCode>General</c:formatCode>
                <c:ptCount val="8"/>
                <c:pt idx="0">
                  <c:v>77.473200000000006</c:v>
                </c:pt>
                <c:pt idx="1">
                  <c:v>78.848000000000013</c:v>
                </c:pt>
                <c:pt idx="2">
                  <c:v>79.912999999999997</c:v>
                </c:pt>
                <c:pt idx="3">
                  <c:v>78.253500000000003</c:v>
                </c:pt>
                <c:pt idx="4">
                  <c:v>73.215900000000005</c:v>
                </c:pt>
                <c:pt idx="5">
                  <c:v>74.092699999999994</c:v>
                </c:pt>
                <c:pt idx="6">
                  <c:v>74.4756</c:v>
                </c:pt>
                <c:pt idx="7">
                  <c:v>75.059200000000004</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PLIC odd. 26</c:v>
                </c:pt>
                <c:pt idx="1">
                  <c:v>FN OL: UCOCH odd. 33</c:v>
                </c:pt>
                <c:pt idx="2">
                  <c:v>FN OL: PORGYN odd. 19B</c:v>
                </c:pt>
                <c:pt idx="3">
                  <c:v>FN OL: KCHIR odd. 50</c:v>
                </c:pt>
                <c:pt idx="4">
                  <c:v>FN OL: PSY odd. 32A+32B</c:v>
                </c:pt>
                <c:pt idx="5">
                  <c:v>FN OL: PLIc odd. 25</c:v>
                </c:pt>
                <c:pt idx="6">
                  <c:v>FN OL: 2IK odd. 30B</c:v>
                </c:pt>
                <c:pt idx="7">
                  <c:v>FN OL: ORL 14A,B</c:v>
                </c:pt>
              </c:strCache>
            </c:strRef>
          </c:cat>
          <c:val>
            <c:numRef>
              <c:f>List1!$C$2:$C$9</c:f>
              <c:numCache>
                <c:formatCode>General</c:formatCode>
                <c:ptCount val="8"/>
                <c:pt idx="0">
                  <c:v>93.537700000000001</c:v>
                </c:pt>
                <c:pt idx="1">
                  <c:v>91.209400000000002</c:v>
                </c:pt>
                <c:pt idx="2">
                  <c:v>89.934600000000302</c:v>
                </c:pt>
                <c:pt idx="3">
                  <c:v>90.297600000000301</c:v>
                </c:pt>
                <c:pt idx="4">
                  <c:v>92.770399999999981</c:v>
                </c:pt>
                <c:pt idx="5">
                  <c:v>89.240700000000004</c:v>
                </c:pt>
                <c:pt idx="6">
                  <c:v>88.540300000000002</c:v>
                </c:pt>
                <c:pt idx="7">
                  <c:v>86.015900000000002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PLIC odd. 26</c:v>
                </c:pt>
                <c:pt idx="1">
                  <c:v>FN OL: UCOCH odd. 33</c:v>
                </c:pt>
                <c:pt idx="2">
                  <c:v>FN OL: PORGYN odd. 19B</c:v>
                </c:pt>
                <c:pt idx="3">
                  <c:v>FN OL: KCHIR odd. 50</c:v>
                </c:pt>
                <c:pt idx="4">
                  <c:v>FN OL: PSY odd. 32A+32B</c:v>
                </c:pt>
                <c:pt idx="5">
                  <c:v>FN OL: PLIc odd. 25</c:v>
                </c:pt>
                <c:pt idx="6">
                  <c:v>FN OL: 2IK odd. 30B</c:v>
                </c:pt>
                <c:pt idx="7">
                  <c:v>FN OL: ORL 14A,B</c:v>
                </c:pt>
              </c:strCache>
            </c:strRef>
          </c:cat>
          <c:val>
            <c:numRef>
              <c:f>List1!$D$2:$D$9</c:f>
              <c:numCache>
                <c:formatCode>General</c:formatCode>
                <c:ptCount val="8"/>
                <c:pt idx="0">
                  <c:v>85.50539999999998</c:v>
                </c:pt>
                <c:pt idx="1">
                  <c:v>85.028699999999986</c:v>
                </c:pt>
                <c:pt idx="2">
                  <c:v>84.9238</c:v>
                </c:pt>
                <c:pt idx="3">
                  <c:v>84.275599999999983</c:v>
                </c:pt>
                <c:pt idx="4">
                  <c:v>82.993200000000286</c:v>
                </c:pt>
                <c:pt idx="5">
                  <c:v>81.666699999999992</c:v>
                </c:pt>
                <c:pt idx="6">
                  <c:v>81.507900000000006</c:v>
                </c:pt>
                <c:pt idx="7">
                  <c:v>80.537499999999994</c:v>
                </c:pt>
              </c:numCache>
            </c:numRef>
          </c:val>
        </c:ser>
        <c:dLbls>
          <c:showVal val="1"/>
        </c:dLbls>
        <c:hiLowLines>
          <c:spPr>
            <a:ln w="25400" cap="sq" cmpd="sng" algn="ctr">
              <a:solidFill>
                <a:srgbClr val="003366"/>
              </a:solidFill>
              <a:prstDash val="solid"/>
              <a:headEnd type="none" w="med" len="sm"/>
              <a:tailEnd type="none" w="med" len="sm"/>
            </a:ln>
            <a:effectLst/>
          </c:spPr>
        </c:hiLowLines>
        <c:axId val="123126912"/>
        <c:axId val="123128448"/>
      </c:stockChart>
      <c:catAx>
        <c:axId val="12312691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3128448"/>
        <c:crosses val="autoZero"/>
        <c:auto val="1"/>
        <c:lblAlgn val="ctr"/>
        <c:lblOffset val="100"/>
      </c:catAx>
      <c:valAx>
        <c:axId val="12312844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312691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OČNI odd. 13</c:v>
                </c:pt>
                <c:pt idx="1">
                  <c:v>FN OL: 1CHIR odd. 9</c:v>
                </c:pt>
                <c:pt idx="2">
                  <c:v>FN OL: 3IK odd. 39A</c:v>
                </c:pt>
                <c:pt idx="3">
                  <c:v>FN OL: 2CHIR odd. 37</c:v>
                </c:pt>
                <c:pt idx="4">
                  <c:v>FN OL: TRAU odd. 27</c:v>
                </c:pt>
                <c:pt idx="5">
                  <c:v>FN OL: UROL odd. 20</c:v>
                </c:pt>
                <c:pt idx="6">
                  <c:v>FN OL: 1CHIR odd. 3</c:v>
                </c:pt>
                <c:pt idx="7">
                  <c:v>FN OL: PORGYN odd. 17</c:v>
                </c:pt>
                <c:pt idx="8">
                  <c:v>FN OL: ONK odd. 42B</c:v>
                </c:pt>
              </c:strCache>
            </c:strRef>
          </c:cat>
          <c:val>
            <c:numRef>
              <c:f>List1!$B$2:$B$10</c:f>
              <c:numCache>
                <c:formatCode>General</c:formatCode>
                <c:ptCount val="9"/>
                <c:pt idx="0">
                  <c:v>72.526899999999998</c:v>
                </c:pt>
                <c:pt idx="1">
                  <c:v>73.222799999999978</c:v>
                </c:pt>
                <c:pt idx="2">
                  <c:v>69.710099999999997</c:v>
                </c:pt>
                <c:pt idx="3">
                  <c:v>72.442800000000005</c:v>
                </c:pt>
                <c:pt idx="4">
                  <c:v>72.30889999999998</c:v>
                </c:pt>
                <c:pt idx="5">
                  <c:v>71.823499999999981</c:v>
                </c:pt>
                <c:pt idx="6">
                  <c:v>67.871499999999983</c:v>
                </c:pt>
                <c:pt idx="7">
                  <c:v>70.629299999999986</c:v>
                </c:pt>
                <c:pt idx="8">
                  <c:v>69.296300000000002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OČNI odd. 13</c:v>
                </c:pt>
                <c:pt idx="1">
                  <c:v>FN OL: 1CHIR odd. 9</c:v>
                </c:pt>
                <c:pt idx="2">
                  <c:v>FN OL: 3IK odd. 39A</c:v>
                </c:pt>
                <c:pt idx="3">
                  <c:v>FN OL: 2CHIR odd. 37</c:v>
                </c:pt>
                <c:pt idx="4">
                  <c:v>FN OL: TRAU odd. 27</c:v>
                </c:pt>
                <c:pt idx="5">
                  <c:v>FN OL: UROL odd. 20</c:v>
                </c:pt>
                <c:pt idx="6">
                  <c:v>FN OL: 1CHIR odd. 3</c:v>
                </c:pt>
                <c:pt idx="7">
                  <c:v>FN OL: PORGYN odd. 17</c:v>
                </c:pt>
                <c:pt idx="8">
                  <c:v>FN OL: ONK odd. 42B</c:v>
                </c:pt>
              </c:strCache>
            </c:strRef>
          </c:cat>
          <c:val>
            <c:numRef>
              <c:f>List1!$C$2:$C$10</c:f>
              <c:numCache>
                <c:formatCode>General</c:formatCode>
                <c:ptCount val="9"/>
                <c:pt idx="0">
                  <c:v>88.468800000000002</c:v>
                </c:pt>
                <c:pt idx="1">
                  <c:v>84.252899999999983</c:v>
                </c:pt>
                <c:pt idx="2">
                  <c:v>85.895499999999998</c:v>
                </c:pt>
                <c:pt idx="3">
                  <c:v>82.37139999999998</c:v>
                </c:pt>
                <c:pt idx="4">
                  <c:v>82.214900000000227</c:v>
                </c:pt>
                <c:pt idx="5">
                  <c:v>82.055599999999998</c:v>
                </c:pt>
                <c:pt idx="6">
                  <c:v>85.724199999999996</c:v>
                </c:pt>
                <c:pt idx="7">
                  <c:v>81.8249</c:v>
                </c:pt>
                <c:pt idx="8">
                  <c:v>82.930200000000127</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OČNI odd. 13</c:v>
                </c:pt>
                <c:pt idx="1">
                  <c:v>FN OL: 1CHIR odd. 9</c:v>
                </c:pt>
                <c:pt idx="2">
                  <c:v>FN OL: 3IK odd. 39A</c:v>
                </c:pt>
                <c:pt idx="3">
                  <c:v>FN OL: 2CHIR odd. 37</c:v>
                </c:pt>
                <c:pt idx="4">
                  <c:v>FN OL: TRAU odd. 27</c:v>
                </c:pt>
                <c:pt idx="5">
                  <c:v>FN OL: UROL odd. 20</c:v>
                </c:pt>
                <c:pt idx="6">
                  <c:v>FN OL: 1CHIR odd. 3</c:v>
                </c:pt>
                <c:pt idx="7">
                  <c:v>FN OL: PORGYN odd. 17</c:v>
                </c:pt>
                <c:pt idx="8">
                  <c:v>FN OL: ONK odd. 42B</c:v>
                </c:pt>
              </c:strCache>
            </c:strRef>
          </c:cat>
          <c:val>
            <c:numRef>
              <c:f>List1!$D$2:$D$10</c:f>
              <c:numCache>
                <c:formatCode>General</c:formatCode>
                <c:ptCount val="9"/>
                <c:pt idx="0">
                  <c:v>80.497800000000026</c:v>
                </c:pt>
                <c:pt idx="1">
                  <c:v>78.737799999999993</c:v>
                </c:pt>
                <c:pt idx="2">
                  <c:v>77.802799999999948</c:v>
                </c:pt>
                <c:pt idx="3">
                  <c:v>77.407100000000227</c:v>
                </c:pt>
                <c:pt idx="4">
                  <c:v>77.261899999999997</c:v>
                </c:pt>
                <c:pt idx="5">
                  <c:v>76.939499999999995</c:v>
                </c:pt>
                <c:pt idx="6">
                  <c:v>76.797900000000027</c:v>
                </c:pt>
                <c:pt idx="7">
                  <c:v>76.227099999999993</c:v>
                </c:pt>
                <c:pt idx="8">
                  <c:v>76.113299999999995</c:v>
                </c:pt>
              </c:numCache>
            </c:numRef>
          </c:val>
        </c:ser>
        <c:dLbls>
          <c:showVal val="1"/>
        </c:dLbls>
        <c:hiLowLines>
          <c:spPr>
            <a:ln w="25400" cap="sq" cmpd="sng" algn="ctr">
              <a:solidFill>
                <a:srgbClr val="003366"/>
              </a:solidFill>
              <a:prstDash val="solid"/>
              <a:headEnd type="none" w="med" len="sm"/>
              <a:tailEnd type="none" w="med" len="sm"/>
            </a:ln>
            <a:effectLst/>
          </c:spPr>
        </c:hiLowLines>
        <c:axId val="123614336"/>
        <c:axId val="123615872"/>
      </c:stockChart>
      <c:catAx>
        <c:axId val="12361433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3615872"/>
        <c:crosses val="autoZero"/>
        <c:auto val="1"/>
        <c:lblAlgn val="ctr"/>
        <c:lblOffset val="100"/>
      </c:catAx>
      <c:valAx>
        <c:axId val="12361587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361433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ORT odd. 29B</c:v>
                </c:pt>
                <c:pt idx="1">
                  <c:v>FN OL: 1IK odd. 1+2</c:v>
                </c:pt>
                <c:pt idx="2">
                  <c:v>FN OL: NCHIR odd. 36a</c:v>
                </c:pt>
                <c:pt idx="3">
                  <c:v>FN OL: NEUR odd. 31A</c:v>
                </c:pt>
                <c:pt idx="4">
                  <c:v>FN OL: ORT 29A</c:v>
                </c:pt>
                <c:pt idx="5">
                  <c:v>FN OL: 2IK odd. 30C</c:v>
                </c:pt>
                <c:pt idx="6">
                  <c:v>FN OL: NEUR odd. 31B</c:v>
                </c:pt>
                <c:pt idx="7">
                  <c:v>FN OL: PORGYN odd. 18</c:v>
                </c:pt>
                <c:pt idx="8">
                  <c:v>FN OL: NCHIR odd. 34</c:v>
                </c:pt>
              </c:strCache>
            </c:strRef>
          </c:cat>
          <c:val>
            <c:numRef>
              <c:f>List1!$B$2:$B$10</c:f>
              <c:numCache>
                <c:formatCode>General</c:formatCode>
                <c:ptCount val="9"/>
                <c:pt idx="0">
                  <c:v>69.107699999999994</c:v>
                </c:pt>
                <c:pt idx="1">
                  <c:v>66.376699999999985</c:v>
                </c:pt>
                <c:pt idx="2">
                  <c:v>58.954099999999997</c:v>
                </c:pt>
                <c:pt idx="3">
                  <c:v>63.020800000000001</c:v>
                </c:pt>
                <c:pt idx="4">
                  <c:v>60.230600000000003</c:v>
                </c:pt>
                <c:pt idx="5">
                  <c:v>57.751200000000004</c:v>
                </c:pt>
                <c:pt idx="6">
                  <c:v>57.9754</c:v>
                </c:pt>
                <c:pt idx="7">
                  <c:v>56.931600000000003</c:v>
                </c:pt>
                <c:pt idx="8">
                  <c:v>50.188000000000002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ORT odd. 29B</c:v>
                </c:pt>
                <c:pt idx="1">
                  <c:v>FN OL: 1IK odd. 1+2</c:v>
                </c:pt>
                <c:pt idx="2">
                  <c:v>FN OL: NCHIR odd. 36a</c:v>
                </c:pt>
                <c:pt idx="3">
                  <c:v>FN OL: NEUR odd. 31A</c:v>
                </c:pt>
                <c:pt idx="4">
                  <c:v>FN OL: ORT 29A</c:v>
                </c:pt>
                <c:pt idx="5">
                  <c:v>FN OL: 2IK odd. 30C</c:v>
                </c:pt>
                <c:pt idx="6">
                  <c:v>FN OL: NEUR odd. 31B</c:v>
                </c:pt>
                <c:pt idx="7">
                  <c:v>FN OL: PORGYN odd. 18</c:v>
                </c:pt>
                <c:pt idx="8">
                  <c:v>FN OL: NCHIR odd. 34</c:v>
                </c:pt>
              </c:strCache>
            </c:strRef>
          </c:cat>
          <c:val>
            <c:numRef>
              <c:f>List1!$C$2:$C$10</c:f>
              <c:numCache>
                <c:formatCode>General</c:formatCode>
                <c:ptCount val="9"/>
                <c:pt idx="0">
                  <c:v>79.611800000000002</c:v>
                </c:pt>
                <c:pt idx="1">
                  <c:v>80.858299999999986</c:v>
                </c:pt>
                <c:pt idx="2">
                  <c:v>84.420599999999993</c:v>
                </c:pt>
                <c:pt idx="3">
                  <c:v>76.711300000000023</c:v>
                </c:pt>
                <c:pt idx="4">
                  <c:v>75.835899999999981</c:v>
                </c:pt>
                <c:pt idx="5">
                  <c:v>78.093000000000004</c:v>
                </c:pt>
                <c:pt idx="6">
                  <c:v>75.315600000000003</c:v>
                </c:pt>
                <c:pt idx="7">
                  <c:v>73.509900000000002</c:v>
                </c:pt>
                <c:pt idx="8">
                  <c:v>73.260800000000003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ORT odd. 29B</c:v>
                </c:pt>
                <c:pt idx="1">
                  <c:v>FN OL: 1IK odd. 1+2</c:v>
                </c:pt>
                <c:pt idx="2">
                  <c:v>FN OL: NCHIR odd. 36a</c:v>
                </c:pt>
                <c:pt idx="3">
                  <c:v>FN OL: NEUR odd. 31A</c:v>
                </c:pt>
                <c:pt idx="4">
                  <c:v>FN OL: ORT 29A</c:v>
                </c:pt>
                <c:pt idx="5">
                  <c:v>FN OL: 2IK odd. 30C</c:v>
                </c:pt>
                <c:pt idx="6">
                  <c:v>FN OL: NEUR odd. 31B</c:v>
                </c:pt>
                <c:pt idx="7">
                  <c:v>FN OL: PORGYN odd. 18</c:v>
                </c:pt>
                <c:pt idx="8">
                  <c:v>FN OL: NCHIR odd. 34</c:v>
                </c:pt>
              </c:strCache>
            </c:strRef>
          </c:cat>
          <c:val>
            <c:numRef>
              <c:f>List1!$D$2:$D$10</c:f>
              <c:numCache>
                <c:formatCode>General</c:formatCode>
                <c:ptCount val="9"/>
                <c:pt idx="0">
                  <c:v>74.359700000000004</c:v>
                </c:pt>
                <c:pt idx="1">
                  <c:v>73.617500000000007</c:v>
                </c:pt>
                <c:pt idx="2">
                  <c:v>71.687399999999982</c:v>
                </c:pt>
                <c:pt idx="3">
                  <c:v>69.866100000000003</c:v>
                </c:pt>
                <c:pt idx="4">
                  <c:v>68.033299999999997</c:v>
                </c:pt>
                <c:pt idx="5">
                  <c:v>67.9221</c:v>
                </c:pt>
                <c:pt idx="6">
                  <c:v>66.645499999999998</c:v>
                </c:pt>
                <c:pt idx="7">
                  <c:v>65.220799999999983</c:v>
                </c:pt>
                <c:pt idx="8">
                  <c:v>61.724400000000003</c:v>
                </c:pt>
              </c:numCache>
            </c:numRef>
          </c:val>
        </c:ser>
        <c:dLbls>
          <c:showVal val="1"/>
        </c:dLbls>
        <c:hiLowLines>
          <c:spPr>
            <a:ln w="25400" cap="sq" cmpd="sng" algn="ctr">
              <a:solidFill>
                <a:srgbClr val="003366"/>
              </a:solidFill>
              <a:prstDash val="solid"/>
              <a:headEnd type="none" w="med" len="sm"/>
              <a:tailEnd type="none" w="med" len="sm"/>
            </a:ln>
            <a:effectLst/>
          </c:spPr>
        </c:hiLowLines>
        <c:axId val="123991168"/>
        <c:axId val="123992704"/>
      </c:stockChart>
      <c:catAx>
        <c:axId val="12399116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3992704"/>
        <c:crosses val="autoZero"/>
        <c:auto val="1"/>
        <c:lblAlgn val="ctr"/>
        <c:lblOffset val="100"/>
      </c:catAx>
      <c:valAx>
        <c:axId val="12399270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399116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List1!$A$2:$A$8</c:f>
              <c:strCache>
                <c:ptCount val="7"/>
                <c:pt idx="0">
                  <c:v>Respekt, ohled, úcta</c:v>
                </c:pt>
                <c:pt idx="1">
                  <c:v>Způsob komunikace před pacientem ze strany sestry</c:v>
                </c:pt>
                <c:pt idx="2">
                  <c:v>Způsob komunikace před pacientem ze strany lékaře</c:v>
                </c:pt>
                <c:pt idx="3">
                  <c:v>Důvěra k ošetřujícím sestrám</c:v>
                </c:pt>
                <c:pt idx="4">
                  <c:v>Úcta a respekt ze strany zdravotnického personálu</c:v>
                </c:pt>
                <c:pt idx="5">
                  <c:v>Znalost ošetřujícího lékaře</c:v>
                </c:pt>
                <c:pt idx="6">
                  <c:v>Potřeba většího zapojení do rozhodování o vlastní léčbě</c:v>
                </c:pt>
              </c:strCache>
            </c:strRef>
          </c:cat>
          <c:val>
            <c:numRef>
              <c:f>List1!$B$2:$B$8</c:f>
              <c:numCache>
                <c:formatCode>General</c:formatCode>
                <c:ptCount val="7"/>
                <c:pt idx="0">
                  <c:v>78.675499999999758</c:v>
                </c:pt>
                <c:pt idx="1">
                  <c:v>87.626699999999985</c:v>
                </c:pt>
                <c:pt idx="2">
                  <c:v>83.140500000000003</c:v>
                </c:pt>
                <c:pt idx="3">
                  <c:v>81.27</c:v>
                </c:pt>
                <c:pt idx="4">
                  <c:v>79.138599999999983</c:v>
                </c:pt>
                <c:pt idx="5">
                  <c:v>67.093900000000005</c:v>
                </c:pt>
                <c:pt idx="6">
                  <c:v>65.881900000000002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List1!$A$2:$A$8</c:f>
              <c:strCache>
                <c:ptCount val="7"/>
                <c:pt idx="0">
                  <c:v>Respekt, ohled, úcta</c:v>
                </c:pt>
                <c:pt idx="1">
                  <c:v>Způsob komunikace před pacientem ze strany sestry</c:v>
                </c:pt>
                <c:pt idx="2">
                  <c:v>Způsob komunikace před pacientem ze strany lékaře</c:v>
                </c:pt>
                <c:pt idx="3">
                  <c:v>Důvěra k ošetřujícím sestrám</c:v>
                </c:pt>
                <c:pt idx="4">
                  <c:v>Úcta a respekt ze strany zdravotnického personálu</c:v>
                </c:pt>
                <c:pt idx="5">
                  <c:v>Znalost ošetřujícího lékaře</c:v>
                </c:pt>
                <c:pt idx="6">
                  <c:v>Potřeba většího zapojení do rozhodování o vlastní léčbě</c:v>
                </c:pt>
              </c:strCache>
            </c:strRef>
          </c:cat>
          <c:val>
            <c:numRef>
              <c:f>List1!$C$2:$C$8</c:f>
              <c:numCache>
                <c:formatCode>General</c:formatCode>
                <c:ptCount val="7"/>
                <c:pt idx="0">
                  <c:v>80.805299999999988</c:v>
                </c:pt>
                <c:pt idx="1">
                  <c:v>90.62469999999999</c:v>
                </c:pt>
                <c:pt idx="2">
                  <c:v>86.6066</c:v>
                </c:pt>
                <c:pt idx="3">
                  <c:v>84.827299999999994</c:v>
                </c:pt>
                <c:pt idx="4">
                  <c:v>82.883899999999983</c:v>
                </c:pt>
                <c:pt idx="5">
                  <c:v>71.477199999999996</c:v>
                </c:pt>
                <c:pt idx="6">
                  <c:v>70.976600000000005</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List1!$A$2:$A$8</c:f>
              <c:strCache>
                <c:ptCount val="7"/>
                <c:pt idx="0">
                  <c:v>Respekt, ohled, úcta</c:v>
                </c:pt>
                <c:pt idx="1">
                  <c:v>Způsob komunikace před pacientem ze strany sestry</c:v>
                </c:pt>
                <c:pt idx="2">
                  <c:v>Způsob komunikace před pacientem ze strany lékaře</c:v>
                </c:pt>
                <c:pt idx="3">
                  <c:v>Důvěra k ošetřujícím sestrám</c:v>
                </c:pt>
                <c:pt idx="4">
                  <c:v>Úcta a respekt ze strany zdravotnického personálu</c:v>
                </c:pt>
                <c:pt idx="5">
                  <c:v>Znalost ošetřujícího lékaře</c:v>
                </c:pt>
                <c:pt idx="6">
                  <c:v>Potřeba většího zapojení do rozhodování o vlastní léčbě</c:v>
                </c:pt>
              </c:strCache>
            </c:strRef>
          </c:cat>
          <c:val>
            <c:numRef>
              <c:f>List1!$D$2:$D$8</c:f>
              <c:numCache>
                <c:formatCode>General</c:formatCode>
                <c:ptCount val="7"/>
                <c:pt idx="0">
                  <c:v>79.740399999999994</c:v>
                </c:pt>
                <c:pt idx="1">
                  <c:v>89.125699999999981</c:v>
                </c:pt>
                <c:pt idx="2">
                  <c:v>84.873499999999979</c:v>
                </c:pt>
                <c:pt idx="3">
                  <c:v>83.048599999999993</c:v>
                </c:pt>
                <c:pt idx="4">
                  <c:v>81.011300000000006</c:v>
                </c:pt>
                <c:pt idx="5">
                  <c:v>69.285600000000002</c:v>
                </c:pt>
                <c:pt idx="6">
                  <c:v>68.429300000000012</c:v>
                </c:pt>
              </c:numCache>
            </c:numRef>
          </c:val>
        </c:ser>
        <c:dLbls>
          <c:showVal val="1"/>
        </c:dLbls>
        <c:hiLowLines>
          <c:spPr>
            <a:ln w="25400" cap="sq" cmpd="sng" algn="ctr">
              <a:solidFill>
                <a:srgbClr val="003366"/>
              </a:solidFill>
              <a:prstDash val="solid"/>
              <a:headEnd type="none" w="med" len="sm"/>
              <a:tailEnd type="none" w="med" len="sm"/>
            </a:ln>
            <a:effectLst/>
          </c:spPr>
        </c:hiLowLines>
        <c:axId val="125752832"/>
        <c:axId val="125754368"/>
      </c:stockChart>
      <c:catAx>
        <c:axId val="12575283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5754368"/>
        <c:crosses val="autoZero"/>
        <c:auto val="1"/>
        <c:lblAlgn val="ctr"/>
        <c:lblOffset val="100"/>
      </c:catAx>
      <c:valAx>
        <c:axId val="12575436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575283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KOŽNI odd. 10</c:v>
                </c:pt>
                <c:pt idx="2">
                  <c:v>FN OL: PRAC odd. 43</c:v>
                </c:pt>
                <c:pt idx="3">
                  <c:v>FN OL: NCHIR odd. 36a</c:v>
                </c:pt>
                <c:pt idx="4">
                  <c:v>FN OL: RHC odd. 44</c:v>
                </c:pt>
                <c:pt idx="5">
                  <c:v>FN OL: PLIC odd. 24</c:v>
                </c:pt>
                <c:pt idx="6">
                  <c:v>FN OL: PCHIR odd. 49</c:v>
                </c:pt>
                <c:pt idx="7">
                  <c:v>FN OL: 1CHIR odd. 8</c:v>
                </c:pt>
                <c:pt idx="8">
                  <c:v>FN OL: 1CHIR odd. 9</c:v>
                </c:pt>
                <c:pt idx="9">
                  <c:v>FN OL: 2IK odd. 30B</c:v>
                </c:pt>
              </c:strCache>
            </c:strRef>
          </c:cat>
          <c:val>
            <c:numRef>
              <c:f>List1!$B$2:$B$11</c:f>
              <c:numCache>
                <c:formatCode>General</c:formatCode>
                <c:ptCount val="10"/>
                <c:pt idx="0">
                  <c:v>92.947500000000346</c:v>
                </c:pt>
                <c:pt idx="1">
                  <c:v>86.194599999999994</c:v>
                </c:pt>
                <c:pt idx="2">
                  <c:v>84.418800000000005</c:v>
                </c:pt>
                <c:pt idx="3">
                  <c:v>80.1678</c:v>
                </c:pt>
                <c:pt idx="4">
                  <c:v>82.048599999999993</c:v>
                </c:pt>
                <c:pt idx="5">
                  <c:v>81.424300000000002</c:v>
                </c:pt>
                <c:pt idx="6">
                  <c:v>81.081199999999995</c:v>
                </c:pt>
                <c:pt idx="7">
                  <c:v>81.862200000000001</c:v>
                </c:pt>
                <c:pt idx="8">
                  <c:v>82.003299999999996</c:v>
                </c:pt>
                <c:pt idx="9">
                  <c:v>79.545000000000002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KOŽNI odd. 10</c:v>
                </c:pt>
                <c:pt idx="2">
                  <c:v>FN OL: PRAC odd. 43</c:v>
                </c:pt>
                <c:pt idx="3">
                  <c:v>FN OL: NCHIR odd. 36a</c:v>
                </c:pt>
                <c:pt idx="4">
                  <c:v>FN OL: RHC odd. 44</c:v>
                </c:pt>
                <c:pt idx="5">
                  <c:v>FN OL: PLIC odd. 24</c:v>
                </c:pt>
                <c:pt idx="6">
                  <c:v>FN OL: PCHIR odd. 49</c:v>
                </c:pt>
                <c:pt idx="7">
                  <c:v>FN OL: 1CHIR odd. 8</c:v>
                </c:pt>
                <c:pt idx="8">
                  <c:v>FN OL: 1CHIR odd. 9</c:v>
                </c:pt>
                <c:pt idx="9">
                  <c:v>FN OL: 2IK odd. 30B</c:v>
                </c:pt>
              </c:strCache>
            </c:strRef>
          </c:cat>
          <c:val>
            <c:numRef>
              <c:f>List1!$C$2:$C$11</c:f>
              <c:numCache>
                <c:formatCode>General</c:formatCode>
                <c:ptCount val="10"/>
                <c:pt idx="0">
                  <c:v>98.944400000000286</c:v>
                </c:pt>
                <c:pt idx="1">
                  <c:v>96.338700000000003</c:v>
                </c:pt>
                <c:pt idx="2">
                  <c:v>94.942899999999995</c:v>
                </c:pt>
                <c:pt idx="3">
                  <c:v>97.223500000000001</c:v>
                </c:pt>
                <c:pt idx="4">
                  <c:v>95.243100000000027</c:v>
                </c:pt>
                <c:pt idx="5">
                  <c:v>93.3673</c:v>
                </c:pt>
                <c:pt idx="6">
                  <c:v>93.1006</c:v>
                </c:pt>
                <c:pt idx="7">
                  <c:v>92.211900000000227</c:v>
                </c:pt>
                <c:pt idx="8">
                  <c:v>90.613200000000006</c:v>
                </c:pt>
                <c:pt idx="9">
                  <c:v>92.455000000000013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KOŽNI odd. 10</c:v>
                </c:pt>
                <c:pt idx="2">
                  <c:v>FN OL: PRAC odd. 43</c:v>
                </c:pt>
                <c:pt idx="3">
                  <c:v>FN OL: NCHIR odd. 36a</c:v>
                </c:pt>
                <c:pt idx="4">
                  <c:v>FN OL: RHC odd. 44</c:v>
                </c:pt>
                <c:pt idx="5">
                  <c:v>FN OL: PLIC odd. 24</c:v>
                </c:pt>
                <c:pt idx="6">
                  <c:v>FN OL: PCHIR odd. 49</c:v>
                </c:pt>
                <c:pt idx="7">
                  <c:v>FN OL: 1CHIR odd. 8</c:v>
                </c:pt>
                <c:pt idx="8">
                  <c:v>FN OL: 1CHIR odd. 9</c:v>
                </c:pt>
                <c:pt idx="9">
                  <c:v>FN OL: 2IK odd. 30B</c:v>
                </c:pt>
              </c:strCache>
            </c:strRef>
          </c:cat>
          <c:val>
            <c:numRef>
              <c:f>List1!$D$2:$D$11</c:f>
              <c:numCache>
                <c:formatCode>General</c:formatCode>
                <c:ptCount val="10"/>
                <c:pt idx="0">
                  <c:v>95.945899999999995</c:v>
                </c:pt>
                <c:pt idx="1">
                  <c:v>91.2667</c:v>
                </c:pt>
                <c:pt idx="2">
                  <c:v>89.68089999999998</c:v>
                </c:pt>
                <c:pt idx="3">
                  <c:v>88.695700000000002</c:v>
                </c:pt>
                <c:pt idx="4">
                  <c:v>88.64579999999998</c:v>
                </c:pt>
                <c:pt idx="5">
                  <c:v>87.39579999999998</c:v>
                </c:pt>
                <c:pt idx="6">
                  <c:v>87.090900000000005</c:v>
                </c:pt>
                <c:pt idx="7">
                  <c:v>87.037000000000006</c:v>
                </c:pt>
                <c:pt idx="8">
                  <c:v>86.308199999999999</c:v>
                </c:pt>
                <c:pt idx="9">
                  <c:v>86</c:v>
                </c:pt>
              </c:numCache>
            </c:numRef>
          </c:val>
        </c:ser>
        <c:dLbls>
          <c:showVal val="1"/>
        </c:dLbls>
        <c:hiLowLines>
          <c:spPr>
            <a:ln w="25400" cap="sq" cmpd="sng" algn="ctr">
              <a:solidFill>
                <a:srgbClr val="003366"/>
              </a:solidFill>
              <a:prstDash val="solid"/>
              <a:headEnd type="none" w="med" len="sm"/>
              <a:tailEnd type="none" w="med" len="sm"/>
            </a:ln>
            <a:effectLst/>
          </c:spPr>
        </c:hiLowLines>
        <c:axId val="126056320"/>
        <c:axId val="126057856"/>
      </c:stockChart>
      <c:catAx>
        <c:axId val="12605632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6057856"/>
        <c:crosses val="autoZero"/>
        <c:auto val="1"/>
        <c:lblAlgn val="ctr"/>
        <c:lblOffset val="100"/>
      </c:catAx>
      <c:valAx>
        <c:axId val="12605785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605632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KNM odd. 40</c:v>
                </c:pt>
                <c:pt idx="1">
                  <c:v>FN OL: 3IK odd. 39B+C</c:v>
                </c:pt>
                <c:pt idx="2">
                  <c:v>FN OL: 1CHIR odd. 3</c:v>
                </c:pt>
                <c:pt idx="3">
                  <c:v>FN OL: ORT odd. 29B</c:v>
                </c:pt>
                <c:pt idx="4">
                  <c:v>FN OL: OČNI odd. 13</c:v>
                </c:pt>
                <c:pt idx="5">
                  <c:v>FN OL: ONK odd. 42B</c:v>
                </c:pt>
                <c:pt idx="6">
                  <c:v>FN OL: PLIc odd. 25</c:v>
                </c:pt>
                <c:pt idx="7">
                  <c:v>FN OL: UCOCH odd. 33</c:v>
                </c:pt>
              </c:strCache>
            </c:strRef>
          </c:cat>
          <c:val>
            <c:numRef>
              <c:f>List1!$B$2:$B$9</c:f>
              <c:numCache>
                <c:formatCode>General</c:formatCode>
                <c:ptCount val="8"/>
                <c:pt idx="0">
                  <c:v>73.639099999999999</c:v>
                </c:pt>
                <c:pt idx="1">
                  <c:v>79.490600000000256</c:v>
                </c:pt>
                <c:pt idx="2">
                  <c:v>79.831100000000006</c:v>
                </c:pt>
                <c:pt idx="3">
                  <c:v>79.793400000000005</c:v>
                </c:pt>
                <c:pt idx="4">
                  <c:v>77.414400000000256</c:v>
                </c:pt>
                <c:pt idx="5">
                  <c:v>78.231200000000285</c:v>
                </c:pt>
                <c:pt idx="6">
                  <c:v>76.332599999999999</c:v>
                </c:pt>
                <c:pt idx="7">
                  <c:v>75.236199999999997</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KNM odd. 40</c:v>
                </c:pt>
                <c:pt idx="1">
                  <c:v>FN OL: 3IK odd. 39B+C</c:v>
                </c:pt>
                <c:pt idx="2">
                  <c:v>FN OL: 1CHIR odd. 3</c:v>
                </c:pt>
                <c:pt idx="3">
                  <c:v>FN OL: ORT odd. 29B</c:v>
                </c:pt>
                <c:pt idx="4">
                  <c:v>FN OL: OČNI odd. 13</c:v>
                </c:pt>
                <c:pt idx="5">
                  <c:v>FN OL: ONK odd. 42B</c:v>
                </c:pt>
                <c:pt idx="6">
                  <c:v>FN OL: PLIc odd. 25</c:v>
                </c:pt>
                <c:pt idx="7">
                  <c:v>FN OL: UCOCH odd. 33</c:v>
                </c:pt>
              </c:strCache>
            </c:strRef>
          </c:cat>
          <c:val>
            <c:numRef>
              <c:f>List1!$C$2:$C$9</c:f>
              <c:numCache>
                <c:formatCode>General</c:formatCode>
                <c:ptCount val="8"/>
                <c:pt idx="0">
                  <c:v>98.360900000000001</c:v>
                </c:pt>
                <c:pt idx="1">
                  <c:v>92.484800000000007</c:v>
                </c:pt>
                <c:pt idx="2">
                  <c:v>90.917200000000378</c:v>
                </c:pt>
                <c:pt idx="3">
                  <c:v>89.17019999999998</c:v>
                </c:pt>
                <c:pt idx="4">
                  <c:v>91.434100000000271</c:v>
                </c:pt>
                <c:pt idx="5">
                  <c:v>88.885899999999978</c:v>
                </c:pt>
                <c:pt idx="6">
                  <c:v>88.111900000000006</c:v>
                </c:pt>
                <c:pt idx="7">
                  <c:v>87.173499999999919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KNM odd. 40</c:v>
                </c:pt>
                <c:pt idx="1">
                  <c:v>FN OL: 3IK odd. 39B+C</c:v>
                </c:pt>
                <c:pt idx="2">
                  <c:v>FN OL: 1CHIR odd. 3</c:v>
                </c:pt>
                <c:pt idx="3">
                  <c:v>FN OL: ORT odd. 29B</c:v>
                </c:pt>
                <c:pt idx="4">
                  <c:v>FN OL: OČNI odd. 13</c:v>
                </c:pt>
                <c:pt idx="5">
                  <c:v>FN OL: ONK odd. 42B</c:v>
                </c:pt>
                <c:pt idx="6">
                  <c:v>FN OL: PLIc odd. 25</c:v>
                </c:pt>
                <c:pt idx="7">
                  <c:v>FN OL: UCOCH odd. 33</c:v>
                </c:pt>
              </c:strCache>
            </c:strRef>
          </c:cat>
          <c:val>
            <c:numRef>
              <c:f>List1!$D$2:$D$9</c:f>
              <c:numCache>
                <c:formatCode>General</c:formatCode>
                <c:ptCount val="8"/>
                <c:pt idx="0">
                  <c:v>86</c:v>
                </c:pt>
                <c:pt idx="1">
                  <c:v>85.987700000000004</c:v>
                </c:pt>
                <c:pt idx="2">
                  <c:v>85.374099999999999</c:v>
                </c:pt>
                <c:pt idx="3">
                  <c:v>84.481800000000007</c:v>
                </c:pt>
                <c:pt idx="4">
                  <c:v>84.424200000000027</c:v>
                </c:pt>
                <c:pt idx="5">
                  <c:v>83.558599999999998</c:v>
                </c:pt>
                <c:pt idx="6">
                  <c:v>82.222200000000001</c:v>
                </c:pt>
                <c:pt idx="7">
                  <c:v>81.204800000000006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26359424"/>
        <c:axId val="126360960"/>
      </c:stockChart>
      <c:catAx>
        <c:axId val="12635942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6360960"/>
        <c:crosses val="autoZero"/>
        <c:auto val="1"/>
        <c:lblAlgn val="ctr"/>
        <c:lblOffset val="100"/>
      </c:catAx>
      <c:valAx>
        <c:axId val="12636096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635942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KCHIR odd. 50</c:v>
                </c:pt>
                <c:pt idx="1">
                  <c:v>FN OL: PLIC odd. 26</c:v>
                </c:pt>
                <c:pt idx="2">
                  <c:v>FN OL: 1IK odd. 1+2</c:v>
                </c:pt>
                <c:pt idx="3">
                  <c:v>FN OL: PORGYN odd. 17</c:v>
                </c:pt>
                <c:pt idx="4">
                  <c:v>FN OL: ORL 14A,B</c:v>
                </c:pt>
                <c:pt idx="5">
                  <c:v>FN OL: PSY odd. 32A+32B</c:v>
                </c:pt>
                <c:pt idx="6">
                  <c:v>FN OL: 3IK odd. 39A</c:v>
                </c:pt>
                <c:pt idx="7">
                  <c:v>FN OL: TRAU odd. 27</c:v>
                </c:pt>
                <c:pt idx="8">
                  <c:v>FN OL: 2IK odd. 30C</c:v>
                </c:pt>
              </c:strCache>
            </c:strRef>
          </c:cat>
          <c:val>
            <c:numRef>
              <c:f>List1!$B$2:$B$10</c:f>
              <c:numCache>
                <c:formatCode>General</c:formatCode>
                <c:ptCount val="9"/>
                <c:pt idx="0">
                  <c:v>73.350899999999982</c:v>
                </c:pt>
                <c:pt idx="1">
                  <c:v>71.660699999999991</c:v>
                </c:pt>
                <c:pt idx="2">
                  <c:v>74.563800000000001</c:v>
                </c:pt>
                <c:pt idx="3">
                  <c:v>73.410700000000006</c:v>
                </c:pt>
                <c:pt idx="4">
                  <c:v>73.185399999999959</c:v>
                </c:pt>
                <c:pt idx="5">
                  <c:v>70.381500000000003</c:v>
                </c:pt>
                <c:pt idx="6">
                  <c:v>69.60799999999999</c:v>
                </c:pt>
                <c:pt idx="7">
                  <c:v>72.048400000000001</c:v>
                </c:pt>
                <c:pt idx="8">
                  <c:v>69.44060000000033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KCHIR odd. 50</c:v>
                </c:pt>
                <c:pt idx="1">
                  <c:v>FN OL: PLIC odd. 26</c:v>
                </c:pt>
                <c:pt idx="2">
                  <c:v>FN OL: 1IK odd. 1+2</c:v>
                </c:pt>
                <c:pt idx="3">
                  <c:v>FN OL: PORGYN odd. 17</c:v>
                </c:pt>
                <c:pt idx="4">
                  <c:v>FN OL: ORL 14A,B</c:v>
                </c:pt>
                <c:pt idx="5">
                  <c:v>FN OL: PSY odd. 32A+32B</c:v>
                </c:pt>
                <c:pt idx="6">
                  <c:v>FN OL: 3IK odd. 39A</c:v>
                </c:pt>
                <c:pt idx="7">
                  <c:v>FN OL: TRAU odd. 27</c:v>
                </c:pt>
                <c:pt idx="8">
                  <c:v>FN OL: 2IK odd. 30C</c:v>
                </c:pt>
              </c:strCache>
            </c:strRef>
          </c:cat>
          <c:val>
            <c:numRef>
              <c:f>List1!$C$2:$C$10</c:f>
              <c:numCache>
                <c:formatCode>General</c:formatCode>
                <c:ptCount val="9"/>
                <c:pt idx="0">
                  <c:v>87.925699999999992</c:v>
                </c:pt>
                <c:pt idx="1">
                  <c:v>87.994500000000301</c:v>
                </c:pt>
                <c:pt idx="2">
                  <c:v>84.575999999999979</c:v>
                </c:pt>
                <c:pt idx="3">
                  <c:v>83.811600000000027</c:v>
                </c:pt>
                <c:pt idx="4">
                  <c:v>83.331999999999994</c:v>
                </c:pt>
                <c:pt idx="5">
                  <c:v>85.332799999999978</c:v>
                </c:pt>
                <c:pt idx="6">
                  <c:v>83.955299999999994</c:v>
                </c:pt>
                <c:pt idx="7">
                  <c:v>81.25569999999999</c:v>
                </c:pt>
                <c:pt idx="8">
                  <c:v>83.690799999999982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KCHIR odd. 50</c:v>
                </c:pt>
                <c:pt idx="1">
                  <c:v>FN OL: PLIC odd. 26</c:v>
                </c:pt>
                <c:pt idx="2">
                  <c:v>FN OL: 1IK odd. 1+2</c:v>
                </c:pt>
                <c:pt idx="3">
                  <c:v>FN OL: PORGYN odd. 17</c:v>
                </c:pt>
                <c:pt idx="4">
                  <c:v>FN OL: ORL 14A,B</c:v>
                </c:pt>
                <c:pt idx="5">
                  <c:v>FN OL: PSY odd. 32A+32B</c:v>
                </c:pt>
                <c:pt idx="6">
                  <c:v>FN OL: 3IK odd. 39A</c:v>
                </c:pt>
                <c:pt idx="7">
                  <c:v>FN OL: TRAU odd. 27</c:v>
                </c:pt>
                <c:pt idx="8">
                  <c:v>FN OL: 2IK odd. 30C</c:v>
                </c:pt>
              </c:strCache>
            </c:strRef>
          </c:cat>
          <c:val>
            <c:numRef>
              <c:f>List1!$D$2:$D$10</c:f>
              <c:numCache>
                <c:formatCode>General</c:formatCode>
                <c:ptCount val="9"/>
                <c:pt idx="0">
                  <c:v>80.638299999999987</c:v>
                </c:pt>
                <c:pt idx="1">
                  <c:v>79.827600000000004</c:v>
                </c:pt>
                <c:pt idx="2">
                  <c:v>79.569900000000004</c:v>
                </c:pt>
                <c:pt idx="3">
                  <c:v>78.611099999999993</c:v>
                </c:pt>
                <c:pt idx="4">
                  <c:v>78.25869999999999</c:v>
                </c:pt>
                <c:pt idx="5">
                  <c:v>77.857100000000003</c:v>
                </c:pt>
                <c:pt idx="6">
                  <c:v>76.781599999999997</c:v>
                </c:pt>
                <c:pt idx="7">
                  <c:v>76.651999999999987</c:v>
                </c:pt>
                <c:pt idx="8">
                  <c:v>76.565699999999993</c:v>
                </c:pt>
              </c:numCache>
            </c:numRef>
          </c:val>
        </c:ser>
        <c:dLbls>
          <c:showVal val="1"/>
        </c:dLbls>
        <c:hiLowLines>
          <c:spPr>
            <a:ln w="25400" cap="sq" cmpd="sng" algn="ctr">
              <a:solidFill>
                <a:srgbClr val="003366"/>
              </a:solidFill>
              <a:prstDash val="solid"/>
              <a:headEnd type="none" w="med" len="sm"/>
              <a:tailEnd type="none" w="med" len="sm"/>
            </a:ln>
            <a:effectLst/>
          </c:spPr>
        </c:hiLowLines>
        <c:axId val="126617472"/>
        <c:axId val="126619008"/>
      </c:stockChart>
      <c:catAx>
        <c:axId val="12661747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6619008"/>
        <c:crosses val="autoZero"/>
        <c:auto val="1"/>
        <c:lblAlgn val="ctr"/>
        <c:lblOffset val="100"/>
      </c:catAx>
      <c:valAx>
        <c:axId val="12661900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66174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ORT 29A</c:v>
                </c:pt>
                <c:pt idx="1">
                  <c:v>FN OL: NCHIR odd. 34</c:v>
                </c:pt>
                <c:pt idx="2">
                  <c:v>FN OL: 1IK odd. 4+4A</c:v>
                </c:pt>
                <c:pt idx="3">
                  <c:v>FN OL: UROL odd. 20</c:v>
                </c:pt>
                <c:pt idx="4">
                  <c:v>FN OL: PORGYN odd. 19B</c:v>
                </c:pt>
                <c:pt idx="5">
                  <c:v>FN OL: 2CHIR odd. 37</c:v>
                </c:pt>
                <c:pt idx="6">
                  <c:v>FN OL: NEUR odd. 31B</c:v>
                </c:pt>
                <c:pt idx="7">
                  <c:v>FN OL: PORGYN odd. 18</c:v>
                </c:pt>
                <c:pt idx="8">
                  <c:v>FN OL: NEUR odd. 31A</c:v>
                </c:pt>
              </c:strCache>
            </c:strRef>
          </c:cat>
          <c:val>
            <c:numRef>
              <c:f>List1!$B$2:$B$10</c:f>
              <c:numCache>
                <c:formatCode>General</c:formatCode>
                <c:ptCount val="9"/>
                <c:pt idx="0">
                  <c:v>68.723100000000002</c:v>
                </c:pt>
                <c:pt idx="1">
                  <c:v>64.636299999999991</c:v>
                </c:pt>
                <c:pt idx="2">
                  <c:v>69.731499999999997</c:v>
                </c:pt>
                <c:pt idx="3">
                  <c:v>68.199399999999983</c:v>
                </c:pt>
                <c:pt idx="4">
                  <c:v>66.643199999999993</c:v>
                </c:pt>
                <c:pt idx="5">
                  <c:v>65.427099999999996</c:v>
                </c:pt>
                <c:pt idx="6">
                  <c:v>62.087299999999999</c:v>
                </c:pt>
                <c:pt idx="7">
                  <c:v>60.132400000000011</c:v>
                </c:pt>
                <c:pt idx="8">
                  <c:v>54.598900000000128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ORT 29A</c:v>
                </c:pt>
                <c:pt idx="1">
                  <c:v>FN OL: NCHIR odd. 34</c:v>
                </c:pt>
                <c:pt idx="2">
                  <c:v>FN OL: 1IK odd. 4+4A</c:v>
                </c:pt>
                <c:pt idx="3">
                  <c:v>FN OL: UROL odd. 20</c:v>
                </c:pt>
                <c:pt idx="4">
                  <c:v>FN OL: PORGYN odd. 19B</c:v>
                </c:pt>
                <c:pt idx="5">
                  <c:v>FN OL: 2CHIR odd. 37</c:v>
                </c:pt>
                <c:pt idx="6">
                  <c:v>FN OL: NEUR odd. 31B</c:v>
                </c:pt>
                <c:pt idx="7">
                  <c:v>FN OL: PORGYN odd. 18</c:v>
                </c:pt>
                <c:pt idx="8">
                  <c:v>FN OL: NEUR odd. 31A</c:v>
                </c:pt>
              </c:strCache>
            </c:strRef>
          </c:cat>
          <c:val>
            <c:numRef>
              <c:f>List1!$C$2:$C$10</c:f>
              <c:numCache>
                <c:formatCode>General</c:formatCode>
                <c:ptCount val="9"/>
                <c:pt idx="0">
                  <c:v>84.114800000000002</c:v>
                </c:pt>
                <c:pt idx="1">
                  <c:v>87.888999999999982</c:v>
                </c:pt>
                <c:pt idx="2">
                  <c:v>81.62269999999998</c:v>
                </c:pt>
                <c:pt idx="3">
                  <c:v>78.650399999999948</c:v>
                </c:pt>
                <c:pt idx="4">
                  <c:v>79.134500000000003</c:v>
                </c:pt>
                <c:pt idx="5">
                  <c:v>76.167100000000005</c:v>
                </c:pt>
                <c:pt idx="6">
                  <c:v>77.8386</c:v>
                </c:pt>
                <c:pt idx="7">
                  <c:v>75.322099999999978</c:v>
                </c:pt>
                <c:pt idx="8">
                  <c:v>70.921899999999994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ORT 29A</c:v>
                </c:pt>
                <c:pt idx="1">
                  <c:v>FN OL: NCHIR odd. 34</c:v>
                </c:pt>
                <c:pt idx="2">
                  <c:v>FN OL: 1IK odd. 4+4A</c:v>
                </c:pt>
                <c:pt idx="3">
                  <c:v>FN OL: UROL odd. 20</c:v>
                </c:pt>
                <c:pt idx="4">
                  <c:v>FN OL: PORGYN odd. 19B</c:v>
                </c:pt>
                <c:pt idx="5">
                  <c:v>FN OL: 2CHIR odd. 37</c:v>
                </c:pt>
                <c:pt idx="6">
                  <c:v>FN OL: NEUR odd. 31B</c:v>
                </c:pt>
                <c:pt idx="7">
                  <c:v>FN OL: PORGYN odd. 18</c:v>
                </c:pt>
                <c:pt idx="8">
                  <c:v>FN OL: NEUR odd. 31A</c:v>
                </c:pt>
              </c:strCache>
            </c:strRef>
          </c:cat>
          <c:val>
            <c:numRef>
              <c:f>List1!$D$2:$D$10</c:f>
              <c:numCache>
                <c:formatCode>General</c:formatCode>
                <c:ptCount val="9"/>
                <c:pt idx="0">
                  <c:v>76.418899999999994</c:v>
                </c:pt>
                <c:pt idx="1">
                  <c:v>76.262600000000006</c:v>
                </c:pt>
                <c:pt idx="2">
                  <c:v>75.677099999999982</c:v>
                </c:pt>
                <c:pt idx="3">
                  <c:v>73.424899999999994</c:v>
                </c:pt>
                <c:pt idx="4">
                  <c:v>72.888899999999978</c:v>
                </c:pt>
                <c:pt idx="5">
                  <c:v>70.797100000000256</c:v>
                </c:pt>
                <c:pt idx="6">
                  <c:v>69.962999999999994</c:v>
                </c:pt>
                <c:pt idx="7">
                  <c:v>67.7273</c:v>
                </c:pt>
                <c:pt idx="8">
                  <c:v>62.760400000000011</c:v>
                </c:pt>
              </c:numCache>
            </c:numRef>
          </c:val>
        </c:ser>
        <c:dLbls>
          <c:showVal val="1"/>
        </c:dLbls>
        <c:hiLowLines>
          <c:spPr>
            <a:ln w="25400" cap="sq" cmpd="sng" algn="ctr">
              <a:solidFill>
                <a:srgbClr val="003366"/>
              </a:solidFill>
              <a:prstDash val="solid"/>
              <a:headEnd type="none" w="med" len="sm"/>
              <a:tailEnd type="none" w="med" len="sm"/>
            </a:ln>
            <a:effectLst/>
          </c:spPr>
        </c:hiLowLines>
        <c:axId val="125667200"/>
        <c:axId val="125668736"/>
      </c:stockChart>
      <c:catAx>
        <c:axId val="12566720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5668736"/>
        <c:crosses val="autoZero"/>
        <c:auto val="1"/>
        <c:lblAlgn val="ctr"/>
        <c:lblOffset val="100"/>
      </c:catAx>
      <c:valAx>
        <c:axId val="12566873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566720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Koordinace a integrace péče</c:v>
                </c:pt>
                <c:pt idx="1">
                  <c:v>Kontinuita informací ze strany zdravotnického personálu</c:v>
                </c:pt>
                <c:pt idx="2">
                  <c:v>Dosažitelnost zdravotnického personálu</c:v>
                </c:pt>
                <c:pt idx="3">
                  <c:v>Dostatek soukromí během vyšetření nebo léčby</c:v>
                </c:pt>
                <c:pt idx="4">
                  <c:v>Změna termínu dohodnutého vyšetření či zákroku</c:v>
                </c:pt>
                <c:pt idx="5">
                  <c:v>Rychlost pomoci ze strany zdravotnického personálu</c:v>
                </c:pt>
                <c:pt idx="6">
                  <c:v>Dostatek soukromí, při probírání zdravotního stavu nebo léčby</c:v>
                </c:pt>
                <c:pt idx="7">
                  <c:v>Celkové hodnocení péče</c:v>
                </c:pt>
              </c:strCache>
            </c:strRef>
          </c:cat>
          <c:val>
            <c:numRef>
              <c:f>List1!$B$2:$B$9</c:f>
              <c:numCache>
                <c:formatCode>General</c:formatCode>
                <c:ptCount val="8"/>
                <c:pt idx="0">
                  <c:v>76.897400000000005</c:v>
                </c:pt>
                <c:pt idx="1">
                  <c:v>85.910399999999996</c:v>
                </c:pt>
                <c:pt idx="2">
                  <c:v>81.923100000000005</c:v>
                </c:pt>
                <c:pt idx="3">
                  <c:v>80.712999999999994</c:v>
                </c:pt>
                <c:pt idx="4">
                  <c:v>76.793600000000026</c:v>
                </c:pt>
                <c:pt idx="5">
                  <c:v>75.714200000000318</c:v>
                </c:pt>
                <c:pt idx="6">
                  <c:v>73.850200000000001</c:v>
                </c:pt>
                <c:pt idx="7">
                  <c:v>60.021500000000003</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Koordinace a integrace péče</c:v>
                </c:pt>
                <c:pt idx="1">
                  <c:v>Kontinuita informací ze strany zdravotnického personálu</c:v>
                </c:pt>
                <c:pt idx="2">
                  <c:v>Dosažitelnost zdravotnického personálu</c:v>
                </c:pt>
                <c:pt idx="3">
                  <c:v>Dostatek soukromí během vyšetření nebo léčby</c:v>
                </c:pt>
                <c:pt idx="4">
                  <c:v>Změna termínu dohodnutého vyšetření či zákroku</c:v>
                </c:pt>
                <c:pt idx="5">
                  <c:v>Rychlost pomoci ze strany zdravotnického personálu</c:v>
                </c:pt>
                <c:pt idx="6">
                  <c:v>Dostatek soukromí, při probírání zdravotního stavu nebo léčby</c:v>
                </c:pt>
                <c:pt idx="7">
                  <c:v>Celkové hodnocení péče</c:v>
                </c:pt>
              </c:strCache>
            </c:strRef>
          </c:cat>
          <c:val>
            <c:numRef>
              <c:f>List1!$C$2:$C$9</c:f>
              <c:numCache>
                <c:formatCode>General</c:formatCode>
                <c:ptCount val="8"/>
                <c:pt idx="0">
                  <c:v>79.30589999999998</c:v>
                </c:pt>
                <c:pt idx="1">
                  <c:v>89.066199999999995</c:v>
                </c:pt>
                <c:pt idx="2">
                  <c:v>85.450900000000004</c:v>
                </c:pt>
                <c:pt idx="3">
                  <c:v>84.330600000000004</c:v>
                </c:pt>
                <c:pt idx="4">
                  <c:v>80.863200000000006</c:v>
                </c:pt>
                <c:pt idx="5">
                  <c:v>79.817300000000003</c:v>
                </c:pt>
                <c:pt idx="6">
                  <c:v>77.956199999999995</c:v>
                </c:pt>
                <c:pt idx="7">
                  <c:v>64.651499999999999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Koordinace a integrace péče</c:v>
                </c:pt>
                <c:pt idx="1">
                  <c:v>Kontinuita informací ze strany zdravotnického personálu</c:v>
                </c:pt>
                <c:pt idx="2">
                  <c:v>Dosažitelnost zdravotnického personálu</c:v>
                </c:pt>
                <c:pt idx="3">
                  <c:v>Dostatek soukromí během vyšetření nebo léčby</c:v>
                </c:pt>
                <c:pt idx="4">
                  <c:v>Změna termínu dohodnutého vyšetření či zákroku</c:v>
                </c:pt>
                <c:pt idx="5">
                  <c:v>Rychlost pomoci ze strany zdravotnického personálu</c:v>
                </c:pt>
                <c:pt idx="6">
                  <c:v>Dostatek soukromí, při probírání zdravotního stavu nebo léčby</c:v>
                </c:pt>
                <c:pt idx="7">
                  <c:v>Celkové hodnocení péče</c:v>
                </c:pt>
              </c:strCache>
            </c:strRef>
          </c:cat>
          <c:val>
            <c:numRef>
              <c:f>List1!$D$2:$D$9</c:f>
              <c:numCache>
                <c:formatCode>General</c:formatCode>
                <c:ptCount val="8"/>
                <c:pt idx="0">
                  <c:v>78.101600000000005</c:v>
                </c:pt>
                <c:pt idx="1">
                  <c:v>87.488299999999995</c:v>
                </c:pt>
                <c:pt idx="2">
                  <c:v>83.686999999999998</c:v>
                </c:pt>
                <c:pt idx="3">
                  <c:v>82.521799999999999</c:v>
                </c:pt>
                <c:pt idx="4">
                  <c:v>78.828399999999988</c:v>
                </c:pt>
                <c:pt idx="5">
                  <c:v>77.765699999999995</c:v>
                </c:pt>
                <c:pt idx="6">
                  <c:v>75.903200000000027</c:v>
                </c:pt>
                <c:pt idx="7">
                  <c:v>62.336500000000001</c:v>
                </c:pt>
              </c:numCache>
            </c:numRef>
          </c:val>
        </c:ser>
        <c:dLbls>
          <c:showVal val="1"/>
        </c:dLbls>
        <c:hiLowLines>
          <c:spPr>
            <a:ln w="25400" cap="sq" cmpd="sng" algn="ctr">
              <a:solidFill>
                <a:srgbClr val="003366"/>
              </a:solidFill>
              <a:prstDash val="solid"/>
              <a:headEnd type="none" w="med" len="sm"/>
              <a:tailEnd type="none" w="med" len="sm"/>
            </a:ln>
            <a:effectLst/>
          </c:spPr>
        </c:hiLowLines>
        <c:axId val="128645376"/>
        <c:axId val="128667648"/>
      </c:stockChart>
      <c:catAx>
        <c:axId val="12864537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8667648"/>
        <c:crosses val="autoZero"/>
        <c:auto val="1"/>
        <c:lblAlgn val="ctr"/>
        <c:lblOffset val="100"/>
      </c:catAx>
      <c:valAx>
        <c:axId val="12866764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864537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KNM odd. 40</c:v>
                </c:pt>
                <c:pt idx="2">
                  <c:v>FN OL: PRAC odd. 43</c:v>
                </c:pt>
                <c:pt idx="3">
                  <c:v>FN OL: 1CHIR odd. 8</c:v>
                </c:pt>
                <c:pt idx="4">
                  <c:v>FN OL: RHC odd. 44</c:v>
                </c:pt>
                <c:pt idx="5">
                  <c:v>FN OL: PCHIR odd. 49</c:v>
                </c:pt>
                <c:pt idx="6">
                  <c:v>FN OL: PLIC odd. 24</c:v>
                </c:pt>
                <c:pt idx="7">
                  <c:v>FN OL: 1CHIR odd. 3</c:v>
                </c:pt>
                <c:pt idx="8">
                  <c:v>FN OL: NCHIR odd. 36a</c:v>
                </c:pt>
                <c:pt idx="9">
                  <c:v>FN OL: 1CHIR odd. 9</c:v>
                </c:pt>
              </c:strCache>
            </c:strRef>
          </c:cat>
          <c:val>
            <c:numRef>
              <c:f>List1!$B$2:$B$11</c:f>
              <c:numCache>
                <c:formatCode>General</c:formatCode>
                <c:ptCount val="10"/>
                <c:pt idx="0">
                  <c:v>96.595500000000001</c:v>
                </c:pt>
                <c:pt idx="1">
                  <c:v>82.276299999999992</c:v>
                </c:pt>
                <c:pt idx="2">
                  <c:v>85.011200000000315</c:v>
                </c:pt>
                <c:pt idx="3">
                  <c:v>86.789400000000001</c:v>
                </c:pt>
                <c:pt idx="4">
                  <c:v>82.886600000000001</c:v>
                </c:pt>
                <c:pt idx="5">
                  <c:v>84.576799999999949</c:v>
                </c:pt>
                <c:pt idx="6">
                  <c:v>85.145399999999981</c:v>
                </c:pt>
                <c:pt idx="7">
                  <c:v>83.6173</c:v>
                </c:pt>
                <c:pt idx="8">
                  <c:v>78.846599999999995</c:v>
                </c:pt>
                <c:pt idx="9">
                  <c:v>80.891999999999996</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KNM odd. 40</c:v>
                </c:pt>
                <c:pt idx="2">
                  <c:v>FN OL: PRAC odd. 43</c:v>
                </c:pt>
                <c:pt idx="3">
                  <c:v>FN OL: 1CHIR odd. 8</c:v>
                </c:pt>
                <c:pt idx="4">
                  <c:v>FN OL: RHC odd. 44</c:v>
                </c:pt>
                <c:pt idx="5">
                  <c:v>FN OL: PCHIR odd. 49</c:v>
                </c:pt>
                <c:pt idx="6">
                  <c:v>FN OL: PLIC odd. 24</c:v>
                </c:pt>
                <c:pt idx="7">
                  <c:v>FN OL: 1CHIR odd. 3</c:v>
                </c:pt>
                <c:pt idx="8">
                  <c:v>FN OL: NCHIR odd. 36a</c:v>
                </c:pt>
                <c:pt idx="9">
                  <c:v>FN OL: 1CHIR odd. 9</c:v>
                </c:pt>
              </c:strCache>
            </c:strRef>
          </c:cat>
          <c:val>
            <c:numRef>
              <c:f>List1!$C$2:$C$11</c:f>
              <c:numCache>
                <c:formatCode>General</c:formatCode>
                <c:ptCount val="10"/>
                <c:pt idx="0">
                  <c:v>100.31570000000001</c:v>
                </c:pt>
                <c:pt idx="1">
                  <c:v>101.91420000000043</c:v>
                </c:pt>
                <c:pt idx="2">
                  <c:v>98.494400000000027</c:v>
                </c:pt>
                <c:pt idx="3">
                  <c:v>96.052599999999998</c:v>
                </c:pt>
                <c:pt idx="4">
                  <c:v>99.345600000000005</c:v>
                </c:pt>
                <c:pt idx="5">
                  <c:v>95.734899999999996</c:v>
                </c:pt>
                <c:pt idx="6">
                  <c:v>95.1374</c:v>
                </c:pt>
                <c:pt idx="7">
                  <c:v>96.1494</c:v>
                </c:pt>
                <c:pt idx="8">
                  <c:v>95.3977</c:v>
                </c:pt>
                <c:pt idx="9">
                  <c:v>90.853999999999999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KNM odd. 40</c:v>
                </c:pt>
                <c:pt idx="2">
                  <c:v>FN OL: PRAC odd. 43</c:v>
                </c:pt>
                <c:pt idx="3">
                  <c:v>FN OL: 1CHIR odd. 8</c:v>
                </c:pt>
                <c:pt idx="4">
                  <c:v>FN OL: RHC odd. 44</c:v>
                </c:pt>
                <c:pt idx="5">
                  <c:v>FN OL: PCHIR odd. 49</c:v>
                </c:pt>
                <c:pt idx="6">
                  <c:v>FN OL: PLIC odd. 24</c:v>
                </c:pt>
                <c:pt idx="7">
                  <c:v>FN OL: 1CHIR odd. 3</c:v>
                </c:pt>
                <c:pt idx="8">
                  <c:v>FN OL: NCHIR odd. 36a</c:v>
                </c:pt>
                <c:pt idx="9">
                  <c:v>FN OL: 1CHIR odd. 9</c:v>
                </c:pt>
              </c:strCache>
            </c:strRef>
          </c:cat>
          <c:val>
            <c:numRef>
              <c:f>List1!$D$2:$D$11</c:f>
              <c:numCache>
                <c:formatCode>General</c:formatCode>
                <c:ptCount val="10"/>
                <c:pt idx="0">
                  <c:v>98.455600000000004</c:v>
                </c:pt>
                <c:pt idx="1">
                  <c:v>92.095200000000006</c:v>
                </c:pt>
                <c:pt idx="2">
                  <c:v>91.752799999999979</c:v>
                </c:pt>
                <c:pt idx="3">
                  <c:v>91.421000000000006</c:v>
                </c:pt>
                <c:pt idx="4">
                  <c:v>91.116100000000003</c:v>
                </c:pt>
                <c:pt idx="5">
                  <c:v>90.155799999999758</c:v>
                </c:pt>
                <c:pt idx="6">
                  <c:v>90.141400000000004</c:v>
                </c:pt>
                <c:pt idx="7">
                  <c:v>89.88339999999998</c:v>
                </c:pt>
                <c:pt idx="8">
                  <c:v>87.122199999999978</c:v>
                </c:pt>
                <c:pt idx="9">
                  <c:v>85.872999999999948</c:v>
                </c:pt>
              </c:numCache>
            </c:numRef>
          </c:val>
        </c:ser>
        <c:dLbls>
          <c:showVal val="1"/>
        </c:dLbls>
        <c:hiLowLines>
          <c:spPr>
            <a:ln w="25400" cap="sq" cmpd="sng" algn="ctr">
              <a:solidFill>
                <a:srgbClr val="003366"/>
              </a:solidFill>
              <a:prstDash val="solid"/>
              <a:headEnd type="none" w="med" len="sm"/>
              <a:tailEnd type="none" w="med" len="sm"/>
            </a:ln>
            <a:effectLst/>
          </c:spPr>
        </c:hiLowLines>
        <c:axId val="128866944"/>
        <c:axId val="128876928"/>
      </c:stockChart>
      <c:catAx>
        <c:axId val="12886694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8876928"/>
        <c:crosses val="autoZero"/>
        <c:auto val="1"/>
        <c:lblAlgn val="ctr"/>
        <c:lblOffset val="100"/>
      </c:catAx>
      <c:valAx>
        <c:axId val="12887692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886694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cs-CZ"/>
  <c:chart>
    <c:autoTitleDeleted val="1"/>
    <c:view3D>
      <c:rotX val="30"/>
      <c:rotY val="290"/>
      <c:perspective val="30"/>
    </c:view3D>
    <c:plotArea>
      <c:layout>
        <c:manualLayout>
          <c:layoutTarget val="inner"/>
          <c:xMode val="edge"/>
          <c:yMode val="edge"/>
          <c:x val="0"/>
          <c:y val="0.284816096396866"/>
          <c:w val="0.65561847930072503"/>
          <c:h val="0.65654529552144325"/>
        </c:manualLayout>
      </c:layout>
      <c:pie3DChart>
        <c:varyColors val="1"/>
        <c:ser>
          <c:idx val="0"/>
          <c:order val="0"/>
          <c:tx>
            <c:strRef>
              <c:f>List1!$B$1</c:f>
              <c:strCache>
                <c:ptCount val="1"/>
                <c:pt idx="0">
                  <c:v>Sloupec1</c:v>
                </c:pt>
              </c:strCache>
            </c:strRef>
          </c:tx>
          <c:explosion val="15"/>
          <c:dPt>
            <c:idx val="0"/>
            <c:spPr>
              <a:solidFill>
                <a:srgbClr val="003366"/>
              </a:solidFill>
            </c:spPr>
          </c:dPt>
          <c:dPt>
            <c:idx val="1"/>
            <c:spPr>
              <a:solidFill>
                <a:srgbClr val="3366FF"/>
              </a:solidFill>
            </c:spPr>
          </c:dPt>
          <c:dPt>
            <c:idx val="2"/>
            <c:spPr>
              <a:solidFill>
                <a:srgbClr val="969696"/>
              </a:solidFill>
            </c:spPr>
          </c:dPt>
          <c:dPt>
            <c:idx val="3"/>
            <c:spPr>
              <a:solidFill>
                <a:srgbClr val="800080"/>
              </a:solidFill>
            </c:spPr>
          </c:dPt>
          <c:dPt>
            <c:idx val="4"/>
            <c:spPr>
              <a:solidFill>
                <a:srgbClr val="666699"/>
              </a:solidFill>
            </c:spPr>
          </c:dPt>
          <c:dLbls>
            <c:txPr>
              <a:bodyPr/>
              <a:lstStyle/>
              <a:p>
                <a:pPr>
                  <a:defRPr sz="1200" b="1">
                    <a:solidFill>
                      <a:schemeClr val="bg1"/>
                    </a:solidFill>
                  </a:defRPr>
                </a:pPr>
                <a:endParaRPr lang="cs-CZ"/>
              </a:p>
            </c:txPr>
            <c:dLblPos val="inEnd"/>
            <c:showVal val="1"/>
          </c:dLbls>
          <c:cat>
            <c:strRef>
              <c:f>List1!$A$2:$A$6</c:f>
              <c:strCache>
                <c:ptCount val="5"/>
                <c:pt idx="0">
                  <c:v>Základní bez vyučení</c:v>
                </c:pt>
                <c:pt idx="1">
                  <c:v>Vyučení bez maturity</c:v>
                </c:pt>
                <c:pt idx="2">
                  <c:v>Maturita</c:v>
                </c:pt>
                <c:pt idx="3">
                  <c:v>Vysokoškolské</c:v>
                </c:pt>
                <c:pt idx="4">
                  <c:v>Neuvedeno</c:v>
                </c:pt>
              </c:strCache>
            </c:strRef>
          </c:cat>
          <c:val>
            <c:numRef>
              <c:f>List1!$B$2:$B$6</c:f>
              <c:numCache>
                <c:formatCode>0%</c:formatCode>
                <c:ptCount val="5"/>
                <c:pt idx="0">
                  <c:v>0.11679000000000014</c:v>
                </c:pt>
                <c:pt idx="1">
                  <c:v>0.35998000000000063</c:v>
                </c:pt>
                <c:pt idx="2">
                  <c:v>0.35697000000000056</c:v>
                </c:pt>
                <c:pt idx="3">
                  <c:v>0.14444000000000037</c:v>
                </c:pt>
                <c:pt idx="4">
                  <c:v>2.1820000000000006E-2</c:v>
                </c:pt>
              </c:numCache>
            </c:numRef>
          </c:val>
        </c:ser>
      </c:pie3DChart>
    </c:plotArea>
    <c:legend>
      <c:legendPos val="r"/>
      <c:layout>
        <c:manualLayout>
          <c:xMode val="edge"/>
          <c:yMode val="edge"/>
          <c:x val="0.67316969745390742"/>
          <c:y val="0.21385975280759664"/>
          <c:w val="0.30860921793603285"/>
          <c:h val="0.68955771054822168"/>
        </c:manualLayout>
      </c:layout>
      <c:txPr>
        <a:bodyPr/>
        <a:lstStyle/>
        <a:p>
          <a:pPr>
            <a:defRPr sz="1200">
              <a:solidFill>
                <a:srgbClr val="000080"/>
              </a:solidFill>
              <a:latin typeface="Arial" pitchFamily="34" charset="0"/>
              <a:cs typeface="Arial" pitchFamily="34" charset="0"/>
            </a:defRPr>
          </a:pPr>
          <a:endParaRPr lang="cs-CZ"/>
        </a:p>
      </c:txPr>
    </c:legend>
    <c:plotVisOnly val="1"/>
    <c:dispBlanksAs val="zero"/>
  </c:chart>
  <c:txPr>
    <a:bodyPr/>
    <a:lstStyle/>
    <a:p>
      <a:pPr>
        <a:defRPr sz="1800"/>
      </a:pPr>
      <a:endParaRPr lang="cs-CZ"/>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2IK odd. 30B</c:v>
                </c:pt>
                <c:pt idx="1">
                  <c:v>FN OL: OČNI odd. 13</c:v>
                </c:pt>
                <c:pt idx="2">
                  <c:v>FN OL: KCHIR odd. 50</c:v>
                </c:pt>
                <c:pt idx="3">
                  <c:v>FN OL: KOŽNI odd. 10</c:v>
                </c:pt>
                <c:pt idx="4">
                  <c:v>FN OL: UCOCH odd. 33</c:v>
                </c:pt>
                <c:pt idx="5">
                  <c:v>FN OL: ORL 14A,B</c:v>
                </c:pt>
                <c:pt idx="6">
                  <c:v>FN OL: PLIC odd. 26</c:v>
                </c:pt>
                <c:pt idx="7">
                  <c:v>FN OL: 1IK odd. 4+4A</c:v>
                </c:pt>
              </c:strCache>
            </c:strRef>
          </c:cat>
          <c:val>
            <c:numRef>
              <c:f>List1!$B$2:$B$9</c:f>
              <c:numCache>
                <c:formatCode>General</c:formatCode>
                <c:ptCount val="8"/>
                <c:pt idx="0">
                  <c:v>77.432400000000001</c:v>
                </c:pt>
                <c:pt idx="1">
                  <c:v>78.163299999999992</c:v>
                </c:pt>
                <c:pt idx="2">
                  <c:v>76.675999999999988</c:v>
                </c:pt>
                <c:pt idx="3">
                  <c:v>75.157200000000003</c:v>
                </c:pt>
                <c:pt idx="4">
                  <c:v>76.632199999999983</c:v>
                </c:pt>
                <c:pt idx="5">
                  <c:v>75.138599999999983</c:v>
                </c:pt>
                <c:pt idx="6">
                  <c:v>71.512600000000006</c:v>
                </c:pt>
                <c:pt idx="7">
                  <c:v>71.418000000000006</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2IK odd. 30B</c:v>
                </c:pt>
                <c:pt idx="1">
                  <c:v>FN OL: OČNI odd. 13</c:v>
                </c:pt>
                <c:pt idx="2">
                  <c:v>FN OL: KCHIR odd. 50</c:v>
                </c:pt>
                <c:pt idx="3">
                  <c:v>FN OL: KOŽNI odd. 10</c:v>
                </c:pt>
                <c:pt idx="4">
                  <c:v>FN OL: UCOCH odd. 33</c:v>
                </c:pt>
                <c:pt idx="5">
                  <c:v>FN OL: ORL 14A,B</c:v>
                </c:pt>
                <c:pt idx="6">
                  <c:v>FN OL: PLIC odd. 26</c:v>
                </c:pt>
                <c:pt idx="7">
                  <c:v>FN OL: 1IK odd. 4+4A</c:v>
                </c:pt>
              </c:strCache>
            </c:strRef>
          </c:cat>
          <c:val>
            <c:numRef>
              <c:f>List1!$C$2:$C$9</c:f>
              <c:numCache>
                <c:formatCode>General</c:formatCode>
                <c:ptCount val="8"/>
                <c:pt idx="0">
                  <c:v>92.408900000000003</c:v>
                </c:pt>
                <c:pt idx="1">
                  <c:v>91.637600000000006</c:v>
                </c:pt>
                <c:pt idx="2">
                  <c:v>92.219600000000227</c:v>
                </c:pt>
                <c:pt idx="3">
                  <c:v>91.033299999999997</c:v>
                </c:pt>
                <c:pt idx="4">
                  <c:v>88.393600000000006</c:v>
                </c:pt>
                <c:pt idx="5">
                  <c:v>85.415700000000001</c:v>
                </c:pt>
                <c:pt idx="6">
                  <c:v>88.044100000000256</c:v>
                </c:pt>
                <c:pt idx="7">
                  <c:v>85.665399999999948</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2IK odd. 30B</c:v>
                </c:pt>
                <c:pt idx="1">
                  <c:v>FN OL: OČNI odd. 13</c:v>
                </c:pt>
                <c:pt idx="2">
                  <c:v>FN OL: KCHIR odd. 50</c:v>
                </c:pt>
                <c:pt idx="3">
                  <c:v>FN OL: KOŽNI odd. 10</c:v>
                </c:pt>
                <c:pt idx="4">
                  <c:v>FN OL: UCOCH odd. 33</c:v>
                </c:pt>
                <c:pt idx="5">
                  <c:v>FN OL: ORL 14A,B</c:v>
                </c:pt>
                <c:pt idx="6">
                  <c:v>FN OL: PLIC odd. 26</c:v>
                </c:pt>
                <c:pt idx="7">
                  <c:v>FN OL: 1IK odd. 4+4A</c:v>
                </c:pt>
              </c:strCache>
            </c:strRef>
          </c:cat>
          <c:val>
            <c:numRef>
              <c:f>List1!$D$2:$D$9</c:f>
              <c:numCache>
                <c:formatCode>General</c:formatCode>
                <c:ptCount val="8"/>
                <c:pt idx="0">
                  <c:v>84.920599999999993</c:v>
                </c:pt>
                <c:pt idx="1">
                  <c:v>84.900400000000005</c:v>
                </c:pt>
                <c:pt idx="2">
                  <c:v>84.447800000000271</c:v>
                </c:pt>
                <c:pt idx="3">
                  <c:v>83.095200000000006</c:v>
                </c:pt>
                <c:pt idx="4">
                  <c:v>82.512900000000002</c:v>
                </c:pt>
                <c:pt idx="5">
                  <c:v>80.277199999999993</c:v>
                </c:pt>
                <c:pt idx="6">
                  <c:v>79.778299999999987</c:v>
                </c:pt>
                <c:pt idx="7">
                  <c:v>78.541700000000006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29284736"/>
        <c:axId val="129294720"/>
      </c:stockChart>
      <c:catAx>
        <c:axId val="12928473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9294720"/>
        <c:crosses val="autoZero"/>
        <c:auto val="1"/>
        <c:lblAlgn val="ctr"/>
        <c:lblOffset val="100"/>
      </c:catAx>
      <c:valAx>
        <c:axId val="12929472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928473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UROL odd. 20</c:v>
                </c:pt>
                <c:pt idx="1">
                  <c:v>FN OL: 3IK odd. 39B+C</c:v>
                </c:pt>
                <c:pt idx="2">
                  <c:v>FN OL: TRAU odd. 27</c:v>
                </c:pt>
                <c:pt idx="3">
                  <c:v>FN OL: 2IK odd. 30C</c:v>
                </c:pt>
                <c:pt idx="4">
                  <c:v>FN OL: PORGYN odd. 19B</c:v>
                </c:pt>
                <c:pt idx="5">
                  <c:v>FN OL: ONK odd. 42B</c:v>
                </c:pt>
                <c:pt idx="6">
                  <c:v>FN OL: NCHIR odd. 34</c:v>
                </c:pt>
                <c:pt idx="7">
                  <c:v>FN OL: PORGYN odd. 17</c:v>
                </c:pt>
                <c:pt idx="8">
                  <c:v>FN OL: PLIc odd. 25</c:v>
                </c:pt>
              </c:strCache>
            </c:strRef>
          </c:cat>
          <c:val>
            <c:numRef>
              <c:f>List1!$B$2:$B$10</c:f>
              <c:numCache>
                <c:formatCode>General</c:formatCode>
                <c:ptCount val="9"/>
                <c:pt idx="0">
                  <c:v>72.3108</c:v>
                </c:pt>
                <c:pt idx="1">
                  <c:v>70.261600000000286</c:v>
                </c:pt>
                <c:pt idx="2">
                  <c:v>71.580799999999982</c:v>
                </c:pt>
                <c:pt idx="3">
                  <c:v>69.798100000000005</c:v>
                </c:pt>
                <c:pt idx="4">
                  <c:v>70.034000000000006</c:v>
                </c:pt>
                <c:pt idx="5">
                  <c:v>69.216399999999993</c:v>
                </c:pt>
                <c:pt idx="6">
                  <c:v>62.775800000000011</c:v>
                </c:pt>
                <c:pt idx="7">
                  <c:v>68.094700000000003</c:v>
                </c:pt>
                <c:pt idx="8">
                  <c:v>67.023099999999999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UROL odd. 20</c:v>
                </c:pt>
                <c:pt idx="1">
                  <c:v>FN OL: 3IK odd. 39B+C</c:v>
                </c:pt>
                <c:pt idx="2">
                  <c:v>FN OL: TRAU odd. 27</c:v>
                </c:pt>
                <c:pt idx="3">
                  <c:v>FN OL: 2IK odd. 30C</c:v>
                </c:pt>
                <c:pt idx="4">
                  <c:v>FN OL: PORGYN odd. 19B</c:v>
                </c:pt>
                <c:pt idx="5">
                  <c:v>FN OL: ONK odd. 42B</c:v>
                </c:pt>
                <c:pt idx="6">
                  <c:v>FN OL: NCHIR odd. 34</c:v>
                </c:pt>
                <c:pt idx="7">
                  <c:v>FN OL: PORGYN odd. 17</c:v>
                </c:pt>
                <c:pt idx="8">
                  <c:v>FN OL: PLIc odd. 25</c:v>
                </c:pt>
              </c:strCache>
            </c:strRef>
          </c:cat>
          <c:val>
            <c:numRef>
              <c:f>List1!$C$2:$C$10</c:f>
              <c:numCache>
                <c:formatCode>General</c:formatCode>
                <c:ptCount val="9"/>
                <c:pt idx="0">
                  <c:v>83.304100000000005</c:v>
                </c:pt>
                <c:pt idx="1">
                  <c:v>84.694300000000013</c:v>
                </c:pt>
                <c:pt idx="2">
                  <c:v>81.551999999999992</c:v>
                </c:pt>
                <c:pt idx="3">
                  <c:v>83.029299999999992</c:v>
                </c:pt>
                <c:pt idx="4">
                  <c:v>81.699299999999994</c:v>
                </c:pt>
                <c:pt idx="5">
                  <c:v>80.925200000000004</c:v>
                </c:pt>
                <c:pt idx="6">
                  <c:v>86.329499999999982</c:v>
                </c:pt>
                <c:pt idx="7">
                  <c:v>80.909700000000001</c:v>
                </c:pt>
                <c:pt idx="8">
                  <c:v>81.9054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UROL odd. 20</c:v>
                </c:pt>
                <c:pt idx="1">
                  <c:v>FN OL: 3IK odd. 39B+C</c:v>
                </c:pt>
                <c:pt idx="2">
                  <c:v>FN OL: TRAU odd. 27</c:v>
                </c:pt>
                <c:pt idx="3">
                  <c:v>FN OL: 2IK odd. 30C</c:v>
                </c:pt>
                <c:pt idx="4">
                  <c:v>FN OL: PORGYN odd. 19B</c:v>
                </c:pt>
                <c:pt idx="5">
                  <c:v>FN OL: ONK odd. 42B</c:v>
                </c:pt>
                <c:pt idx="6">
                  <c:v>FN OL: NCHIR odd. 34</c:v>
                </c:pt>
                <c:pt idx="7">
                  <c:v>FN OL: PORGYN odd. 17</c:v>
                </c:pt>
                <c:pt idx="8">
                  <c:v>FN OL: PLIc odd. 25</c:v>
                </c:pt>
              </c:strCache>
            </c:strRef>
          </c:cat>
          <c:val>
            <c:numRef>
              <c:f>List1!$D$2:$D$10</c:f>
              <c:numCache>
                <c:formatCode>General</c:formatCode>
                <c:ptCount val="9"/>
                <c:pt idx="0">
                  <c:v>77.807400000000001</c:v>
                </c:pt>
                <c:pt idx="1">
                  <c:v>77.477999999999994</c:v>
                </c:pt>
                <c:pt idx="2">
                  <c:v>76.566400000000002</c:v>
                </c:pt>
                <c:pt idx="3">
                  <c:v>76.413700000000006</c:v>
                </c:pt>
                <c:pt idx="4">
                  <c:v>75.866699999999994</c:v>
                </c:pt>
                <c:pt idx="5">
                  <c:v>75.070799999999949</c:v>
                </c:pt>
                <c:pt idx="6">
                  <c:v>74.552699999999987</c:v>
                </c:pt>
                <c:pt idx="7">
                  <c:v>74.502200000000002</c:v>
                </c:pt>
                <c:pt idx="8">
                  <c:v>74.464300000000023</c:v>
                </c:pt>
              </c:numCache>
            </c:numRef>
          </c:val>
        </c:ser>
        <c:dLbls>
          <c:showVal val="1"/>
        </c:dLbls>
        <c:hiLowLines>
          <c:spPr>
            <a:ln w="25400" cap="sq" cmpd="sng" algn="ctr">
              <a:solidFill>
                <a:srgbClr val="003366"/>
              </a:solidFill>
              <a:prstDash val="solid"/>
              <a:headEnd type="none" w="med" len="sm"/>
              <a:tailEnd type="none" w="med" len="sm"/>
            </a:ln>
            <a:effectLst/>
          </c:spPr>
        </c:hiLowLines>
        <c:axId val="129497728"/>
        <c:axId val="129511808"/>
      </c:stockChart>
      <c:catAx>
        <c:axId val="12949772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9511808"/>
        <c:crosses val="autoZero"/>
        <c:auto val="1"/>
        <c:lblAlgn val="ctr"/>
        <c:lblOffset val="100"/>
      </c:catAx>
      <c:valAx>
        <c:axId val="12951180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949772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2CHIR odd. 37</c:v>
                </c:pt>
                <c:pt idx="1">
                  <c:v>FN OL: ORT odd. 29B</c:v>
                </c:pt>
                <c:pt idx="2">
                  <c:v>FN OL: 1IK odd. 1+2</c:v>
                </c:pt>
                <c:pt idx="3">
                  <c:v>FN OL: PSY odd. 32A+32B</c:v>
                </c:pt>
                <c:pt idx="4">
                  <c:v>FN OL: 3IK odd. 39A</c:v>
                </c:pt>
                <c:pt idx="5">
                  <c:v>FN OL: ORT 29A</c:v>
                </c:pt>
                <c:pt idx="6">
                  <c:v>FN OL: NEUR odd. 31B</c:v>
                </c:pt>
                <c:pt idx="7">
                  <c:v>FN OL: PORGYN odd. 18</c:v>
                </c:pt>
                <c:pt idx="8">
                  <c:v>FN OL: NEUR odd. 31A</c:v>
                </c:pt>
              </c:strCache>
            </c:strRef>
          </c:cat>
          <c:val>
            <c:numRef>
              <c:f>List1!$B$2:$B$10</c:f>
              <c:numCache>
                <c:formatCode>General</c:formatCode>
                <c:ptCount val="9"/>
                <c:pt idx="0">
                  <c:v>67.848799999999983</c:v>
                </c:pt>
                <c:pt idx="1">
                  <c:v>66.745800000000003</c:v>
                </c:pt>
                <c:pt idx="2">
                  <c:v>64.782600000000002</c:v>
                </c:pt>
                <c:pt idx="3">
                  <c:v>62.127700000000011</c:v>
                </c:pt>
                <c:pt idx="4">
                  <c:v>61.883299999999998</c:v>
                </c:pt>
                <c:pt idx="5">
                  <c:v>58.453000000000003</c:v>
                </c:pt>
                <c:pt idx="6">
                  <c:v>53.9664</c:v>
                </c:pt>
                <c:pt idx="7">
                  <c:v>50.535900000000012</c:v>
                </c:pt>
                <c:pt idx="8">
                  <c:v>43.1511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2CHIR odd. 37</c:v>
                </c:pt>
                <c:pt idx="1">
                  <c:v>FN OL: ORT odd. 29B</c:v>
                </c:pt>
                <c:pt idx="2">
                  <c:v>FN OL: 1IK odd. 1+2</c:v>
                </c:pt>
                <c:pt idx="3">
                  <c:v>FN OL: PSY odd. 32A+32B</c:v>
                </c:pt>
                <c:pt idx="4">
                  <c:v>FN OL: 3IK odd. 39A</c:v>
                </c:pt>
                <c:pt idx="5">
                  <c:v>FN OL: ORT 29A</c:v>
                </c:pt>
                <c:pt idx="6">
                  <c:v>FN OL: NEUR odd. 31B</c:v>
                </c:pt>
                <c:pt idx="7">
                  <c:v>FN OL: PORGYN odd. 18</c:v>
                </c:pt>
                <c:pt idx="8">
                  <c:v>FN OL: NEUR odd. 31A</c:v>
                </c:pt>
              </c:strCache>
            </c:strRef>
          </c:cat>
          <c:val>
            <c:numRef>
              <c:f>List1!$C$2:$C$10</c:f>
              <c:numCache>
                <c:formatCode>General</c:formatCode>
                <c:ptCount val="9"/>
                <c:pt idx="0">
                  <c:v>80.122199999999978</c:v>
                </c:pt>
                <c:pt idx="1">
                  <c:v>78.200100000000006</c:v>
                </c:pt>
                <c:pt idx="2">
                  <c:v>79.456999999999994</c:v>
                </c:pt>
                <c:pt idx="3">
                  <c:v>81.953999999999994</c:v>
                </c:pt>
                <c:pt idx="4">
                  <c:v>81.950800000000001</c:v>
                </c:pt>
                <c:pt idx="5">
                  <c:v>74.828799999999958</c:v>
                </c:pt>
                <c:pt idx="6">
                  <c:v>70.520299999999992</c:v>
                </c:pt>
                <c:pt idx="7">
                  <c:v>66.936000000000007</c:v>
                </c:pt>
                <c:pt idx="8">
                  <c:v>63.247700000000002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2CHIR odd. 37</c:v>
                </c:pt>
                <c:pt idx="1">
                  <c:v>FN OL: ORT odd. 29B</c:v>
                </c:pt>
                <c:pt idx="2">
                  <c:v>FN OL: 1IK odd. 1+2</c:v>
                </c:pt>
                <c:pt idx="3">
                  <c:v>FN OL: PSY odd. 32A+32B</c:v>
                </c:pt>
                <c:pt idx="4">
                  <c:v>FN OL: 3IK odd. 39A</c:v>
                </c:pt>
                <c:pt idx="5">
                  <c:v>FN OL: ORT 29A</c:v>
                </c:pt>
                <c:pt idx="6">
                  <c:v>FN OL: NEUR odd. 31B</c:v>
                </c:pt>
                <c:pt idx="7">
                  <c:v>FN OL: PORGYN odd. 18</c:v>
                </c:pt>
                <c:pt idx="8">
                  <c:v>FN OL: NEUR odd. 31A</c:v>
                </c:pt>
              </c:strCache>
            </c:strRef>
          </c:cat>
          <c:val>
            <c:numRef>
              <c:f>List1!$D$2:$D$10</c:f>
              <c:numCache>
                <c:formatCode>General</c:formatCode>
                <c:ptCount val="9"/>
                <c:pt idx="0">
                  <c:v>73.985500000000002</c:v>
                </c:pt>
                <c:pt idx="1">
                  <c:v>72.472999999999999</c:v>
                </c:pt>
                <c:pt idx="2">
                  <c:v>72.119799999999998</c:v>
                </c:pt>
                <c:pt idx="3">
                  <c:v>72.040800000000004</c:v>
                </c:pt>
                <c:pt idx="4">
                  <c:v>71.917100000000346</c:v>
                </c:pt>
                <c:pt idx="5">
                  <c:v>66.640900000000002</c:v>
                </c:pt>
                <c:pt idx="6">
                  <c:v>62.243400000000001</c:v>
                </c:pt>
                <c:pt idx="7">
                  <c:v>58.735900000000136</c:v>
                </c:pt>
                <c:pt idx="8">
                  <c:v>53.199400000000011</c:v>
                </c:pt>
              </c:numCache>
            </c:numRef>
          </c:val>
        </c:ser>
        <c:dLbls>
          <c:showVal val="1"/>
        </c:dLbls>
        <c:hiLowLines>
          <c:spPr>
            <a:ln w="25400" cap="sq" cmpd="sng" algn="ctr">
              <a:solidFill>
                <a:srgbClr val="003366"/>
              </a:solidFill>
              <a:prstDash val="solid"/>
              <a:headEnd type="none" w="med" len="sm"/>
              <a:tailEnd type="none" w="med" len="sm"/>
            </a:ln>
            <a:effectLst/>
          </c:spPr>
        </c:hiLowLines>
        <c:axId val="129759872"/>
        <c:axId val="129773952"/>
      </c:stockChart>
      <c:catAx>
        <c:axId val="12975987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29773952"/>
        <c:crosses val="autoZero"/>
        <c:auto val="1"/>
        <c:lblAlgn val="ctr"/>
        <c:lblOffset val="100"/>
      </c:catAx>
      <c:valAx>
        <c:axId val="12977395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297598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List1!$A$2:$A$8</c:f>
              <c:strCache>
                <c:ptCount val="7"/>
                <c:pt idx="0">
                  <c:v>Informace</c:v>
                </c:pt>
                <c:pt idx="1">
                  <c:v>Frekvence návštěv ošetřujícího lékaře</c:v>
                </c:pt>
                <c:pt idx="2">
                  <c:v>Seznámení s právy nemocného</c:v>
                </c:pt>
                <c:pt idx="3">
                  <c:v>Frekvence hovorů s lékařem</c:v>
                </c:pt>
                <c:pt idx="4">
                  <c:v>Srozumitelnost odpovědí sester</c:v>
                </c:pt>
                <c:pt idx="5">
                  <c:v>Srozumitelnost odpovědí lékaře</c:v>
                </c:pt>
                <c:pt idx="6">
                  <c:v>Spokojenost s vybranými službami nemocnice (telefon, TV, noviny atd.)</c:v>
                </c:pt>
              </c:strCache>
            </c:strRef>
          </c:cat>
          <c:val>
            <c:numRef>
              <c:f>List1!$B$2:$B$8</c:f>
              <c:numCache>
                <c:formatCode>General</c:formatCode>
                <c:ptCount val="7"/>
                <c:pt idx="0">
                  <c:v>79.3536</c:v>
                </c:pt>
                <c:pt idx="1">
                  <c:v>92.909400000000005</c:v>
                </c:pt>
                <c:pt idx="2">
                  <c:v>92.568799999999982</c:v>
                </c:pt>
                <c:pt idx="3">
                  <c:v>88.656599999999983</c:v>
                </c:pt>
                <c:pt idx="4">
                  <c:v>76.342100000000002</c:v>
                </c:pt>
                <c:pt idx="5">
                  <c:v>63.921400000000006</c:v>
                </c:pt>
                <c:pt idx="6">
                  <c:v>58.462300000000013</c:v>
                </c:pt>
              </c:numCache>
            </c:numRef>
          </c:val>
        </c:ser>
        <c:ser>
          <c:idx val="1"/>
          <c:order val="1"/>
          <c:tx>
            <c:strRef>
              <c:f>List1!$C$1</c:f>
              <c:strCache>
                <c:ptCount val="1"/>
                <c:pt idx="0">
                  <c:v>horní mez</c:v>
                </c:pt>
              </c:strCache>
            </c:strRef>
          </c:tx>
          <c:spPr>
            <a:ln w="28575">
              <a:noFill/>
            </a:ln>
          </c:spPr>
          <c:marker>
            <c:symbol val="none"/>
          </c:marker>
          <c:dLbls>
            <c:delete val="1"/>
          </c:dLbls>
          <c:cat>
            <c:strRef>
              <c:f>List1!$A$2:$A$8</c:f>
              <c:strCache>
                <c:ptCount val="7"/>
                <c:pt idx="0">
                  <c:v>Informace</c:v>
                </c:pt>
                <c:pt idx="1">
                  <c:v>Frekvence návštěv ošetřujícího lékaře</c:v>
                </c:pt>
                <c:pt idx="2">
                  <c:v>Seznámení s právy nemocného</c:v>
                </c:pt>
                <c:pt idx="3">
                  <c:v>Frekvence hovorů s lékařem</c:v>
                </c:pt>
                <c:pt idx="4">
                  <c:v>Srozumitelnost odpovědí sester</c:v>
                </c:pt>
                <c:pt idx="5">
                  <c:v>Srozumitelnost odpovědí lékaře</c:v>
                </c:pt>
                <c:pt idx="6">
                  <c:v>Spokojenost s vybranými službami nemocnice (telefon, TV, noviny atd.)</c:v>
                </c:pt>
              </c:strCache>
            </c:strRef>
          </c:cat>
          <c:val>
            <c:numRef>
              <c:f>List1!$C$2:$C$8</c:f>
              <c:numCache>
                <c:formatCode>General</c:formatCode>
                <c:ptCount val="7"/>
                <c:pt idx="0">
                  <c:v>81.386200000000002</c:v>
                </c:pt>
                <c:pt idx="1">
                  <c:v>95.171699999999987</c:v>
                </c:pt>
                <c:pt idx="2">
                  <c:v>94.932699999999997</c:v>
                </c:pt>
                <c:pt idx="3">
                  <c:v>91.520200000000003</c:v>
                </c:pt>
                <c:pt idx="4">
                  <c:v>80.299499999999995</c:v>
                </c:pt>
                <c:pt idx="5">
                  <c:v>68.475499999999982</c:v>
                </c:pt>
                <c:pt idx="6">
                  <c:v>63.203000000000003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List1!$A$2:$A$8</c:f>
              <c:strCache>
                <c:ptCount val="7"/>
                <c:pt idx="0">
                  <c:v>Informace</c:v>
                </c:pt>
                <c:pt idx="1">
                  <c:v>Frekvence návštěv ošetřujícího lékaře</c:v>
                </c:pt>
                <c:pt idx="2">
                  <c:v>Seznámení s právy nemocného</c:v>
                </c:pt>
                <c:pt idx="3">
                  <c:v>Frekvence hovorů s lékařem</c:v>
                </c:pt>
                <c:pt idx="4">
                  <c:v>Srozumitelnost odpovědí sester</c:v>
                </c:pt>
                <c:pt idx="5">
                  <c:v>Srozumitelnost odpovědí lékaře</c:v>
                </c:pt>
                <c:pt idx="6">
                  <c:v>Spokojenost s vybranými službami nemocnice (telefon, TV, noviny atd.)</c:v>
                </c:pt>
              </c:strCache>
            </c:strRef>
          </c:cat>
          <c:val>
            <c:numRef>
              <c:f>List1!$D$2:$D$8</c:f>
              <c:numCache>
                <c:formatCode>General</c:formatCode>
                <c:ptCount val="7"/>
                <c:pt idx="0">
                  <c:v>80.369900000000001</c:v>
                </c:pt>
                <c:pt idx="1">
                  <c:v>94.040499999999994</c:v>
                </c:pt>
                <c:pt idx="2">
                  <c:v>93.750699999999995</c:v>
                </c:pt>
                <c:pt idx="3">
                  <c:v>90.088399999999979</c:v>
                </c:pt>
                <c:pt idx="4">
                  <c:v>78.320799999999949</c:v>
                </c:pt>
                <c:pt idx="5">
                  <c:v>66.198499999999981</c:v>
                </c:pt>
                <c:pt idx="6">
                  <c:v>60.832600000000006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31472384"/>
        <c:axId val="131474176"/>
      </c:stockChart>
      <c:catAx>
        <c:axId val="13147238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1474176"/>
        <c:crosses val="autoZero"/>
        <c:auto val="1"/>
        <c:lblAlgn val="ctr"/>
        <c:lblOffset val="100"/>
      </c:catAx>
      <c:valAx>
        <c:axId val="13147417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147238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KNM odd. 40</c:v>
                </c:pt>
                <c:pt idx="2">
                  <c:v>FN OL: PCHIR odd. 49</c:v>
                </c:pt>
                <c:pt idx="3">
                  <c:v>FN OL: 1CHIR odd. 3</c:v>
                </c:pt>
                <c:pt idx="4">
                  <c:v>FN OL: 1CHIR odd. 8</c:v>
                </c:pt>
                <c:pt idx="5">
                  <c:v>FN OL: RHC odd. 44</c:v>
                </c:pt>
                <c:pt idx="6">
                  <c:v>FN OL: PRAC odd. 43</c:v>
                </c:pt>
                <c:pt idx="7">
                  <c:v>FN OL: 2IK odd. 30B</c:v>
                </c:pt>
                <c:pt idx="8">
                  <c:v>FN OL: OČNI odd. 13</c:v>
                </c:pt>
                <c:pt idx="9">
                  <c:v>FN OL: UCOCH odd. 33</c:v>
                </c:pt>
              </c:strCache>
            </c:strRef>
          </c:cat>
          <c:val>
            <c:numRef>
              <c:f>List1!$B$2:$B$11</c:f>
              <c:numCache>
                <c:formatCode>General</c:formatCode>
                <c:ptCount val="10"/>
                <c:pt idx="0">
                  <c:v>94.858399999999989</c:v>
                </c:pt>
                <c:pt idx="1">
                  <c:v>87.138699999999986</c:v>
                </c:pt>
                <c:pt idx="2">
                  <c:v>87.3506</c:v>
                </c:pt>
                <c:pt idx="3">
                  <c:v>88.039900000000003</c:v>
                </c:pt>
                <c:pt idx="4">
                  <c:v>87.293600000000026</c:v>
                </c:pt>
                <c:pt idx="5">
                  <c:v>84.446500000000256</c:v>
                </c:pt>
                <c:pt idx="6">
                  <c:v>83.143000000000001</c:v>
                </c:pt>
                <c:pt idx="7">
                  <c:v>81.183799999999948</c:v>
                </c:pt>
                <c:pt idx="8">
                  <c:v>81.387299999999996</c:v>
                </c:pt>
                <c:pt idx="9">
                  <c:v>81.669200000000004</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KNM odd. 40</c:v>
                </c:pt>
                <c:pt idx="2">
                  <c:v>FN OL: PCHIR odd. 49</c:v>
                </c:pt>
                <c:pt idx="3">
                  <c:v>FN OL: 1CHIR odd. 3</c:v>
                </c:pt>
                <c:pt idx="4">
                  <c:v>FN OL: 1CHIR odd. 8</c:v>
                </c:pt>
                <c:pt idx="5">
                  <c:v>FN OL: RHC odd. 44</c:v>
                </c:pt>
                <c:pt idx="6">
                  <c:v>FN OL: PRAC odd. 43</c:v>
                </c:pt>
                <c:pt idx="7">
                  <c:v>FN OL: 2IK odd. 30B</c:v>
                </c:pt>
                <c:pt idx="8">
                  <c:v>FN OL: OČNI odd. 13</c:v>
                </c:pt>
                <c:pt idx="9">
                  <c:v>FN OL: UCOCH odd. 33</c:v>
                </c:pt>
              </c:strCache>
            </c:strRef>
          </c:cat>
          <c:val>
            <c:numRef>
              <c:f>List1!$C$2:$C$11</c:f>
              <c:numCache>
                <c:formatCode>General</c:formatCode>
                <c:ptCount val="10"/>
                <c:pt idx="0">
                  <c:v>100.6371</c:v>
                </c:pt>
                <c:pt idx="1">
                  <c:v>100.3279</c:v>
                </c:pt>
                <c:pt idx="2">
                  <c:v>97.497900000000286</c:v>
                </c:pt>
                <c:pt idx="3">
                  <c:v>96.313800000000001</c:v>
                </c:pt>
                <c:pt idx="4">
                  <c:v>96.515900000000002</c:v>
                </c:pt>
                <c:pt idx="5">
                  <c:v>96.38679999999998</c:v>
                </c:pt>
                <c:pt idx="6">
                  <c:v>94.871200000000002</c:v>
                </c:pt>
                <c:pt idx="7">
                  <c:v>93.371799999999979</c:v>
                </c:pt>
                <c:pt idx="8">
                  <c:v>91.521799999999999</c:v>
                </c:pt>
                <c:pt idx="9">
                  <c:v>91.222399999999979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KNM odd. 40</c:v>
                </c:pt>
                <c:pt idx="2">
                  <c:v>FN OL: PCHIR odd. 49</c:v>
                </c:pt>
                <c:pt idx="3">
                  <c:v>FN OL: 1CHIR odd. 3</c:v>
                </c:pt>
                <c:pt idx="4">
                  <c:v>FN OL: 1CHIR odd. 8</c:v>
                </c:pt>
                <c:pt idx="5">
                  <c:v>FN OL: RHC odd. 44</c:v>
                </c:pt>
                <c:pt idx="6">
                  <c:v>FN OL: PRAC odd. 43</c:v>
                </c:pt>
                <c:pt idx="7">
                  <c:v>FN OL: 2IK odd. 30B</c:v>
                </c:pt>
                <c:pt idx="8">
                  <c:v>FN OL: OČNI odd. 13</c:v>
                </c:pt>
                <c:pt idx="9">
                  <c:v>FN OL: UCOCH odd. 33</c:v>
                </c:pt>
              </c:strCache>
            </c:strRef>
          </c:cat>
          <c:val>
            <c:numRef>
              <c:f>List1!$D$2:$D$11</c:f>
              <c:numCache>
                <c:formatCode>General</c:formatCode>
                <c:ptCount val="10"/>
                <c:pt idx="0">
                  <c:v>97.747700000000023</c:v>
                </c:pt>
                <c:pt idx="1">
                  <c:v>93.7333</c:v>
                </c:pt>
                <c:pt idx="2">
                  <c:v>92.424200000000027</c:v>
                </c:pt>
                <c:pt idx="3">
                  <c:v>92.176899999999989</c:v>
                </c:pt>
                <c:pt idx="4">
                  <c:v>91.904799999999994</c:v>
                </c:pt>
                <c:pt idx="5">
                  <c:v>90.416700000000006</c:v>
                </c:pt>
                <c:pt idx="6">
                  <c:v>89.007099999999994</c:v>
                </c:pt>
                <c:pt idx="7">
                  <c:v>87.277799999999999</c:v>
                </c:pt>
                <c:pt idx="8">
                  <c:v>86.454499999999996</c:v>
                </c:pt>
                <c:pt idx="9">
                  <c:v>86.445800000000006</c:v>
                </c:pt>
              </c:numCache>
            </c:numRef>
          </c:val>
        </c:ser>
        <c:ser>
          <c:idx val="3"/>
          <c:order val="3"/>
          <c:tx>
            <c:strRef>
              <c:f>List1!$E$1</c:f>
              <c:strCache>
                <c:ptCount val="1"/>
                <c:pt idx="0">
                  <c:v>Sloupec1</c:v>
                </c:pt>
              </c:strCache>
            </c:strRef>
          </c:tx>
          <c:spPr>
            <a:ln w="28575">
              <a:noFill/>
            </a:ln>
          </c:spPr>
          <c:marker>
            <c:symbol val="none"/>
          </c:marker>
          <c:dLbls>
            <c:showVal val="1"/>
          </c:dLbls>
          <c:cat>
            <c:strRef>
              <c:f>List1!$A$2:$A$11</c:f>
              <c:strCache>
                <c:ptCount val="10"/>
                <c:pt idx="0">
                  <c:v>FN OL: HOK odd. 54</c:v>
                </c:pt>
                <c:pt idx="1">
                  <c:v>FN OL: KNM odd. 40</c:v>
                </c:pt>
                <c:pt idx="2">
                  <c:v>FN OL: PCHIR odd. 49</c:v>
                </c:pt>
                <c:pt idx="3">
                  <c:v>FN OL: 1CHIR odd. 3</c:v>
                </c:pt>
                <c:pt idx="4">
                  <c:v>FN OL: 1CHIR odd. 8</c:v>
                </c:pt>
                <c:pt idx="5">
                  <c:v>FN OL: RHC odd. 44</c:v>
                </c:pt>
                <c:pt idx="6">
                  <c:v>FN OL: PRAC odd. 43</c:v>
                </c:pt>
                <c:pt idx="7">
                  <c:v>FN OL: 2IK odd. 30B</c:v>
                </c:pt>
                <c:pt idx="8">
                  <c:v>FN OL: OČNI odd. 13</c:v>
                </c:pt>
                <c:pt idx="9">
                  <c:v>FN OL: UCOCH odd. 33</c:v>
                </c:pt>
              </c:strCache>
            </c:strRef>
          </c:cat>
          <c:val>
            <c:numRef>
              <c:f>List1!$E$2:$E$11</c:f>
              <c:numCache>
                <c:formatCode>General</c:formatCode>
                <c:ptCount val="10"/>
              </c:numCache>
            </c:numRef>
          </c:val>
        </c:ser>
        <c:dLbls>
          <c:showVal val="1"/>
        </c:dLbls>
        <c:hiLowLines>
          <c:spPr>
            <a:ln w="25400" cap="sq" cmpd="sng" algn="ctr">
              <a:solidFill>
                <a:srgbClr val="003366"/>
              </a:solidFill>
              <a:prstDash val="solid"/>
              <a:headEnd type="none" w="med" len="sm"/>
              <a:tailEnd type="none" w="med" len="sm"/>
            </a:ln>
            <a:effectLst/>
          </c:spPr>
        </c:hiLowLines>
        <c:axId val="131732224"/>
        <c:axId val="131733760"/>
      </c:stockChart>
      <c:catAx>
        <c:axId val="13173222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1733760"/>
        <c:crosses val="autoZero"/>
        <c:auto val="1"/>
        <c:lblAlgn val="ctr"/>
        <c:lblOffset val="100"/>
      </c:catAx>
      <c:valAx>
        <c:axId val="13173376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173222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KOŽNI odd. 10</c:v>
                </c:pt>
                <c:pt idx="1">
                  <c:v>FN OL: KCHIR odd. 50</c:v>
                </c:pt>
                <c:pt idx="2">
                  <c:v>FN OL: 1CHIR odd. 9</c:v>
                </c:pt>
                <c:pt idx="3">
                  <c:v>FN OL: NCHIR odd. 36a</c:v>
                </c:pt>
                <c:pt idx="4">
                  <c:v>FN OL: PLIC odd. 24</c:v>
                </c:pt>
                <c:pt idx="5">
                  <c:v>FN OL: TRAU odd. 27</c:v>
                </c:pt>
                <c:pt idx="6">
                  <c:v>FN OL: ORL 14A,B</c:v>
                </c:pt>
                <c:pt idx="7">
                  <c:v>FN OL: UROL odd. 20</c:v>
                </c:pt>
              </c:strCache>
            </c:strRef>
          </c:cat>
          <c:val>
            <c:numRef>
              <c:f>List1!$B$2:$B$9</c:f>
              <c:numCache>
                <c:formatCode>General</c:formatCode>
                <c:ptCount val="8"/>
                <c:pt idx="0">
                  <c:v>80.657399999999981</c:v>
                </c:pt>
                <c:pt idx="1">
                  <c:v>79.957499999999996</c:v>
                </c:pt>
                <c:pt idx="2">
                  <c:v>81.832999999999998</c:v>
                </c:pt>
                <c:pt idx="3">
                  <c:v>75.5124</c:v>
                </c:pt>
                <c:pt idx="4">
                  <c:v>79.899100000000004</c:v>
                </c:pt>
                <c:pt idx="5">
                  <c:v>78.450300000000013</c:v>
                </c:pt>
                <c:pt idx="6">
                  <c:v>77.610100000000003</c:v>
                </c:pt>
                <c:pt idx="7">
                  <c:v>77.404700000000005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KOŽNI odd. 10</c:v>
                </c:pt>
                <c:pt idx="1">
                  <c:v>FN OL: KCHIR odd. 50</c:v>
                </c:pt>
                <c:pt idx="2">
                  <c:v>FN OL: 1CHIR odd. 9</c:v>
                </c:pt>
                <c:pt idx="3">
                  <c:v>FN OL: NCHIR odd. 36a</c:v>
                </c:pt>
                <c:pt idx="4">
                  <c:v>FN OL: PLIC odd. 24</c:v>
                </c:pt>
                <c:pt idx="5">
                  <c:v>FN OL: TRAU odd. 27</c:v>
                </c:pt>
                <c:pt idx="6">
                  <c:v>FN OL: ORL 14A,B</c:v>
                </c:pt>
                <c:pt idx="7">
                  <c:v>FN OL: UROL odd. 20</c:v>
                </c:pt>
              </c:strCache>
            </c:strRef>
          </c:cat>
          <c:val>
            <c:numRef>
              <c:f>List1!$C$2:$C$9</c:f>
              <c:numCache>
                <c:formatCode>General</c:formatCode>
                <c:ptCount val="8"/>
                <c:pt idx="0">
                  <c:v>92.009299999999996</c:v>
                </c:pt>
                <c:pt idx="1">
                  <c:v>92.241100000000316</c:v>
                </c:pt>
                <c:pt idx="2">
                  <c:v>89.779899999999998</c:v>
                </c:pt>
                <c:pt idx="3">
                  <c:v>93.762900000000002</c:v>
                </c:pt>
                <c:pt idx="4">
                  <c:v>89.37169999999999</c:v>
                </c:pt>
                <c:pt idx="5">
                  <c:v>86.725200000000001</c:v>
                </c:pt>
                <c:pt idx="6">
                  <c:v>86.270499999999998</c:v>
                </c:pt>
                <c:pt idx="7">
                  <c:v>86.038499999999999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KOŽNI odd. 10</c:v>
                </c:pt>
                <c:pt idx="1">
                  <c:v>FN OL: KCHIR odd. 50</c:v>
                </c:pt>
                <c:pt idx="2">
                  <c:v>FN OL: 1CHIR odd. 9</c:v>
                </c:pt>
                <c:pt idx="3">
                  <c:v>FN OL: NCHIR odd. 36a</c:v>
                </c:pt>
                <c:pt idx="4">
                  <c:v>FN OL: PLIC odd. 24</c:v>
                </c:pt>
                <c:pt idx="5">
                  <c:v>FN OL: TRAU odd. 27</c:v>
                </c:pt>
                <c:pt idx="6">
                  <c:v>FN OL: ORL 14A,B</c:v>
                </c:pt>
                <c:pt idx="7">
                  <c:v>FN OL: UROL odd. 20</c:v>
                </c:pt>
              </c:strCache>
            </c:strRef>
          </c:cat>
          <c:val>
            <c:numRef>
              <c:f>List1!$D$2:$D$9</c:f>
              <c:numCache>
                <c:formatCode>General</c:formatCode>
                <c:ptCount val="8"/>
                <c:pt idx="0">
                  <c:v>86.333299999999994</c:v>
                </c:pt>
                <c:pt idx="1">
                  <c:v>86.099300000000014</c:v>
                </c:pt>
                <c:pt idx="2">
                  <c:v>85.8065</c:v>
                </c:pt>
                <c:pt idx="3">
                  <c:v>84.637699999999995</c:v>
                </c:pt>
                <c:pt idx="4">
                  <c:v>84.635399999999919</c:v>
                </c:pt>
                <c:pt idx="5">
                  <c:v>82.587700000000012</c:v>
                </c:pt>
                <c:pt idx="6">
                  <c:v>81.940300000000022</c:v>
                </c:pt>
                <c:pt idx="7">
                  <c:v>81.721599999999995</c:v>
                </c:pt>
              </c:numCache>
            </c:numRef>
          </c:val>
        </c:ser>
        <c:ser>
          <c:idx val="3"/>
          <c:order val="3"/>
          <c:tx>
            <c:strRef>
              <c:f>List1!$E$1</c:f>
              <c:strCache>
                <c:ptCount val="1"/>
                <c:pt idx="0">
                  <c:v>Sloupec1</c:v>
                </c:pt>
              </c:strCache>
            </c:strRef>
          </c:tx>
          <c:spPr>
            <a:ln w="28575">
              <a:noFill/>
            </a:ln>
          </c:spPr>
          <c:marker>
            <c:symbol val="none"/>
          </c:marker>
          <c:dLbls>
            <c:showVal val="1"/>
          </c:dLbls>
          <c:cat>
            <c:strRef>
              <c:f>List1!$A$2:$A$9</c:f>
              <c:strCache>
                <c:ptCount val="8"/>
                <c:pt idx="0">
                  <c:v>FN OL: KOŽNI odd. 10</c:v>
                </c:pt>
                <c:pt idx="1">
                  <c:v>FN OL: KCHIR odd. 50</c:v>
                </c:pt>
                <c:pt idx="2">
                  <c:v>FN OL: 1CHIR odd. 9</c:v>
                </c:pt>
                <c:pt idx="3">
                  <c:v>FN OL: NCHIR odd. 36a</c:v>
                </c:pt>
                <c:pt idx="4">
                  <c:v>FN OL: PLIC odd. 24</c:v>
                </c:pt>
                <c:pt idx="5">
                  <c:v>FN OL: TRAU odd. 27</c:v>
                </c:pt>
                <c:pt idx="6">
                  <c:v>FN OL: ORL 14A,B</c:v>
                </c:pt>
                <c:pt idx="7">
                  <c:v>FN OL: UROL odd. 20</c:v>
                </c:pt>
              </c:strCache>
            </c:strRef>
          </c:cat>
          <c:val>
            <c:numRef>
              <c:f>List1!$E$2:$E$9</c:f>
              <c:numCache>
                <c:formatCode>General</c:formatCode>
                <c:ptCount val="8"/>
              </c:numCache>
            </c:numRef>
          </c:val>
        </c:ser>
        <c:dLbls>
          <c:showVal val="1"/>
        </c:dLbls>
        <c:hiLowLines>
          <c:spPr>
            <a:ln w="25400" cap="sq" cmpd="sng" algn="ctr">
              <a:solidFill>
                <a:srgbClr val="003366"/>
              </a:solidFill>
              <a:prstDash val="solid"/>
              <a:headEnd type="none" w="med" len="sm"/>
              <a:tailEnd type="none" w="med" len="sm"/>
            </a:ln>
            <a:effectLst/>
          </c:spPr>
        </c:hiLowLines>
        <c:axId val="131979136"/>
        <c:axId val="131980672"/>
      </c:stockChart>
      <c:catAx>
        <c:axId val="13197913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1980672"/>
        <c:crosses val="autoZero"/>
        <c:auto val="1"/>
        <c:lblAlgn val="ctr"/>
        <c:lblOffset val="100"/>
      </c:catAx>
      <c:valAx>
        <c:axId val="13198067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197913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NCHIR odd. 34</c:v>
                </c:pt>
                <c:pt idx="1">
                  <c:v>FN OL: 2IK odd. 30C</c:v>
                </c:pt>
                <c:pt idx="2">
                  <c:v>FN OL: PLIc odd. 25</c:v>
                </c:pt>
                <c:pt idx="3">
                  <c:v>FN OL: PLIC odd. 26</c:v>
                </c:pt>
                <c:pt idx="4">
                  <c:v>FN OL: PSY odd. 32A+32B</c:v>
                </c:pt>
                <c:pt idx="5">
                  <c:v>FN OL: 3IK odd. 39B+C</c:v>
                </c:pt>
                <c:pt idx="6">
                  <c:v>FN OL: PORGYN odd. 19B</c:v>
                </c:pt>
                <c:pt idx="7">
                  <c:v>FN OL: 3IK odd. 39A</c:v>
                </c:pt>
                <c:pt idx="8">
                  <c:v>FN OL: 2CHIR odd. 37</c:v>
                </c:pt>
              </c:strCache>
            </c:strRef>
          </c:cat>
          <c:val>
            <c:numRef>
              <c:f>List1!$B$2:$B$10</c:f>
              <c:numCache>
                <c:formatCode>General</c:formatCode>
                <c:ptCount val="9"/>
                <c:pt idx="0">
                  <c:v>71.226200000000006</c:v>
                </c:pt>
                <c:pt idx="1">
                  <c:v>73.182399999999959</c:v>
                </c:pt>
                <c:pt idx="2">
                  <c:v>74.074100000000001</c:v>
                </c:pt>
                <c:pt idx="3">
                  <c:v>72.154699999999991</c:v>
                </c:pt>
                <c:pt idx="4">
                  <c:v>72.262699999999995</c:v>
                </c:pt>
                <c:pt idx="5">
                  <c:v>73.246100000000027</c:v>
                </c:pt>
                <c:pt idx="6">
                  <c:v>74.208399999999983</c:v>
                </c:pt>
                <c:pt idx="7">
                  <c:v>71.180199999999999</c:v>
                </c:pt>
                <c:pt idx="8">
                  <c:v>72.009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NCHIR odd. 34</c:v>
                </c:pt>
                <c:pt idx="1">
                  <c:v>FN OL: 2IK odd. 30C</c:v>
                </c:pt>
                <c:pt idx="2">
                  <c:v>FN OL: PLIc odd. 25</c:v>
                </c:pt>
                <c:pt idx="3">
                  <c:v>FN OL: PLIC odd. 26</c:v>
                </c:pt>
                <c:pt idx="4">
                  <c:v>FN OL: PSY odd. 32A+32B</c:v>
                </c:pt>
                <c:pt idx="5">
                  <c:v>FN OL: 3IK odd. 39B+C</c:v>
                </c:pt>
                <c:pt idx="6">
                  <c:v>FN OL: PORGYN odd. 19B</c:v>
                </c:pt>
                <c:pt idx="7">
                  <c:v>FN OL: 3IK odd. 39A</c:v>
                </c:pt>
                <c:pt idx="8">
                  <c:v>FN OL: 2CHIR odd. 37</c:v>
                </c:pt>
              </c:strCache>
            </c:strRef>
          </c:cat>
          <c:val>
            <c:numRef>
              <c:f>List1!$C$2:$C$10</c:f>
              <c:numCache>
                <c:formatCode>General</c:formatCode>
                <c:ptCount val="9"/>
                <c:pt idx="0">
                  <c:v>89.783900000000003</c:v>
                </c:pt>
                <c:pt idx="1">
                  <c:v>87.025999999999982</c:v>
                </c:pt>
                <c:pt idx="2">
                  <c:v>86.064800000000005</c:v>
                </c:pt>
                <c:pt idx="3">
                  <c:v>87.845299999999995</c:v>
                </c:pt>
                <c:pt idx="4">
                  <c:v>87.4992000000003</c:v>
                </c:pt>
                <c:pt idx="5">
                  <c:v>84.531700000000001</c:v>
                </c:pt>
                <c:pt idx="6">
                  <c:v>82.991600000000304</c:v>
                </c:pt>
                <c:pt idx="7">
                  <c:v>85.831300000000013</c:v>
                </c:pt>
                <c:pt idx="8">
                  <c:v>83.498199999999997</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NCHIR odd. 34</c:v>
                </c:pt>
                <c:pt idx="1">
                  <c:v>FN OL: 2IK odd. 30C</c:v>
                </c:pt>
                <c:pt idx="2">
                  <c:v>FN OL: PLIc odd. 25</c:v>
                </c:pt>
                <c:pt idx="3">
                  <c:v>FN OL: PLIC odd. 26</c:v>
                </c:pt>
                <c:pt idx="4">
                  <c:v>FN OL: PSY odd. 32A+32B</c:v>
                </c:pt>
                <c:pt idx="5">
                  <c:v>FN OL: 3IK odd. 39B+C</c:v>
                </c:pt>
                <c:pt idx="6">
                  <c:v>FN OL: PORGYN odd. 19B</c:v>
                </c:pt>
                <c:pt idx="7">
                  <c:v>FN OL: 3IK odd. 39A</c:v>
                </c:pt>
                <c:pt idx="8">
                  <c:v>FN OL: 2CHIR odd. 37</c:v>
                </c:pt>
              </c:strCache>
            </c:strRef>
          </c:cat>
          <c:val>
            <c:numRef>
              <c:f>List1!$D$2:$D$10</c:f>
              <c:numCache>
                <c:formatCode>General</c:formatCode>
                <c:ptCount val="9"/>
                <c:pt idx="0">
                  <c:v>80.505099999999999</c:v>
                </c:pt>
                <c:pt idx="1">
                  <c:v>80.104200000000006</c:v>
                </c:pt>
                <c:pt idx="2">
                  <c:v>80.069400000000002</c:v>
                </c:pt>
                <c:pt idx="3">
                  <c:v>80</c:v>
                </c:pt>
                <c:pt idx="4">
                  <c:v>79.881</c:v>
                </c:pt>
                <c:pt idx="5">
                  <c:v>78.888899999999978</c:v>
                </c:pt>
                <c:pt idx="6">
                  <c:v>78.599999999999994</c:v>
                </c:pt>
                <c:pt idx="7">
                  <c:v>78.50569999999999</c:v>
                </c:pt>
                <c:pt idx="8">
                  <c:v>77.753600000000006</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NCHIR odd. 34</c:v>
                </c:pt>
                <c:pt idx="1">
                  <c:v>FN OL: 2IK odd. 30C</c:v>
                </c:pt>
                <c:pt idx="2">
                  <c:v>FN OL: PLIc odd. 25</c:v>
                </c:pt>
                <c:pt idx="3">
                  <c:v>FN OL: PLIC odd. 26</c:v>
                </c:pt>
                <c:pt idx="4">
                  <c:v>FN OL: PSY odd. 32A+32B</c:v>
                </c:pt>
                <c:pt idx="5">
                  <c:v>FN OL: 3IK odd. 39B+C</c:v>
                </c:pt>
                <c:pt idx="6">
                  <c:v>FN OL: PORGYN odd. 19B</c:v>
                </c:pt>
                <c:pt idx="7">
                  <c:v>FN OL: 3IK odd. 39A</c:v>
                </c:pt>
                <c:pt idx="8">
                  <c:v>FN OL: 2CHIR odd. 37</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32238336"/>
        <c:axId val="132244224"/>
      </c:stockChart>
      <c:catAx>
        <c:axId val="13223833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2244224"/>
        <c:crosses val="autoZero"/>
        <c:auto val="1"/>
        <c:lblAlgn val="ctr"/>
        <c:lblOffset val="100"/>
      </c:catAx>
      <c:valAx>
        <c:axId val="13224422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223833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ONK odd. 42B</c:v>
                </c:pt>
                <c:pt idx="1">
                  <c:v>FN OL: ORT 29A</c:v>
                </c:pt>
                <c:pt idx="2">
                  <c:v>FN OL: ORT odd. 29B</c:v>
                </c:pt>
                <c:pt idx="3">
                  <c:v>FN OL: 1IK odd. 4+4A</c:v>
                </c:pt>
                <c:pt idx="4">
                  <c:v>FN OL: NEUR odd. 31B</c:v>
                </c:pt>
                <c:pt idx="5">
                  <c:v>FN OL: PORGYN odd. 17</c:v>
                </c:pt>
                <c:pt idx="6">
                  <c:v>FN OL: 1IK odd. 1+2</c:v>
                </c:pt>
                <c:pt idx="7">
                  <c:v>FN OL: PORGYN odd. 18</c:v>
                </c:pt>
                <c:pt idx="8">
                  <c:v>FN OL: NEUR odd. 31A</c:v>
                </c:pt>
              </c:strCache>
            </c:strRef>
          </c:cat>
          <c:val>
            <c:numRef>
              <c:f>List1!$B$2:$B$10</c:f>
              <c:numCache>
                <c:formatCode>General</c:formatCode>
                <c:ptCount val="9"/>
                <c:pt idx="0">
                  <c:v>70.977199999999996</c:v>
                </c:pt>
                <c:pt idx="1">
                  <c:v>68.578399999999988</c:v>
                </c:pt>
                <c:pt idx="2">
                  <c:v>69.129699999999985</c:v>
                </c:pt>
                <c:pt idx="3">
                  <c:v>66.273899999999998</c:v>
                </c:pt>
                <c:pt idx="4">
                  <c:v>63.315600000000003</c:v>
                </c:pt>
                <c:pt idx="5">
                  <c:v>63.991300000000003</c:v>
                </c:pt>
                <c:pt idx="6">
                  <c:v>62.833800000000004</c:v>
                </c:pt>
                <c:pt idx="7">
                  <c:v>61.957699999999996</c:v>
                </c:pt>
                <c:pt idx="8">
                  <c:v>53.648800000000001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ONK odd. 42B</c:v>
                </c:pt>
                <c:pt idx="1">
                  <c:v>FN OL: ORT 29A</c:v>
                </c:pt>
                <c:pt idx="2">
                  <c:v>FN OL: ORT odd. 29B</c:v>
                </c:pt>
                <c:pt idx="3">
                  <c:v>FN OL: 1IK odd. 4+4A</c:v>
                </c:pt>
                <c:pt idx="4">
                  <c:v>FN OL: NEUR odd. 31B</c:v>
                </c:pt>
                <c:pt idx="5">
                  <c:v>FN OL: PORGYN odd. 17</c:v>
                </c:pt>
                <c:pt idx="6">
                  <c:v>FN OL: 1IK odd. 1+2</c:v>
                </c:pt>
                <c:pt idx="7">
                  <c:v>FN OL: PORGYN odd. 18</c:v>
                </c:pt>
                <c:pt idx="8">
                  <c:v>FN OL: NEUR odd. 31A</c:v>
                </c:pt>
              </c:strCache>
            </c:strRef>
          </c:cat>
          <c:val>
            <c:numRef>
              <c:f>List1!$C$2:$C$10</c:f>
              <c:numCache>
                <c:formatCode>General</c:formatCode>
                <c:ptCount val="9"/>
                <c:pt idx="0">
                  <c:v>83.437200000000317</c:v>
                </c:pt>
                <c:pt idx="1">
                  <c:v>81.781999999999996</c:v>
                </c:pt>
                <c:pt idx="2">
                  <c:v>78.237300000000005</c:v>
                </c:pt>
                <c:pt idx="3">
                  <c:v>79.976100000000002</c:v>
                </c:pt>
                <c:pt idx="4">
                  <c:v>78.462199999999996</c:v>
                </c:pt>
                <c:pt idx="5">
                  <c:v>76.160200000000003</c:v>
                </c:pt>
                <c:pt idx="6">
                  <c:v>76.305999999999983</c:v>
                </c:pt>
                <c:pt idx="7">
                  <c:v>75.678699999999978</c:v>
                </c:pt>
                <c:pt idx="8">
                  <c:v>66.351200000000006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ONK odd. 42B</c:v>
                </c:pt>
                <c:pt idx="1">
                  <c:v>FN OL: ORT 29A</c:v>
                </c:pt>
                <c:pt idx="2">
                  <c:v>FN OL: ORT odd. 29B</c:v>
                </c:pt>
                <c:pt idx="3">
                  <c:v>FN OL: 1IK odd. 4+4A</c:v>
                </c:pt>
                <c:pt idx="4">
                  <c:v>FN OL: NEUR odd. 31B</c:v>
                </c:pt>
                <c:pt idx="5">
                  <c:v>FN OL: PORGYN odd. 17</c:v>
                </c:pt>
                <c:pt idx="6">
                  <c:v>FN OL: 1IK odd. 1+2</c:v>
                </c:pt>
                <c:pt idx="7">
                  <c:v>FN OL: PORGYN odd. 18</c:v>
                </c:pt>
                <c:pt idx="8">
                  <c:v>FN OL: NEUR odd. 31A</c:v>
                </c:pt>
              </c:strCache>
            </c:strRef>
          </c:cat>
          <c:val>
            <c:numRef>
              <c:f>List1!$D$2:$D$10</c:f>
              <c:numCache>
                <c:formatCode>General</c:formatCode>
                <c:ptCount val="9"/>
                <c:pt idx="0">
                  <c:v>77.207200000000256</c:v>
                </c:pt>
                <c:pt idx="1">
                  <c:v>75.180199999999999</c:v>
                </c:pt>
                <c:pt idx="2">
                  <c:v>73.683499999999981</c:v>
                </c:pt>
                <c:pt idx="3">
                  <c:v>73.124999999999986</c:v>
                </c:pt>
                <c:pt idx="4">
                  <c:v>70.888899999999978</c:v>
                </c:pt>
                <c:pt idx="5">
                  <c:v>70.075799999999958</c:v>
                </c:pt>
                <c:pt idx="6">
                  <c:v>69.569900000000004</c:v>
                </c:pt>
                <c:pt idx="7">
                  <c:v>68.818200000000004</c:v>
                </c:pt>
                <c:pt idx="8">
                  <c:v>60</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ONK odd. 42B</c:v>
                </c:pt>
                <c:pt idx="1">
                  <c:v>FN OL: ORT 29A</c:v>
                </c:pt>
                <c:pt idx="2">
                  <c:v>FN OL: ORT odd. 29B</c:v>
                </c:pt>
                <c:pt idx="3">
                  <c:v>FN OL: 1IK odd. 4+4A</c:v>
                </c:pt>
                <c:pt idx="4">
                  <c:v>FN OL: NEUR odd. 31B</c:v>
                </c:pt>
                <c:pt idx="5">
                  <c:v>FN OL: PORGYN odd. 17</c:v>
                </c:pt>
                <c:pt idx="6">
                  <c:v>FN OL: 1IK odd. 1+2</c:v>
                </c:pt>
                <c:pt idx="7">
                  <c:v>FN OL: PORGYN odd. 18</c:v>
                </c:pt>
                <c:pt idx="8">
                  <c:v>FN OL: NEUR odd. 31A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32608384"/>
        <c:axId val="132609920"/>
      </c:stockChart>
      <c:catAx>
        <c:axId val="13260838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2609920"/>
        <c:crosses val="autoZero"/>
        <c:auto val="1"/>
        <c:lblAlgn val="ctr"/>
        <c:lblOffset val="100"/>
      </c:catAx>
      <c:valAx>
        <c:axId val="13260992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260838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List1!$A$2:$A$12</c:f>
              <c:strCache>
                <c:ptCount val="11"/>
                <c:pt idx="0">
                  <c:v>Tělesné pohodlí</c:v>
                </c:pt>
                <c:pt idx="1">
                  <c:v>Pády z lůžka</c:v>
                </c:pt>
                <c:pt idx="2">
                  <c:v>Doba podávání jídel</c:v>
                </c:pt>
                <c:pt idx="3">
                  <c:v>Tišení bolesti</c:v>
                </c:pt>
                <c:pt idx="4">
                  <c:v>Teplota na pokoji</c:v>
                </c:pt>
                <c:pt idx="5">
                  <c:v>Noční hluk</c:v>
                </c:pt>
                <c:pt idx="6">
                  <c:v>Množství jídla</c:v>
                </c:pt>
                <c:pt idx="7">
                  <c:v>Čistota pokojů</c:v>
                </c:pt>
                <c:pt idx="8">
                  <c:v>Doba ranního buzení</c:v>
                </c:pt>
                <c:pt idx="9">
                  <c:v>Čistota toalet a sprch</c:v>
                </c:pt>
                <c:pt idx="10">
                  <c:v>Kvalita jídla</c:v>
                </c:pt>
              </c:strCache>
            </c:strRef>
          </c:cat>
          <c:val>
            <c:numRef>
              <c:f>List1!$B$2:$B$12</c:f>
              <c:numCache>
                <c:formatCode>General</c:formatCode>
                <c:ptCount val="11"/>
                <c:pt idx="0">
                  <c:v>75.232399999999998</c:v>
                </c:pt>
                <c:pt idx="1">
                  <c:v>98.515799999999999</c:v>
                </c:pt>
                <c:pt idx="2">
                  <c:v>96.902799999999999</c:v>
                </c:pt>
                <c:pt idx="3">
                  <c:v>93.738100000000003</c:v>
                </c:pt>
                <c:pt idx="4">
                  <c:v>77.462300000000013</c:v>
                </c:pt>
                <c:pt idx="5">
                  <c:v>77.141999999999996</c:v>
                </c:pt>
                <c:pt idx="6">
                  <c:v>75.87469999999999</c:v>
                </c:pt>
                <c:pt idx="7">
                  <c:v>71.727700000000013</c:v>
                </c:pt>
                <c:pt idx="8">
                  <c:v>58.817799999999998</c:v>
                </c:pt>
                <c:pt idx="9">
                  <c:v>55.725300000000189</c:v>
                </c:pt>
                <c:pt idx="10">
                  <c:v>41.882100000000001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List1!$A$2:$A$12</c:f>
              <c:strCache>
                <c:ptCount val="11"/>
                <c:pt idx="0">
                  <c:v>Tělesné pohodlí</c:v>
                </c:pt>
                <c:pt idx="1">
                  <c:v>Pády z lůžka</c:v>
                </c:pt>
                <c:pt idx="2">
                  <c:v>Doba podávání jídel</c:v>
                </c:pt>
                <c:pt idx="3">
                  <c:v>Tišení bolesti</c:v>
                </c:pt>
                <c:pt idx="4">
                  <c:v>Teplota na pokoji</c:v>
                </c:pt>
                <c:pt idx="5">
                  <c:v>Noční hluk</c:v>
                </c:pt>
                <c:pt idx="6">
                  <c:v>Množství jídla</c:v>
                </c:pt>
                <c:pt idx="7">
                  <c:v>Čistota pokojů</c:v>
                </c:pt>
                <c:pt idx="8">
                  <c:v>Doba ranního buzení</c:v>
                </c:pt>
                <c:pt idx="9">
                  <c:v>Čistota toalet a sprch</c:v>
                </c:pt>
                <c:pt idx="10">
                  <c:v>Kvalita jídla</c:v>
                </c:pt>
              </c:strCache>
            </c:strRef>
          </c:cat>
          <c:val>
            <c:numRef>
              <c:f>List1!$C$2:$C$12</c:f>
              <c:numCache>
                <c:formatCode>General</c:formatCode>
                <c:ptCount val="11"/>
                <c:pt idx="0">
                  <c:v>76.921700000000001</c:v>
                </c:pt>
                <c:pt idx="1">
                  <c:v>99.464900000000227</c:v>
                </c:pt>
                <c:pt idx="2">
                  <c:v>98.35899999999998</c:v>
                </c:pt>
                <c:pt idx="3">
                  <c:v>96.270899999999983</c:v>
                </c:pt>
                <c:pt idx="4">
                  <c:v>81.312200000000004</c:v>
                </c:pt>
                <c:pt idx="5">
                  <c:v>81.030299999999997</c:v>
                </c:pt>
                <c:pt idx="6">
                  <c:v>79.850699999999989</c:v>
                </c:pt>
                <c:pt idx="7">
                  <c:v>75.909600000000026</c:v>
                </c:pt>
                <c:pt idx="8">
                  <c:v>63.464400000000005</c:v>
                </c:pt>
                <c:pt idx="9">
                  <c:v>60.448700000000002</c:v>
                </c:pt>
                <c:pt idx="10">
                  <c:v>46.641600000000004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List1!$A$2:$A$12</c:f>
              <c:strCache>
                <c:ptCount val="11"/>
                <c:pt idx="0">
                  <c:v>Tělesné pohodlí</c:v>
                </c:pt>
                <c:pt idx="1">
                  <c:v>Pády z lůžka</c:v>
                </c:pt>
                <c:pt idx="2">
                  <c:v>Doba podávání jídel</c:v>
                </c:pt>
                <c:pt idx="3">
                  <c:v>Tišení bolesti</c:v>
                </c:pt>
                <c:pt idx="4">
                  <c:v>Teplota na pokoji</c:v>
                </c:pt>
                <c:pt idx="5">
                  <c:v>Noční hluk</c:v>
                </c:pt>
                <c:pt idx="6">
                  <c:v>Množství jídla</c:v>
                </c:pt>
                <c:pt idx="7">
                  <c:v>Čistota pokojů</c:v>
                </c:pt>
                <c:pt idx="8">
                  <c:v>Doba ranního buzení</c:v>
                </c:pt>
                <c:pt idx="9">
                  <c:v>Čistota toalet a sprch</c:v>
                </c:pt>
                <c:pt idx="10">
                  <c:v>Kvalita jídla</c:v>
                </c:pt>
              </c:strCache>
            </c:strRef>
          </c:cat>
          <c:val>
            <c:numRef>
              <c:f>List1!$D$2:$D$12</c:f>
              <c:numCache>
                <c:formatCode>General</c:formatCode>
                <c:ptCount val="11"/>
                <c:pt idx="0">
                  <c:v>76.076999999999998</c:v>
                </c:pt>
                <c:pt idx="1">
                  <c:v>98.990300000000005</c:v>
                </c:pt>
                <c:pt idx="2">
                  <c:v>97.630899999999983</c:v>
                </c:pt>
                <c:pt idx="3">
                  <c:v>95.004499999999993</c:v>
                </c:pt>
                <c:pt idx="4">
                  <c:v>79.387200000000007</c:v>
                </c:pt>
                <c:pt idx="5">
                  <c:v>79.086100000000002</c:v>
                </c:pt>
                <c:pt idx="6">
                  <c:v>77.86269999999999</c:v>
                </c:pt>
                <c:pt idx="7">
                  <c:v>73.818699999999993</c:v>
                </c:pt>
                <c:pt idx="8">
                  <c:v>61.141100000000002</c:v>
                </c:pt>
                <c:pt idx="9">
                  <c:v>58.086999999999996</c:v>
                </c:pt>
                <c:pt idx="10">
                  <c:v>44.261900000000011</c:v>
                </c:pt>
              </c:numCache>
            </c:numRef>
          </c:val>
        </c:ser>
        <c:dLbls>
          <c:showVal val="1"/>
        </c:dLbls>
        <c:hiLowLines>
          <c:spPr>
            <a:ln w="25400" cap="sq" cmpd="sng" algn="ctr">
              <a:solidFill>
                <a:srgbClr val="003366"/>
              </a:solidFill>
              <a:prstDash val="solid"/>
              <a:headEnd type="none" w="med" len="sm"/>
              <a:tailEnd type="none" w="med" len="sm"/>
            </a:ln>
            <a:effectLst/>
          </c:spPr>
        </c:hiLowLines>
        <c:axId val="134300416"/>
        <c:axId val="134301952"/>
      </c:stockChart>
      <c:catAx>
        <c:axId val="13430041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4301952"/>
        <c:crosses val="autoZero"/>
        <c:auto val="1"/>
        <c:lblAlgn val="ctr"/>
        <c:lblOffset val="100"/>
      </c:catAx>
      <c:valAx>
        <c:axId val="13430195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430041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1CHIR odd. 8</c:v>
                </c:pt>
                <c:pt idx="2">
                  <c:v>FN OL: PLIC odd. 24</c:v>
                </c:pt>
                <c:pt idx="3">
                  <c:v>FN OL: RHC odd. 44</c:v>
                </c:pt>
                <c:pt idx="4">
                  <c:v>FN OL: PRAC odd. 43</c:v>
                </c:pt>
                <c:pt idx="5">
                  <c:v>FN OL: KCHIR odd. 50</c:v>
                </c:pt>
                <c:pt idx="6">
                  <c:v>FN OL: PCHIR odd. 49</c:v>
                </c:pt>
                <c:pt idx="7">
                  <c:v>FN OL: NCHIR odd. 36a</c:v>
                </c:pt>
                <c:pt idx="8">
                  <c:v>FN OL: KNM odd. 40</c:v>
                </c:pt>
                <c:pt idx="9">
                  <c:v>FN OL: 1IK odd. 4+4A</c:v>
                </c:pt>
              </c:strCache>
            </c:strRef>
          </c:cat>
          <c:val>
            <c:numRef>
              <c:f>List1!$B$2:$B$11</c:f>
              <c:numCache>
                <c:formatCode>General</c:formatCode>
                <c:ptCount val="10"/>
                <c:pt idx="0">
                  <c:v>93.207099999999997</c:v>
                </c:pt>
                <c:pt idx="1">
                  <c:v>82.948499999999996</c:v>
                </c:pt>
                <c:pt idx="2">
                  <c:v>80.467500000000271</c:v>
                </c:pt>
                <c:pt idx="3">
                  <c:v>77.603700000000003</c:v>
                </c:pt>
                <c:pt idx="4">
                  <c:v>78.035499999999999</c:v>
                </c:pt>
                <c:pt idx="5">
                  <c:v>79.029899999999998</c:v>
                </c:pt>
                <c:pt idx="6">
                  <c:v>78.734399999999994</c:v>
                </c:pt>
                <c:pt idx="7">
                  <c:v>77.467200000000304</c:v>
                </c:pt>
                <c:pt idx="8">
                  <c:v>72.044900000000027</c:v>
                </c:pt>
                <c:pt idx="9">
                  <c:v>78.632499999999979</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1CHIR odd. 8</c:v>
                </c:pt>
                <c:pt idx="2">
                  <c:v>FN OL: PLIC odd. 24</c:v>
                </c:pt>
                <c:pt idx="3">
                  <c:v>FN OL: RHC odd. 44</c:v>
                </c:pt>
                <c:pt idx="4">
                  <c:v>FN OL: PRAC odd. 43</c:v>
                </c:pt>
                <c:pt idx="5">
                  <c:v>FN OL: KCHIR odd. 50</c:v>
                </c:pt>
                <c:pt idx="6">
                  <c:v>FN OL: PCHIR odd. 49</c:v>
                </c:pt>
                <c:pt idx="7">
                  <c:v>FN OL: NCHIR odd. 36a</c:v>
                </c:pt>
                <c:pt idx="8">
                  <c:v>FN OL: KNM odd. 40</c:v>
                </c:pt>
                <c:pt idx="9">
                  <c:v>FN OL: 1IK odd. 4+4A</c:v>
                </c:pt>
              </c:strCache>
            </c:strRef>
          </c:cat>
          <c:val>
            <c:numRef>
              <c:f>List1!$C$2:$C$11</c:f>
              <c:numCache>
                <c:formatCode>General</c:formatCode>
                <c:ptCount val="10"/>
                <c:pt idx="0">
                  <c:v>98.384500000000003</c:v>
                </c:pt>
                <c:pt idx="1">
                  <c:v>90.896299999999997</c:v>
                </c:pt>
                <c:pt idx="2">
                  <c:v>90.070700000000002</c:v>
                </c:pt>
                <c:pt idx="3">
                  <c:v>90.156699999999987</c:v>
                </c:pt>
                <c:pt idx="4">
                  <c:v>89.529600000000002</c:v>
                </c:pt>
                <c:pt idx="5">
                  <c:v>88.405100000000004</c:v>
                </c:pt>
                <c:pt idx="6">
                  <c:v>88.376699999999985</c:v>
                </c:pt>
                <c:pt idx="7">
                  <c:v>88.909600000000026</c:v>
                </c:pt>
                <c:pt idx="8">
                  <c:v>93.821799999999982</c:v>
                </c:pt>
                <c:pt idx="9">
                  <c:v>87.114000000000004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1CHIR odd. 8</c:v>
                </c:pt>
                <c:pt idx="2">
                  <c:v>FN OL: PLIC odd. 24</c:v>
                </c:pt>
                <c:pt idx="3">
                  <c:v>FN OL: RHC odd. 44</c:v>
                </c:pt>
                <c:pt idx="4">
                  <c:v>FN OL: PRAC odd. 43</c:v>
                </c:pt>
                <c:pt idx="5">
                  <c:v>FN OL: KCHIR odd. 50</c:v>
                </c:pt>
                <c:pt idx="6">
                  <c:v>FN OL: PCHIR odd. 49</c:v>
                </c:pt>
                <c:pt idx="7">
                  <c:v>FN OL: NCHIR odd. 36a</c:v>
                </c:pt>
                <c:pt idx="8">
                  <c:v>FN OL: KNM odd. 40</c:v>
                </c:pt>
                <c:pt idx="9">
                  <c:v>FN OL: 1IK odd. 4+4A</c:v>
                </c:pt>
              </c:strCache>
            </c:strRef>
          </c:cat>
          <c:val>
            <c:numRef>
              <c:f>List1!$D$2:$D$11</c:f>
              <c:numCache>
                <c:formatCode>General</c:formatCode>
                <c:ptCount val="10"/>
                <c:pt idx="0">
                  <c:v>95.7958</c:v>
                </c:pt>
                <c:pt idx="1">
                  <c:v>86.922399999999982</c:v>
                </c:pt>
                <c:pt idx="2">
                  <c:v>85.269099999999995</c:v>
                </c:pt>
                <c:pt idx="3">
                  <c:v>83.880200000000002</c:v>
                </c:pt>
                <c:pt idx="4">
                  <c:v>83.782499999999999</c:v>
                </c:pt>
                <c:pt idx="5">
                  <c:v>83.717500000000271</c:v>
                </c:pt>
                <c:pt idx="6">
                  <c:v>83.555599999999998</c:v>
                </c:pt>
                <c:pt idx="7">
                  <c:v>83.188399999999959</c:v>
                </c:pt>
                <c:pt idx="8">
                  <c:v>82.933300000000003</c:v>
                </c:pt>
                <c:pt idx="9">
                  <c:v>82.873299999999986</c:v>
                </c:pt>
              </c:numCache>
            </c:numRef>
          </c:val>
        </c:ser>
        <c:ser>
          <c:idx val="3"/>
          <c:order val="3"/>
          <c:tx>
            <c:strRef>
              <c:f>List1!$E$1</c:f>
              <c:strCache>
                <c:ptCount val="1"/>
                <c:pt idx="0">
                  <c:v>Sloupec1</c:v>
                </c:pt>
              </c:strCache>
            </c:strRef>
          </c:tx>
          <c:spPr>
            <a:ln w="28575">
              <a:noFill/>
            </a:ln>
          </c:spPr>
          <c:marker>
            <c:symbol val="none"/>
          </c:marker>
          <c:dLbls>
            <c:showVal val="1"/>
          </c:dLbls>
          <c:cat>
            <c:strRef>
              <c:f>List1!$A$2:$A$11</c:f>
              <c:strCache>
                <c:ptCount val="10"/>
                <c:pt idx="0">
                  <c:v>FN OL: HOK odd. 54</c:v>
                </c:pt>
                <c:pt idx="1">
                  <c:v>FN OL: 1CHIR odd. 8</c:v>
                </c:pt>
                <c:pt idx="2">
                  <c:v>FN OL: PLIC odd. 24</c:v>
                </c:pt>
                <c:pt idx="3">
                  <c:v>FN OL: RHC odd. 44</c:v>
                </c:pt>
                <c:pt idx="4">
                  <c:v>FN OL: PRAC odd. 43</c:v>
                </c:pt>
                <c:pt idx="5">
                  <c:v>FN OL: KCHIR odd. 50</c:v>
                </c:pt>
                <c:pt idx="6">
                  <c:v>FN OL: PCHIR odd. 49</c:v>
                </c:pt>
                <c:pt idx="7">
                  <c:v>FN OL: NCHIR odd. 36a</c:v>
                </c:pt>
                <c:pt idx="8">
                  <c:v>FN OL: KNM odd. 40</c:v>
                </c:pt>
                <c:pt idx="9">
                  <c:v>FN OL: 1IK odd. 4+4A</c:v>
                </c:pt>
              </c:strCache>
            </c:strRef>
          </c:cat>
          <c:val>
            <c:numRef>
              <c:f>List1!$E$2:$E$11</c:f>
              <c:numCache>
                <c:formatCode>General</c:formatCode>
                <c:ptCount val="10"/>
              </c:numCache>
            </c:numRef>
          </c:val>
        </c:ser>
        <c:dLbls>
          <c:showVal val="1"/>
        </c:dLbls>
        <c:hiLowLines>
          <c:spPr>
            <a:ln w="25400" cap="sq" cmpd="sng" algn="ctr">
              <a:solidFill>
                <a:srgbClr val="003366"/>
              </a:solidFill>
              <a:prstDash val="solid"/>
              <a:headEnd type="none" w="med" len="sm"/>
              <a:tailEnd type="none" w="med" len="sm"/>
            </a:ln>
            <a:effectLst/>
          </c:spPr>
        </c:hiLowLines>
        <c:axId val="134535424"/>
        <c:axId val="134553600"/>
      </c:stockChart>
      <c:catAx>
        <c:axId val="13453542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4553600"/>
        <c:crosses val="autoZero"/>
        <c:auto val="1"/>
        <c:lblAlgn val="ctr"/>
        <c:lblOffset val="100"/>
      </c:catAx>
      <c:valAx>
        <c:axId val="13455360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453542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6.589055447932908E-2"/>
          <c:y val="0.2066829739224377"/>
          <c:w val="0.90979294798127297"/>
          <c:h val="0.75497310643645499"/>
        </c:manualLayout>
      </c:layout>
      <c:barChart>
        <c:barDir val="col"/>
        <c:grouping val="stacked"/>
        <c:ser>
          <c:idx val="0"/>
          <c:order val="0"/>
          <c:tx>
            <c:strRef>
              <c:f>List1!$B$1</c:f>
              <c:strCache>
                <c:ptCount val="1"/>
                <c:pt idx="0">
                  <c:v>Zařazení pacienti</c:v>
                </c:pt>
              </c:strCache>
            </c:strRef>
          </c:tx>
          <c:spPr>
            <a:solidFill>
              <a:srgbClr val="3366FF"/>
            </a:solidFill>
          </c:spPr>
          <c:dLbls>
            <c:dLbl>
              <c:idx val="8"/>
              <c:delete val="1"/>
            </c:dLbl>
            <c:dLbl>
              <c:idx val="9"/>
              <c:delete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List1!$B$2:$B$8</c:f>
              <c:numCache>
                <c:formatCode>General</c:formatCode>
                <c:ptCount val="7"/>
                <c:pt idx="0">
                  <c:v>74</c:v>
                </c:pt>
                <c:pt idx="1">
                  <c:v>32</c:v>
                </c:pt>
                <c:pt idx="2">
                  <c:v>36</c:v>
                </c:pt>
                <c:pt idx="3">
                  <c:v>38</c:v>
                </c:pt>
                <c:pt idx="4">
                  <c:v>58</c:v>
                </c:pt>
                <c:pt idx="5">
                  <c:v>49</c:v>
                </c:pt>
                <c:pt idx="6">
                  <c:v>62</c:v>
                </c:pt>
              </c:numCache>
            </c:numRef>
          </c:val>
        </c:ser>
        <c:ser>
          <c:idx val="1"/>
          <c:order val="1"/>
          <c:tx>
            <c:strRef>
              <c:f>List1!$C$1</c:f>
              <c:strCache>
                <c:ptCount val="1"/>
                <c:pt idx="0">
                  <c:v>Nezařazení pacienti</c:v>
                </c:pt>
              </c:strCache>
            </c:strRef>
          </c:tx>
          <c:spPr>
            <a:solidFill>
              <a:srgbClr val="969696"/>
            </a:solidFill>
          </c:spPr>
          <c:dLbls>
            <c:dLbl>
              <c:idx val="0"/>
              <c:layout>
                <c:manualLayout>
                  <c:x val="0"/>
                  <c:y val="1.8245099203536942E-2"/>
                </c:manualLayout>
              </c:layout>
              <c:showVal val="1"/>
            </c:dLbl>
            <c:dLbl>
              <c:idx val="2"/>
              <c:layout>
                <c:manualLayout>
                  <c:x val="-1.059902047776621E-16"/>
                  <c:y val="2.3742020117422848E-2"/>
                </c:manualLayout>
              </c:layout>
              <c:showVal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List1!$C$2:$C$8</c:f>
              <c:numCache>
                <c:formatCode>General</c:formatCode>
                <c:ptCount val="7"/>
                <c:pt idx="0">
                  <c:v>27</c:v>
                </c:pt>
                <c:pt idx="1">
                  <c:v>61</c:v>
                </c:pt>
                <c:pt idx="2">
                  <c:v>22</c:v>
                </c:pt>
                <c:pt idx="3">
                  <c:v>25</c:v>
                </c:pt>
                <c:pt idx="4">
                  <c:v>5</c:v>
                </c:pt>
                <c:pt idx="5">
                  <c:v>15</c:v>
                </c:pt>
                <c:pt idx="6">
                  <c:v>9</c:v>
                </c:pt>
              </c:numCache>
            </c:numRef>
          </c:val>
        </c:ser>
        <c:gapWidth val="60"/>
        <c:overlap val="100"/>
        <c:axId val="112855680"/>
        <c:axId val="112882048"/>
      </c:barChart>
      <c:lineChart>
        <c:grouping val="standard"/>
        <c:ser>
          <c:idx val="2"/>
          <c:order val="2"/>
          <c:tx>
            <c:strRef>
              <c:f>List1!$D$1</c:f>
              <c:strCache>
                <c:ptCount val="1"/>
                <c:pt idx="0">
                  <c:v>Celkový počet propuštěných pacientů </c:v>
                </c:pt>
              </c:strCache>
            </c:strRef>
          </c:tx>
          <c:spPr>
            <a:ln>
              <a:noFill/>
            </a:ln>
          </c:spPr>
          <c:marker>
            <c:symbol val="none"/>
          </c:marker>
          <c:dLbls>
            <c:numFmt formatCode="#,##0" sourceLinked="0"/>
            <c:txPr>
              <a:bodyPr/>
              <a:lstStyle/>
              <a:p>
                <a:pPr>
                  <a:defRPr sz="1600" b="1" i="1">
                    <a:solidFill>
                      <a:srgbClr val="003366"/>
                    </a:solidFill>
                  </a:defRPr>
                </a:pPr>
                <a:endParaRPr lang="cs-CZ"/>
              </a:p>
            </c:txPr>
            <c:dLblPos val="t"/>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List1!$D$2:$D$8</c:f>
              <c:numCache>
                <c:formatCode>General</c:formatCode>
                <c:ptCount val="7"/>
                <c:pt idx="0">
                  <c:v>101</c:v>
                </c:pt>
                <c:pt idx="1">
                  <c:v>93</c:v>
                </c:pt>
                <c:pt idx="2">
                  <c:v>58</c:v>
                </c:pt>
                <c:pt idx="3">
                  <c:v>63</c:v>
                </c:pt>
                <c:pt idx="4">
                  <c:v>63</c:v>
                </c:pt>
                <c:pt idx="5">
                  <c:v>64</c:v>
                </c:pt>
                <c:pt idx="6">
                  <c:v>71</c:v>
                </c:pt>
              </c:numCache>
            </c:numRef>
          </c:val>
        </c:ser>
        <c:marker val="1"/>
        <c:axId val="112855680"/>
        <c:axId val="112882048"/>
      </c:lineChart>
      <c:catAx>
        <c:axId val="112855680"/>
        <c:scaling>
          <c:orientation val="minMax"/>
        </c:scaling>
        <c:axPos val="b"/>
        <c:tickLblPos val="none"/>
        <c:spPr>
          <a:ln>
            <a:solidFill>
              <a:srgbClr val="333399"/>
            </a:solidFill>
          </a:ln>
        </c:spPr>
        <c:txPr>
          <a:bodyPr/>
          <a:lstStyle/>
          <a:p>
            <a:pPr>
              <a:defRPr sz="1000">
                <a:solidFill>
                  <a:srgbClr val="000080"/>
                </a:solidFill>
              </a:defRPr>
            </a:pPr>
            <a:endParaRPr lang="cs-CZ"/>
          </a:p>
        </c:txPr>
        <c:crossAx val="112882048"/>
        <c:crosses val="autoZero"/>
        <c:auto val="1"/>
        <c:lblAlgn val="ctr"/>
        <c:lblOffset val="100"/>
      </c:catAx>
      <c:valAx>
        <c:axId val="112882048"/>
        <c:scaling>
          <c:orientation val="minMax"/>
          <c:max val="200"/>
          <c:min val="0"/>
        </c:scaling>
        <c:axPos val="l"/>
        <c:numFmt formatCode="#,##0" sourceLinked="0"/>
        <c:tickLblPos val="nextTo"/>
        <c:spPr>
          <a:ln>
            <a:solidFill>
              <a:srgbClr val="333399"/>
            </a:solidFill>
          </a:ln>
        </c:spPr>
        <c:txPr>
          <a:bodyPr/>
          <a:lstStyle/>
          <a:p>
            <a:pPr>
              <a:defRPr sz="1000">
                <a:solidFill>
                  <a:srgbClr val="000080"/>
                </a:solidFill>
              </a:defRPr>
            </a:pPr>
            <a:endParaRPr lang="cs-CZ"/>
          </a:p>
        </c:txPr>
        <c:crossAx val="112855680"/>
        <c:crosses val="autoZero"/>
        <c:crossBetween val="between"/>
        <c:majorUnit val="25"/>
        <c:minorUnit val="20"/>
      </c:valAx>
    </c:plotArea>
    <c:legend>
      <c:legendPos val="r"/>
      <c:legendEntry>
        <c:idx val="2"/>
        <c:txPr>
          <a:bodyPr/>
          <a:lstStyle/>
          <a:p>
            <a:pPr>
              <a:defRPr sz="1200" b="1" i="1">
                <a:solidFill>
                  <a:srgbClr val="003366"/>
                </a:solidFill>
              </a:defRPr>
            </a:pPr>
            <a:endParaRPr lang="cs-CZ"/>
          </a:p>
        </c:txPr>
      </c:legendEntry>
      <c:layout>
        <c:manualLayout>
          <c:xMode val="edge"/>
          <c:yMode val="edge"/>
          <c:x val="0.62591178614829923"/>
          <c:y val="2.1857079982566259E-2"/>
          <c:w val="0.27372668182781856"/>
          <c:h val="0.33121960807773498"/>
        </c:manualLayout>
      </c:layout>
      <c:txPr>
        <a:bodyPr/>
        <a:lstStyle/>
        <a:p>
          <a:pPr>
            <a:defRPr sz="1200">
              <a:solidFill>
                <a:srgbClr val="000080"/>
              </a:solidFill>
            </a:defRPr>
          </a:pPr>
          <a:endParaRPr lang="cs-CZ"/>
        </a:p>
      </c:txPr>
    </c:legend>
    <c:plotVisOnly val="1"/>
    <c:dispBlanksAs val="gap"/>
  </c:chart>
  <c:txPr>
    <a:bodyPr/>
    <a:lstStyle/>
    <a:p>
      <a:pPr>
        <a:defRPr sz="1800"/>
      </a:pPr>
      <a:endParaRPr lang="cs-CZ"/>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1CHIR odd. 9</c:v>
                </c:pt>
                <c:pt idx="1">
                  <c:v>FN OL: 1CHIR odd. 3</c:v>
                </c:pt>
                <c:pt idx="2">
                  <c:v>FN OL: OČNI odd. 13</c:v>
                </c:pt>
                <c:pt idx="3">
                  <c:v>FN OL: UROL odd. 20</c:v>
                </c:pt>
                <c:pt idx="4">
                  <c:v>FN OL: 2CHIR odd. 37</c:v>
                </c:pt>
                <c:pt idx="5">
                  <c:v>FN OL: PLIC odd. 26</c:v>
                </c:pt>
                <c:pt idx="6">
                  <c:v>FN OL: ORL 14A,B</c:v>
                </c:pt>
                <c:pt idx="7">
                  <c:v>FN OL: TRAU odd. 27</c:v>
                </c:pt>
              </c:strCache>
            </c:strRef>
          </c:cat>
          <c:val>
            <c:numRef>
              <c:f>List1!$B$2:$B$9</c:f>
              <c:numCache>
                <c:formatCode>General</c:formatCode>
                <c:ptCount val="8"/>
                <c:pt idx="0">
                  <c:v>77.181100000000001</c:v>
                </c:pt>
                <c:pt idx="1">
                  <c:v>74.944900000000331</c:v>
                </c:pt>
                <c:pt idx="2">
                  <c:v>72.658699999999982</c:v>
                </c:pt>
                <c:pt idx="3">
                  <c:v>75.620099999999979</c:v>
                </c:pt>
                <c:pt idx="4">
                  <c:v>74.429900000000004</c:v>
                </c:pt>
                <c:pt idx="5">
                  <c:v>71.956999999999994</c:v>
                </c:pt>
                <c:pt idx="6">
                  <c:v>73.693699999999993</c:v>
                </c:pt>
                <c:pt idx="7">
                  <c:v>74.069800000000001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1CHIR odd. 9</c:v>
                </c:pt>
                <c:pt idx="1">
                  <c:v>FN OL: 1CHIR odd. 3</c:v>
                </c:pt>
                <c:pt idx="2">
                  <c:v>FN OL: OČNI odd. 13</c:v>
                </c:pt>
                <c:pt idx="3">
                  <c:v>FN OL: UROL odd. 20</c:v>
                </c:pt>
                <c:pt idx="4">
                  <c:v>FN OL: 2CHIR odd. 37</c:v>
                </c:pt>
                <c:pt idx="5">
                  <c:v>FN OL: PLIC odd. 26</c:v>
                </c:pt>
                <c:pt idx="6">
                  <c:v>FN OL: ORL 14A,B</c:v>
                </c:pt>
                <c:pt idx="7">
                  <c:v>FN OL: TRAU odd. 27</c:v>
                </c:pt>
              </c:strCache>
            </c:strRef>
          </c:cat>
          <c:val>
            <c:numRef>
              <c:f>List1!$C$2:$C$9</c:f>
              <c:numCache>
                <c:formatCode>General</c:formatCode>
                <c:ptCount val="8"/>
                <c:pt idx="0">
                  <c:v>84.402799999999999</c:v>
                </c:pt>
                <c:pt idx="1">
                  <c:v>85.424400000000006</c:v>
                </c:pt>
                <c:pt idx="2">
                  <c:v>85.1999</c:v>
                </c:pt>
                <c:pt idx="3">
                  <c:v>81.235799999999998</c:v>
                </c:pt>
                <c:pt idx="4">
                  <c:v>82.404100000000227</c:v>
                </c:pt>
                <c:pt idx="5">
                  <c:v>83.818799999999982</c:v>
                </c:pt>
                <c:pt idx="6">
                  <c:v>81.534899999999993</c:v>
                </c:pt>
                <c:pt idx="7">
                  <c:v>80.4833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1CHIR odd. 9</c:v>
                </c:pt>
                <c:pt idx="1">
                  <c:v>FN OL: 1CHIR odd. 3</c:v>
                </c:pt>
                <c:pt idx="2">
                  <c:v>FN OL: OČNI odd. 13</c:v>
                </c:pt>
                <c:pt idx="3">
                  <c:v>FN OL: UROL odd. 20</c:v>
                </c:pt>
                <c:pt idx="4">
                  <c:v>FN OL: 2CHIR odd. 37</c:v>
                </c:pt>
                <c:pt idx="5">
                  <c:v>FN OL: PLIC odd. 26</c:v>
                </c:pt>
                <c:pt idx="6">
                  <c:v>FN OL: ORL 14A,B</c:v>
                </c:pt>
                <c:pt idx="7">
                  <c:v>FN OL: TRAU odd. 27</c:v>
                </c:pt>
              </c:strCache>
            </c:strRef>
          </c:cat>
          <c:val>
            <c:numRef>
              <c:f>List1!$D$2:$D$9</c:f>
              <c:numCache>
                <c:formatCode>General</c:formatCode>
                <c:ptCount val="8"/>
                <c:pt idx="0">
                  <c:v>80.791900000000027</c:v>
                </c:pt>
                <c:pt idx="1">
                  <c:v>80.184600000000003</c:v>
                </c:pt>
                <c:pt idx="2">
                  <c:v>78.929300000000012</c:v>
                </c:pt>
                <c:pt idx="3">
                  <c:v>78.427999999999997</c:v>
                </c:pt>
                <c:pt idx="4">
                  <c:v>78.417000000000286</c:v>
                </c:pt>
                <c:pt idx="5">
                  <c:v>77.887900000000002</c:v>
                </c:pt>
                <c:pt idx="6">
                  <c:v>77.6143</c:v>
                </c:pt>
                <c:pt idx="7">
                  <c:v>77.276499999999999</c:v>
                </c:pt>
              </c:numCache>
            </c:numRef>
          </c:val>
        </c:ser>
        <c:ser>
          <c:idx val="3"/>
          <c:order val="3"/>
          <c:tx>
            <c:strRef>
              <c:f>List1!$E$1</c:f>
              <c:strCache>
                <c:ptCount val="1"/>
                <c:pt idx="0">
                  <c:v>Sloupec1</c:v>
                </c:pt>
              </c:strCache>
            </c:strRef>
          </c:tx>
          <c:spPr>
            <a:ln w="28575">
              <a:noFill/>
            </a:ln>
          </c:spPr>
          <c:marker>
            <c:symbol val="none"/>
          </c:marker>
          <c:dLbls>
            <c:showVal val="1"/>
          </c:dLbls>
          <c:cat>
            <c:strRef>
              <c:f>List1!$A$2:$A$9</c:f>
              <c:strCache>
                <c:ptCount val="8"/>
                <c:pt idx="0">
                  <c:v>FN OL: 1CHIR odd. 9</c:v>
                </c:pt>
                <c:pt idx="1">
                  <c:v>FN OL: 1CHIR odd. 3</c:v>
                </c:pt>
                <c:pt idx="2">
                  <c:v>FN OL: OČNI odd. 13</c:v>
                </c:pt>
                <c:pt idx="3">
                  <c:v>FN OL: UROL odd. 20</c:v>
                </c:pt>
                <c:pt idx="4">
                  <c:v>FN OL: 2CHIR odd. 37</c:v>
                </c:pt>
                <c:pt idx="5">
                  <c:v>FN OL: PLIC odd. 26</c:v>
                </c:pt>
                <c:pt idx="6">
                  <c:v>FN OL: ORL 14A,B</c:v>
                </c:pt>
                <c:pt idx="7">
                  <c:v>FN OL: TRAU odd. 27</c:v>
                </c:pt>
              </c:strCache>
            </c:strRef>
          </c:cat>
          <c:val>
            <c:numRef>
              <c:f>List1!$E$2:$E$9</c:f>
              <c:numCache>
                <c:formatCode>General</c:formatCode>
                <c:ptCount val="8"/>
              </c:numCache>
            </c:numRef>
          </c:val>
        </c:ser>
        <c:dLbls>
          <c:showVal val="1"/>
        </c:dLbls>
        <c:hiLowLines>
          <c:spPr>
            <a:ln w="25400" cap="sq" cmpd="sng" algn="ctr">
              <a:solidFill>
                <a:srgbClr val="003366"/>
              </a:solidFill>
              <a:prstDash val="solid"/>
              <a:headEnd type="none" w="med" len="sm"/>
              <a:tailEnd type="none" w="med" len="sm"/>
            </a:ln>
            <a:effectLst/>
          </c:spPr>
        </c:hiLowLines>
        <c:axId val="134876544"/>
        <c:axId val="134882432"/>
      </c:stockChart>
      <c:catAx>
        <c:axId val="13487654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4882432"/>
        <c:crosses val="autoZero"/>
        <c:auto val="1"/>
        <c:lblAlgn val="ctr"/>
        <c:lblOffset val="100"/>
      </c:catAx>
      <c:valAx>
        <c:axId val="13488243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487654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NCHIR odd. 34</c:v>
                </c:pt>
                <c:pt idx="1">
                  <c:v>FN OL: 2IK odd. 30C</c:v>
                </c:pt>
                <c:pt idx="2">
                  <c:v>FN OL: 1IK odd. 1+2</c:v>
                </c:pt>
                <c:pt idx="3">
                  <c:v>FN OL: UCOCH odd. 33</c:v>
                </c:pt>
                <c:pt idx="4">
                  <c:v>FN OL: PLIc odd. 25</c:v>
                </c:pt>
                <c:pt idx="5">
                  <c:v>FN OL: NEUR odd. 31B</c:v>
                </c:pt>
                <c:pt idx="6">
                  <c:v>FN OL: KOŽNI odd. 10</c:v>
                </c:pt>
                <c:pt idx="7">
                  <c:v>FN OL: PORGYN odd. 17</c:v>
                </c:pt>
                <c:pt idx="8">
                  <c:v>FN OL: 3IK odd. 39A</c:v>
                </c:pt>
              </c:strCache>
            </c:strRef>
          </c:cat>
          <c:val>
            <c:numRef>
              <c:f>List1!$B$2:$B$10</c:f>
              <c:numCache>
                <c:formatCode>General</c:formatCode>
                <c:ptCount val="9"/>
                <c:pt idx="0">
                  <c:v>68.407700000000006</c:v>
                </c:pt>
                <c:pt idx="1">
                  <c:v>71.200100000000006</c:v>
                </c:pt>
                <c:pt idx="2">
                  <c:v>70.277100000000004</c:v>
                </c:pt>
                <c:pt idx="3">
                  <c:v>70.651299999999992</c:v>
                </c:pt>
                <c:pt idx="4">
                  <c:v>67.968500000000006</c:v>
                </c:pt>
                <c:pt idx="5">
                  <c:v>68.667699999999996</c:v>
                </c:pt>
                <c:pt idx="6">
                  <c:v>66.009100000000004</c:v>
                </c:pt>
                <c:pt idx="7">
                  <c:v>68.475499999999982</c:v>
                </c:pt>
                <c:pt idx="8">
                  <c:v>65.809299999999993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NCHIR odd. 34</c:v>
                </c:pt>
                <c:pt idx="1">
                  <c:v>FN OL: 2IK odd. 30C</c:v>
                </c:pt>
                <c:pt idx="2">
                  <c:v>FN OL: 1IK odd. 1+2</c:v>
                </c:pt>
                <c:pt idx="3">
                  <c:v>FN OL: UCOCH odd. 33</c:v>
                </c:pt>
                <c:pt idx="4">
                  <c:v>FN OL: PLIc odd. 25</c:v>
                </c:pt>
                <c:pt idx="5">
                  <c:v>FN OL: NEUR odd. 31B</c:v>
                </c:pt>
                <c:pt idx="6">
                  <c:v>FN OL: KOŽNI odd. 10</c:v>
                </c:pt>
                <c:pt idx="7">
                  <c:v>FN OL: PORGYN odd. 17</c:v>
                </c:pt>
                <c:pt idx="8">
                  <c:v>FN OL: 3IK odd. 39A</c:v>
                </c:pt>
              </c:strCache>
            </c:strRef>
          </c:cat>
          <c:val>
            <c:numRef>
              <c:f>List1!$C$2:$C$10</c:f>
              <c:numCache>
                <c:formatCode>General</c:formatCode>
                <c:ptCount val="9"/>
                <c:pt idx="0">
                  <c:v>85.666399999999982</c:v>
                </c:pt>
                <c:pt idx="1">
                  <c:v>80.668599999999998</c:v>
                </c:pt>
                <c:pt idx="2">
                  <c:v>80.045500000000004</c:v>
                </c:pt>
                <c:pt idx="3">
                  <c:v>79.647999999999996</c:v>
                </c:pt>
                <c:pt idx="4">
                  <c:v>81.38339999999998</c:v>
                </c:pt>
                <c:pt idx="5">
                  <c:v>77.566800000000001</c:v>
                </c:pt>
                <c:pt idx="6">
                  <c:v>80.079799999999949</c:v>
                </c:pt>
                <c:pt idx="7">
                  <c:v>76.916500000000127</c:v>
                </c:pt>
                <c:pt idx="8">
                  <c:v>79.517799999999994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NCHIR odd. 34</c:v>
                </c:pt>
                <c:pt idx="1">
                  <c:v>FN OL: 2IK odd. 30C</c:v>
                </c:pt>
                <c:pt idx="2">
                  <c:v>FN OL: 1IK odd. 1+2</c:v>
                </c:pt>
                <c:pt idx="3">
                  <c:v>FN OL: UCOCH odd. 33</c:v>
                </c:pt>
                <c:pt idx="4">
                  <c:v>FN OL: PLIc odd. 25</c:v>
                </c:pt>
                <c:pt idx="5">
                  <c:v>FN OL: NEUR odd. 31B</c:v>
                </c:pt>
                <c:pt idx="6">
                  <c:v>FN OL: KOŽNI odd. 10</c:v>
                </c:pt>
                <c:pt idx="7">
                  <c:v>FN OL: PORGYN odd. 17</c:v>
                </c:pt>
                <c:pt idx="8">
                  <c:v>FN OL: 3IK odd. 39A</c:v>
                </c:pt>
              </c:strCache>
            </c:strRef>
          </c:cat>
          <c:val>
            <c:numRef>
              <c:f>List1!$D$2:$D$10</c:f>
              <c:numCache>
                <c:formatCode>General</c:formatCode>
                <c:ptCount val="9"/>
                <c:pt idx="0">
                  <c:v>77.037000000000006</c:v>
                </c:pt>
                <c:pt idx="1">
                  <c:v>75.934300000000007</c:v>
                </c:pt>
                <c:pt idx="2">
                  <c:v>75.161299999999997</c:v>
                </c:pt>
                <c:pt idx="3">
                  <c:v>75.149600000000007</c:v>
                </c:pt>
                <c:pt idx="4">
                  <c:v>74.675899999999743</c:v>
                </c:pt>
                <c:pt idx="5">
                  <c:v>73.1173</c:v>
                </c:pt>
                <c:pt idx="6">
                  <c:v>73.044399999999996</c:v>
                </c:pt>
                <c:pt idx="7">
                  <c:v>72.695999999999998</c:v>
                </c:pt>
                <c:pt idx="8">
                  <c:v>72.663499999999999</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NCHIR odd. 34</c:v>
                </c:pt>
                <c:pt idx="1">
                  <c:v>FN OL: 2IK odd. 30C</c:v>
                </c:pt>
                <c:pt idx="2">
                  <c:v>FN OL: 1IK odd. 1+2</c:v>
                </c:pt>
                <c:pt idx="3">
                  <c:v>FN OL: UCOCH odd. 33</c:v>
                </c:pt>
                <c:pt idx="4">
                  <c:v>FN OL: PLIc odd. 25</c:v>
                </c:pt>
                <c:pt idx="5">
                  <c:v>FN OL: NEUR odd. 31B</c:v>
                </c:pt>
                <c:pt idx="6">
                  <c:v>FN OL: KOŽNI odd. 10</c:v>
                </c:pt>
                <c:pt idx="7">
                  <c:v>FN OL: PORGYN odd. 17</c:v>
                </c:pt>
                <c:pt idx="8">
                  <c:v>FN OL: 3IK odd. 39A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35136000"/>
        <c:axId val="135137536"/>
      </c:stockChart>
      <c:catAx>
        <c:axId val="13513600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5137536"/>
        <c:crosses val="autoZero"/>
        <c:auto val="1"/>
        <c:lblAlgn val="ctr"/>
        <c:lblOffset val="100"/>
      </c:catAx>
      <c:valAx>
        <c:axId val="13513753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513600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PSY odd. 32A+32B</c:v>
                </c:pt>
                <c:pt idx="1">
                  <c:v>FN OL: 2IK odd. 30B</c:v>
                </c:pt>
                <c:pt idx="2">
                  <c:v>FN OL: PORGYN odd. 19B</c:v>
                </c:pt>
                <c:pt idx="3">
                  <c:v>FN OL: PORGYN odd. 18</c:v>
                </c:pt>
                <c:pt idx="4">
                  <c:v>FN OL: ORT 29A</c:v>
                </c:pt>
                <c:pt idx="5">
                  <c:v>FN OL: ORT odd. 29B</c:v>
                </c:pt>
                <c:pt idx="6">
                  <c:v>FN OL: 3IK odd. 39B+C</c:v>
                </c:pt>
                <c:pt idx="7">
                  <c:v>FN OL: ONK odd. 42B</c:v>
                </c:pt>
                <c:pt idx="8">
                  <c:v>FN OL: NEUR odd. 31A</c:v>
                </c:pt>
              </c:strCache>
            </c:strRef>
          </c:cat>
          <c:val>
            <c:numRef>
              <c:f>List1!$B$2:$B$10</c:f>
              <c:numCache>
                <c:formatCode>General</c:formatCode>
                <c:ptCount val="9"/>
                <c:pt idx="0">
                  <c:v>65.128299999999982</c:v>
                </c:pt>
                <c:pt idx="1">
                  <c:v>65.945800000000006</c:v>
                </c:pt>
                <c:pt idx="2">
                  <c:v>65.854600000000005</c:v>
                </c:pt>
                <c:pt idx="3">
                  <c:v>63.343299999999999</c:v>
                </c:pt>
                <c:pt idx="4">
                  <c:v>63.9696</c:v>
                </c:pt>
                <c:pt idx="5">
                  <c:v>65.011799999999994</c:v>
                </c:pt>
                <c:pt idx="6">
                  <c:v>61.464100000000002</c:v>
                </c:pt>
                <c:pt idx="7">
                  <c:v>60.832600000000006</c:v>
                </c:pt>
                <c:pt idx="8">
                  <c:v>54.903400000000005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PSY odd. 32A+32B</c:v>
                </c:pt>
                <c:pt idx="1">
                  <c:v>FN OL: 2IK odd. 30B</c:v>
                </c:pt>
                <c:pt idx="2">
                  <c:v>FN OL: PORGYN odd. 19B</c:v>
                </c:pt>
                <c:pt idx="3">
                  <c:v>FN OL: PORGYN odd. 18</c:v>
                </c:pt>
                <c:pt idx="4">
                  <c:v>FN OL: ORT 29A</c:v>
                </c:pt>
                <c:pt idx="5">
                  <c:v>FN OL: ORT odd. 29B</c:v>
                </c:pt>
                <c:pt idx="6">
                  <c:v>FN OL: 3IK odd. 39B+C</c:v>
                </c:pt>
                <c:pt idx="7">
                  <c:v>FN OL: ONK odd. 42B</c:v>
                </c:pt>
                <c:pt idx="8">
                  <c:v>FN OL: NEUR odd. 31A</c:v>
                </c:pt>
              </c:strCache>
            </c:strRef>
          </c:cat>
          <c:val>
            <c:numRef>
              <c:f>List1!$C$2:$C$10</c:f>
              <c:numCache>
                <c:formatCode>General</c:formatCode>
                <c:ptCount val="9"/>
                <c:pt idx="0">
                  <c:v>79.894400000000005</c:v>
                </c:pt>
                <c:pt idx="1">
                  <c:v>78.128299999999982</c:v>
                </c:pt>
                <c:pt idx="2">
                  <c:v>74.063999999999993</c:v>
                </c:pt>
                <c:pt idx="3">
                  <c:v>74.707200000000256</c:v>
                </c:pt>
                <c:pt idx="4">
                  <c:v>73.598000000000013</c:v>
                </c:pt>
                <c:pt idx="5">
                  <c:v>72.149699999999996</c:v>
                </c:pt>
                <c:pt idx="6">
                  <c:v>74.503</c:v>
                </c:pt>
                <c:pt idx="7">
                  <c:v>71.361800000000002</c:v>
                </c:pt>
                <c:pt idx="8">
                  <c:v>64.002799999999979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PSY odd. 32A+32B</c:v>
                </c:pt>
                <c:pt idx="1">
                  <c:v>FN OL: 2IK odd. 30B</c:v>
                </c:pt>
                <c:pt idx="2">
                  <c:v>FN OL: PORGYN odd. 19B</c:v>
                </c:pt>
                <c:pt idx="3">
                  <c:v>FN OL: PORGYN odd. 18</c:v>
                </c:pt>
                <c:pt idx="4">
                  <c:v>FN OL: ORT 29A</c:v>
                </c:pt>
                <c:pt idx="5">
                  <c:v>FN OL: ORT odd. 29B</c:v>
                </c:pt>
                <c:pt idx="6">
                  <c:v>FN OL: 3IK odd. 39B+C</c:v>
                </c:pt>
                <c:pt idx="7">
                  <c:v>FN OL: ONK odd. 42B</c:v>
                </c:pt>
                <c:pt idx="8">
                  <c:v>FN OL: NEUR odd. 31A</c:v>
                </c:pt>
              </c:strCache>
            </c:strRef>
          </c:cat>
          <c:val>
            <c:numRef>
              <c:f>List1!$D$2:$D$10</c:f>
              <c:numCache>
                <c:formatCode>General</c:formatCode>
                <c:ptCount val="9"/>
                <c:pt idx="0">
                  <c:v>72.511300000000006</c:v>
                </c:pt>
                <c:pt idx="1">
                  <c:v>72.037000000000006</c:v>
                </c:pt>
                <c:pt idx="2">
                  <c:v>69.959300000000013</c:v>
                </c:pt>
                <c:pt idx="3">
                  <c:v>69.025299999999987</c:v>
                </c:pt>
                <c:pt idx="4">
                  <c:v>68.783799999999999</c:v>
                </c:pt>
                <c:pt idx="5">
                  <c:v>68.580799999999982</c:v>
                </c:pt>
                <c:pt idx="6">
                  <c:v>67.983500000000006</c:v>
                </c:pt>
                <c:pt idx="7">
                  <c:v>66.097200000000271</c:v>
                </c:pt>
                <c:pt idx="8">
                  <c:v>59.453099999999999</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PSY odd. 32A+32B</c:v>
                </c:pt>
                <c:pt idx="1">
                  <c:v>FN OL: 2IK odd. 30B</c:v>
                </c:pt>
                <c:pt idx="2">
                  <c:v>FN OL: PORGYN odd. 19B</c:v>
                </c:pt>
                <c:pt idx="3">
                  <c:v>FN OL: PORGYN odd. 18</c:v>
                </c:pt>
                <c:pt idx="4">
                  <c:v>FN OL: ORT 29A</c:v>
                </c:pt>
                <c:pt idx="5">
                  <c:v>FN OL: ORT odd. 29B</c:v>
                </c:pt>
                <c:pt idx="6">
                  <c:v>FN OL: 3IK odd. 39B+C</c:v>
                </c:pt>
                <c:pt idx="7">
                  <c:v>FN OL: ONK odd. 42B</c:v>
                </c:pt>
                <c:pt idx="8">
                  <c:v>FN OL: NEUR odd. 31A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35378816"/>
        <c:axId val="135380352"/>
      </c:stockChart>
      <c:catAx>
        <c:axId val="13537881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5380352"/>
        <c:crosses val="autoZero"/>
        <c:auto val="1"/>
        <c:lblAlgn val="ctr"/>
        <c:lblOffset val="100"/>
      </c:catAx>
      <c:valAx>
        <c:axId val="13538035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537881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List1!$A$2:$A$7</c:f>
              <c:strCache>
                <c:ptCount val="6"/>
                <c:pt idx="0">
                  <c:v>Citová opora</c:v>
                </c:pt>
                <c:pt idx="1">
                  <c:v>Hodnocení postoje celého personálu nemocnice</c:v>
                </c:pt>
                <c:pt idx="2">
                  <c:v>Ochota rozptýlit obavy a strach ze strany sestry</c:v>
                </c:pt>
                <c:pt idx="3">
                  <c:v>Ochota rozptýlit obavy a strach ze strany lékaře</c:v>
                </c:pt>
                <c:pt idx="4">
                  <c:v>Zajištění citových a duchovních potřeb</c:v>
                </c:pt>
                <c:pt idx="5">
                  <c:v>Vztah k ošetřujícímu lékaři z hlediska důvěry</c:v>
                </c:pt>
              </c:strCache>
            </c:strRef>
          </c:cat>
          <c:val>
            <c:numRef>
              <c:f>List1!$B$2:$B$7</c:f>
              <c:numCache>
                <c:formatCode>General</c:formatCode>
                <c:ptCount val="6"/>
                <c:pt idx="0">
                  <c:v>73.175799999999626</c:v>
                </c:pt>
                <c:pt idx="1">
                  <c:v>96.632699999999986</c:v>
                </c:pt>
                <c:pt idx="2">
                  <c:v>76.383200000000002</c:v>
                </c:pt>
                <c:pt idx="3">
                  <c:v>70.707600000000127</c:v>
                </c:pt>
                <c:pt idx="4">
                  <c:v>61.427200000000006</c:v>
                </c:pt>
                <c:pt idx="5">
                  <c:v>59.676100000000012</c:v>
                </c:pt>
              </c:numCache>
            </c:numRef>
          </c:val>
        </c:ser>
        <c:ser>
          <c:idx val="1"/>
          <c:order val="1"/>
          <c:tx>
            <c:strRef>
              <c:f>List1!$C$1</c:f>
              <c:strCache>
                <c:ptCount val="1"/>
                <c:pt idx="0">
                  <c:v>horní mez</c:v>
                </c:pt>
              </c:strCache>
            </c:strRef>
          </c:tx>
          <c:spPr>
            <a:ln w="28575">
              <a:noFill/>
            </a:ln>
          </c:spPr>
          <c:marker>
            <c:symbol val="none"/>
          </c:marker>
          <c:dLbls>
            <c:delete val="1"/>
          </c:dLbls>
          <c:cat>
            <c:strRef>
              <c:f>List1!$A$2:$A$7</c:f>
              <c:strCache>
                <c:ptCount val="6"/>
                <c:pt idx="0">
                  <c:v>Citová opora</c:v>
                </c:pt>
                <c:pt idx="1">
                  <c:v>Hodnocení postoje celého personálu nemocnice</c:v>
                </c:pt>
                <c:pt idx="2">
                  <c:v>Ochota rozptýlit obavy a strach ze strany sestry</c:v>
                </c:pt>
                <c:pt idx="3">
                  <c:v>Ochota rozptýlit obavy a strach ze strany lékaře</c:v>
                </c:pt>
                <c:pt idx="4">
                  <c:v>Zajištění citových a duchovních potřeb</c:v>
                </c:pt>
                <c:pt idx="5">
                  <c:v>Vztah k ošetřujícímu lékaři z hlediska důvěry</c:v>
                </c:pt>
              </c:strCache>
            </c:strRef>
          </c:cat>
          <c:val>
            <c:numRef>
              <c:f>List1!$C$2:$C$7</c:f>
              <c:numCache>
                <c:formatCode>General</c:formatCode>
                <c:ptCount val="6"/>
                <c:pt idx="0">
                  <c:v>75.794500000000127</c:v>
                </c:pt>
                <c:pt idx="1">
                  <c:v>98.158899999999988</c:v>
                </c:pt>
                <c:pt idx="2">
                  <c:v>80.620499999999979</c:v>
                </c:pt>
                <c:pt idx="3">
                  <c:v>75.286699999999996</c:v>
                </c:pt>
                <c:pt idx="4">
                  <c:v>66.212599999999995</c:v>
                </c:pt>
                <c:pt idx="5">
                  <c:v>64.306399999999982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List1!$A$2:$A$7</c:f>
              <c:strCache>
                <c:ptCount val="6"/>
                <c:pt idx="0">
                  <c:v>Citová opora</c:v>
                </c:pt>
                <c:pt idx="1">
                  <c:v>Hodnocení postoje celého personálu nemocnice</c:v>
                </c:pt>
                <c:pt idx="2">
                  <c:v>Ochota rozptýlit obavy a strach ze strany sestry</c:v>
                </c:pt>
                <c:pt idx="3">
                  <c:v>Ochota rozptýlit obavy a strach ze strany lékaře</c:v>
                </c:pt>
                <c:pt idx="4">
                  <c:v>Zajištění citových a duchovních potřeb</c:v>
                </c:pt>
                <c:pt idx="5">
                  <c:v>Vztah k ošetřujícímu lékaři z hlediska důvěry</c:v>
                </c:pt>
              </c:strCache>
            </c:strRef>
          </c:cat>
          <c:val>
            <c:numRef>
              <c:f>List1!$D$2:$D$7</c:f>
              <c:numCache>
                <c:formatCode>General</c:formatCode>
                <c:ptCount val="6"/>
                <c:pt idx="0">
                  <c:v>74.485200000000006</c:v>
                </c:pt>
                <c:pt idx="1">
                  <c:v>97.39579999999998</c:v>
                </c:pt>
                <c:pt idx="2">
                  <c:v>78.501900000000006</c:v>
                </c:pt>
                <c:pt idx="3">
                  <c:v>72.997100000000287</c:v>
                </c:pt>
                <c:pt idx="4">
                  <c:v>63.819899999999997</c:v>
                </c:pt>
                <c:pt idx="5">
                  <c:v>61.991200000000006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37455872"/>
        <c:axId val="137461760"/>
      </c:stockChart>
      <c:catAx>
        <c:axId val="13745587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7461760"/>
        <c:crosses val="autoZero"/>
        <c:auto val="1"/>
        <c:lblAlgn val="ctr"/>
        <c:lblOffset val="100"/>
      </c:catAx>
      <c:valAx>
        <c:axId val="13746176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74558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RHC odd. 44</c:v>
                </c:pt>
                <c:pt idx="2">
                  <c:v>FN OL: PLIC odd. 24</c:v>
                </c:pt>
                <c:pt idx="3">
                  <c:v>FN OL: KNM odd. 40</c:v>
                </c:pt>
                <c:pt idx="4">
                  <c:v>FN OL: PCHIR odd. 49</c:v>
                </c:pt>
                <c:pt idx="5">
                  <c:v>FN OL: KCHIR odd. 50</c:v>
                </c:pt>
                <c:pt idx="6">
                  <c:v>FN OL: 1CHIR odd. 3</c:v>
                </c:pt>
                <c:pt idx="7">
                  <c:v>FN OL: PRAC odd. 43</c:v>
                </c:pt>
                <c:pt idx="8">
                  <c:v>FN OL: 1CHIR odd. 8</c:v>
                </c:pt>
                <c:pt idx="9">
                  <c:v>FN OL: KOŽNI odd. 10</c:v>
                </c:pt>
              </c:strCache>
            </c:strRef>
          </c:cat>
          <c:val>
            <c:numRef>
              <c:f>List1!$B$2:$B$11</c:f>
              <c:numCache>
                <c:formatCode>General</c:formatCode>
                <c:ptCount val="10"/>
                <c:pt idx="0">
                  <c:v>90.845299999999995</c:v>
                </c:pt>
                <c:pt idx="1">
                  <c:v>84.220799999999983</c:v>
                </c:pt>
                <c:pt idx="2">
                  <c:v>84.573099999999982</c:v>
                </c:pt>
                <c:pt idx="3">
                  <c:v>78.359799999999979</c:v>
                </c:pt>
                <c:pt idx="4">
                  <c:v>82.288399999999982</c:v>
                </c:pt>
                <c:pt idx="5">
                  <c:v>76.926300000000012</c:v>
                </c:pt>
                <c:pt idx="6">
                  <c:v>78.254199999999997</c:v>
                </c:pt>
                <c:pt idx="7">
                  <c:v>76.337400000000002</c:v>
                </c:pt>
                <c:pt idx="8">
                  <c:v>78.003600000000006</c:v>
                </c:pt>
                <c:pt idx="9">
                  <c:v>74.689300000000003</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RHC odd. 44</c:v>
                </c:pt>
                <c:pt idx="2">
                  <c:v>FN OL: PLIC odd. 24</c:v>
                </c:pt>
                <c:pt idx="3">
                  <c:v>FN OL: KNM odd. 40</c:v>
                </c:pt>
                <c:pt idx="4">
                  <c:v>FN OL: PCHIR odd. 49</c:v>
                </c:pt>
                <c:pt idx="5">
                  <c:v>FN OL: KCHIR odd. 50</c:v>
                </c:pt>
                <c:pt idx="6">
                  <c:v>FN OL: 1CHIR odd. 3</c:v>
                </c:pt>
                <c:pt idx="7">
                  <c:v>FN OL: PRAC odd. 43</c:v>
                </c:pt>
                <c:pt idx="8">
                  <c:v>FN OL: 1CHIR odd. 8</c:v>
                </c:pt>
                <c:pt idx="9">
                  <c:v>FN OL: KOŽNI odd. 10</c:v>
                </c:pt>
              </c:strCache>
            </c:strRef>
          </c:cat>
          <c:val>
            <c:numRef>
              <c:f>List1!$C$2:$C$11</c:f>
              <c:numCache>
                <c:formatCode>General</c:formatCode>
                <c:ptCount val="10"/>
                <c:pt idx="0">
                  <c:v>101.58720000000002</c:v>
                </c:pt>
                <c:pt idx="1">
                  <c:v>98.904200000000316</c:v>
                </c:pt>
                <c:pt idx="2">
                  <c:v>95.739400000000003</c:v>
                </c:pt>
                <c:pt idx="3">
                  <c:v>101.3736</c:v>
                </c:pt>
                <c:pt idx="4">
                  <c:v>94.923699999999997</c:v>
                </c:pt>
                <c:pt idx="5">
                  <c:v>93.144599999999997</c:v>
                </c:pt>
                <c:pt idx="6">
                  <c:v>91.609700000000004</c:v>
                </c:pt>
                <c:pt idx="7">
                  <c:v>93.166200000000003</c:v>
                </c:pt>
                <c:pt idx="8">
                  <c:v>91.361400000000003</c:v>
                </c:pt>
                <c:pt idx="9">
                  <c:v>90.910700000000006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RHC odd. 44</c:v>
                </c:pt>
                <c:pt idx="2">
                  <c:v>FN OL: PLIC odd. 24</c:v>
                </c:pt>
                <c:pt idx="3">
                  <c:v>FN OL: KNM odd. 40</c:v>
                </c:pt>
                <c:pt idx="4">
                  <c:v>FN OL: PCHIR odd. 49</c:v>
                </c:pt>
                <c:pt idx="5">
                  <c:v>FN OL: KCHIR odd. 50</c:v>
                </c:pt>
                <c:pt idx="6">
                  <c:v>FN OL: 1CHIR odd. 3</c:v>
                </c:pt>
                <c:pt idx="7">
                  <c:v>FN OL: PRAC odd. 43</c:v>
                </c:pt>
                <c:pt idx="8">
                  <c:v>FN OL: 1CHIR odd. 8</c:v>
                </c:pt>
                <c:pt idx="9">
                  <c:v>FN OL: KOŽNI odd. 10</c:v>
                </c:pt>
              </c:strCache>
            </c:strRef>
          </c:cat>
          <c:val>
            <c:numRef>
              <c:f>List1!$D$2:$D$11</c:f>
              <c:numCache>
                <c:formatCode>General</c:formatCode>
                <c:ptCount val="10"/>
                <c:pt idx="0">
                  <c:v>96.216200000000256</c:v>
                </c:pt>
                <c:pt idx="1">
                  <c:v>91.5625</c:v>
                </c:pt>
                <c:pt idx="2">
                  <c:v>90.156299999999987</c:v>
                </c:pt>
                <c:pt idx="3">
                  <c:v>89.866699999999994</c:v>
                </c:pt>
                <c:pt idx="4">
                  <c:v>88.606099999999998</c:v>
                </c:pt>
                <c:pt idx="5">
                  <c:v>85.035499999999999</c:v>
                </c:pt>
                <c:pt idx="6">
                  <c:v>84.932000000000002</c:v>
                </c:pt>
                <c:pt idx="7">
                  <c:v>84.751800000000003</c:v>
                </c:pt>
                <c:pt idx="8">
                  <c:v>84.682499999999948</c:v>
                </c:pt>
                <c:pt idx="9">
                  <c:v>82.8</c:v>
                </c:pt>
              </c:numCache>
            </c:numRef>
          </c:val>
        </c:ser>
        <c:ser>
          <c:idx val="3"/>
          <c:order val="3"/>
          <c:tx>
            <c:strRef>
              <c:f>List1!$E$1</c:f>
              <c:strCache>
                <c:ptCount val="1"/>
                <c:pt idx="0">
                  <c:v>Sloupec1</c:v>
                </c:pt>
              </c:strCache>
            </c:strRef>
          </c:tx>
          <c:spPr>
            <a:ln w="28575">
              <a:noFill/>
            </a:ln>
          </c:spPr>
          <c:marker>
            <c:symbol val="none"/>
          </c:marker>
          <c:dLbls>
            <c:showVal val="1"/>
          </c:dLbls>
          <c:cat>
            <c:strRef>
              <c:f>List1!$A$2:$A$11</c:f>
              <c:strCache>
                <c:ptCount val="10"/>
                <c:pt idx="0">
                  <c:v>FN OL: HOK odd. 54</c:v>
                </c:pt>
                <c:pt idx="1">
                  <c:v>FN OL: RHC odd. 44</c:v>
                </c:pt>
                <c:pt idx="2">
                  <c:v>FN OL: PLIC odd. 24</c:v>
                </c:pt>
                <c:pt idx="3">
                  <c:v>FN OL: KNM odd. 40</c:v>
                </c:pt>
                <c:pt idx="4">
                  <c:v>FN OL: PCHIR odd. 49</c:v>
                </c:pt>
                <c:pt idx="5">
                  <c:v>FN OL: KCHIR odd. 50</c:v>
                </c:pt>
                <c:pt idx="6">
                  <c:v>FN OL: 1CHIR odd. 3</c:v>
                </c:pt>
                <c:pt idx="7">
                  <c:v>FN OL: PRAC odd. 43</c:v>
                </c:pt>
                <c:pt idx="8">
                  <c:v>FN OL: 1CHIR odd. 8</c:v>
                </c:pt>
                <c:pt idx="9">
                  <c:v>FN OL: KOŽNI odd. 10</c:v>
                </c:pt>
              </c:strCache>
            </c:strRef>
          </c:cat>
          <c:val>
            <c:numRef>
              <c:f>List1!$E$2:$E$11</c:f>
              <c:numCache>
                <c:formatCode>General</c:formatCode>
                <c:ptCount val="10"/>
              </c:numCache>
            </c:numRef>
          </c:val>
        </c:ser>
        <c:dLbls>
          <c:showVal val="1"/>
        </c:dLbls>
        <c:hiLowLines>
          <c:spPr>
            <a:ln w="25400" cap="sq" cmpd="sng" algn="ctr">
              <a:solidFill>
                <a:srgbClr val="003366"/>
              </a:solidFill>
              <a:prstDash val="solid"/>
              <a:headEnd type="none" w="med" len="sm"/>
              <a:tailEnd type="none" w="med" len="sm"/>
            </a:ln>
            <a:effectLst/>
          </c:spPr>
        </c:hiLowLines>
        <c:axId val="137613312"/>
        <c:axId val="137614848"/>
      </c:stockChart>
      <c:catAx>
        <c:axId val="13761331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7614848"/>
        <c:crosses val="autoZero"/>
        <c:auto val="1"/>
        <c:lblAlgn val="ctr"/>
        <c:lblOffset val="100"/>
      </c:catAx>
      <c:valAx>
        <c:axId val="13761484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761331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OČNI odd. 13</c:v>
                </c:pt>
                <c:pt idx="1">
                  <c:v>FN OL: UCOCH odd. 33</c:v>
                </c:pt>
                <c:pt idx="2">
                  <c:v>FN OL: 2IK odd. 30B</c:v>
                </c:pt>
                <c:pt idx="3">
                  <c:v>FN OL: 1CHIR odd. 9</c:v>
                </c:pt>
                <c:pt idx="4">
                  <c:v>FN OL: 3IK odd. 39B+C</c:v>
                </c:pt>
                <c:pt idx="5">
                  <c:v>FN OL: NCHIR odd. 36a</c:v>
                </c:pt>
                <c:pt idx="6">
                  <c:v>FN OL: 3IK odd. 39A</c:v>
                </c:pt>
                <c:pt idx="7">
                  <c:v>FN OL: PLIC odd. 26</c:v>
                </c:pt>
              </c:strCache>
            </c:strRef>
          </c:cat>
          <c:val>
            <c:numRef>
              <c:f>List1!$B$2:$B$9</c:f>
              <c:numCache>
                <c:formatCode>General</c:formatCode>
                <c:ptCount val="8"/>
                <c:pt idx="0">
                  <c:v>75.136499999999998</c:v>
                </c:pt>
                <c:pt idx="1">
                  <c:v>73.375399999999743</c:v>
                </c:pt>
                <c:pt idx="2">
                  <c:v>70.896000000000001</c:v>
                </c:pt>
                <c:pt idx="3">
                  <c:v>73.237899999999996</c:v>
                </c:pt>
                <c:pt idx="4">
                  <c:v>70.373499999999979</c:v>
                </c:pt>
                <c:pt idx="5">
                  <c:v>64.124999999999986</c:v>
                </c:pt>
                <c:pt idx="6">
                  <c:v>68.4084</c:v>
                </c:pt>
                <c:pt idx="7">
                  <c:v>67.7928</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OČNI odd. 13</c:v>
                </c:pt>
                <c:pt idx="1">
                  <c:v>FN OL: UCOCH odd. 33</c:v>
                </c:pt>
                <c:pt idx="2">
                  <c:v>FN OL: 2IK odd. 30B</c:v>
                </c:pt>
                <c:pt idx="3">
                  <c:v>FN OL: 1CHIR odd. 9</c:v>
                </c:pt>
                <c:pt idx="4">
                  <c:v>FN OL: 3IK odd. 39B+C</c:v>
                </c:pt>
                <c:pt idx="5">
                  <c:v>FN OL: NCHIR odd. 36a</c:v>
                </c:pt>
                <c:pt idx="6">
                  <c:v>FN OL: 3IK odd. 39A</c:v>
                </c:pt>
                <c:pt idx="7">
                  <c:v>FN OL: PLIC odd. 26</c:v>
                </c:pt>
              </c:strCache>
            </c:strRef>
          </c:cat>
          <c:val>
            <c:numRef>
              <c:f>List1!$C$2:$C$9</c:f>
              <c:numCache>
                <c:formatCode>General</c:formatCode>
                <c:ptCount val="8"/>
                <c:pt idx="0">
                  <c:v>89.893799999999999</c:v>
                </c:pt>
                <c:pt idx="1">
                  <c:v>87.588499999999982</c:v>
                </c:pt>
                <c:pt idx="2">
                  <c:v>88.215100000000007</c:v>
                </c:pt>
                <c:pt idx="3">
                  <c:v>84.396500000000003</c:v>
                </c:pt>
                <c:pt idx="4">
                  <c:v>86.169699999999992</c:v>
                </c:pt>
                <c:pt idx="5">
                  <c:v>91.962000000000003</c:v>
                </c:pt>
                <c:pt idx="6">
                  <c:v>86.591600000000227</c:v>
                </c:pt>
                <c:pt idx="7">
                  <c:v>87.092200000000005</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OČNI odd. 13</c:v>
                </c:pt>
                <c:pt idx="1">
                  <c:v>FN OL: UCOCH odd. 33</c:v>
                </c:pt>
                <c:pt idx="2">
                  <c:v>FN OL: 2IK odd. 30B</c:v>
                </c:pt>
                <c:pt idx="3">
                  <c:v>FN OL: 1CHIR odd. 9</c:v>
                </c:pt>
                <c:pt idx="4">
                  <c:v>FN OL: 3IK odd. 39B+C</c:v>
                </c:pt>
                <c:pt idx="5">
                  <c:v>FN OL: NCHIR odd. 36a</c:v>
                </c:pt>
                <c:pt idx="6">
                  <c:v>FN OL: 3IK odd. 39A</c:v>
                </c:pt>
                <c:pt idx="7">
                  <c:v>FN OL: PLIC odd. 26</c:v>
                </c:pt>
              </c:strCache>
            </c:strRef>
          </c:cat>
          <c:val>
            <c:numRef>
              <c:f>List1!$D$2:$D$9</c:f>
              <c:numCache>
                <c:formatCode>General</c:formatCode>
                <c:ptCount val="8"/>
                <c:pt idx="0">
                  <c:v>82.515199999999993</c:v>
                </c:pt>
                <c:pt idx="1">
                  <c:v>80.481899999999996</c:v>
                </c:pt>
                <c:pt idx="2">
                  <c:v>79.555599999999998</c:v>
                </c:pt>
                <c:pt idx="3">
                  <c:v>78.817200000000227</c:v>
                </c:pt>
                <c:pt idx="4">
                  <c:v>78.271600000000007</c:v>
                </c:pt>
                <c:pt idx="5">
                  <c:v>78.043499999999995</c:v>
                </c:pt>
                <c:pt idx="6">
                  <c:v>77.5</c:v>
                </c:pt>
                <c:pt idx="7">
                  <c:v>77.442499999999995</c:v>
                </c:pt>
              </c:numCache>
            </c:numRef>
          </c:val>
        </c:ser>
        <c:ser>
          <c:idx val="3"/>
          <c:order val="3"/>
          <c:tx>
            <c:strRef>
              <c:f>List1!$E$1</c:f>
              <c:strCache>
                <c:ptCount val="1"/>
                <c:pt idx="0">
                  <c:v>Sloupec1</c:v>
                </c:pt>
              </c:strCache>
            </c:strRef>
          </c:tx>
          <c:spPr>
            <a:ln w="28575">
              <a:noFill/>
            </a:ln>
          </c:spPr>
          <c:marker>
            <c:symbol val="none"/>
          </c:marker>
          <c:dLbls>
            <c:showVal val="1"/>
          </c:dLbls>
          <c:cat>
            <c:strRef>
              <c:f>List1!$A$2:$A$9</c:f>
              <c:strCache>
                <c:ptCount val="8"/>
                <c:pt idx="0">
                  <c:v>FN OL: OČNI odd. 13</c:v>
                </c:pt>
                <c:pt idx="1">
                  <c:v>FN OL: UCOCH odd. 33</c:v>
                </c:pt>
                <c:pt idx="2">
                  <c:v>FN OL: 2IK odd. 30B</c:v>
                </c:pt>
                <c:pt idx="3">
                  <c:v>FN OL: 1CHIR odd. 9</c:v>
                </c:pt>
                <c:pt idx="4">
                  <c:v>FN OL: 3IK odd. 39B+C</c:v>
                </c:pt>
                <c:pt idx="5">
                  <c:v>FN OL: NCHIR odd. 36a</c:v>
                </c:pt>
                <c:pt idx="6">
                  <c:v>FN OL: 3IK odd. 39A</c:v>
                </c:pt>
                <c:pt idx="7">
                  <c:v>FN OL: PLIC odd. 26</c:v>
                </c:pt>
              </c:strCache>
            </c:strRef>
          </c:cat>
          <c:val>
            <c:numRef>
              <c:f>List1!$E$2:$E$9</c:f>
              <c:numCache>
                <c:formatCode>General</c:formatCode>
                <c:ptCount val="8"/>
              </c:numCache>
            </c:numRef>
          </c:val>
        </c:ser>
        <c:dLbls>
          <c:showVal val="1"/>
        </c:dLbls>
        <c:hiLowLines>
          <c:spPr>
            <a:ln w="25400" cap="sq" cmpd="sng" algn="ctr">
              <a:solidFill>
                <a:srgbClr val="003366"/>
              </a:solidFill>
              <a:prstDash val="solid"/>
              <a:headEnd type="none" w="med" len="sm"/>
              <a:tailEnd type="none" w="med" len="sm"/>
            </a:ln>
            <a:effectLst/>
          </c:spPr>
        </c:hiLowLines>
        <c:axId val="137278592"/>
        <c:axId val="137280128"/>
      </c:stockChart>
      <c:catAx>
        <c:axId val="13727859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7280128"/>
        <c:crosses val="autoZero"/>
        <c:auto val="1"/>
        <c:lblAlgn val="ctr"/>
        <c:lblOffset val="100"/>
      </c:catAx>
      <c:valAx>
        <c:axId val="13728012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727859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ORL 14A,B</c:v>
                </c:pt>
                <c:pt idx="1">
                  <c:v>FN OL: PLIc odd. 25</c:v>
                </c:pt>
                <c:pt idx="2">
                  <c:v>FN OL: NCHIR odd. 34</c:v>
                </c:pt>
                <c:pt idx="3">
                  <c:v>FN OL: 2IK odd. 30C</c:v>
                </c:pt>
                <c:pt idx="4">
                  <c:v>FN OL: UROL odd. 20</c:v>
                </c:pt>
                <c:pt idx="5">
                  <c:v>FN OL: PSY odd. 32A+32B</c:v>
                </c:pt>
                <c:pt idx="6">
                  <c:v>FN OL: ORT odd. 29B</c:v>
                </c:pt>
                <c:pt idx="7">
                  <c:v>FN OL: ONK odd. 42B</c:v>
                </c:pt>
                <c:pt idx="8">
                  <c:v>FN OL: PORGYN odd. 17</c:v>
                </c:pt>
              </c:strCache>
            </c:strRef>
          </c:cat>
          <c:val>
            <c:numRef>
              <c:f>List1!$B$2:$B$10</c:f>
              <c:numCache>
                <c:formatCode>General</c:formatCode>
                <c:ptCount val="9"/>
                <c:pt idx="0">
                  <c:v>71.894400000000005</c:v>
                </c:pt>
                <c:pt idx="1">
                  <c:v>69.377299999999991</c:v>
                </c:pt>
                <c:pt idx="2">
                  <c:v>60.770400000000002</c:v>
                </c:pt>
                <c:pt idx="3">
                  <c:v>65.250600000000006</c:v>
                </c:pt>
                <c:pt idx="4">
                  <c:v>67.262</c:v>
                </c:pt>
                <c:pt idx="5">
                  <c:v>63.694200000000002</c:v>
                </c:pt>
                <c:pt idx="6">
                  <c:v>65.611400000000003</c:v>
                </c:pt>
                <c:pt idx="7">
                  <c:v>63.9803</c:v>
                </c:pt>
                <c:pt idx="8">
                  <c:v>64.837199999999996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ORL 14A,B</c:v>
                </c:pt>
                <c:pt idx="1">
                  <c:v>FN OL: PLIc odd. 25</c:v>
                </c:pt>
                <c:pt idx="2">
                  <c:v>FN OL: NCHIR odd. 34</c:v>
                </c:pt>
                <c:pt idx="3">
                  <c:v>FN OL: 2IK odd. 30C</c:v>
                </c:pt>
                <c:pt idx="4">
                  <c:v>FN OL: UROL odd. 20</c:v>
                </c:pt>
                <c:pt idx="5">
                  <c:v>FN OL: PSY odd. 32A+32B</c:v>
                </c:pt>
                <c:pt idx="6">
                  <c:v>FN OL: ORT odd. 29B</c:v>
                </c:pt>
                <c:pt idx="7">
                  <c:v>FN OL: ONK odd. 42B</c:v>
                </c:pt>
                <c:pt idx="8">
                  <c:v>FN OL: PORGYN odd. 17</c:v>
                </c:pt>
              </c:strCache>
            </c:strRef>
          </c:cat>
          <c:val>
            <c:numRef>
              <c:f>List1!$C$2:$C$10</c:f>
              <c:numCache>
                <c:formatCode>General</c:formatCode>
                <c:ptCount val="9"/>
                <c:pt idx="0">
                  <c:v>82.782200000000003</c:v>
                </c:pt>
                <c:pt idx="1">
                  <c:v>83.886600000000001</c:v>
                </c:pt>
                <c:pt idx="2">
                  <c:v>87.108399999999989</c:v>
                </c:pt>
                <c:pt idx="3">
                  <c:v>82.249399999999994</c:v>
                </c:pt>
                <c:pt idx="4">
                  <c:v>79.331400000000002</c:v>
                </c:pt>
                <c:pt idx="5">
                  <c:v>81.305799999999948</c:v>
                </c:pt>
                <c:pt idx="6">
                  <c:v>78.562299999999993</c:v>
                </c:pt>
                <c:pt idx="7">
                  <c:v>79.172899999999728</c:v>
                </c:pt>
                <c:pt idx="8">
                  <c:v>77.233500000000006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ORL 14A,B</c:v>
                </c:pt>
                <c:pt idx="1">
                  <c:v>FN OL: PLIc odd. 25</c:v>
                </c:pt>
                <c:pt idx="2">
                  <c:v>FN OL: NCHIR odd. 34</c:v>
                </c:pt>
                <c:pt idx="3">
                  <c:v>FN OL: 2IK odd. 30C</c:v>
                </c:pt>
                <c:pt idx="4">
                  <c:v>FN OL: UROL odd. 20</c:v>
                </c:pt>
                <c:pt idx="5">
                  <c:v>FN OL: PSY odd. 32A+32B</c:v>
                </c:pt>
                <c:pt idx="6">
                  <c:v>FN OL: ORT odd. 29B</c:v>
                </c:pt>
                <c:pt idx="7">
                  <c:v>FN OL: ONK odd. 42B</c:v>
                </c:pt>
                <c:pt idx="8">
                  <c:v>FN OL: PORGYN odd. 17</c:v>
                </c:pt>
              </c:strCache>
            </c:strRef>
          </c:cat>
          <c:val>
            <c:numRef>
              <c:f>List1!$D$2:$D$10</c:f>
              <c:numCache>
                <c:formatCode>General</c:formatCode>
                <c:ptCount val="9"/>
                <c:pt idx="0">
                  <c:v>77.33829999999999</c:v>
                </c:pt>
                <c:pt idx="1">
                  <c:v>76.631900000000002</c:v>
                </c:pt>
                <c:pt idx="2">
                  <c:v>73.939400000000006</c:v>
                </c:pt>
                <c:pt idx="3">
                  <c:v>73.75</c:v>
                </c:pt>
                <c:pt idx="4">
                  <c:v>73.296700000000001</c:v>
                </c:pt>
                <c:pt idx="5">
                  <c:v>72.5</c:v>
                </c:pt>
                <c:pt idx="6">
                  <c:v>72.086799999999982</c:v>
                </c:pt>
                <c:pt idx="7">
                  <c:v>71.576599999999999</c:v>
                </c:pt>
                <c:pt idx="8">
                  <c:v>71.035399999999981</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ORL 14A,B</c:v>
                </c:pt>
                <c:pt idx="1">
                  <c:v>FN OL: PLIc odd. 25</c:v>
                </c:pt>
                <c:pt idx="2">
                  <c:v>FN OL: NCHIR odd. 34</c:v>
                </c:pt>
                <c:pt idx="3">
                  <c:v>FN OL: 2IK odd. 30C</c:v>
                </c:pt>
                <c:pt idx="4">
                  <c:v>FN OL: UROL odd. 20</c:v>
                </c:pt>
                <c:pt idx="5">
                  <c:v>FN OL: PSY odd. 32A+32B</c:v>
                </c:pt>
                <c:pt idx="6">
                  <c:v>FN OL: ORT odd. 29B</c:v>
                </c:pt>
                <c:pt idx="7">
                  <c:v>FN OL: ONK odd. 42B</c:v>
                </c:pt>
                <c:pt idx="8">
                  <c:v>FN OL: PORGYN odd. 17</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38119424"/>
        <c:axId val="138133504"/>
      </c:stockChart>
      <c:catAx>
        <c:axId val="13811942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8133504"/>
        <c:crosses val="autoZero"/>
        <c:auto val="1"/>
        <c:lblAlgn val="ctr"/>
        <c:lblOffset val="100"/>
      </c:catAx>
      <c:valAx>
        <c:axId val="13813350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811942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1IK odd. 4+4A</c:v>
                </c:pt>
                <c:pt idx="1">
                  <c:v>FN OL: ORT 29A</c:v>
                </c:pt>
                <c:pt idx="2">
                  <c:v>FN OL: PORGYN odd. 19B</c:v>
                </c:pt>
                <c:pt idx="3">
                  <c:v>FN OL: 2CHIR odd. 37</c:v>
                </c:pt>
                <c:pt idx="4">
                  <c:v>FN OL: TRAU odd. 27</c:v>
                </c:pt>
                <c:pt idx="5">
                  <c:v>FN OL: 1IK odd. 1+2</c:v>
                </c:pt>
                <c:pt idx="6">
                  <c:v>FN OL: NEUR odd. 31B</c:v>
                </c:pt>
                <c:pt idx="7">
                  <c:v>FN OL: PORGYN odd. 18</c:v>
                </c:pt>
                <c:pt idx="8">
                  <c:v>FN OL: NEUR odd. 31A</c:v>
                </c:pt>
              </c:strCache>
            </c:strRef>
          </c:cat>
          <c:val>
            <c:numRef>
              <c:f>List1!$B$2:$B$10</c:f>
              <c:numCache>
                <c:formatCode>General</c:formatCode>
                <c:ptCount val="9"/>
                <c:pt idx="0">
                  <c:v>63.418400000000005</c:v>
                </c:pt>
                <c:pt idx="1">
                  <c:v>61.237300000000012</c:v>
                </c:pt>
                <c:pt idx="2">
                  <c:v>63.224900000000012</c:v>
                </c:pt>
                <c:pt idx="3">
                  <c:v>59.494</c:v>
                </c:pt>
                <c:pt idx="4">
                  <c:v>60.811199999999999</c:v>
                </c:pt>
                <c:pt idx="5">
                  <c:v>57.9041</c:v>
                </c:pt>
                <c:pt idx="6">
                  <c:v>52.029900000000012</c:v>
                </c:pt>
                <c:pt idx="7">
                  <c:v>48.075200000000002</c:v>
                </c:pt>
                <c:pt idx="8">
                  <c:v>38.166700000000013</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1IK odd. 4+4A</c:v>
                </c:pt>
                <c:pt idx="1">
                  <c:v>FN OL: ORT 29A</c:v>
                </c:pt>
                <c:pt idx="2">
                  <c:v>FN OL: PORGYN odd. 19B</c:v>
                </c:pt>
                <c:pt idx="3">
                  <c:v>FN OL: 2CHIR odd. 37</c:v>
                </c:pt>
                <c:pt idx="4">
                  <c:v>FN OL: TRAU odd. 27</c:v>
                </c:pt>
                <c:pt idx="5">
                  <c:v>FN OL: 1IK odd. 1+2</c:v>
                </c:pt>
                <c:pt idx="6">
                  <c:v>FN OL: NEUR odd. 31B</c:v>
                </c:pt>
                <c:pt idx="7">
                  <c:v>FN OL: PORGYN odd. 18</c:v>
                </c:pt>
                <c:pt idx="8">
                  <c:v>FN OL: NEUR odd. 31A</c:v>
                </c:pt>
              </c:strCache>
            </c:strRef>
          </c:cat>
          <c:val>
            <c:numRef>
              <c:f>List1!$C$2:$C$10</c:f>
              <c:numCache>
                <c:formatCode>General</c:formatCode>
                <c:ptCount val="9"/>
                <c:pt idx="0">
                  <c:v>78.248199999999997</c:v>
                </c:pt>
                <c:pt idx="1">
                  <c:v>78.177099999999982</c:v>
                </c:pt>
                <c:pt idx="2">
                  <c:v>75.397300000000001</c:v>
                </c:pt>
                <c:pt idx="3">
                  <c:v>74.129199999999983</c:v>
                </c:pt>
                <c:pt idx="4">
                  <c:v>72.551300000000012</c:v>
                </c:pt>
                <c:pt idx="5">
                  <c:v>72.741100000000316</c:v>
                </c:pt>
                <c:pt idx="6">
                  <c:v>71.599700000000013</c:v>
                </c:pt>
                <c:pt idx="7">
                  <c:v>66.8339</c:v>
                </c:pt>
                <c:pt idx="8">
                  <c:v>54.229100000000166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1IK odd. 4+4A</c:v>
                </c:pt>
                <c:pt idx="1">
                  <c:v>FN OL: ORT 29A</c:v>
                </c:pt>
                <c:pt idx="2">
                  <c:v>FN OL: PORGYN odd. 19B</c:v>
                </c:pt>
                <c:pt idx="3">
                  <c:v>FN OL: 2CHIR odd. 37</c:v>
                </c:pt>
                <c:pt idx="4">
                  <c:v>FN OL: TRAU odd. 27</c:v>
                </c:pt>
                <c:pt idx="5">
                  <c:v>FN OL: 1IK odd. 1+2</c:v>
                </c:pt>
                <c:pt idx="6">
                  <c:v>FN OL: NEUR odd. 31B</c:v>
                </c:pt>
                <c:pt idx="7">
                  <c:v>FN OL: PORGYN odd. 18</c:v>
                </c:pt>
                <c:pt idx="8">
                  <c:v>FN OL: NEUR odd. 31A</c:v>
                </c:pt>
              </c:strCache>
            </c:strRef>
          </c:cat>
          <c:val>
            <c:numRef>
              <c:f>List1!$D$2:$D$10</c:f>
              <c:numCache>
                <c:formatCode>General</c:formatCode>
                <c:ptCount val="9"/>
                <c:pt idx="0">
                  <c:v>70.833299999999994</c:v>
                </c:pt>
                <c:pt idx="1">
                  <c:v>69.707200000000256</c:v>
                </c:pt>
                <c:pt idx="2">
                  <c:v>69.311099999999996</c:v>
                </c:pt>
                <c:pt idx="3">
                  <c:v>66.811600000000027</c:v>
                </c:pt>
                <c:pt idx="4">
                  <c:v>66.681299999999993</c:v>
                </c:pt>
                <c:pt idx="5">
                  <c:v>65.32259999999998</c:v>
                </c:pt>
                <c:pt idx="6">
                  <c:v>61.814799999999998</c:v>
                </c:pt>
                <c:pt idx="7">
                  <c:v>57.454499999999996</c:v>
                </c:pt>
                <c:pt idx="8">
                  <c:v>46.197900000000011</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1IK odd. 4+4A</c:v>
                </c:pt>
                <c:pt idx="1">
                  <c:v>FN OL: ORT 29A</c:v>
                </c:pt>
                <c:pt idx="2">
                  <c:v>FN OL: PORGYN odd. 19B</c:v>
                </c:pt>
                <c:pt idx="3">
                  <c:v>FN OL: 2CHIR odd. 37</c:v>
                </c:pt>
                <c:pt idx="4">
                  <c:v>FN OL: TRAU odd. 27</c:v>
                </c:pt>
                <c:pt idx="5">
                  <c:v>FN OL: 1IK odd. 1+2</c:v>
                </c:pt>
                <c:pt idx="6">
                  <c:v>FN OL: NEUR odd. 31B</c:v>
                </c:pt>
                <c:pt idx="7">
                  <c:v>FN OL: PORGYN odd. 18</c:v>
                </c:pt>
                <c:pt idx="8">
                  <c:v>FN OL: NEUR odd. 31A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38358144"/>
        <c:axId val="138376320"/>
      </c:stockChart>
      <c:catAx>
        <c:axId val="13835814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38376320"/>
        <c:crosses val="autoZero"/>
        <c:auto val="1"/>
        <c:lblAlgn val="ctr"/>
        <c:lblOffset val="100"/>
      </c:catAx>
      <c:valAx>
        <c:axId val="13837632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3835814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List1!$A$2:$A$5</c:f>
              <c:strCache>
                <c:ptCount val="4"/>
                <c:pt idx="0">
                  <c:v>Zapojení rodiny</c:v>
                </c:pt>
                <c:pt idx="1">
                  <c:v>Dostatek příležitostí pro rodinu hovořit s lékařem</c:v>
                </c:pt>
                <c:pt idx="2">
                  <c:v>Doba návštěv</c:v>
                </c:pt>
                <c:pt idx="3">
                  <c:v>Vysvětlení péče po propuštění rodině</c:v>
                </c:pt>
              </c:strCache>
            </c:strRef>
          </c:cat>
          <c:val>
            <c:numRef>
              <c:f>List1!$B$2:$B$5</c:f>
              <c:numCache>
                <c:formatCode>General</c:formatCode>
                <c:ptCount val="4"/>
                <c:pt idx="0">
                  <c:v>88.261300000000006</c:v>
                </c:pt>
                <c:pt idx="1">
                  <c:v>89.607399999999998</c:v>
                </c:pt>
                <c:pt idx="2">
                  <c:v>88.899799999999999</c:v>
                </c:pt>
                <c:pt idx="3">
                  <c:v>86.921700000000001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List1!$A$2:$A$5</c:f>
              <c:strCache>
                <c:ptCount val="4"/>
                <c:pt idx="0">
                  <c:v>Zapojení rodiny</c:v>
                </c:pt>
                <c:pt idx="1">
                  <c:v>Dostatek příležitostí pro rodinu hovořit s lékařem</c:v>
                </c:pt>
                <c:pt idx="2">
                  <c:v>Doba návštěv</c:v>
                </c:pt>
                <c:pt idx="3">
                  <c:v>Vysvětlení péče po propuštění rodině</c:v>
                </c:pt>
              </c:strCache>
            </c:strRef>
          </c:cat>
          <c:val>
            <c:numRef>
              <c:f>List1!$C$2:$C$5</c:f>
              <c:numCache>
                <c:formatCode>General</c:formatCode>
                <c:ptCount val="4"/>
                <c:pt idx="0">
                  <c:v>90.601500000000001</c:v>
                </c:pt>
                <c:pt idx="1">
                  <c:v>92.641000000000005</c:v>
                </c:pt>
                <c:pt idx="2">
                  <c:v>91.785499999999999</c:v>
                </c:pt>
                <c:pt idx="3">
                  <c:v>90.994800000000026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List1!$A$2:$A$5</c:f>
              <c:strCache>
                <c:ptCount val="4"/>
                <c:pt idx="0">
                  <c:v>Zapojení rodiny</c:v>
                </c:pt>
                <c:pt idx="1">
                  <c:v>Dostatek příležitostí pro rodinu hovořit s lékařem</c:v>
                </c:pt>
                <c:pt idx="2">
                  <c:v>Doba návštěv</c:v>
                </c:pt>
                <c:pt idx="3">
                  <c:v>Vysvětlení péče po propuštění rodině</c:v>
                </c:pt>
              </c:strCache>
            </c:strRef>
          </c:cat>
          <c:val>
            <c:numRef>
              <c:f>List1!$D$2:$D$5</c:f>
              <c:numCache>
                <c:formatCode>General</c:formatCode>
                <c:ptCount val="4"/>
                <c:pt idx="0">
                  <c:v>89.431399999999996</c:v>
                </c:pt>
                <c:pt idx="1">
                  <c:v>91.124200000000002</c:v>
                </c:pt>
                <c:pt idx="2">
                  <c:v>90.342600000000004</c:v>
                </c:pt>
                <c:pt idx="3">
                  <c:v>88.958299999999994</c:v>
                </c:pt>
              </c:numCache>
            </c:numRef>
          </c:val>
        </c:ser>
        <c:dLbls>
          <c:showVal val="1"/>
        </c:dLbls>
        <c:hiLowLines>
          <c:spPr>
            <a:ln w="25400" cap="sq" cmpd="sng" algn="ctr">
              <a:solidFill>
                <a:srgbClr val="003366"/>
              </a:solidFill>
              <a:prstDash val="solid"/>
              <a:headEnd type="none" w="med" len="sm"/>
              <a:tailEnd type="none" w="med" len="sm"/>
            </a:ln>
            <a:effectLst/>
          </c:spPr>
        </c:hiLowLines>
        <c:axId val="140316672"/>
        <c:axId val="140318208"/>
      </c:stockChart>
      <c:catAx>
        <c:axId val="14031667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0318208"/>
        <c:crosses val="autoZero"/>
        <c:auto val="1"/>
        <c:lblAlgn val="ctr"/>
        <c:lblOffset val="100"/>
      </c:catAx>
      <c:valAx>
        <c:axId val="14031820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03166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PLIC odd. 24</c:v>
                </c:pt>
                <c:pt idx="1">
                  <c:v>FN OL: HOK odd. 54</c:v>
                </c:pt>
                <c:pt idx="2">
                  <c:v>FN OL: 1CHIR odd. 3</c:v>
                </c:pt>
                <c:pt idx="3">
                  <c:v>FN OL: KCHIR odd. 50</c:v>
                </c:pt>
                <c:pt idx="4">
                  <c:v>FN OL: PRAC odd. 43</c:v>
                </c:pt>
                <c:pt idx="5">
                  <c:v>FN OL: 1CHIR odd. 9</c:v>
                </c:pt>
                <c:pt idx="6">
                  <c:v>FN OL: 2IK odd. 30B</c:v>
                </c:pt>
                <c:pt idx="7">
                  <c:v>FN OL: PLIc odd. 25</c:v>
                </c:pt>
                <c:pt idx="8">
                  <c:v>FN OL: 3IK odd. 39B+C</c:v>
                </c:pt>
                <c:pt idx="9">
                  <c:v>FN OL: RHC odd. 44</c:v>
                </c:pt>
              </c:strCache>
            </c:strRef>
          </c:cat>
          <c:val>
            <c:numRef>
              <c:f>List1!$B$2:$B$11</c:f>
              <c:numCache>
                <c:formatCode>General</c:formatCode>
                <c:ptCount val="10"/>
                <c:pt idx="0">
                  <c:v>100</c:v>
                </c:pt>
                <c:pt idx="1">
                  <c:v>100</c:v>
                </c:pt>
                <c:pt idx="2">
                  <c:v>96.554300000000012</c:v>
                </c:pt>
                <c:pt idx="3">
                  <c:v>94.861500000000007</c:v>
                </c:pt>
                <c:pt idx="4">
                  <c:v>91.936200000000127</c:v>
                </c:pt>
                <c:pt idx="5">
                  <c:v>93.97829999999999</c:v>
                </c:pt>
                <c:pt idx="6">
                  <c:v>92.202299999999994</c:v>
                </c:pt>
                <c:pt idx="7">
                  <c:v>90.848000000000013</c:v>
                </c:pt>
                <c:pt idx="8">
                  <c:v>91.283500000000004</c:v>
                </c:pt>
                <c:pt idx="9">
                  <c:v>88.182899999999989</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PLIC odd. 24</c:v>
                </c:pt>
                <c:pt idx="1">
                  <c:v>FN OL: HOK odd. 54</c:v>
                </c:pt>
                <c:pt idx="2">
                  <c:v>FN OL: 1CHIR odd. 3</c:v>
                </c:pt>
                <c:pt idx="3">
                  <c:v>FN OL: KCHIR odd. 50</c:v>
                </c:pt>
                <c:pt idx="4">
                  <c:v>FN OL: PRAC odd. 43</c:v>
                </c:pt>
                <c:pt idx="5">
                  <c:v>FN OL: 1CHIR odd. 9</c:v>
                </c:pt>
                <c:pt idx="6">
                  <c:v>FN OL: 2IK odd. 30B</c:v>
                </c:pt>
                <c:pt idx="7">
                  <c:v>FN OL: PLIc odd. 25</c:v>
                </c:pt>
                <c:pt idx="8">
                  <c:v>FN OL: 3IK odd. 39B+C</c:v>
                </c:pt>
                <c:pt idx="9">
                  <c:v>FN OL: RHC odd. 44</c:v>
                </c:pt>
              </c:strCache>
            </c:strRef>
          </c:cat>
          <c:val>
            <c:numRef>
              <c:f>List1!$C$2:$C$11</c:f>
              <c:numCache>
                <c:formatCode>General</c:formatCode>
                <c:ptCount val="10"/>
                <c:pt idx="0">
                  <c:v>100</c:v>
                </c:pt>
                <c:pt idx="1">
                  <c:v>100</c:v>
                </c:pt>
                <c:pt idx="2">
                  <c:v>100.72460000000002</c:v>
                </c:pt>
                <c:pt idx="3">
                  <c:v>100.8832</c:v>
                </c:pt>
                <c:pt idx="4">
                  <c:v>103.71599999999999</c:v>
                </c:pt>
                <c:pt idx="5">
                  <c:v>99.570099999999982</c:v>
                </c:pt>
                <c:pt idx="6">
                  <c:v>100.90110000000026</c:v>
                </c:pt>
                <c:pt idx="7">
                  <c:v>100.6413</c:v>
                </c:pt>
                <c:pt idx="8">
                  <c:v>99.742099999999994</c:v>
                </c:pt>
                <c:pt idx="9">
                  <c:v>101.4004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PLIC odd. 24</c:v>
                </c:pt>
                <c:pt idx="1">
                  <c:v>FN OL: HOK odd. 54</c:v>
                </c:pt>
                <c:pt idx="2">
                  <c:v>FN OL: 1CHIR odd. 3</c:v>
                </c:pt>
                <c:pt idx="3">
                  <c:v>FN OL: KCHIR odd. 50</c:v>
                </c:pt>
                <c:pt idx="4">
                  <c:v>FN OL: PRAC odd. 43</c:v>
                </c:pt>
                <c:pt idx="5">
                  <c:v>FN OL: 1CHIR odd. 9</c:v>
                </c:pt>
                <c:pt idx="6">
                  <c:v>FN OL: 2IK odd. 30B</c:v>
                </c:pt>
                <c:pt idx="7">
                  <c:v>FN OL: PLIc odd. 25</c:v>
                </c:pt>
                <c:pt idx="8">
                  <c:v>FN OL: 3IK odd. 39B+C</c:v>
                </c:pt>
                <c:pt idx="9">
                  <c:v>FN OL: RHC odd. 44</c:v>
                </c:pt>
              </c:strCache>
            </c:strRef>
          </c:cat>
          <c:val>
            <c:numRef>
              <c:f>List1!$D$2:$D$11</c:f>
              <c:numCache>
                <c:formatCode>General</c:formatCode>
                <c:ptCount val="10"/>
                <c:pt idx="0">
                  <c:v>100</c:v>
                </c:pt>
                <c:pt idx="1">
                  <c:v>100</c:v>
                </c:pt>
                <c:pt idx="2">
                  <c:v>98.639499999999998</c:v>
                </c:pt>
                <c:pt idx="3">
                  <c:v>97.872299999999981</c:v>
                </c:pt>
                <c:pt idx="4">
                  <c:v>97.826099999999983</c:v>
                </c:pt>
                <c:pt idx="5">
                  <c:v>96.774199999999993</c:v>
                </c:pt>
                <c:pt idx="6">
                  <c:v>96.551699999999997</c:v>
                </c:pt>
                <c:pt idx="7">
                  <c:v>95.744700000000023</c:v>
                </c:pt>
                <c:pt idx="8">
                  <c:v>95.512799999999999</c:v>
                </c:pt>
                <c:pt idx="9">
                  <c:v>94.791700000000006</c:v>
                </c:pt>
              </c:numCache>
            </c:numRef>
          </c:val>
        </c:ser>
        <c:ser>
          <c:idx val="3"/>
          <c:order val="3"/>
          <c:tx>
            <c:strRef>
              <c:f>List1!$E$1</c:f>
              <c:strCache>
                <c:ptCount val="1"/>
                <c:pt idx="0">
                  <c:v>Sloupec1</c:v>
                </c:pt>
              </c:strCache>
            </c:strRef>
          </c:tx>
          <c:spPr>
            <a:ln w="28575">
              <a:noFill/>
            </a:ln>
          </c:spPr>
          <c:marker>
            <c:symbol val="none"/>
          </c:marker>
          <c:dLbls>
            <c:showVal val="1"/>
          </c:dLbls>
          <c:cat>
            <c:strRef>
              <c:f>List1!$A$2:$A$11</c:f>
              <c:strCache>
                <c:ptCount val="10"/>
                <c:pt idx="0">
                  <c:v>FN OL: PLIC odd. 24</c:v>
                </c:pt>
                <c:pt idx="1">
                  <c:v>FN OL: HOK odd. 54</c:v>
                </c:pt>
                <c:pt idx="2">
                  <c:v>FN OL: 1CHIR odd. 3</c:v>
                </c:pt>
                <c:pt idx="3">
                  <c:v>FN OL: KCHIR odd. 50</c:v>
                </c:pt>
                <c:pt idx="4">
                  <c:v>FN OL: PRAC odd. 43</c:v>
                </c:pt>
                <c:pt idx="5">
                  <c:v>FN OL: 1CHIR odd. 9</c:v>
                </c:pt>
                <c:pt idx="6">
                  <c:v>FN OL: 2IK odd. 30B</c:v>
                </c:pt>
                <c:pt idx="7">
                  <c:v>FN OL: PLIc odd. 25</c:v>
                </c:pt>
                <c:pt idx="8">
                  <c:v>FN OL: 3IK odd. 39B+C</c:v>
                </c:pt>
                <c:pt idx="9">
                  <c:v>FN OL: RHC odd. 44</c:v>
                </c:pt>
              </c:strCache>
            </c:strRef>
          </c:cat>
          <c:val>
            <c:numRef>
              <c:f>List1!$E$2:$E$11</c:f>
              <c:numCache>
                <c:formatCode>General</c:formatCode>
                <c:ptCount val="10"/>
              </c:numCache>
            </c:numRef>
          </c:val>
        </c:ser>
        <c:dLbls>
          <c:showVal val="1"/>
        </c:dLbls>
        <c:hiLowLines>
          <c:spPr>
            <a:ln w="25400" cap="sq" cmpd="sng" algn="ctr">
              <a:solidFill>
                <a:srgbClr val="003366"/>
              </a:solidFill>
              <a:prstDash val="solid"/>
              <a:headEnd type="none" w="med" len="sm"/>
              <a:tailEnd type="none" w="med" len="sm"/>
            </a:ln>
            <a:effectLst/>
          </c:spPr>
        </c:hiLowLines>
        <c:axId val="140555776"/>
        <c:axId val="140557312"/>
      </c:stockChart>
      <c:catAx>
        <c:axId val="14055577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0557312"/>
        <c:crosses val="autoZero"/>
        <c:auto val="1"/>
        <c:lblAlgn val="ctr"/>
        <c:lblOffset val="100"/>
      </c:catAx>
      <c:valAx>
        <c:axId val="14055731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055577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6.589055447932908E-2"/>
          <c:y val="0.2066829739224377"/>
          <c:w val="0.90979294798127297"/>
          <c:h val="0.7549731064364551"/>
        </c:manualLayout>
      </c:layout>
      <c:barChart>
        <c:barDir val="col"/>
        <c:grouping val="stacked"/>
        <c:ser>
          <c:idx val="0"/>
          <c:order val="0"/>
          <c:tx>
            <c:strRef>
              <c:f>List1!$B$1</c:f>
              <c:strCache>
                <c:ptCount val="1"/>
                <c:pt idx="0">
                  <c:v>Zařazení pacienti</c:v>
                </c:pt>
              </c:strCache>
            </c:strRef>
          </c:tx>
          <c:spPr>
            <a:solidFill>
              <a:srgbClr val="3366FF"/>
            </a:solidFill>
          </c:spPr>
          <c:dLbls>
            <c:dLbl>
              <c:idx val="8"/>
              <c:delete val="1"/>
            </c:dLbl>
            <c:dLbl>
              <c:idx val="9"/>
              <c:delete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List1!$B$2:$B$8</c:f>
              <c:numCache>
                <c:formatCode>General</c:formatCode>
                <c:ptCount val="7"/>
                <c:pt idx="0">
                  <c:v>97</c:v>
                </c:pt>
                <c:pt idx="1">
                  <c:v>56</c:v>
                </c:pt>
                <c:pt idx="2">
                  <c:v>104</c:v>
                </c:pt>
                <c:pt idx="3">
                  <c:v>36</c:v>
                </c:pt>
                <c:pt idx="4">
                  <c:v>28</c:v>
                </c:pt>
                <c:pt idx="5">
                  <c:v>127</c:v>
                </c:pt>
                <c:pt idx="6">
                  <c:v>61</c:v>
                </c:pt>
              </c:numCache>
            </c:numRef>
          </c:val>
        </c:ser>
        <c:ser>
          <c:idx val="1"/>
          <c:order val="1"/>
          <c:tx>
            <c:strRef>
              <c:f>List1!$C$1</c:f>
              <c:strCache>
                <c:ptCount val="1"/>
                <c:pt idx="0">
                  <c:v>Nezařazení pacienti</c:v>
                </c:pt>
              </c:strCache>
            </c:strRef>
          </c:tx>
          <c:spPr>
            <a:solidFill>
              <a:srgbClr val="969696"/>
            </a:solidFill>
          </c:spPr>
          <c:dLbls>
            <c:dLbl>
              <c:idx val="0"/>
              <c:layout>
                <c:manualLayout>
                  <c:x val="0"/>
                  <c:y val="1.8245099203536945E-2"/>
                </c:manualLayout>
              </c:layout>
              <c:showVal val="1"/>
            </c:dLbl>
            <c:dLbl>
              <c:idx val="2"/>
              <c:layout>
                <c:manualLayout>
                  <c:x val="-1.0599020477766219E-16"/>
                  <c:y val="2.3742020117422848E-2"/>
                </c:manualLayout>
              </c:layout>
              <c:showVal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List1!$C$2:$C$8</c:f>
              <c:numCache>
                <c:formatCode>General</c:formatCode>
                <c:ptCount val="7"/>
                <c:pt idx="0">
                  <c:v>5</c:v>
                </c:pt>
                <c:pt idx="1">
                  <c:v>2</c:v>
                </c:pt>
                <c:pt idx="2">
                  <c:v>21</c:v>
                </c:pt>
                <c:pt idx="4">
                  <c:v>3</c:v>
                </c:pt>
                <c:pt idx="6">
                  <c:v>12</c:v>
                </c:pt>
              </c:numCache>
            </c:numRef>
          </c:val>
        </c:ser>
        <c:gapWidth val="60"/>
        <c:overlap val="100"/>
        <c:axId val="111248896"/>
        <c:axId val="111250432"/>
      </c:barChart>
      <c:lineChart>
        <c:grouping val="standard"/>
        <c:ser>
          <c:idx val="2"/>
          <c:order val="2"/>
          <c:tx>
            <c:strRef>
              <c:f>List1!$D$1</c:f>
              <c:strCache>
                <c:ptCount val="1"/>
                <c:pt idx="0">
                  <c:v>Celkový počet propuštěných pacientů </c:v>
                </c:pt>
              </c:strCache>
            </c:strRef>
          </c:tx>
          <c:spPr>
            <a:ln>
              <a:noFill/>
            </a:ln>
          </c:spPr>
          <c:marker>
            <c:symbol val="none"/>
          </c:marker>
          <c:dLbls>
            <c:numFmt formatCode="#,##0" sourceLinked="0"/>
            <c:txPr>
              <a:bodyPr/>
              <a:lstStyle/>
              <a:p>
                <a:pPr>
                  <a:defRPr sz="1600" b="1" i="1">
                    <a:solidFill>
                      <a:srgbClr val="003366"/>
                    </a:solidFill>
                  </a:defRPr>
                </a:pPr>
                <a:endParaRPr lang="cs-CZ"/>
              </a:p>
            </c:txPr>
            <c:dLblPos val="t"/>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List1!$D$2:$D$8</c:f>
              <c:numCache>
                <c:formatCode>General</c:formatCode>
                <c:ptCount val="7"/>
                <c:pt idx="0">
                  <c:v>102</c:v>
                </c:pt>
                <c:pt idx="1">
                  <c:v>58</c:v>
                </c:pt>
                <c:pt idx="2">
                  <c:v>125</c:v>
                </c:pt>
                <c:pt idx="3">
                  <c:v>36</c:v>
                </c:pt>
                <c:pt idx="4">
                  <c:v>31</c:v>
                </c:pt>
                <c:pt idx="5">
                  <c:v>127</c:v>
                </c:pt>
                <c:pt idx="6">
                  <c:v>73</c:v>
                </c:pt>
              </c:numCache>
            </c:numRef>
          </c:val>
        </c:ser>
        <c:marker val="1"/>
        <c:axId val="111248896"/>
        <c:axId val="111250432"/>
      </c:lineChart>
      <c:catAx>
        <c:axId val="111248896"/>
        <c:scaling>
          <c:orientation val="minMax"/>
        </c:scaling>
        <c:axPos val="b"/>
        <c:tickLblPos val="none"/>
        <c:spPr>
          <a:ln>
            <a:solidFill>
              <a:srgbClr val="333399"/>
            </a:solidFill>
          </a:ln>
        </c:spPr>
        <c:txPr>
          <a:bodyPr/>
          <a:lstStyle/>
          <a:p>
            <a:pPr>
              <a:defRPr sz="1000">
                <a:solidFill>
                  <a:srgbClr val="000080"/>
                </a:solidFill>
              </a:defRPr>
            </a:pPr>
            <a:endParaRPr lang="cs-CZ"/>
          </a:p>
        </c:txPr>
        <c:crossAx val="111250432"/>
        <c:crosses val="autoZero"/>
        <c:auto val="1"/>
        <c:lblAlgn val="ctr"/>
        <c:lblOffset val="100"/>
      </c:catAx>
      <c:valAx>
        <c:axId val="111250432"/>
        <c:scaling>
          <c:orientation val="minMax"/>
          <c:max val="200"/>
          <c:min val="0"/>
        </c:scaling>
        <c:axPos val="l"/>
        <c:numFmt formatCode="#,##0" sourceLinked="0"/>
        <c:tickLblPos val="nextTo"/>
        <c:spPr>
          <a:ln>
            <a:solidFill>
              <a:srgbClr val="333399"/>
            </a:solidFill>
          </a:ln>
        </c:spPr>
        <c:txPr>
          <a:bodyPr/>
          <a:lstStyle/>
          <a:p>
            <a:pPr>
              <a:defRPr sz="1000">
                <a:solidFill>
                  <a:srgbClr val="000080"/>
                </a:solidFill>
              </a:defRPr>
            </a:pPr>
            <a:endParaRPr lang="cs-CZ"/>
          </a:p>
        </c:txPr>
        <c:crossAx val="111248896"/>
        <c:crosses val="autoZero"/>
        <c:crossBetween val="between"/>
        <c:majorUnit val="25"/>
        <c:minorUnit val="20"/>
      </c:valAx>
    </c:plotArea>
    <c:legend>
      <c:legendPos val="r"/>
      <c:legendEntry>
        <c:idx val="2"/>
        <c:txPr>
          <a:bodyPr/>
          <a:lstStyle/>
          <a:p>
            <a:pPr>
              <a:defRPr sz="1200" b="1" i="1">
                <a:solidFill>
                  <a:srgbClr val="003366"/>
                </a:solidFill>
              </a:defRPr>
            </a:pPr>
            <a:endParaRPr lang="cs-CZ"/>
          </a:p>
        </c:txPr>
      </c:legendEntry>
      <c:layout>
        <c:manualLayout>
          <c:xMode val="edge"/>
          <c:yMode val="edge"/>
          <c:x val="0.62591178614829934"/>
          <c:y val="2.1857079982566262E-2"/>
          <c:w val="0.27372668182781867"/>
          <c:h val="0.33121960807773498"/>
        </c:manualLayout>
      </c:layout>
      <c:txPr>
        <a:bodyPr/>
        <a:lstStyle/>
        <a:p>
          <a:pPr>
            <a:defRPr sz="1200">
              <a:solidFill>
                <a:srgbClr val="000080"/>
              </a:solidFill>
            </a:defRPr>
          </a:pPr>
          <a:endParaRPr lang="cs-CZ"/>
        </a:p>
      </c:txPr>
    </c:legend>
    <c:plotVisOnly val="1"/>
    <c:dispBlanksAs val="gap"/>
  </c:chart>
  <c:txPr>
    <a:bodyPr/>
    <a:lstStyle/>
    <a:p>
      <a:pPr>
        <a:defRPr sz="1800"/>
      </a:pPr>
      <a:endParaRPr lang="cs-CZ"/>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KOŽNI odd. 10</c:v>
                </c:pt>
                <c:pt idx="1">
                  <c:v>FN OL: 1CHIR odd. 8</c:v>
                </c:pt>
                <c:pt idx="2">
                  <c:v>FN OL: KNM odd. 40</c:v>
                </c:pt>
                <c:pt idx="3">
                  <c:v>FN OL: PLIC odd. 26</c:v>
                </c:pt>
                <c:pt idx="4">
                  <c:v>FN OL: 2IK odd. 30C</c:v>
                </c:pt>
                <c:pt idx="5">
                  <c:v>FN OL: 1IK odd. 4+4A</c:v>
                </c:pt>
                <c:pt idx="6">
                  <c:v>FN OL: UROL odd. 20</c:v>
                </c:pt>
                <c:pt idx="7">
                  <c:v>FN OL: ONK odd. 42B</c:v>
                </c:pt>
              </c:strCache>
            </c:strRef>
          </c:cat>
          <c:val>
            <c:numRef>
              <c:f>List1!$B$2:$B$9</c:f>
              <c:numCache>
                <c:formatCode>General</c:formatCode>
                <c:ptCount val="8"/>
                <c:pt idx="0">
                  <c:v>88.331100000000006</c:v>
                </c:pt>
                <c:pt idx="1">
                  <c:v>88.673499999999919</c:v>
                </c:pt>
                <c:pt idx="2">
                  <c:v>79.524600000000007</c:v>
                </c:pt>
                <c:pt idx="3">
                  <c:v>86.632999999999981</c:v>
                </c:pt>
                <c:pt idx="4">
                  <c:v>86.652699999999982</c:v>
                </c:pt>
                <c:pt idx="5">
                  <c:v>84.713099999999997</c:v>
                </c:pt>
                <c:pt idx="6">
                  <c:v>86.655199999999979</c:v>
                </c:pt>
                <c:pt idx="7">
                  <c:v>86.082799999999978</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KOŽNI odd. 10</c:v>
                </c:pt>
                <c:pt idx="1">
                  <c:v>FN OL: 1CHIR odd. 8</c:v>
                </c:pt>
                <c:pt idx="2">
                  <c:v>FN OL: KNM odd. 40</c:v>
                </c:pt>
                <c:pt idx="3">
                  <c:v>FN OL: PLIC odd. 26</c:v>
                </c:pt>
                <c:pt idx="4">
                  <c:v>FN OL: 2IK odd. 30C</c:v>
                </c:pt>
                <c:pt idx="5">
                  <c:v>FN OL: 1IK odd. 4+4A</c:v>
                </c:pt>
                <c:pt idx="6">
                  <c:v>FN OL: UROL odd. 20</c:v>
                </c:pt>
                <c:pt idx="7">
                  <c:v>FN OL: ONK odd. 42B</c:v>
                </c:pt>
              </c:strCache>
            </c:strRef>
          </c:cat>
          <c:val>
            <c:numRef>
              <c:f>List1!$C$2:$C$9</c:f>
              <c:numCache>
                <c:formatCode>General</c:formatCode>
                <c:ptCount val="8"/>
                <c:pt idx="0">
                  <c:v>100.3356</c:v>
                </c:pt>
                <c:pt idx="1">
                  <c:v>99.686300000000003</c:v>
                </c:pt>
                <c:pt idx="2">
                  <c:v>107.432</c:v>
                </c:pt>
                <c:pt idx="3">
                  <c:v>99.331900000000005</c:v>
                </c:pt>
                <c:pt idx="4">
                  <c:v>98.195799999999949</c:v>
                </c:pt>
                <c:pt idx="5">
                  <c:v>98.620299999999986</c:v>
                </c:pt>
                <c:pt idx="6">
                  <c:v>95.741800000000026</c:v>
                </c:pt>
                <c:pt idx="7">
                  <c:v>95.899199999999993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KOŽNI odd. 10</c:v>
                </c:pt>
                <c:pt idx="1">
                  <c:v>FN OL: 1CHIR odd. 8</c:v>
                </c:pt>
                <c:pt idx="2">
                  <c:v>FN OL: KNM odd. 40</c:v>
                </c:pt>
                <c:pt idx="3">
                  <c:v>FN OL: PLIC odd. 26</c:v>
                </c:pt>
                <c:pt idx="4">
                  <c:v>FN OL: 2IK odd. 30C</c:v>
                </c:pt>
                <c:pt idx="5">
                  <c:v>FN OL: 1IK odd. 4+4A</c:v>
                </c:pt>
                <c:pt idx="6">
                  <c:v>FN OL: UROL odd. 20</c:v>
                </c:pt>
                <c:pt idx="7">
                  <c:v>FN OL: ONK odd. 42B</c:v>
                </c:pt>
              </c:strCache>
            </c:strRef>
          </c:cat>
          <c:val>
            <c:numRef>
              <c:f>List1!$D$2:$D$9</c:f>
              <c:numCache>
                <c:formatCode>General</c:formatCode>
                <c:ptCount val="8"/>
                <c:pt idx="0">
                  <c:v>94.333299999999994</c:v>
                </c:pt>
                <c:pt idx="1">
                  <c:v>94.179899999999989</c:v>
                </c:pt>
                <c:pt idx="2">
                  <c:v>93.47829999999999</c:v>
                </c:pt>
                <c:pt idx="3">
                  <c:v>92.982500000000002</c:v>
                </c:pt>
                <c:pt idx="4">
                  <c:v>92.424200000000027</c:v>
                </c:pt>
                <c:pt idx="5">
                  <c:v>91.666699999999992</c:v>
                </c:pt>
                <c:pt idx="6">
                  <c:v>91.198499999999981</c:v>
                </c:pt>
                <c:pt idx="7">
                  <c:v>90.991000000000227</c:v>
                </c:pt>
              </c:numCache>
            </c:numRef>
          </c:val>
        </c:ser>
        <c:ser>
          <c:idx val="3"/>
          <c:order val="3"/>
          <c:tx>
            <c:strRef>
              <c:f>List1!$E$1</c:f>
              <c:strCache>
                <c:ptCount val="1"/>
                <c:pt idx="0">
                  <c:v>Sloupec1</c:v>
                </c:pt>
              </c:strCache>
            </c:strRef>
          </c:tx>
          <c:spPr>
            <a:ln w="28575">
              <a:noFill/>
            </a:ln>
          </c:spPr>
          <c:marker>
            <c:symbol val="none"/>
          </c:marker>
          <c:dLbls>
            <c:showVal val="1"/>
          </c:dLbls>
          <c:cat>
            <c:strRef>
              <c:f>List1!$A$2:$A$9</c:f>
              <c:strCache>
                <c:ptCount val="8"/>
                <c:pt idx="0">
                  <c:v>FN OL: KOŽNI odd. 10</c:v>
                </c:pt>
                <c:pt idx="1">
                  <c:v>FN OL: 1CHIR odd. 8</c:v>
                </c:pt>
                <c:pt idx="2">
                  <c:v>FN OL: KNM odd. 40</c:v>
                </c:pt>
                <c:pt idx="3">
                  <c:v>FN OL: PLIC odd. 26</c:v>
                </c:pt>
                <c:pt idx="4">
                  <c:v>FN OL: 2IK odd. 30C</c:v>
                </c:pt>
                <c:pt idx="5">
                  <c:v>FN OL: 1IK odd. 4+4A</c:v>
                </c:pt>
                <c:pt idx="6">
                  <c:v>FN OL: UROL odd. 20</c:v>
                </c:pt>
                <c:pt idx="7">
                  <c:v>FN OL: ONK odd. 42B</c:v>
                </c:pt>
              </c:strCache>
            </c:strRef>
          </c:cat>
          <c:val>
            <c:numRef>
              <c:f>List1!$E$2:$E$9</c:f>
              <c:numCache>
                <c:formatCode>General</c:formatCode>
                <c:ptCount val="8"/>
              </c:numCache>
            </c:numRef>
          </c:val>
        </c:ser>
        <c:dLbls>
          <c:showVal val="1"/>
        </c:dLbls>
        <c:hiLowLines>
          <c:spPr>
            <a:ln w="25400" cap="sq" cmpd="sng" algn="ctr">
              <a:solidFill>
                <a:srgbClr val="003366"/>
              </a:solidFill>
              <a:prstDash val="solid"/>
              <a:headEnd type="none" w="med" len="sm"/>
              <a:tailEnd type="none" w="med" len="sm"/>
            </a:ln>
            <a:effectLst/>
          </c:spPr>
        </c:hiLowLines>
        <c:axId val="140765824"/>
        <c:axId val="140779904"/>
      </c:stockChart>
      <c:catAx>
        <c:axId val="14076582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0779904"/>
        <c:crosses val="autoZero"/>
        <c:auto val="1"/>
        <c:lblAlgn val="ctr"/>
        <c:lblOffset val="100"/>
      </c:catAx>
      <c:valAx>
        <c:axId val="14077990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076582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NCHIR odd. 34</c:v>
                </c:pt>
                <c:pt idx="1">
                  <c:v>FN OL: OČNI odd. 13</c:v>
                </c:pt>
                <c:pt idx="2">
                  <c:v>FN OL: 3IK odd. 39A</c:v>
                </c:pt>
                <c:pt idx="3">
                  <c:v>FN OL: ORT 29A</c:v>
                </c:pt>
                <c:pt idx="4">
                  <c:v>FN OL: NCHIR odd. 36a</c:v>
                </c:pt>
                <c:pt idx="5">
                  <c:v>FN OL: PCHIR odd. 49</c:v>
                </c:pt>
                <c:pt idx="6">
                  <c:v>FN OL: UCOCH odd. 33</c:v>
                </c:pt>
                <c:pt idx="7">
                  <c:v>FN OL: ORL 14A,B</c:v>
                </c:pt>
                <c:pt idx="8">
                  <c:v>FN OL: 2CHIR odd. 37</c:v>
                </c:pt>
              </c:strCache>
            </c:strRef>
          </c:cat>
          <c:val>
            <c:numRef>
              <c:f>List1!$B$2:$B$10</c:f>
              <c:numCache>
                <c:formatCode>General</c:formatCode>
                <c:ptCount val="9"/>
                <c:pt idx="0">
                  <c:v>78.649699999999996</c:v>
                </c:pt>
                <c:pt idx="1">
                  <c:v>82.581100000000006</c:v>
                </c:pt>
                <c:pt idx="2">
                  <c:v>80.590500000000006</c:v>
                </c:pt>
                <c:pt idx="3">
                  <c:v>81.724000000000004</c:v>
                </c:pt>
                <c:pt idx="4">
                  <c:v>79.111999999999995</c:v>
                </c:pt>
                <c:pt idx="5">
                  <c:v>79.098699999999994</c:v>
                </c:pt>
                <c:pt idx="6">
                  <c:v>81.780799999999999</c:v>
                </c:pt>
                <c:pt idx="7">
                  <c:v>82.025699999999986</c:v>
                </c:pt>
                <c:pt idx="8">
                  <c:v>79.662999999999982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NCHIR odd. 34</c:v>
                </c:pt>
                <c:pt idx="1">
                  <c:v>FN OL: OČNI odd. 13</c:v>
                </c:pt>
                <c:pt idx="2">
                  <c:v>FN OL: 3IK odd. 39A</c:v>
                </c:pt>
                <c:pt idx="3">
                  <c:v>FN OL: ORT 29A</c:v>
                </c:pt>
                <c:pt idx="4">
                  <c:v>FN OL: NCHIR odd. 36a</c:v>
                </c:pt>
                <c:pt idx="5">
                  <c:v>FN OL: PCHIR odd. 49</c:v>
                </c:pt>
                <c:pt idx="6">
                  <c:v>FN OL: UCOCH odd. 33</c:v>
                </c:pt>
                <c:pt idx="7">
                  <c:v>FN OL: ORL 14A,B</c:v>
                </c:pt>
                <c:pt idx="8">
                  <c:v>FN OL: 2CHIR odd. 37</c:v>
                </c:pt>
              </c:strCache>
            </c:strRef>
          </c:cat>
          <c:val>
            <c:numRef>
              <c:f>List1!$C$2:$C$10</c:f>
              <c:numCache>
                <c:formatCode>General</c:formatCode>
                <c:ptCount val="9"/>
                <c:pt idx="0">
                  <c:v>101.5586</c:v>
                </c:pt>
                <c:pt idx="1">
                  <c:v>97.048500000000004</c:v>
                </c:pt>
                <c:pt idx="2">
                  <c:v>98.356799999999978</c:v>
                </c:pt>
                <c:pt idx="3">
                  <c:v>96.654399999999981</c:v>
                </c:pt>
                <c:pt idx="4">
                  <c:v>99.148899999999998</c:v>
                </c:pt>
                <c:pt idx="5">
                  <c:v>99.106399999999979</c:v>
                </c:pt>
                <c:pt idx="6">
                  <c:v>96.424300000000002</c:v>
                </c:pt>
                <c:pt idx="7">
                  <c:v>95.247000000000227</c:v>
                </c:pt>
                <c:pt idx="8">
                  <c:v>92.247100000000302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NCHIR odd. 34</c:v>
                </c:pt>
                <c:pt idx="1">
                  <c:v>FN OL: OČNI odd. 13</c:v>
                </c:pt>
                <c:pt idx="2">
                  <c:v>FN OL: 3IK odd. 39A</c:v>
                </c:pt>
                <c:pt idx="3">
                  <c:v>FN OL: ORT 29A</c:v>
                </c:pt>
                <c:pt idx="4">
                  <c:v>FN OL: NCHIR odd. 36a</c:v>
                </c:pt>
                <c:pt idx="5">
                  <c:v>FN OL: PCHIR odd. 49</c:v>
                </c:pt>
                <c:pt idx="6">
                  <c:v>FN OL: UCOCH odd. 33</c:v>
                </c:pt>
                <c:pt idx="7">
                  <c:v>FN OL: ORL 14A,B</c:v>
                </c:pt>
                <c:pt idx="8">
                  <c:v>FN OL: 2CHIR odd. 37</c:v>
                </c:pt>
              </c:strCache>
            </c:strRef>
          </c:cat>
          <c:val>
            <c:numRef>
              <c:f>List1!$D$2:$D$10</c:f>
              <c:numCache>
                <c:formatCode>General</c:formatCode>
                <c:ptCount val="9"/>
                <c:pt idx="0">
                  <c:v>90.104200000000006</c:v>
                </c:pt>
                <c:pt idx="1">
                  <c:v>89.814800000000005</c:v>
                </c:pt>
                <c:pt idx="2">
                  <c:v>89.473699999999994</c:v>
                </c:pt>
                <c:pt idx="3">
                  <c:v>89.1892</c:v>
                </c:pt>
                <c:pt idx="4">
                  <c:v>89.13039999999998</c:v>
                </c:pt>
                <c:pt idx="5">
                  <c:v>89.102599999999981</c:v>
                </c:pt>
                <c:pt idx="6">
                  <c:v>89.102599999999981</c:v>
                </c:pt>
                <c:pt idx="7">
                  <c:v>88.636399999999981</c:v>
                </c:pt>
                <c:pt idx="8">
                  <c:v>85.955100000000002</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NCHIR odd. 34</c:v>
                </c:pt>
                <c:pt idx="1">
                  <c:v>FN OL: OČNI odd. 13</c:v>
                </c:pt>
                <c:pt idx="2">
                  <c:v>FN OL: 3IK odd. 39A</c:v>
                </c:pt>
                <c:pt idx="3">
                  <c:v>FN OL: ORT 29A</c:v>
                </c:pt>
                <c:pt idx="4">
                  <c:v>FN OL: NCHIR odd. 36a</c:v>
                </c:pt>
                <c:pt idx="5">
                  <c:v>FN OL: PCHIR odd. 49</c:v>
                </c:pt>
                <c:pt idx="6">
                  <c:v>FN OL: UCOCH odd. 33</c:v>
                </c:pt>
                <c:pt idx="7">
                  <c:v>FN OL: ORL 14A,B</c:v>
                </c:pt>
                <c:pt idx="8">
                  <c:v>FN OL: 2CHIR odd. 37</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41000704"/>
        <c:axId val="141002240"/>
      </c:stockChart>
      <c:catAx>
        <c:axId val="14100070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1002240"/>
        <c:crosses val="autoZero"/>
        <c:auto val="1"/>
        <c:lblAlgn val="ctr"/>
        <c:lblOffset val="100"/>
      </c:catAx>
      <c:valAx>
        <c:axId val="14100224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100070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PORGYN odd. 19B</c:v>
                </c:pt>
                <c:pt idx="1">
                  <c:v>FN OL: TRAU odd. 27</c:v>
                </c:pt>
                <c:pt idx="2">
                  <c:v>FN OL: PSY odd. 32A+32B</c:v>
                </c:pt>
                <c:pt idx="3">
                  <c:v>FN OL: 1IK odd. 1+2</c:v>
                </c:pt>
                <c:pt idx="4">
                  <c:v>FN OL: ORT odd. 29B</c:v>
                </c:pt>
                <c:pt idx="5">
                  <c:v>FN OL: PORGYN odd. 17</c:v>
                </c:pt>
                <c:pt idx="6">
                  <c:v>FN OL: NEUR odd. 31B</c:v>
                </c:pt>
                <c:pt idx="7">
                  <c:v>FN OL: PORGYN odd. 18</c:v>
                </c:pt>
                <c:pt idx="8">
                  <c:v>FN OL: NEUR odd. 31A</c:v>
                </c:pt>
              </c:strCache>
            </c:strRef>
          </c:cat>
          <c:val>
            <c:numRef>
              <c:f>List1!$B$2:$B$10</c:f>
              <c:numCache>
                <c:formatCode>General</c:formatCode>
                <c:ptCount val="9"/>
                <c:pt idx="0">
                  <c:v>78.713499999999996</c:v>
                </c:pt>
                <c:pt idx="1">
                  <c:v>77.441200000000421</c:v>
                </c:pt>
                <c:pt idx="2">
                  <c:v>74.932300000000012</c:v>
                </c:pt>
                <c:pt idx="3">
                  <c:v>75.204600000000127</c:v>
                </c:pt>
                <c:pt idx="4">
                  <c:v>76.099900000000005</c:v>
                </c:pt>
                <c:pt idx="5">
                  <c:v>74.473299999999995</c:v>
                </c:pt>
                <c:pt idx="6">
                  <c:v>70.277799999999999</c:v>
                </c:pt>
                <c:pt idx="7">
                  <c:v>70.774999999999991</c:v>
                </c:pt>
                <c:pt idx="8">
                  <c:v>68.787300000000002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PORGYN odd. 19B</c:v>
                </c:pt>
                <c:pt idx="1">
                  <c:v>FN OL: TRAU odd. 27</c:v>
                </c:pt>
                <c:pt idx="2">
                  <c:v>FN OL: PSY odd. 32A+32B</c:v>
                </c:pt>
                <c:pt idx="3">
                  <c:v>FN OL: 1IK odd. 1+2</c:v>
                </c:pt>
                <c:pt idx="4">
                  <c:v>FN OL: ORT odd. 29B</c:v>
                </c:pt>
                <c:pt idx="5">
                  <c:v>FN OL: PORGYN odd. 17</c:v>
                </c:pt>
                <c:pt idx="6">
                  <c:v>FN OL: NEUR odd. 31B</c:v>
                </c:pt>
                <c:pt idx="7">
                  <c:v>FN OL: PORGYN odd. 18</c:v>
                </c:pt>
                <c:pt idx="8">
                  <c:v>FN OL: NEUR odd. 31A</c:v>
                </c:pt>
              </c:strCache>
            </c:strRef>
          </c:cat>
          <c:val>
            <c:numRef>
              <c:f>List1!$C$2:$C$10</c:f>
              <c:numCache>
                <c:formatCode>General</c:formatCode>
                <c:ptCount val="9"/>
                <c:pt idx="0">
                  <c:v>91.50869999999999</c:v>
                </c:pt>
                <c:pt idx="1">
                  <c:v>90.4953</c:v>
                </c:pt>
                <c:pt idx="2">
                  <c:v>92.924800000000005</c:v>
                </c:pt>
                <c:pt idx="3">
                  <c:v>91.462000000000003</c:v>
                </c:pt>
                <c:pt idx="4">
                  <c:v>89.142299999999992</c:v>
                </c:pt>
                <c:pt idx="5">
                  <c:v>90.142099999999999</c:v>
                </c:pt>
                <c:pt idx="6">
                  <c:v>91.626899999999978</c:v>
                </c:pt>
                <c:pt idx="7">
                  <c:v>89.718800000000002</c:v>
                </c:pt>
                <c:pt idx="8">
                  <c:v>85.379399999999919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PORGYN odd. 19B</c:v>
                </c:pt>
                <c:pt idx="1">
                  <c:v>FN OL: TRAU odd. 27</c:v>
                </c:pt>
                <c:pt idx="2">
                  <c:v>FN OL: PSY odd. 32A+32B</c:v>
                </c:pt>
                <c:pt idx="3">
                  <c:v>FN OL: 1IK odd. 1+2</c:v>
                </c:pt>
                <c:pt idx="4">
                  <c:v>FN OL: ORT odd. 29B</c:v>
                </c:pt>
                <c:pt idx="5">
                  <c:v>FN OL: PORGYN odd. 17</c:v>
                </c:pt>
                <c:pt idx="6">
                  <c:v>FN OL: NEUR odd. 31B</c:v>
                </c:pt>
                <c:pt idx="7">
                  <c:v>FN OL: PORGYN odd. 18</c:v>
                </c:pt>
                <c:pt idx="8">
                  <c:v>FN OL: NEUR odd. 31A</c:v>
                </c:pt>
              </c:strCache>
            </c:strRef>
          </c:cat>
          <c:val>
            <c:numRef>
              <c:f>List1!$D$2:$D$10</c:f>
              <c:numCache>
                <c:formatCode>General</c:formatCode>
                <c:ptCount val="9"/>
                <c:pt idx="0">
                  <c:v>85.111099999999993</c:v>
                </c:pt>
                <c:pt idx="1">
                  <c:v>83.968300000000013</c:v>
                </c:pt>
                <c:pt idx="2">
                  <c:v>83.928600000000003</c:v>
                </c:pt>
                <c:pt idx="3">
                  <c:v>83.333299999999994</c:v>
                </c:pt>
                <c:pt idx="4">
                  <c:v>82.621099999999998</c:v>
                </c:pt>
                <c:pt idx="5">
                  <c:v>82.307699999999997</c:v>
                </c:pt>
                <c:pt idx="6">
                  <c:v>80.952399999999983</c:v>
                </c:pt>
                <c:pt idx="7">
                  <c:v>80.246899999999997</c:v>
                </c:pt>
                <c:pt idx="8">
                  <c:v>77.083299999999994</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PORGYN odd. 19B</c:v>
                </c:pt>
                <c:pt idx="1">
                  <c:v>FN OL: TRAU odd. 27</c:v>
                </c:pt>
                <c:pt idx="2">
                  <c:v>FN OL: PSY odd. 32A+32B</c:v>
                </c:pt>
                <c:pt idx="3">
                  <c:v>FN OL: 1IK odd. 1+2</c:v>
                </c:pt>
                <c:pt idx="4">
                  <c:v>FN OL: ORT odd. 29B</c:v>
                </c:pt>
                <c:pt idx="5">
                  <c:v>FN OL: PORGYN odd. 17</c:v>
                </c:pt>
                <c:pt idx="6">
                  <c:v>FN OL: NEUR odd. 31B</c:v>
                </c:pt>
                <c:pt idx="7">
                  <c:v>FN OL: PORGYN odd. 18</c:v>
                </c:pt>
                <c:pt idx="8">
                  <c:v>FN OL: NEUR odd. 31A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41453184"/>
        <c:axId val="141454720"/>
      </c:stockChart>
      <c:catAx>
        <c:axId val="14145318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1454720"/>
        <c:crosses val="autoZero"/>
        <c:auto val="1"/>
        <c:lblAlgn val="ctr"/>
        <c:lblOffset val="100"/>
      </c:catAx>
      <c:valAx>
        <c:axId val="14145472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145318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List1!$A$2:$A$7</c:f>
              <c:strCache>
                <c:ptCount val="6"/>
                <c:pt idx="0">
                  <c:v>Propuštění a pokračování péče</c:v>
                </c:pt>
                <c:pt idx="1">
                  <c:v>Informace o péči a užívání léků po propuštění z nemocnice</c:v>
                </c:pt>
                <c:pt idx="2">
                  <c:v>Průběh propuštění z nemocnice</c:v>
                </c:pt>
                <c:pt idx="3">
                  <c:v>Informace o možných nebezpečných příznacích po propuštění z nemocnice</c:v>
                </c:pt>
                <c:pt idx="4">
                  <c:v>Doporučení nemocnice rodině nebo přátelům</c:v>
                </c:pt>
                <c:pt idx="5">
                  <c:v>Nabídka pomoci při zajišťování domácí péče po propuštění z nemocnice</c:v>
                </c:pt>
              </c:strCache>
            </c:strRef>
          </c:cat>
          <c:val>
            <c:numRef>
              <c:f>List1!$B$2:$B$7</c:f>
              <c:numCache>
                <c:formatCode>General</c:formatCode>
                <c:ptCount val="6"/>
                <c:pt idx="0">
                  <c:v>85.424000000000007</c:v>
                </c:pt>
                <c:pt idx="1">
                  <c:v>94.050799999999981</c:v>
                </c:pt>
                <c:pt idx="2">
                  <c:v>90.283600000000007</c:v>
                </c:pt>
                <c:pt idx="3">
                  <c:v>88.027000000000001</c:v>
                </c:pt>
                <c:pt idx="4">
                  <c:v>74.086399999999998</c:v>
                </c:pt>
                <c:pt idx="5">
                  <c:v>57.6706</c:v>
                </c:pt>
              </c:numCache>
            </c:numRef>
          </c:val>
        </c:ser>
        <c:ser>
          <c:idx val="1"/>
          <c:order val="1"/>
          <c:tx>
            <c:strRef>
              <c:f>List1!$C$1</c:f>
              <c:strCache>
                <c:ptCount val="1"/>
                <c:pt idx="0">
                  <c:v>horní mez</c:v>
                </c:pt>
              </c:strCache>
            </c:strRef>
          </c:tx>
          <c:spPr>
            <a:ln w="28575">
              <a:noFill/>
            </a:ln>
          </c:spPr>
          <c:marker>
            <c:symbol val="none"/>
          </c:marker>
          <c:dLbls>
            <c:delete val="1"/>
          </c:dLbls>
          <c:cat>
            <c:strRef>
              <c:f>List1!$A$2:$A$7</c:f>
              <c:strCache>
                <c:ptCount val="6"/>
                <c:pt idx="0">
                  <c:v>Propuštění a pokračování péče</c:v>
                </c:pt>
                <c:pt idx="1">
                  <c:v>Informace o péči a užívání léků po propuštění z nemocnice</c:v>
                </c:pt>
                <c:pt idx="2">
                  <c:v>Průběh propuštění z nemocnice</c:v>
                </c:pt>
                <c:pt idx="3">
                  <c:v>Informace o možných nebezpečných příznacích po propuštění z nemocnice</c:v>
                </c:pt>
                <c:pt idx="4">
                  <c:v>Doporučení nemocnice rodině nebo přátelům</c:v>
                </c:pt>
                <c:pt idx="5">
                  <c:v>Nabídka pomoci při zajišťování domácí péče po propuštění z nemocnice</c:v>
                </c:pt>
              </c:strCache>
            </c:strRef>
          </c:cat>
          <c:val>
            <c:numRef>
              <c:f>List1!$C$2:$C$7</c:f>
              <c:numCache>
                <c:formatCode>General</c:formatCode>
                <c:ptCount val="6"/>
                <c:pt idx="0">
                  <c:v>87.468700000000013</c:v>
                </c:pt>
                <c:pt idx="1">
                  <c:v>96.140600000000006</c:v>
                </c:pt>
                <c:pt idx="2">
                  <c:v>92.953999999999994</c:v>
                </c:pt>
                <c:pt idx="3">
                  <c:v>91.02849999999998</c:v>
                </c:pt>
                <c:pt idx="4">
                  <c:v>78.175799999999626</c:v>
                </c:pt>
                <c:pt idx="5">
                  <c:v>66.852699999999999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List1!$A$2:$A$7</c:f>
              <c:strCache>
                <c:ptCount val="6"/>
                <c:pt idx="0">
                  <c:v>Propuštění a pokračování péče</c:v>
                </c:pt>
                <c:pt idx="1">
                  <c:v>Informace o péči a užívání léků po propuštění z nemocnice</c:v>
                </c:pt>
                <c:pt idx="2">
                  <c:v>Průběh propuštění z nemocnice</c:v>
                </c:pt>
                <c:pt idx="3">
                  <c:v>Informace o možných nebezpečných příznacích po propuštění z nemocnice</c:v>
                </c:pt>
                <c:pt idx="4">
                  <c:v>Doporučení nemocnice rodině nebo přátelům</c:v>
                </c:pt>
                <c:pt idx="5">
                  <c:v>Nabídka pomoci při zajišťování domácí péče po propuštění z nemocnice</c:v>
                </c:pt>
              </c:strCache>
            </c:strRef>
          </c:cat>
          <c:val>
            <c:numRef>
              <c:f>List1!$D$2:$D$7</c:f>
              <c:numCache>
                <c:formatCode>General</c:formatCode>
                <c:ptCount val="6"/>
                <c:pt idx="0">
                  <c:v>86.446399999999997</c:v>
                </c:pt>
                <c:pt idx="1">
                  <c:v>95.095699999999994</c:v>
                </c:pt>
                <c:pt idx="2">
                  <c:v>91.618799999999979</c:v>
                </c:pt>
                <c:pt idx="3">
                  <c:v>89.527799999999999</c:v>
                </c:pt>
                <c:pt idx="4">
                  <c:v>76.131100000000004</c:v>
                </c:pt>
                <c:pt idx="5">
                  <c:v>62.261700000000012</c:v>
                </c:pt>
              </c:numCache>
            </c:numRef>
          </c:val>
        </c:ser>
        <c:dLbls>
          <c:showVal val="1"/>
        </c:dLbls>
        <c:hiLowLines>
          <c:spPr>
            <a:ln w="25400" cap="sq" cmpd="sng" algn="ctr">
              <a:solidFill>
                <a:srgbClr val="003366"/>
              </a:solidFill>
              <a:prstDash val="solid"/>
              <a:headEnd type="none" w="med" len="sm"/>
              <a:tailEnd type="none" w="med" len="sm"/>
            </a:ln>
            <a:effectLst/>
          </c:spPr>
        </c:hiLowLines>
        <c:axId val="143051008"/>
        <c:axId val="143056896"/>
      </c:stockChart>
      <c:catAx>
        <c:axId val="14305100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3056896"/>
        <c:crosses val="autoZero"/>
        <c:auto val="1"/>
        <c:lblAlgn val="ctr"/>
        <c:lblOffset val="100"/>
      </c:catAx>
      <c:valAx>
        <c:axId val="14305689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305100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KNM odd. 40</c:v>
                </c:pt>
                <c:pt idx="2">
                  <c:v>FN OL: KOŽNI odd. 10</c:v>
                </c:pt>
                <c:pt idx="3">
                  <c:v>FN OL: PLIC odd. 24</c:v>
                </c:pt>
                <c:pt idx="4">
                  <c:v>FN OL: RHC odd. 44</c:v>
                </c:pt>
                <c:pt idx="5">
                  <c:v>FN OL: 1CHIR odd. 3</c:v>
                </c:pt>
                <c:pt idx="6">
                  <c:v>FN OL: PCHIR odd. 49</c:v>
                </c:pt>
                <c:pt idx="7">
                  <c:v>FN OL: 1CHIR odd. 9</c:v>
                </c:pt>
                <c:pt idx="8">
                  <c:v>FN OL: 1CHIR odd. 8</c:v>
                </c:pt>
                <c:pt idx="9">
                  <c:v>FN OL: 3IK odd. 39B+C</c:v>
                </c:pt>
              </c:strCache>
            </c:strRef>
          </c:cat>
          <c:val>
            <c:numRef>
              <c:f>List1!$B$2:$B$11</c:f>
              <c:numCache>
                <c:formatCode>General</c:formatCode>
                <c:ptCount val="10"/>
                <c:pt idx="0">
                  <c:v>100</c:v>
                </c:pt>
                <c:pt idx="1">
                  <c:v>92.2029</c:v>
                </c:pt>
                <c:pt idx="2">
                  <c:v>93.052099999999982</c:v>
                </c:pt>
                <c:pt idx="3">
                  <c:v>90.231899999999996</c:v>
                </c:pt>
                <c:pt idx="4">
                  <c:v>88.572299999999998</c:v>
                </c:pt>
                <c:pt idx="5">
                  <c:v>89.052599999999998</c:v>
                </c:pt>
                <c:pt idx="6">
                  <c:v>87.191599999999994</c:v>
                </c:pt>
                <c:pt idx="7">
                  <c:v>88.722700000000003</c:v>
                </c:pt>
                <c:pt idx="8">
                  <c:v>85.629199999999983</c:v>
                </c:pt>
                <c:pt idx="9">
                  <c:v>84.903099999999995</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KNM odd. 40</c:v>
                </c:pt>
                <c:pt idx="2">
                  <c:v>FN OL: KOŽNI odd. 10</c:v>
                </c:pt>
                <c:pt idx="3">
                  <c:v>FN OL: PLIC odd. 24</c:v>
                </c:pt>
                <c:pt idx="4">
                  <c:v>FN OL: RHC odd. 44</c:v>
                </c:pt>
                <c:pt idx="5">
                  <c:v>FN OL: 1CHIR odd. 3</c:v>
                </c:pt>
                <c:pt idx="6">
                  <c:v>FN OL: PCHIR odd. 49</c:v>
                </c:pt>
                <c:pt idx="7">
                  <c:v>FN OL: 1CHIR odd. 9</c:v>
                </c:pt>
                <c:pt idx="8">
                  <c:v>FN OL: 1CHIR odd. 8</c:v>
                </c:pt>
                <c:pt idx="9">
                  <c:v>FN OL: 3IK odd. 39B+C</c:v>
                </c:pt>
              </c:strCache>
            </c:strRef>
          </c:cat>
          <c:val>
            <c:numRef>
              <c:f>List1!$C$2:$C$11</c:f>
              <c:numCache>
                <c:formatCode>General</c:formatCode>
                <c:ptCount val="10"/>
                <c:pt idx="0">
                  <c:v>100</c:v>
                </c:pt>
                <c:pt idx="1">
                  <c:v>101.79710000000026</c:v>
                </c:pt>
                <c:pt idx="2">
                  <c:v>98.947900000000331</c:v>
                </c:pt>
                <c:pt idx="3">
                  <c:v>98.830600000000004</c:v>
                </c:pt>
                <c:pt idx="4">
                  <c:v>100.1374</c:v>
                </c:pt>
                <c:pt idx="5">
                  <c:v>96.253500000000003</c:v>
                </c:pt>
                <c:pt idx="6">
                  <c:v>97.535600000000002</c:v>
                </c:pt>
                <c:pt idx="7">
                  <c:v>95.614199999999997</c:v>
                </c:pt>
                <c:pt idx="8">
                  <c:v>97.204099999999997</c:v>
                </c:pt>
                <c:pt idx="9">
                  <c:v>96.208000000000013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KNM odd. 40</c:v>
                </c:pt>
                <c:pt idx="2">
                  <c:v>FN OL: KOŽNI odd. 10</c:v>
                </c:pt>
                <c:pt idx="3">
                  <c:v>FN OL: PLIC odd. 24</c:v>
                </c:pt>
                <c:pt idx="4">
                  <c:v>FN OL: RHC odd. 44</c:v>
                </c:pt>
                <c:pt idx="5">
                  <c:v>FN OL: 1CHIR odd. 3</c:v>
                </c:pt>
                <c:pt idx="6">
                  <c:v>FN OL: PCHIR odd. 49</c:v>
                </c:pt>
                <c:pt idx="7">
                  <c:v>FN OL: 1CHIR odd. 9</c:v>
                </c:pt>
                <c:pt idx="8">
                  <c:v>FN OL: 1CHIR odd. 8</c:v>
                </c:pt>
                <c:pt idx="9">
                  <c:v>FN OL: 3IK odd. 39B+C</c:v>
                </c:pt>
              </c:strCache>
            </c:strRef>
          </c:cat>
          <c:val>
            <c:numRef>
              <c:f>List1!$D$2:$D$11</c:f>
              <c:numCache>
                <c:formatCode>General</c:formatCode>
                <c:ptCount val="10"/>
                <c:pt idx="0">
                  <c:v>100</c:v>
                </c:pt>
                <c:pt idx="1">
                  <c:v>97</c:v>
                </c:pt>
                <c:pt idx="2">
                  <c:v>96</c:v>
                </c:pt>
                <c:pt idx="3">
                  <c:v>94.531300000000002</c:v>
                </c:pt>
                <c:pt idx="4">
                  <c:v>94.354799999999983</c:v>
                </c:pt>
                <c:pt idx="5">
                  <c:v>92.653099999999981</c:v>
                </c:pt>
                <c:pt idx="6">
                  <c:v>92.363600000000005</c:v>
                </c:pt>
                <c:pt idx="7">
                  <c:v>92.16849999999998</c:v>
                </c:pt>
                <c:pt idx="8">
                  <c:v>91.416700000000006</c:v>
                </c:pt>
                <c:pt idx="9">
                  <c:v>90.555599999999998</c:v>
                </c:pt>
              </c:numCache>
            </c:numRef>
          </c:val>
        </c:ser>
        <c:dLbls>
          <c:showVal val="1"/>
        </c:dLbls>
        <c:hiLowLines>
          <c:spPr>
            <a:ln w="25400" cap="sq" cmpd="sng" algn="ctr">
              <a:solidFill>
                <a:srgbClr val="003366"/>
              </a:solidFill>
              <a:prstDash val="solid"/>
              <a:headEnd type="none" w="med" len="sm"/>
              <a:tailEnd type="none" w="med" len="sm"/>
            </a:ln>
            <a:effectLst/>
          </c:spPr>
        </c:hiLowLines>
        <c:axId val="143415936"/>
        <c:axId val="143421824"/>
      </c:stockChart>
      <c:catAx>
        <c:axId val="14341593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3421824"/>
        <c:crosses val="autoZero"/>
        <c:auto val="1"/>
        <c:lblAlgn val="ctr"/>
        <c:lblOffset val="100"/>
      </c:catAx>
      <c:valAx>
        <c:axId val="14342182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341593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PRAC odd. 43</c:v>
                </c:pt>
                <c:pt idx="1">
                  <c:v>FN OL: PORGYN odd. 19B</c:v>
                </c:pt>
                <c:pt idx="2">
                  <c:v>FN OL: PSY odd. 32A+32B</c:v>
                </c:pt>
                <c:pt idx="3">
                  <c:v>FN OL: NCHIR odd. 36a</c:v>
                </c:pt>
                <c:pt idx="4">
                  <c:v>FN OL: 2IK odd. 30B</c:v>
                </c:pt>
                <c:pt idx="5">
                  <c:v>FN OL: UROL odd. 20</c:v>
                </c:pt>
                <c:pt idx="6">
                  <c:v>FN OL: OČNI odd. 13</c:v>
                </c:pt>
                <c:pt idx="7">
                  <c:v>FN OL: ORL 14A,B</c:v>
                </c:pt>
              </c:strCache>
            </c:strRef>
          </c:cat>
          <c:val>
            <c:numRef>
              <c:f>List1!$B$2:$B$9</c:f>
              <c:numCache>
                <c:formatCode>General</c:formatCode>
                <c:ptCount val="8"/>
                <c:pt idx="0">
                  <c:v>81.68219999999998</c:v>
                </c:pt>
                <c:pt idx="1">
                  <c:v>84.872399999999743</c:v>
                </c:pt>
                <c:pt idx="2">
                  <c:v>84.004599999999996</c:v>
                </c:pt>
                <c:pt idx="3">
                  <c:v>78.376799999999989</c:v>
                </c:pt>
                <c:pt idx="4">
                  <c:v>83.548100000000005</c:v>
                </c:pt>
                <c:pt idx="5">
                  <c:v>83.834999999999994</c:v>
                </c:pt>
                <c:pt idx="6">
                  <c:v>80.868499999999983</c:v>
                </c:pt>
                <c:pt idx="7">
                  <c:v>83.615499999999983</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PRAC odd. 43</c:v>
                </c:pt>
                <c:pt idx="1">
                  <c:v>FN OL: PORGYN odd. 19B</c:v>
                </c:pt>
                <c:pt idx="2">
                  <c:v>FN OL: PSY odd. 32A+32B</c:v>
                </c:pt>
                <c:pt idx="3">
                  <c:v>FN OL: NCHIR odd. 36a</c:v>
                </c:pt>
                <c:pt idx="4">
                  <c:v>FN OL: 2IK odd. 30B</c:v>
                </c:pt>
                <c:pt idx="5">
                  <c:v>FN OL: UROL odd. 20</c:v>
                </c:pt>
                <c:pt idx="6">
                  <c:v>FN OL: OČNI odd. 13</c:v>
                </c:pt>
                <c:pt idx="7">
                  <c:v>FN OL: ORL 14A,B</c:v>
                </c:pt>
              </c:strCache>
            </c:strRef>
          </c:cat>
          <c:val>
            <c:numRef>
              <c:f>List1!$C$2:$C$9</c:f>
              <c:numCache>
                <c:formatCode>General</c:formatCode>
                <c:ptCount val="8"/>
                <c:pt idx="0">
                  <c:v>97.466700000000003</c:v>
                </c:pt>
                <c:pt idx="1">
                  <c:v>93.794300000000007</c:v>
                </c:pt>
                <c:pt idx="2">
                  <c:v>94.566800000000001</c:v>
                </c:pt>
                <c:pt idx="3">
                  <c:v>99.804999999999993</c:v>
                </c:pt>
                <c:pt idx="4">
                  <c:v>93.785299999999992</c:v>
                </c:pt>
                <c:pt idx="5">
                  <c:v>93.281200000000027</c:v>
                </c:pt>
                <c:pt idx="6">
                  <c:v>96.045100000000005</c:v>
                </c:pt>
                <c:pt idx="7">
                  <c:v>92.802399999999949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PRAC odd. 43</c:v>
                </c:pt>
                <c:pt idx="1">
                  <c:v>FN OL: PORGYN odd. 19B</c:v>
                </c:pt>
                <c:pt idx="2">
                  <c:v>FN OL: PSY odd. 32A+32B</c:v>
                </c:pt>
                <c:pt idx="3">
                  <c:v>FN OL: NCHIR odd. 36a</c:v>
                </c:pt>
                <c:pt idx="4">
                  <c:v>FN OL: 2IK odd. 30B</c:v>
                </c:pt>
                <c:pt idx="5">
                  <c:v>FN OL: UROL odd. 20</c:v>
                </c:pt>
                <c:pt idx="6">
                  <c:v>FN OL: OČNI odd. 13</c:v>
                </c:pt>
                <c:pt idx="7">
                  <c:v>FN OL: ORL 14A,B</c:v>
                </c:pt>
              </c:strCache>
            </c:strRef>
          </c:cat>
          <c:val>
            <c:numRef>
              <c:f>List1!$D$2:$D$9</c:f>
              <c:numCache>
                <c:formatCode>General</c:formatCode>
                <c:ptCount val="8"/>
                <c:pt idx="0">
                  <c:v>89.5745</c:v>
                </c:pt>
                <c:pt idx="1">
                  <c:v>89.333299999999994</c:v>
                </c:pt>
                <c:pt idx="2">
                  <c:v>89.285699999999991</c:v>
                </c:pt>
                <c:pt idx="3">
                  <c:v>89.090900000000005</c:v>
                </c:pt>
                <c:pt idx="4">
                  <c:v>88.666699999999992</c:v>
                </c:pt>
                <c:pt idx="5">
                  <c:v>88.558099999999982</c:v>
                </c:pt>
                <c:pt idx="6">
                  <c:v>88.456800000000001</c:v>
                </c:pt>
                <c:pt idx="7">
                  <c:v>88.209000000000003</c:v>
                </c:pt>
              </c:numCache>
            </c:numRef>
          </c:val>
        </c:ser>
        <c:dLbls>
          <c:showVal val="1"/>
        </c:dLbls>
        <c:hiLowLines>
          <c:spPr>
            <a:ln w="25400" cap="sq" cmpd="sng" algn="ctr">
              <a:solidFill>
                <a:srgbClr val="003366"/>
              </a:solidFill>
              <a:prstDash val="solid"/>
              <a:headEnd type="none" w="med" len="sm"/>
              <a:tailEnd type="none" w="med" len="sm"/>
            </a:ln>
            <a:effectLst/>
          </c:spPr>
        </c:hiLowLines>
        <c:axId val="143661696"/>
        <c:axId val="143675776"/>
      </c:stockChart>
      <c:catAx>
        <c:axId val="14366169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3675776"/>
        <c:crosses val="autoZero"/>
        <c:auto val="1"/>
        <c:lblAlgn val="ctr"/>
        <c:lblOffset val="100"/>
      </c:catAx>
      <c:valAx>
        <c:axId val="14367577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366169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KCHIR odd. 50</c:v>
                </c:pt>
                <c:pt idx="1">
                  <c:v>FN OL: NCHIR odd. 34</c:v>
                </c:pt>
                <c:pt idx="2">
                  <c:v>FN OL: ORT odd. 29B</c:v>
                </c:pt>
                <c:pt idx="3">
                  <c:v>FN OL: PLIc odd. 25</c:v>
                </c:pt>
                <c:pt idx="4">
                  <c:v>FN OL: 3IK odd. 39A</c:v>
                </c:pt>
                <c:pt idx="5">
                  <c:v>FN OL: 2IK odd. 30C</c:v>
                </c:pt>
                <c:pt idx="6">
                  <c:v>FN OL: TRAU odd. 27</c:v>
                </c:pt>
                <c:pt idx="7">
                  <c:v>FN OL: 1IK odd. 1+2</c:v>
                </c:pt>
                <c:pt idx="8">
                  <c:v>FN OL: PLIC odd. 26</c:v>
                </c:pt>
              </c:strCache>
            </c:strRef>
          </c:cat>
          <c:val>
            <c:numRef>
              <c:f>List1!$B$2:$B$10</c:f>
              <c:numCache>
                <c:formatCode>General</c:formatCode>
                <c:ptCount val="9"/>
                <c:pt idx="0">
                  <c:v>80.898099999999999</c:v>
                </c:pt>
                <c:pt idx="1">
                  <c:v>76.026499999999999</c:v>
                </c:pt>
                <c:pt idx="2">
                  <c:v>80.943500000000256</c:v>
                </c:pt>
                <c:pt idx="3">
                  <c:v>78.574299999999994</c:v>
                </c:pt>
                <c:pt idx="4">
                  <c:v>78.959400000000002</c:v>
                </c:pt>
                <c:pt idx="5">
                  <c:v>78.630099999999999</c:v>
                </c:pt>
                <c:pt idx="6">
                  <c:v>79.886499999999998</c:v>
                </c:pt>
                <c:pt idx="7">
                  <c:v>78.592200000000005</c:v>
                </c:pt>
                <c:pt idx="8">
                  <c:v>77.551000000000002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KCHIR odd. 50</c:v>
                </c:pt>
                <c:pt idx="1">
                  <c:v>FN OL: NCHIR odd. 34</c:v>
                </c:pt>
                <c:pt idx="2">
                  <c:v>FN OL: ORT odd. 29B</c:v>
                </c:pt>
                <c:pt idx="3">
                  <c:v>FN OL: PLIc odd. 25</c:v>
                </c:pt>
                <c:pt idx="4">
                  <c:v>FN OL: 3IK odd. 39A</c:v>
                </c:pt>
                <c:pt idx="5">
                  <c:v>FN OL: 2IK odd. 30C</c:v>
                </c:pt>
                <c:pt idx="6">
                  <c:v>FN OL: TRAU odd. 27</c:v>
                </c:pt>
                <c:pt idx="7">
                  <c:v>FN OL: 1IK odd. 1+2</c:v>
                </c:pt>
                <c:pt idx="8">
                  <c:v>FN OL: PLIC odd. 26</c:v>
                </c:pt>
              </c:strCache>
            </c:strRef>
          </c:cat>
          <c:val>
            <c:numRef>
              <c:f>List1!$C$2:$C$10</c:f>
              <c:numCache>
                <c:formatCode>General</c:formatCode>
                <c:ptCount val="9"/>
                <c:pt idx="0">
                  <c:v>95.38979999999998</c:v>
                </c:pt>
                <c:pt idx="1">
                  <c:v>98.167100000000005</c:v>
                </c:pt>
                <c:pt idx="2">
                  <c:v>90.232900000000001</c:v>
                </c:pt>
                <c:pt idx="3">
                  <c:v>92.120099999999979</c:v>
                </c:pt>
                <c:pt idx="4">
                  <c:v>91.566900000000004</c:v>
                </c:pt>
                <c:pt idx="5">
                  <c:v>91.369900000000001</c:v>
                </c:pt>
                <c:pt idx="6">
                  <c:v>89.346599999999995</c:v>
                </c:pt>
                <c:pt idx="7">
                  <c:v>90.547600000000301</c:v>
                </c:pt>
                <c:pt idx="8">
                  <c:v>91.279399999999981</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KCHIR odd. 50</c:v>
                </c:pt>
                <c:pt idx="1">
                  <c:v>FN OL: NCHIR odd. 34</c:v>
                </c:pt>
                <c:pt idx="2">
                  <c:v>FN OL: ORT odd. 29B</c:v>
                </c:pt>
                <c:pt idx="3">
                  <c:v>FN OL: PLIc odd. 25</c:v>
                </c:pt>
                <c:pt idx="4">
                  <c:v>FN OL: 3IK odd. 39A</c:v>
                </c:pt>
                <c:pt idx="5">
                  <c:v>FN OL: 2IK odd. 30C</c:v>
                </c:pt>
                <c:pt idx="6">
                  <c:v>FN OL: TRAU odd. 27</c:v>
                </c:pt>
                <c:pt idx="7">
                  <c:v>FN OL: 1IK odd. 1+2</c:v>
                </c:pt>
                <c:pt idx="8">
                  <c:v>FN OL: PLIC odd. 26</c:v>
                </c:pt>
              </c:strCache>
            </c:strRef>
          </c:cat>
          <c:val>
            <c:numRef>
              <c:f>List1!$D$2:$D$10</c:f>
              <c:numCache>
                <c:formatCode>General</c:formatCode>
                <c:ptCount val="9"/>
                <c:pt idx="0">
                  <c:v>88.143900000000002</c:v>
                </c:pt>
                <c:pt idx="1">
                  <c:v>87.096800000000002</c:v>
                </c:pt>
                <c:pt idx="2">
                  <c:v>85.588200000000001</c:v>
                </c:pt>
                <c:pt idx="3">
                  <c:v>85.347200000000271</c:v>
                </c:pt>
                <c:pt idx="4">
                  <c:v>85.263200000000026</c:v>
                </c:pt>
                <c:pt idx="5">
                  <c:v>85</c:v>
                </c:pt>
                <c:pt idx="6">
                  <c:v>84.616500000000002</c:v>
                </c:pt>
                <c:pt idx="7">
                  <c:v>84.569900000000004</c:v>
                </c:pt>
                <c:pt idx="8">
                  <c:v>84.415200000000027</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KCHIR odd. 50</c:v>
                </c:pt>
                <c:pt idx="1">
                  <c:v>FN OL: NCHIR odd. 34</c:v>
                </c:pt>
                <c:pt idx="2">
                  <c:v>FN OL: ORT odd. 29B</c:v>
                </c:pt>
                <c:pt idx="3">
                  <c:v>FN OL: PLIc odd. 25</c:v>
                </c:pt>
                <c:pt idx="4">
                  <c:v>FN OL: 3IK odd. 39A</c:v>
                </c:pt>
                <c:pt idx="5">
                  <c:v>FN OL: 2IK odd. 30C</c:v>
                </c:pt>
                <c:pt idx="6">
                  <c:v>FN OL: TRAU odd. 27</c:v>
                </c:pt>
                <c:pt idx="7">
                  <c:v>FN OL: 1IK odd. 1+2</c:v>
                </c:pt>
                <c:pt idx="8">
                  <c:v>FN OL: PLIC odd. 26</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43933440"/>
        <c:axId val="143934976"/>
      </c:stockChart>
      <c:catAx>
        <c:axId val="14393344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3934976"/>
        <c:crosses val="autoZero"/>
        <c:auto val="1"/>
        <c:lblAlgn val="ctr"/>
        <c:lblOffset val="100"/>
      </c:catAx>
      <c:valAx>
        <c:axId val="14393497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393344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1IK odd. 4+4A</c:v>
                </c:pt>
                <c:pt idx="1">
                  <c:v>FN OL: ORT 29A</c:v>
                </c:pt>
                <c:pt idx="2">
                  <c:v>FN OL: PORGYN odd. 17</c:v>
                </c:pt>
                <c:pt idx="3">
                  <c:v>FN OL: 2CHIR odd. 37</c:v>
                </c:pt>
                <c:pt idx="4">
                  <c:v>FN OL: UCOCH odd. 33</c:v>
                </c:pt>
                <c:pt idx="5">
                  <c:v>FN OL: NEUR odd. 31B</c:v>
                </c:pt>
                <c:pt idx="6">
                  <c:v>FN OL: PORGYN odd. 18</c:v>
                </c:pt>
                <c:pt idx="7">
                  <c:v>FN OL: ONK odd. 42B</c:v>
                </c:pt>
                <c:pt idx="8">
                  <c:v>FN OL: NEUR odd. 31A</c:v>
                </c:pt>
              </c:strCache>
            </c:strRef>
          </c:cat>
          <c:val>
            <c:numRef>
              <c:f>List1!$B$2:$B$10</c:f>
              <c:numCache>
                <c:formatCode>General</c:formatCode>
                <c:ptCount val="9"/>
                <c:pt idx="0">
                  <c:v>78.041799999999995</c:v>
                </c:pt>
                <c:pt idx="1">
                  <c:v>75.403300000000002</c:v>
                </c:pt>
                <c:pt idx="2">
                  <c:v>77.277600000000007</c:v>
                </c:pt>
                <c:pt idx="3">
                  <c:v>76.2714</c:v>
                </c:pt>
                <c:pt idx="4">
                  <c:v>75.215900000000005</c:v>
                </c:pt>
                <c:pt idx="5">
                  <c:v>71.113699999999994</c:v>
                </c:pt>
                <c:pt idx="6">
                  <c:v>72.741600000000304</c:v>
                </c:pt>
                <c:pt idx="7">
                  <c:v>72.399000000000001</c:v>
                </c:pt>
                <c:pt idx="8">
                  <c:v>57.182000000000002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1IK odd. 4+4A</c:v>
                </c:pt>
                <c:pt idx="1">
                  <c:v>FN OL: ORT 29A</c:v>
                </c:pt>
                <c:pt idx="2">
                  <c:v>FN OL: PORGYN odd. 17</c:v>
                </c:pt>
                <c:pt idx="3">
                  <c:v>FN OL: 2CHIR odd. 37</c:v>
                </c:pt>
                <c:pt idx="4">
                  <c:v>FN OL: UCOCH odd. 33</c:v>
                </c:pt>
                <c:pt idx="5">
                  <c:v>FN OL: NEUR odd. 31B</c:v>
                </c:pt>
                <c:pt idx="6">
                  <c:v>FN OL: PORGYN odd. 18</c:v>
                </c:pt>
                <c:pt idx="7">
                  <c:v>FN OL: ONK odd. 42B</c:v>
                </c:pt>
                <c:pt idx="8">
                  <c:v>FN OL: NEUR odd. 31A</c:v>
                </c:pt>
              </c:strCache>
            </c:strRef>
          </c:cat>
          <c:val>
            <c:numRef>
              <c:f>List1!$C$2:$C$10</c:f>
              <c:numCache>
                <c:formatCode>General</c:formatCode>
                <c:ptCount val="9"/>
                <c:pt idx="0">
                  <c:v>90.237799999999993</c:v>
                </c:pt>
                <c:pt idx="1">
                  <c:v>89.957099999999997</c:v>
                </c:pt>
                <c:pt idx="2">
                  <c:v>88.075999999999979</c:v>
                </c:pt>
                <c:pt idx="3">
                  <c:v>88.185499999999948</c:v>
                </c:pt>
                <c:pt idx="4">
                  <c:v>88.930400000000006</c:v>
                </c:pt>
                <c:pt idx="5">
                  <c:v>88.734800000000007</c:v>
                </c:pt>
                <c:pt idx="6">
                  <c:v>85.803899999999999</c:v>
                </c:pt>
                <c:pt idx="7">
                  <c:v>85.528899999999979</c:v>
                </c:pt>
                <c:pt idx="8">
                  <c:v>74.380499999999998</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1IK odd. 4+4A</c:v>
                </c:pt>
                <c:pt idx="1">
                  <c:v>FN OL: ORT 29A</c:v>
                </c:pt>
                <c:pt idx="2">
                  <c:v>FN OL: PORGYN odd. 17</c:v>
                </c:pt>
                <c:pt idx="3">
                  <c:v>FN OL: 2CHIR odd. 37</c:v>
                </c:pt>
                <c:pt idx="4">
                  <c:v>FN OL: UCOCH odd. 33</c:v>
                </c:pt>
                <c:pt idx="5">
                  <c:v>FN OL: NEUR odd. 31B</c:v>
                </c:pt>
                <c:pt idx="6">
                  <c:v>FN OL: PORGYN odd. 18</c:v>
                </c:pt>
                <c:pt idx="7">
                  <c:v>FN OL: ONK odd. 42B</c:v>
                </c:pt>
                <c:pt idx="8">
                  <c:v>FN OL: NEUR odd. 31A</c:v>
                </c:pt>
              </c:strCache>
            </c:strRef>
          </c:cat>
          <c:val>
            <c:numRef>
              <c:f>List1!$D$2:$D$10</c:f>
              <c:numCache>
                <c:formatCode>General</c:formatCode>
                <c:ptCount val="9"/>
                <c:pt idx="0">
                  <c:v>84.13979999999998</c:v>
                </c:pt>
                <c:pt idx="1">
                  <c:v>82.680199999999999</c:v>
                </c:pt>
                <c:pt idx="2">
                  <c:v>82.676799999999858</c:v>
                </c:pt>
                <c:pt idx="3">
                  <c:v>82.228499999999983</c:v>
                </c:pt>
                <c:pt idx="4">
                  <c:v>82.0732</c:v>
                </c:pt>
                <c:pt idx="5">
                  <c:v>79.924200000000027</c:v>
                </c:pt>
                <c:pt idx="6">
                  <c:v>79.272699999999986</c:v>
                </c:pt>
                <c:pt idx="7">
                  <c:v>78.964000000000027</c:v>
                </c:pt>
                <c:pt idx="8">
                  <c:v>65.781300000000002</c:v>
                </c:pt>
              </c:numCache>
            </c:numRef>
          </c:val>
        </c:ser>
        <c:ser>
          <c:idx val="3"/>
          <c:order val="3"/>
          <c:tx>
            <c:strRef>
              <c:f>List1!$E$1</c:f>
              <c:strCache>
                <c:ptCount val="1"/>
                <c:pt idx="0">
                  <c:v>Sloupec1</c:v>
                </c:pt>
              </c:strCache>
            </c:strRef>
          </c:tx>
          <c:spPr>
            <a:ln w="28575">
              <a:noFill/>
            </a:ln>
          </c:spPr>
          <c:marker>
            <c:symbol val="none"/>
          </c:marker>
          <c:dLbls>
            <c:showVal val="1"/>
          </c:dLbls>
          <c:cat>
            <c:strRef>
              <c:f>List1!$A$2:$A$10</c:f>
              <c:strCache>
                <c:ptCount val="9"/>
                <c:pt idx="0">
                  <c:v>FN OL: 1IK odd. 4+4A</c:v>
                </c:pt>
                <c:pt idx="1">
                  <c:v>FN OL: ORT 29A</c:v>
                </c:pt>
                <c:pt idx="2">
                  <c:v>FN OL: PORGYN odd. 17</c:v>
                </c:pt>
                <c:pt idx="3">
                  <c:v>FN OL: 2CHIR odd. 37</c:v>
                </c:pt>
                <c:pt idx="4">
                  <c:v>FN OL: UCOCH odd. 33</c:v>
                </c:pt>
                <c:pt idx="5">
                  <c:v>FN OL: NEUR odd. 31B</c:v>
                </c:pt>
                <c:pt idx="6">
                  <c:v>FN OL: PORGYN odd. 18</c:v>
                </c:pt>
                <c:pt idx="7">
                  <c:v>FN OL: ONK odd. 42B</c:v>
                </c:pt>
                <c:pt idx="8">
                  <c:v>FN OL: NEUR odd. 31A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44151680"/>
        <c:axId val="144153216"/>
      </c:stockChart>
      <c:catAx>
        <c:axId val="14415168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4153216"/>
        <c:crosses val="autoZero"/>
        <c:auto val="1"/>
        <c:lblAlgn val="ctr"/>
        <c:lblOffset val="100"/>
      </c:catAx>
      <c:valAx>
        <c:axId val="14415321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415168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List1!$A$2:$A$4</c:f>
              <c:strCache>
                <c:ptCount val="3"/>
                <c:pt idx="0">
                  <c:v>Spokojenost s lékaři</c:v>
                </c:pt>
                <c:pt idx="1">
                  <c:v>Spokojenost se sestrami</c:v>
                </c:pt>
                <c:pt idx="2">
                  <c:v>Spokojenost se všeobecnými službami</c:v>
                </c:pt>
              </c:strCache>
            </c:strRef>
          </c:cat>
          <c:val>
            <c:numRef>
              <c:f>List1!$B$2:$B$4</c:f>
              <c:numCache>
                <c:formatCode>General</c:formatCode>
                <c:ptCount val="3"/>
                <c:pt idx="0">
                  <c:v>76.435599999999994</c:v>
                </c:pt>
                <c:pt idx="1">
                  <c:v>75.580699999999993</c:v>
                </c:pt>
                <c:pt idx="2">
                  <c:v>61.789000000000001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List1!$A$2:$A$4</c:f>
              <c:strCache>
                <c:ptCount val="3"/>
                <c:pt idx="0">
                  <c:v>Spokojenost s lékaři</c:v>
                </c:pt>
                <c:pt idx="1">
                  <c:v>Spokojenost se sestrami</c:v>
                </c:pt>
                <c:pt idx="2">
                  <c:v>Spokojenost se všeobecnými službami</c:v>
                </c:pt>
              </c:strCache>
            </c:strRef>
          </c:cat>
          <c:val>
            <c:numRef>
              <c:f>List1!$C$2:$C$4</c:f>
              <c:numCache>
                <c:formatCode>General</c:formatCode>
                <c:ptCount val="3"/>
                <c:pt idx="0">
                  <c:v>78.505499999999998</c:v>
                </c:pt>
                <c:pt idx="1">
                  <c:v>78.020899999999983</c:v>
                </c:pt>
                <c:pt idx="2">
                  <c:v>64.742900000000006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List1!$A$2:$A$4</c:f>
              <c:strCache>
                <c:ptCount val="3"/>
                <c:pt idx="0">
                  <c:v>Spokojenost s lékaři</c:v>
                </c:pt>
                <c:pt idx="1">
                  <c:v>Spokojenost se sestrami</c:v>
                </c:pt>
                <c:pt idx="2">
                  <c:v>Spokojenost se všeobecnými službami</c:v>
                </c:pt>
              </c:strCache>
            </c:strRef>
          </c:cat>
          <c:val>
            <c:numRef>
              <c:f>List1!$D$2:$D$4</c:f>
              <c:numCache>
                <c:formatCode>General</c:formatCode>
                <c:ptCount val="3"/>
                <c:pt idx="0">
                  <c:v>77.470500000000001</c:v>
                </c:pt>
                <c:pt idx="1">
                  <c:v>76.800799999999981</c:v>
                </c:pt>
                <c:pt idx="2">
                  <c:v>63.265900000000137</c:v>
                </c:pt>
              </c:numCache>
            </c:numRef>
          </c:val>
        </c:ser>
        <c:dLbls>
          <c:showVal val="1"/>
        </c:dLbls>
        <c:hiLowLines>
          <c:spPr>
            <a:ln w="25400" cap="sq" cmpd="sng" algn="ctr">
              <a:solidFill>
                <a:srgbClr val="003366"/>
              </a:solidFill>
              <a:prstDash val="solid"/>
              <a:headEnd type="none" w="med" len="sm"/>
              <a:tailEnd type="none" w="med" len="sm"/>
            </a:ln>
            <a:effectLst/>
          </c:spPr>
        </c:hiLowLines>
        <c:axId val="145277696"/>
        <c:axId val="145279232"/>
      </c:stockChart>
      <c:catAx>
        <c:axId val="14527769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5279232"/>
        <c:crosses val="autoZero"/>
        <c:auto val="1"/>
        <c:lblAlgn val="ctr"/>
        <c:lblOffset val="100"/>
      </c:catAx>
      <c:valAx>
        <c:axId val="14527923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527769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Spokojenost se sestrami</c:v>
                </c:pt>
                <c:pt idx="1">
                  <c:v>Způsob komunikace před pacientem ze strany sestry</c:v>
                </c:pt>
                <c:pt idx="2">
                  <c:v>Důvěra k ošetřujícím sestrám</c:v>
                </c:pt>
                <c:pt idx="3">
                  <c:v>Ochota rozptýlit obavy a strach ze strany sestry</c:v>
                </c:pt>
                <c:pt idx="4">
                  <c:v>Srozumitelnost odpovědí sester</c:v>
                </c:pt>
                <c:pt idx="5">
                  <c:v>Rychlost pomoci ze strany zdravotnického personálu</c:v>
                </c:pt>
                <c:pt idx="6">
                  <c:v>Čistota pokojů</c:v>
                </c:pt>
                <c:pt idx="7">
                  <c:v>Čistota toalet a sprch</c:v>
                </c:pt>
              </c:strCache>
            </c:strRef>
          </c:cat>
          <c:val>
            <c:numRef>
              <c:f>List1!$B$2:$B$9</c:f>
              <c:numCache>
                <c:formatCode>General</c:formatCode>
                <c:ptCount val="8"/>
                <c:pt idx="0">
                  <c:v>75.580699999999993</c:v>
                </c:pt>
                <c:pt idx="1">
                  <c:v>87.626699999999985</c:v>
                </c:pt>
                <c:pt idx="2">
                  <c:v>81.27</c:v>
                </c:pt>
                <c:pt idx="3">
                  <c:v>76.383200000000002</c:v>
                </c:pt>
                <c:pt idx="4">
                  <c:v>76.342100000000002</c:v>
                </c:pt>
                <c:pt idx="5">
                  <c:v>75.714200000000318</c:v>
                </c:pt>
                <c:pt idx="6">
                  <c:v>71.727700000000013</c:v>
                </c:pt>
                <c:pt idx="7">
                  <c:v>55.725300000000189</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Spokojenost se sestrami</c:v>
                </c:pt>
                <c:pt idx="1">
                  <c:v>Způsob komunikace před pacientem ze strany sestry</c:v>
                </c:pt>
                <c:pt idx="2">
                  <c:v>Důvěra k ošetřujícím sestrám</c:v>
                </c:pt>
                <c:pt idx="3">
                  <c:v>Ochota rozptýlit obavy a strach ze strany sestry</c:v>
                </c:pt>
                <c:pt idx="4">
                  <c:v>Srozumitelnost odpovědí sester</c:v>
                </c:pt>
                <c:pt idx="5">
                  <c:v>Rychlost pomoci ze strany zdravotnického personálu</c:v>
                </c:pt>
                <c:pt idx="6">
                  <c:v>Čistota pokojů</c:v>
                </c:pt>
                <c:pt idx="7">
                  <c:v>Čistota toalet a sprch</c:v>
                </c:pt>
              </c:strCache>
            </c:strRef>
          </c:cat>
          <c:val>
            <c:numRef>
              <c:f>List1!$C$2:$C$9</c:f>
              <c:numCache>
                <c:formatCode>General</c:formatCode>
                <c:ptCount val="8"/>
                <c:pt idx="0">
                  <c:v>78.020899999999983</c:v>
                </c:pt>
                <c:pt idx="1">
                  <c:v>90.62469999999999</c:v>
                </c:pt>
                <c:pt idx="2">
                  <c:v>84.827299999999994</c:v>
                </c:pt>
                <c:pt idx="3">
                  <c:v>80.620499999999979</c:v>
                </c:pt>
                <c:pt idx="4">
                  <c:v>80.299499999999995</c:v>
                </c:pt>
                <c:pt idx="5">
                  <c:v>79.817300000000003</c:v>
                </c:pt>
                <c:pt idx="6">
                  <c:v>75.909600000000026</c:v>
                </c:pt>
                <c:pt idx="7">
                  <c:v>60.448700000000002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Spokojenost se sestrami</c:v>
                </c:pt>
                <c:pt idx="1">
                  <c:v>Způsob komunikace před pacientem ze strany sestry</c:v>
                </c:pt>
                <c:pt idx="2">
                  <c:v>Důvěra k ošetřujícím sestrám</c:v>
                </c:pt>
                <c:pt idx="3">
                  <c:v>Ochota rozptýlit obavy a strach ze strany sestry</c:v>
                </c:pt>
                <c:pt idx="4">
                  <c:v>Srozumitelnost odpovědí sester</c:v>
                </c:pt>
                <c:pt idx="5">
                  <c:v>Rychlost pomoci ze strany zdravotnického personálu</c:v>
                </c:pt>
                <c:pt idx="6">
                  <c:v>Čistota pokojů</c:v>
                </c:pt>
                <c:pt idx="7">
                  <c:v>Čistota toalet a sprch</c:v>
                </c:pt>
              </c:strCache>
            </c:strRef>
          </c:cat>
          <c:val>
            <c:numRef>
              <c:f>List1!$D$2:$D$9</c:f>
              <c:numCache>
                <c:formatCode>General</c:formatCode>
                <c:ptCount val="8"/>
                <c:pt idx="0">
                  <c:v>76.800799999999981</c:v>
                </c:pt>
                <c:pt idx="1">
                  <c:v>89.125699999999981</c:v>
                </c:pt>
                <c:pt idx="2">
                  <c:v>83.048599999999993</c:v>
                </c:pt>
                <c:pt idx="3">
                  <c:v>78.501900000000006</c:v>
                </c:pt>
                <c:pt idx="4">
                  <c:v>78.320799999999949</c:v>
                </c:pt>
                <c:pt idx="5">
                  <c:v>77.765699999999995</c:v>
                </c:pt>
                <c:pt idx="6">
                  <c:v>73.818699999999993</c:v>
                </c:pt>
                <c:pt idx="7">
                  <c:v>58.086999999999996</c:v>
                </c:pt>
              </c:numCache>
            </c:numRef>
          </c:val>
        </c:ser>
        <c:dLbls>
          <c:showVal val="1"/>
        </c:dLbls>
        <c:hiLowLines>
          <c:spPr>
            <a:ln w="25400" cap="sq" cmpd="sng" algn="ctr">
              <a:solidFill>
                <a:srgbClr val="003366"/>
              </a:solidFill>
              <a:prstDash val="solid"/>
              <a:headEnd type="none" w="med" len="sm"/>
              <a:tailEnd type="none" w="med" len="sm"/>
            </a:ln>
            <a:effectLst/>
          </c:spPr>
        </c:hiLowLines>
        <c:axId val="146137472"/>
        <c:axId val="146139008"/>
      </c:stockChart>
      <c:catAx>
        <c:axId val="14613747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6139008"/>
        <c:crosses val="autoZero"/>
        <c:auto val="1"/>
        <c:lblAlgn val="ctr"/>
        <c:lblOffset val="100"/>
      </c:catAx>
      <c:valAx>
        <c:axId val="14613900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61374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6.589055447932908E-2"/>
          <c:y val="0.2066829739224377"/>
          <c:w val="0.90979294798127297"/>
          <c:h val="0.75497310643645521"/>
        </c:manualLayout>
      </c:layout>
      <c:barChart>
        <c:barDir val="col"/>
        <c:grouping val="stacked"/>
        <c:ser>
          <c:idx val="0"/>
          <c:order val="0"/>
          <c:tx>
            <c:strRef>
              <c:f>List1!$B$1</c:f>
              <c:strCache>
                <c:ptCount val="1"/>
                <c:pt idx="0">
                  <c:v>Zařazení pacienti</c:v>
                </c:pt>
              </c:strCache>
            </c:strRef>
          </c:tx>
          <c:spPr>
            <a:solidFill>
              <a:srgbClr val="3366FF"/>
            </a:solidFill>
          </c:spPr>
          <c:dLbls>
            <c:dLbl>
              <c:idx val="8"/>
              <c:delete val="1"/>
            </c:dLbl>
            <c:dLbl>
              <c:idx val="9"/>
              <c:delete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List1!$B$2:$B$8</c:f>
              <c:numCache>
                <c:formatCode>General</c:formatCode>
                <c:ptCount val="7"/>
                <c:pt idx="0">
                  <c:v>93</c:v>
                </c:pt>
                <c:pt idx="1">
                  <c:v>72</c:v>
                </c:pt>
                <c:pt idx="2">
                  <c:v>128</c:v>
                </c:pt>
                <c:pt idx="3">
                  <c:v>115</c:v>
                </c:pt>
                <c:pt idx="4">
                  <c:v>96</c:v>
                </c:pt>
                <c:pt idx="5">
                  <c:v>63</c:v>
                </c:pt>
                <c:pt idx="6">
                  <c:v>58</c:v>
                </c:pt>
              </c:numCache>
            </c:numRef>
          </c:val>
        </c:ser>
        <c:ser>
          <c:idx val="1"/>
          <c:order val="1"/>
          <c:tx>
            <c:strRef>
              <c:f>List1!$C$1</c:f>
              <c:strCache>
                <c:ptCount val="1"/>
                <c:pt idx="0">
                  <c:v>Nezařazení pacienti</c:v>
                </c:pt>
              </c:strCache>
            </c:strRef>
          </c:tx>
          <c:spPr>
            <a:solidFill>
              <a:srgbClr val="969696"/>
            </a:solidFill>
          </c:spPr>
          <c:dLbls>
            <c:dLbl>
              <c:idx val="0"/>
              <c:layout>
                <c:manualLayout>
                  <c:x val="0"/>
                  <c:y val="1.8245099203536948E-2"/>
                </c:manualLayout>
              </c:layout>
              <c:showVal val="1"/>
            </c:dLbl>
            <c:dLbl>
              <c:idx val="2"/>
              <c:layout>
                <c:manualLayout>
                  <c:x val="-1.0599020477766229E-16"/>
                  <c:y val="2.3742020117422848E-2"/>
                </c:manualLayout>
              </c:layout>
              <c:showVal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List1!$C$2:$C$8</c:f>
              <c:numCache>
                <c:formatCode>General</c:formatCode>
                <c:ptCount val="7"/>
                <c:pt idx="0">
                  <c:v>15</c:v>
                </c:pt>
                <c:pt idx="3">
                  <c:v>11</c:v>
                </c:pt>
                <c:pt idx="4">
                  <c:v>13</c:v>
                </c:pt>
                <c:pt idx="5">
                  <c:v>1</c:v>
                </c:pt>
                <c:pt idx="6">
                  <c:v>4</c:v>
                </c:pt>
              </c:numCache>
            </c:numRef>
          </c:val>
        </c:ser>
        <c:gapWidth val="60"/>
        <c:overlap val="100"/>
        <c:axId val="113156480"/>
        <c:axId val="113158016"/>
      </c:barChart>
      <c:lineChart>
        <c:grouping val="standard"/>
        <c:ser>
          <c:idx val="2"/>
          <c:order val="2"/>
          <c:tx>
            <c:strRef>
              <c:f>List1!$D$1</c:f>
              <c:strCache>
                <c:ptCount val="1"/>
                <c:pt idx="0">
                  <c:v>Celkový počet propuštěných pacientů </c:v>
                </c:pt>
              </c:strCache>
            </c:strRef>
          </c:tx>
          <c:spPr>
            <a:ln>
              <a:noFill/>
            </a:ln>
          </c:spPr>
          <c:marker>
            <c:symbol val="none"/>
          </c:marker>
          <c:dLbls>
            <c:numFmt formatCode="#,##0" sourceLinked="0"/>
            <c:txPr>
              <a:bodyPr/>
              <a:lstStyle/>
              <a:p>
                <a:pPr>
                  <a:defRPr sz="1600" b="1" i="1">
                    <a:solidFill>
                      <a:srgbClr val="003366"/>
                    </a:solidFill>
                  </a:defRPr>
                </a:pPr>
                <a:endParaRPr lang="cs-CZ"/>
              </a:p>
            </c:txPr>
            <c:dLblPos val="t"/>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List1!$D$2:$D$8</c:f>
              <c:numCache>
                <c:formatCode>General</c:formatCode>
                <c:ptCount val="7"/>
                <c:pt idx="0">
                  <c:v>108</c:v>
                </c:pt>
                <c:pt idx="1">
                  <c:v>72</c:v>
                </c:pt>
                <c:pt idx="2">
                  <c:v>128</c:v>
                </c:pt>
                <c:pt idx="3">
                  <c:v>126</c:v>
                </c:pt>
                <c:pt idx="4">
                  <c:v>109</c:v>
                </c:pt>
                <c:pt idx="5">
                  <c:v>64</c:v>
                </c:pt>
                <c:pt idx="6">
                  <c:v>62</c:v>
                </c:pt>
              </c:numCache>
            </c:numRef>
          </c:val>
        </c:ser>
        <c:marker val="1"/>
        <c:axId val="113156480"/>
        <c:axId val="113158016"/>
      </c:lineChart>
      <c:catAx>
        <c:axId val="113156480"/>
        <c:scaling>
          <c:orientation val="minMax"/>
        </c:scaling>
        <c:axPos val="b"/>
        <c:tickLblPos val="none"/>
        <c:spPr>
          <a:ln>
            <a:solidFill>
              <a:srgbClr val="333399"/>
            </a:solidFill>
          </a:ln>
        </c:spPr>
        <c:txPr>
          <a:bodyPr/>
          <a:lstStyle/>
          <a:p>
            <a:pPr>
              <a:defRPr sz="1000">
                <a:solidFill>
                  <a:srgbClr val="000080"/>
                </a:solidFill>
              </a:defRPr>
            </a:pPr>
            <a:endParaRPr lang="cs-CZ"/>
          </a:p>
        </c:txPr>
        <c:crossAx val="113158016"/>
        <c:crosses val="autoZero"/>
        <c:auto val="1"/>
        <c:lblAlgn val="ctr"/>
        <c:lblOffset val="100"/>
      </c:catAx>
      <c:valAx>
        <c:axId val="113158016"/>
        <c:scaling>
          <c:orientation val="minMax"/>
          <c:max val="200"/>
          <c:min val="0"/>
        </c:scaling>
        <c:axPos val="l"/>
        <c:numFmt formatCode="#,##0" sourceLinked="0"/>
        <c:tickLblPos val="nextTo"/>
        <c:spPr>
          <a:ln>
            <a:solidFill>
              <a:srgbClr val="333399"/>
            </a:solidFill>
          </a:ln>
        </c:spPr>
        <c:txPr>
          <a:bodyPr/>
          <a:lstStyle/>
          <a:p>
            <a:pPr>
              <a:defRPr sz="1000">
                <a:solidFill>
                  <a:srgbClr val="000080"/>
                </a:solidFill>
              </a:defRPr>
            </a:pPr>
            <a:endParaRPr lang="cs-CZ"/>
          </a:p>
        </c:txPr>
        <c:crossAx val="113156480"/>
        <c:crosses val="autoZero"/>
        <c:crossBetween val="between"/>
        <c:majorUnit val="25"/>
        <c:minorUnit val="20"/>
      </c:valAx>
    </c:plotArea>
    <c:legend>
      <c:legendPos val="r"/>
      <c:legendEntry>
        <c:idx val="2"/>
        <c:txPr>
          <a:bodyPr/>
          <a:lstStyle/>
          <a:p>
            <a:pPr>
              <a:defRPr sz="1200" b="1" i="1">
                <a:solidFill>
                  <a:srgbClr val="003366"/>
                </a:solidFill>
              </a:defRPr>
            </a:pPr>
            <a:endParaRPr lang="cs-CZ"/>
          </a:p>
        </c:txPr>
      </c:legendEntry>
      <c:layout>
        <c:manualLayout>
          <c:xMode val="edge"/>
          <c:yMode val="edge"/>
          <c:x val="0.62591178614829945"/>
          <c:y val="2.1857079982566269E-2"/>
          <c:w val="0.27372668182781879"/>
          <c:h val="0.33121960807773498"/>
        </c:manualLayout>
      </c:layout>
      <c:txPr>
        <a:bodyPr/>
        <a:lstStyle/>
        <a:p>
          <a:pPr>
            <a:defRPr sz="1200">
              <a:solidFill>
                <a:srgbClr val="000080"/>
              </a:solidFill>
            </a:defRPr>
          </a:pPr>
          <a:endParaRPr lang="cs-CZ"/>
        </a:p>
      </c:txPr>
    </c:legend>
    <c:plotVisOnly val="1"/>
    <c:dispBlanksAs val="gap"/>
  </c:chart>
  <c:txPr>
    <a:bodyPr/>
    <a:lstStyle/>
    <a:p>
      <a:pPr>
        <a:defRPr sz="1800"/>
      </a:pPr>
      <a:endParaRPr lang="cs-CZ"/>
    </a:p>
  </c:tx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PCHIR odd. 49</c:v>
                </c:pt>
                <c:pt idx="2">
                  <c:v>FN OL: 1CHIR odd. 8</c:v>
                </c:pt>
                <c:pt idx="3">
                  <c:v>FN OL: RHC odd. 44</c:v>
                </c:pt>
                <c:pt idx="4">
                  <c:v>FN OL: PLIC odd. 24</c:v>
                </c:pt>
                <c:pt idx="5">
                  <c:v>FN OL: NCHIR odd. 36a</c:v>
                </c:pt>
                <c:pt idx="6">
                  <c:v>FN OL: 1CHIR odd. 3</c:v>
                </c:pt>
                <c:pt idx="7">
                  <c:v>FN OL: PRAC odd. 43</c:v>
                </c:pt>
                <c:pt idx="8">
                  <c:v>FN OL: 1CHIR odd. 9</c:v>
                </c:pt>
                <c:pt idx="9">
                  <c:v>FN OL: OČNI odd. 13</c:v>
                </c:pt>
              </c:strCache>
            </c:strRef>
          </c:cat>
          <c:val>
            <c:numRef>
              <c:f>List1!$B$2:$B$11</c:f>
              <c:numCache>
                <c:formatCode>General</c:formatCode>
                <c:ptCount val="10"/>
                <c:pt idx="0">
                  <c:v>97.873199999999983</c:v>
                </c:pt>
                <c:pt idx="1">
                  <c:v>88.425799999999981</c:v>
                </c:pt>
                <c:pt idx="2">
                  <c:v>86.459800000000001</c:v>
                </c:pt>
                <c:pt idx="3">
                  <c:v>83.954200000000242</c:v>
                </c:pt>
                <c:pt idx="4">
                  <c:v>82.25269999999999</c:v>
                </c:pt>
                <c:pt idx="5">
                  <c:v>77.473299999999995</c:v>
                </c:pt>
                <c:pt idx="6">
                  <c:v>81.648299999999992</c:v>
                </c:pt>
                <c:pt idx="7">
                  <c:v>79.316699999999997</c:v>
                </c:pt>
                <c:pt idx="8">
                  <c:v>81.999300000000005</c:v>
                </c:pt>
                <c:pt idx="9">
                  <c:v>79.525799999999919</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PCHIR odd. 49</c:v>
                </c:pt>
                <c:pt idx="2">
                  <c:v>FN OL: 1CHIR odd. 8</c:v>
                </c:pt>
                <c:pt idx="3">
                  <c:v>FN OL: RHC odd. 44</c:v>
                </c:pt>
                <c:pt idx="4">
                  <c:v>FN OL: PLIC odd. 24</c:v>
                </c:pt>
                <c:pt idx="5">
                  <c:v>FN OL: NCHIR odd. 36a</c:v>
                </c:pt>
                <c:pt idx="6">
                  <c:v>FN OL: 1CHIR odd. 3</c:v>
                </c:pt>
                <c:pt idx="7">
                  <c:v>FN OL: PRAC odd. 43</c:v>
                </c:pt>
                <c:pt idx="8">
                  <c:v>FN OL: 1CHIR odd. 9</c:v>
                </c:pt>
                <c:pt idx="9">
                  <c:v>FN OL: OČNI odd. 13</c:v>
                </c:pt>
              </c:strCache>
            </c:strRef>
          </c:cat>
          <c:val>
            <c:numRef>
              <c:f>List1!$C$2:$C$11</c:f>
              <c:numCache>
                <c:formatCode>General</c:formatCode>
                <c:ptCount val="10"/>
                <c:pt idx="0">
                  <c:v>100.58240000000001</c:v>
                </c:pt>
                <c:pt idx="1">
                  <c:v>97.894599999999997</c:v>
                </c:pt>
                <c:pt idx="2">
                  <c:v>96.367099999999994</c:v>
                </c:pt>
                <c:pt idx="3">
                  <c:v>96.432699999999997</c:v>
                </c:pt>
                <c:pt idx="4">
                  <c:v>95.009200000000007</c:v>
                </c:pt>
                <c:pt idx="5">
                  <c:v>97.267899999999997</c:v>
                </c:pt>
                <c:pt idx="6">
                  <c:v>91.315799999999982</c:v>
                </c:pt>
                <c:pt idx="7">
                  <c:v>93.388499999999979</c:v>
                </c:pt>
                <c:pt idx="8">
                  <c:v>90.156299999999987</c:v>
                </c:pt>
                <c:pt idx="9">
                  <c:v>92.595399999999998</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PCHIR odd. 49</c:v>
                </c:pt>
                <c:pt idx="2">
                  <c:v>FN OL: 1CHIR odd. 8</c:v>
                </c:pt>
                <c:pt idx="3">
                  <c:v>FN OL: RHC odd. 44</c:v>
                </c:pt>
                <c:pt idx="4">
                  <c:v>FN OL: PLIC odd. 24</c:v>
                </c:pt>
                <c:pt idx="5">
                  <c:v>FN OL: NCHIR odd. 36a</c:v>
                </c:pt>
                <c:pt idx="6">
                  <c:v>FN OL: 1CHIR odd. 3</c:v>
                </c:pt>
                <c:pt idx="7">
                  <c:v>FN OL: PRAC odd. 43</c:v>
                </c:pt>
                <c:pt idx="8">
                  <c:v>FN OL: 1CHIR odd. 9</c:v>
                </c:pt>
                <c:pt idx="9">
                  <c:v>FN OL: OČNI odd. 13</c:v>
                </c:pt>
              </c:strCache>
            </c:strRef>
          </c:cat>
          <c:val>
            <c:numRef>
              <c:f>List1!$D$2:$D$11</c:f>
              <c:numCache>
                <c:formatCode>General</c:formatCode>
                <c:ptCount val="10"/>
                <c:pt idx="0">
                  <c:v>99.227800000000002</c:v>
                </c:pt>
                <c:pt idx="1">
                  <c:v>93.160200000000003</c:v>
                </c:pt>
                <c:pt idx="2">
                  <c:v>91.413500000000127</c:v>
                </c:pt>
                <c:pt idx="3">
                  <c:v>90.1935</c:v>
                </c:pt>
                <c:pt idx="4">
                  <c:v>88.631</c:v>
                </c:pt>
                <c:pt idx="5">
                  <c:v>87.370599999999982</c:v>
                </c:pt>
                <c:pt idx="6">
                  <c:v>86.482000000000014</c:v>
                </c:pt>
                <c:pt idx="7">
                  <c:v>86.352599999999981</c:v>
                </c:pt>
                <c:pt idx="8">
                  <c:v>86.077799999999982</c:v>
                </c:pt>
                <c:pt idx="9">
                  <c:v>86.060599999999994</c:v>
                </c:pt>
              </c:numCache>
            </c:numRef>
          </c:val>
        </c:ser>
        <c:ser>
          <c:idx val="3"/>
          <c:order val="3"/>
          <c:tx>
            <c:strRef>
              <c:f>List1!$E$1</c:f>
              <c:strCache>
                <c:ptCount val="1"/>
              </c:strCache>
            </c:strRef>
          </c:tx>
          <c:spPr>
            <a:ln w="28575">
              <a:noFill/>
            </a:ln>
          </c:spPr>
          <c:marker>
            <c:symbol val="none"/>
          </c:marker>
          <c:dLbls>
            <c:showVal val="1"/>
          </c:dLbls>
          <c:cat>
            <c:strRef>
              <c:f>List1!$A$2:$A$11</c:f>
              <c:strCache>
                <c:ptCount val="10"/>
                <c:pt idx="0">
                  <c:v>FN OL: HOK odd. 54</c:v>
                </c:pt>
                <c:pt idx="1">
                  <c:v>FN OL: PCHIR odd. 49</c:v>
                </c:pt>
                <c:pt idx="2">
                  <c:v>FN OL: 1CHIR odd. 8</c:v>
                </c:pt>
                <c:pt idx="3">
                  <c:v>FN OL: RHC odd. 44</c:v>
                </c:pt>
                <c:pt idx="4">
                  <c:v>FN OL: PLIC odd. 24</c:v>
                </c:pt>
                <c:pt idx="5">
                  <c:v>FN OL: NCHIR odd. 36a</c:v>
                </c:pt>
                <c:pt idx="6">
                  <c:v>FN OL: 1CHIR odd. 3</c:v>
                </c:pt>
                <c:pt idx="7">
                  <c:v>FN OL: PRAC odd. 43</c:v>
                </c:pt>
                <c:pt idx="8">
                  <c:v>FN OL: 1CHIR odd. 9</c:v>
                </c:pt>
                <c:pt idx="9">
                  <c:v>FN OL: OČNI odd. 13</c:v>
                </c:pt>
              </c:strCache>
            </c:strRef>
          </c:cat>
          <c:val>
            <c:numRef>
              <c:f>List1!$E$2:$E$11</c:f>
              <c:numCache>
                <c:formatCode>General</c:formatCode>
                <c:ptCount val="10"/>
              </c:numCache>
            </c:numRef>
          </c:val>
        </c:ser>
        <c:dLbls>
          <c:showVal val="1"/>
        </c:dLbls>
        <c:hiLowLines>
          <c:spPr>
            <a:ln w="25400" cap="sq" cmpd="sng" algn="ctr">
              <a:solidFill>
                <a:srgbClr val="003366"/>
              </a:solidFill>
              <a:prstDash val="solid"/>
              <a:headEnd type="none" w="med" len="sm"/>
              <a:tailEnd type="none" w="med" len="sm"/>
            </a:ln>
            <a:effectLst/>
          </c:spPr>
        </c:hiLowLines>
        <c:axId val="145995648"/>
        <c:axId val="145997184"/>
      </c:stockChart>
      <c:catAx>
        <c:axId val="14599564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5997184"/>
        <c:crosses val="autoZero"/>
        <c:auto val="1"/>
        <c:lblAlgn val="ctr"/>
        <c:lblOffset val="100"/>
      </c:catAx>
      <c:valAx>
        <c:axId val="14599718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59956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KCHIR odd. 50</c:v>
                </c:pt>
                <c:pt idx="1">
                  <c:v>FN OL: KNM odd. 40</c:v>
                </c:pt>
                <c:pt idx="2">
                  <c:v>FN OL: ORL 14A,B</c:v>
                </c:pt>
                <c:pt idx="3">
                  <c:v>FN OL: TRAU odd. 27</c:v>
                </c:pt>
                <c:pt idx="4">
                  <c:v>FN OL: 3IK odd. 39A</c:v>
                </c:pt>
                <c:pt idx="5">
                  <c:v>FN OL: NCHIR odd. 34</c:v>
                </c:pt>
                <c:pt idx="6">
                  <c:v>FN OL: UROL odd. 20</c:v>
                </c:pt>
                <c:pt idx="7">
                  <c:v>FN OL: UCOCH odd. 33</c:v>
                </c:pt>
              </c:strCache>
            </c:strRef>
          </c:cat>
          <c:val>
            <c:numRef>
              <c:f>List1!$B$2:$B$9</c:f>
              <c:numCache>
                <c:formatCode>General</c:formatCode>
                <c:ptCount val="8"/>
                <c:pt idx="0">
                  <c:v>78.329299999999989</c:v>
                </c:pt>
                <c:pt idx="1">
                  <c:v>73.499899999999997</c:v>
                </c:pt>
                <c:pt idx="2">
                  <c:v>74.834000000000003</c:v>
                </c:pt>
                <c:pt idx="3">
                  <c:v>75.266599999999997</c:v>
                </c:pt>
                <c:pt idx="4">
                  <c:v>69.713899999999995</c:v>
                </c:pt>
                <c:pt idx="5">
                  <c:v>65.389899999999983</c:v>
                </c:pt>
                <c:pt idx="6">
                  <c:v>72.207300000000004</c:v>
                </c:pt>
                <c:pt idx="7">
                  <c:v>71.735200000000006</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KCHIR odd. 50</c:v>
                </c:pt>
                <c:pt idx="1">
                  <c:v>FN OL: KNM odd. 40</c:v>
                </c:pt>
                <c:pt idx="2">
                  <c:v>FN OL: ORL 14A,B</c:v>
                </c:pt>
                <c:pt idx="3">
                  <c:v>FN OL: TRAU odd. 27</c:v>
                </c:pt>
                <c:pt idx="4">
                  <c:v>FN OL: 3IK odd. 39A</c:v>
                </c:pt>
                <c:pt idx="5">
                  <c:v>FN OL: NCHIR odd. 34</c:v>
                </c:pt>
                <c:pt idx="6">
                  <c:v>FN OL: UROL odd. 20</c:v>
                </c:pt>
                <c:pt idx="7">
                  <c:v>FN OL: UCOCH odd. 33</c:v>
                </c:pt>
              </c:strCache>
            </c:strRef>
          </c:cat>
          <c:val>
            <c:numRef>
              <c:f>List1!$C$2:$C$9</c:f>
              <c:numCache>
                <c:formatCode>General</c:formatCode>
                <c:ptCount val="8"/>
                <c:pt idx="0">
                  <c:v>92.795400000000001</c:v>
                </c:pt>
                <c:pt idx="1">
                  <c:v>97.281099999999995</c:v>
                </c:pt>
                <c:pt idx="2">
                  <c:v>85.905199999999994</c:v>
                </c:pt>
                <c:pt idx="3">
                  <c:v>85.105199999999982</c:v>
                </c:pt>
                <c:pt idx="4">
                  <c:v>87.921600000000026</c:v>
                </c:pt>
                <c:pt idx="5">
                  <c:v>91.752899999999983</c:v>
                </c:pt>
                <c:pt idx="6">
                  <c:v>83.470399999999998</c:v>
                </c:pt>
                <c:pt idx="7">
                  <c:v>83.743799999999993</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KCHIR odd. 50</c:v>
                </c:pt>
                <c:pt idx="1">
                  <c:v>FN OL: KNM odd. 40</c:v>
                </c:pt>
                <c:pt idx="2">
                  <c:v>FN OL: ORL 14A,B</c:v>
                </c:pt>
                <c:pt idx="3">
                  <c:v>FN OL: TRAU odd. 27</c:v>
                </c:pt>
                <c:pt idx="4">
                  <c:v>FN OL: 3IK odd. 39A</c:v>
                </c:pt>
                <c:pt idx="5">
                  <c:v>FN OL: NCHIR odd. 34</c:v>
                </c:pt>
                <c:pt idx="6">
                  <c:v>FN OL: UROL odd. 20</c:v>
                </c:pt>
                <c:pt idx="7">
                  <c:v>FN OL: UCOCH odd. 33</c:v>
                </c:pt>
              </c:strCache>
            </c:strRef>
          </c:cat>
          <c:val>
            <c:numRef>
              <c:f>List1!$D$2:$D$9</c:f>
              <c:numCache>
                <c:formatCode>General</c:formatCode>
                <c:ptCount val="8"/>
                <c:pt idx="0">
                  <c:v>85.562299999999993</c:v>
                </c:pt>
                <c:pt idx="1">
                  <c:v>85.390500000000003</c:v>
                </c:pt>
                <c:pt idx="2">
                  <c:v>80.369600000000005</c:v>
                </c:pt>
                <c:pt idx="3">
                  <c:v>80.185899999999918</c:v>
                </c:pt>
                <c:pt idx="4">
                  <c:v>78.817700000000002</c:v>
                </c:pt>
                <c:pt idx="5">
                  <c:v>78.571399999999983</c:v>
                </c:pt>
                <c:pt idx="6">
                  <c:v>77.838799999999978</c:v>
                </c:pt>
                <c:pt idx="7">
                  <c:v>77.739500000000007</c:v>
                </c:pt>
              </c:numCache>
            </c:numRef>
          </c:val>
        </c:ser>
        <c:ser>
          <c:idx val="3"/>
          <c:order val="3"/>
          <c:tx>
            <c:strRef>
              <c:f>List1!$E$1</c:f>
              <c:strCache>
                <c:ptCount val="1"/>
              </c:strCache>
            </c:strRef>
          </c:tx>
          <c:spPr>
            <a:ln w="28575">
              <a:noFill/>
            </a:ln>
          </c:spPr>
          <c:marker>
            <c:symbol val="none"/>
          </c:marker>
          <c:dLbls>
            <c:showVal val="1"/>
          </c:dLbls>
          <c:cat>
            <c:strRef>
              <c:f>List1!$A$2:$A$9</c:f>
              <c:strCache>
                <c:ptCount val="8"/>
                <c:pt idx="0">
                  <c:v>FN OL: KCHIR odd. 50</c:v>
                </c:pt>
                <c:pt idx="1">
                  <c:v>FN OL: KNM odd. 40</c:v>
                </c:pt>
                <c:pt idx="2">
                  <c:v>FN OL: ORL 14A,B</c:v>
                </c:pt>
                <c:pt idx="3">
                  <c:v>FN OL: TRAU odd. 27</c:v>
                </c:pt>
                <c:pt idx="4">
                  <c:v>FN OL: 3IK odd. 39A</c:v>
                </c:pt>
                <c:pt idx="5">
                  <c:v>FN OL: NCHIR odd. 34</c:v>
                </c:pt>
                <c:pt idx="6">
                  <c:v>FN OL: UROL odd. 20</c:v>
                </c:pt>
                <c:pt idx="7">
                  <c:v>FN OL: UCOCH odd. 33</c:v>
                </c:pt>
              </c:strCache>
            </c:strRef>
          </c:cat>
          <c:val>
            <c:numRef>
              <c:f>List1!$E$2:$E$9</c:f>
              <c:numCache>
                <c:formatCode>General</c:formatCode>
                <c:ptCount val="8"/>
              </c:numCache>
            </c:numRef>
          </c:val>
        </c:ser>
        <c:dLbls>
          <c:showVal val="1"/>
        </c:dLbls>
        <c:hiLowLines>
          <c:spPr>
            <a:ln w="25400" cap="sq" cmpd="sng" algn="ctr">
              <a:solidFill>
                <a:srgbClr val="003366"/>
              </a:solidFill>
              <a:prstDash val="solid"/>
              <a:headEnd type="none" w="med" len="sm"/>
              <a:tailEnd type="none" w="med" len="sm"/>
            </a:ln>
            <a:effectLst/>
          </c:spPr>
        </c:hiLowLines>
        <c:axId val="146627584"/>
        <c:axId val="146637568"/>
      </c:stockChart>
      <c:catAx>
        <c:axId val="14662758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6637568"/>
        <c:crosses val="autoZero"/>
        <c:auto val="1"/>
        <c:lblAlgn val="ctr"/>
        <c:lblOffset val="100"/>
      </c:catAx>
      <c:valAx>
        <c:axId val="14663756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662758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KOŽNI odd. 10</c:v>
                </c:pt>
                <c:pt idx="1">
                  <c:v>FN OL: PORGYN odd. 17</c:v>
                </c:pt>
                <c:pt idx="2">
                  <c:v>FN OL: 2CHIR odd. 37</c:v>
                </c:pt>
                <c:pt idx="3">
                  <c:v>FN OL: PORGYN odd. 19B</c:v>
                </c:pt>
                <c:pt idx="4">
                  <c:v>FN OL: 1IK odd. 4+4A</c:v>
                </c:pt>
                <c:pt idx="5">
                  <c:v>FN OL: 1IK odd. 1+2</c:v>
                </c:pt>
                <c:pt idx="6">
                  <c:v>FN OL: PLIc odd. 25</c:v>
                </c:pt>
                <c:pt idx="7">
                  <c:v>FN OL: PSY odd. 32A+32B</c:v>
                </c:pt>
                <c:pt idx="8">
                  <c:v>FN OL: PLIC odd. 26</c:v>
                </c:pt>
              </c:strCache>
            </c:strRef>
          </c:cat>
          <c:val>
            <c:numRef>
              <c:f>List1!$B$2:$B$10</c:f>
              <c:numCache>
                <c:formatCode>General</c:formatCode>
                <c:ptCount val="9"/>
                <c:pt idx="0">
                  <c:v>69.708699999999993</c:v>
                </c:pt>
                <c:pt idx="1">
                  <c:v>71.547100000000242</c:v>
                </c:pt>
                <c:pt idx="2">
                  <c:v>69.085699999999989</c:v>
                </c:pt>
                <c:pt idx="3">
                  <c:v>68.7864</c:v>
                </c:pt>
                <c:pt idx="4">
                  <c:v>66.15649999999998</c:v>
                </c:pt>
                <c:pt idx="5">
                  <c:v>66.040499999999994</c:v>
                </c:pt>
                <c:pt idx="6">
                  <c:v>62.2012</c:v>
                </c:pt>
                <c:pt idx="7">
                  <c:v>62.499100000000013</c:v>
                </c:pt>
                <c:pt idx="8">
                  <c:v>62.248000000000012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KOŽNI odd. 10</c:v>
                </c:pt>
                <c:pt idx="1">
                  <c:v>FN OL: PORGYN odd. 17</c:v>
                </c:pt>
                <c:pt idx="2">
                  <c:v>FN OL: 2CHIR odd. 37</c:v>
                </c:pt>
                <c:pt idx="3">
                  <c:v>FN OL: PORGYN odd. 19B</c:v>
                </c:pt>
                <c:pt idx="4">
                  <c:v>FN OL: 1IK odd. 4+4A</c:v>
                </c:pt>
                <c:pt idx="5">
                  <c:v>FN OL: 1IK odd. 1+2</c:v>
                </c:pt>
                <c:pt idx="6">
                  <c:v>FN OL: PLIc odd. 25</c:v>
                </c:pt>
                <c:pt idx="7">
                  <c:v>FN OL: PSY odd. 32A+32B</c:v>
                </c:pt>
                <c:pt idx="8">
                  <c:v>FN OL: PLIC odd. 26</c:v>
                </c:pt>
              </c:strCache>
            </c:strRef>
          </c:cat>
          <c:val>
            <c:numRef>
              <c:f>List1!$C$2:$C$10</c:f>
              <c:numCache>
                <c:formatCode>General</c:formatCode>
                <c:ptCount val="9"/>
                <c:pt idx="0">
                  <c:v>84.481800000000007</c:v>
                </c:pt>
                <c:pt idx="1">
                  <c:v>82.089299999999994</c:v>
                </c:pt>
                <c:pt idx="2">
                  <c:v>81.871799999999979</c:v>
                </c:pt>
                <c:pt idx="3">
                  <c:v>80.712000000000003</c:v>
                </c:pt>
                <c:pt idx="4">
                  <c:v>79.795900000000003</c:v>
                </c:pt>
                <c:pt idx="5">
                  <c:v>79.581599999999995</c:v>
                </c:pt>
                <c:pt idx="6">
                  <c:v>82.302799999999948</c:v>
                </c:pt>
                <c:pt idx="7">
                  <c:v>81.888599999999983</c:v>
                </c:pt>
                <c:pt idx="8">
                  <c:v>82.111599999999996</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KOŽNI odd. 10</c:v>
                </c:pt>
                <c:pt idx="1">
                  <c:v>FN OL: PORGYN odd. 17</c:v>
                </c:pt>
                <c:pt idx="2">
                  <c:v>FN OL: 2CHIR odd. 37</c:v>
                </c:pt>
                <c:pt idx="3">
                  <c:v>FN OL: PORGYN odd. 19B</c:v>
                </c:pt>
                <c:pt idx="4">
                  <c:v>FN OL: 1IK odd. 4+4A</c:v>
                </c:pt>
                <c:pt idx="5">
                  <c:v>FN OL: 1IK odd. 1+2</c:v>
                </c:pt>
                <c:pt idx="6">
                  <c:v>FN OL: PLIc odd. 25</c:v>
                </c:pt>
                <c:pt idx="7">
                  <c:v>FN OL: PSY odd. 32A+32B</c:v>
                </c:pt>
                <c:pt idx="8">
                  <c:v>FN OL: PLIC odd. 26</c:v>
                </c:pt>
              </c:strCache>
            </c:strRef>
          </c:cat>
          <c:val>
            <c:numRef>
              <c:f>List1!$D$2:$D$10</c:f>
              <c:numCache>
                <c:formatCode>General</c:formatCode>
                <c:ptCount val="9"/>
                <c:pt idx="0">
                  <c:v>77.095200000000006</c:v>
                </c:pt>
                <c:pt idx="1">
                  <c:v>76.818200000000004</c:v>
                </c:pt>
                <c:pt idx="2">
                  <c:v>75.478799999999978</c:v>
                </c:pt>
                <c:pt idx="3">
                  <c:v>74.749200000000286</c:v>
                </c:pt>
                <c:pt idx="4">
                  <c:v>72.976200000000006</c:v>
                </c:pt>
                <c:pt idx="5">
                  <c:v>72.811099999999996</c:v>
                </c:pt>
                <c:pt idx="6">
                  <c:v>72.251999999999995</c:v>
                </c:pt>
                <c:pt idx="7">
                  <c:v>72.193899999999999</c:v>
                </c:pt>
                <c:pt idx="8">
                  <c:v>72.179799999999958</c:v>
                </c:pt>
              </c:numCache>
            </c:numRef>
          </c:val>
        </c:ser>
        <c:ser>
          <c:idx val="3"/>
          <c:order val="3"/>
          <c:tx>
            <c:strRef>
              <c:f>List1!$E$1</c:f>
              <c:strCache>
                <c:ptCount val="1"/>
              </c:strCache>
            </c:strRef>
          </c:tx>
          <c:spPr>
            <a:ln w="28575">
              <a:noFill/>
            </a:ln>
          </c:spPr>
          <c:marker>
            <c:symbol val="none"/>
          </c:marker>
          <c:dLbls>
            <c:showVal val="1"/>
          </c:dLbls>
          <c:cat>
            <c:strRef>
              <c:f>List1!$A$2:$A$10</c:f>
              <c:strCache>
                <c:ptCount val="9"/>
                <c:pt idx="0">
                  <c:v>FN OL: KOŽNI odd. 10</c:v>
                </c:pt>
                <c:pt idx="1">
                  <c:v>FN OL: PORGYN odd. 17</c:v>
                </c:pt>
                <c:pt idx="2">
                  <c:v>FN OL: 2CHIR odd. 37</c:v>
                </c:pt>
                <c:pt idx="3">
                  <c:v>FN OL: PORGYN odd. 19B</c:v>
                </c:pt>
                <c:pt idx="4">
                  <c:v>FN OL: 1IK odd. 4+4A</c:v>
                </c:pt>
                <c:pt idx="5">
                  <c:v>FN OL: 1IK odd. 1+2</c:v>
                </c:pt>
                <c:pt idx="6">
                  <c:v>FN OL: PLIc odd. 25</c:v>
                </c:pt>
                <c:pt idx="7">
                  <c:v>FN OL: PSY odd. 32A+32B</c:v>
                </c:pt>
                <c:pt idx="8">
                  <c:v>FN OL: PLIC odd. 26</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46788736"/>
        <c:axId val="146790272"/>
      </c:stockChart>
      <c:catAx>
        <c:axId val="14678873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6790272"/>
        <c:crosses val="autoZero"/>
        <c:auto val="1"/>
        <c:lblAlgn val="ctr"/>
        <c:lblOffset val="100"/>
      </c:catAx>
      <c:valAx>
        <c:axId val="14679027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678873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NEUR odd. 31B</c:v>
                </c:pt>
                <c:pt idx="1">
                  <c:v>FN OL: 2IK odd. 30C</c:v>
                </c:pt>
                <c:pt idx="2">
                  <c:v>FN OL: 3IK odd. 39B+C</c:v>
                </c:pt>
                <c:pt idx="3">
                  <c:v>FN OL: 2IK odd. 30B</c:v>
                </c:pt>
                <c:pt idx="4">
                  <c:v>FN OL: PORGYN odd. 18</c:v>
                </c:pt>
                <c:pt idx="5">
                  <c:v>FN OL: ORT odd. 29B</c:v>
                </c:pt>
                <c:pt idx="6">
                  <c:v>FN OL: ONK odd. 42B</c:v>
                </c:pt>
                <c:pt idx="7">
                  <c:v>FN OL: ORT 29A</c:v>
                </c:pt>
                <c:pt idx="8">
                  <c:v>FN OL: NEUR odd. 31A</c:v>
                </c:pt>
              </c:strCache>
            </c:strRef>
          </c:cat>
          <c:val>
            <c:numRef>
              <c:f>List1!$B$2:$B$10</c:f>
              <c:numCache>
                <c:formatCode>General</c:formatCode>
                <c:ptCount val="9"/>
                <c:pt idx="0">
                  <c:v>63.204700000000003</c:v>
                </c:pt>
                <c:pt idx="1">
                  <c:v>62.817799999999998</c:v>
                </c:pt>
                <c:pt idx="2">
                  <c:v>61.0779</c:v>
                </c:pt>
                <c:pt idx="3">
                  <c:v>61.300899999999999</c:v>
                </c:pt>
                <c:pt idx="4">
                  <c:v>59.911899999999996</c:v>
                </c:pt>
                <c:pt idx="5">
                  <c:v>61.1113</c:v>
                </c:pt>
                <c:pt idx="6">
                  <c:v>55.591300000000011</c:v>
                </c:pt>
                <c:pt idx="7">
                  <c:v>51.226400000000012</c:v>
                </c:pt>
                <c:pt idx="8">
                  <c:v>46.013400000000004</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NEUR odd. 31B</c:v>
                </c:pt>
                <c:pt idx="1">
                  <c:v>FN OL: 2IK odd. 30C</c:v>
                </c:pt>
                <c:pt idx="2">
                  <c:v>FN OL: 3IK odd. 39B+C</c:v>
                </c:pt>
                <c:pt idx="3">
                  <c:v>FN OL: 2IK odd. 30B</c:v>
                </c:pt>
                <c:pt idx="4">
                  <c:v>FN OL: PORGYN odd. 18</c:v>
                </c:pt>
                <c:pt idx="5">
                  <c:v>FN OL: ORT odd. 29B</c:v>
                </c:pt>
                <c:pt idx="6">
                  <c:v>FN OL: ONK odd. 42B</c:v>
                </c:pt>
                <c:pt idx="7">
                  <c:v>FN OL: ORT 29A</c:v>
                </c:pt>
                <c:pt idx="8">
                  <c:v>FN OL: NEUR odd. 31A</c:v>
                </c:pt>
              </c:strCache>
            </c:strRef>
          </c:cat>
          <c:val>
            <c:numRef>
              <c:f>List1!$C$2:$C$10</c:f>
              <c:numCache>
                <c:formatCode>General</c:formatCode>
                <c:ptCount val="9"/>
                <c:pt idx="0">
                  <c:v>79.610100000000003</c:v>
                </c:pt>
                <c:pt idx="1">
                  <c:v>79.173499999999919</c:v>
                </c:pt>
                <c:pt idx="2">
                  <c:v>79.768699999999995</c:v>
                </c:pt>
                <c:pt idx="3">
                  <c:v>77.556299999999993</c:v>
                </c:pt>
                <c:pt idx="4">
                  <c:v>75.759100000000004</c:v>
                </c:pt>
                <c:pt idx="5">
                  <c:v>72.902299999999997</c:v>
                </c:pt>
                <c:pt idx="6">
                  <c:v>69.067600000000027</c:v>
                </c:pt>
                <c:pt idx="7">
                  <c:v>70.163600000000002</c:v>
                </c:pt>
                <c:pt idx="8">
                  <c:v>63.391400000000004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NEUR odd. 31B</c:v>
                </c:pt>
                <c:pt idx="1">
                  <c:v>FN OL: 2IK odd. 30C</c:v>
                </c:pt>
                <c:pt idx="2">
                  <c:v>FN OL: 3IK odd. 39B+C</c:v>
                </c:pt>
                <c:pt idx="3">
                  <c:v>FN OL: 2IK odd. 30B</c:v>
                </c:pt>
                <c:pt idx="4">
                  <c:v>FN OL: PORGYN odd. 18</c:v>
                </c:pt>
                <c:pt idx="5">
                  <c:v>FN OL: ORT odd. 29B</c:v>
                </c:pt>
                <c:pt idx="6">
                  <c:v>FN OL: ONK odd. 42B</c:v>
                </c:pt>
                <c:pt idx="7">
                  <c:v>FN OL: ORT 29A</c:v>
                </c:pt>
                <c:pt idx="8">
                  <c:v>FN OL: NEUR odd. 31A</c:v>
                </c:pt>
              </c:strCache>
            </c:strRef>
          </c:cat>
          <c:val>
            <c:numRef>
              <c:f>List1!$D$2:$D$10</c:f>
              <c:numCache>
                <c:formatCode>General</c:formatCode>
                <c:ptCount val="9"/>
                <c:pt idx="0">
                  <c:v>71.407399999999996</c:v>
                </c:pt>
                <c:pt idx="1">
                  <c:v>70.995700000000014</c:v>
                </c:pt>
                <c:pt idx="2">
                  <c:v>70.423300000000012</c:v>
                </c:pt>
                <c:pt idx="3">
                  <c:v>69.428600000000003</c:v>
                </c:pt>
                <c:pt idx="4">
                  <c:v>67.835499999999982</c:v>
                </c:pt>
                <c:pt idx="5">
                  <c:v>67.006799999999998</c:v>
                </c:pt>
                <c:pt idx="6">
                  <c:v>62.329500000000003</c:v>
                </c:pt>
                <c:pt idx="7">
                  <c:v>60.695000000000121</c:v>
                </c:pt>
                <c:pt idx="8">
                  <c:v>54.702400000000011</c:v>
                </c:pt>
              </c:numCache>
            </c:numRef>
          </c:val>
        </c:ser>
        <c:ser>
          <c:idx val="3"/>
          <c:order val="3"/>
          <c:tx>
            <c:strRef>
              <c:f>List1!$E$1</c:f>
              <c:strCache>
                <c:ptCount val="1"/>
              </c:strCache>
            </c:strRef>
          </c:tx>
          <c:spPr>
            <a:ln w="28575">
              <a:noFill/>
            </a:ln>
          </c:spPr>
          <c:marker>
            <c:symbol val="none"/>
          </c:marker>
          <c:dLbls>
            <c:showVal val="1"/>
          </c:dLbls>
          <c:cat>
            <c:strRef>
              <c:f>List1!$A$2:$A$10</c:f>
              <c:strCache>
                <c:ptCount val="9"/>
                <c:pt idx="0">
                  <c:v>FN OL: NEUR odd. 31B</c:v>
                </c:pt>
                <c:pt idx="1">
                  <c:v>FN OL: 2IK odd. 30C</c:v>
                </c:pt>
                <c:pt idx="2">
                  <c:v>FN OL: 3IK odd. 39B+C</c:v>
                </c:pt>
                <c:pt idx="3">
                  <c:v>FN OL: 2IK odd. 30B</c:v>
                </c:pt>
                <c:pt idx="4">
                  <c:v>FN OL: PORGYN odd. 18</c:v>
                </c:pt>
                <c:pt idx="5">
                  <c:v>FN OL: ORT odd. 29B</c:v>
                </c:pt>
                <c:pt idx="6">
                  <c:v>FN OL: ONK odd. 42B</c:v>
                </c:pt>
                <c:pt idx="7">
                  <c:v>FN OL: ORT 29A</c:v>
                </c:pt>
                <c:pt idx="8">
                  <c:v>FN OL: NEUR odd. 31A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47113472"/>
        <c:axId val="147115008"/>
      </c:stockChart>
      <c:catAx>
        <c:axId val="14711347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47115008"/>
        <c:crosses val="autoZero"/>
        <c:auto val="1"/>
        <c:lblAlgn val="ctr"/>
        <c:lblOffset val="100"/>
      </c:catAx>
      <c:valAx>
        <c:axId val="14711500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471134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List1!$A$2:$A$13</c:f>
              <c:strCache>
                <c:ptCount val="12"/>
                <c:pt idx="0">
                  <c:v>Spokojenost s lékaři</c:v>
                </c:pt>
                <c:pt idx="1">
                  <c:v>Frekvence návštěv ošetřujícího lékaře</c:v>
                </c:pt>
                <c:pt idx="2">
                  <c:v>Dostatek příležitostí pro rodinu hovořit s lékařem</c:v>
                </c:pt>
                <c:pt idx="3">
                  <c:v>Frekvence hovorů s lékařem</c:v>
                </c:pt>
                <c:pt idx="4">
                  <c:v>Způsob komunikace před pacientem ze strany lékaře</c:v>
                </c:pt>
                <c:pt idx="5">
                  <c:v>Dostatek informací o zdravotním stavu a dalším průběhu léčby</c:v>
                </c:pt>
                <c:pt idx="6">
                  <c:v>Dostatek soukromí, při probírání zdravotního stavu nebo léčby</c:v>
                </c:pt>
                <c:pt idx="7">
                  <c:v>Ochota rozptýlit obavy a strach ze strany lékaře</c:v>
                </c:pt>
                <c:pt idx="8">
                  <c:v>Znalost ošetřujícího lékaře</c:v>
                </c:pt>
                <c:pt idx="9">
                  <c:v>Potřeba většího zapojení do rozhodování o vlastní léčbě</c:v>
                </c:pt>
                <c:pt idx="10">
                  <c:v>Srozumitelnost odpovědí lékaře</c:v>
                </c:pt>
                <c:pt idx="11">
                  <c:v>Vztah k ošetřujícímu lékaři z hlediska důvěry</c:v>
                </c:pt>
              </c:strCache>
            </c:strRef>
          </c:cat>
          <c:val>
            <c:numRef>
              <c:f>List1!$B$2:$B$13</c:f>
              <c:numCache>
                <c:formatCode>General</c:formatCode>
                <c:ptCount val="12"/>
                <c:pt idx="0">
                  <c:v>76.435599999999994</c:v>
                </c:pt>
                <c:pt idx="1">
                  <c:v>92.909400000000005</c:v>
                </c:pt>
                <c:pt idx="2">
                  <c:v>89.607399999999998</c:v>
                </c:pt>
                <c:pt idx="3">
                  <c:v>88.656599999999983</c:v>
                </c:pt>
                <c:pt idx="4">
                  <c:v>83.140500000000003</c:v>
                </c:pt>
                <c:pt idx="5">
                  <c:v>80.710700000000003</c:v>
                </c:pt>
                <c:pt idx="6">
                  <c:v>73.850200000000001</c:v>
                </c:pt>
                <c:pt idx="7">
                  <c:v>70.707600000000127</c:v>
                </c:pt>
                <c:pt idx="8">
                  <c:v>67.093900000000005</c:v>
                </c:pt>
                <c:pt idx="9">
                  <c:v>65.881900000000002</c:v>
                </c:pt>
                <c:pt idx="10">
                  <c:v>63.921400000000006</c:v>
                </c:pt>
                <c:pt idx="11">
                  <c:v>59.676100000000012</c:v>
                </c:pt>
              </c:numCache>
            </c:numRef>
          </c:val>
        </c:ser>
        <c:ser>
          <c:idx val="1"/>
          <c:order val="1"/>
          <c:tx>
            <c:strRef>
              <c:f>List1!$C$1</c:f>
              <c:strCache>
                <c:ptCount val="1"/>
                <c:pt idx="0">
                  <c:v>horní mez</c:v>
                </c:pt>
              </c:strCache>
            </c:strRef>
          </c:tx>
          <c:spPr>
            <a:ln w="28575">
              <a:noFill/>
            </a:ln>
          </c:spPr>
          <c:marker>
            <c:symbol val="none"/>
          </c:marker>
          <c:dLbls>
            <c:delete val="1"/>
          </c:dLbls>
          <c:cat>
            <c:strRef>
              <c:f>List1!$A$2:$A$13</c:f>
              <c:strCache>
                <c:ptCount val="12"/>
                <c:pt idx="0">
                  <c:v>Spokojenost s lékaři</c:v>
                </c:pt>
                <c:pt idx="1">
                  <c:v>Frekvence návštěv ošetřujícího lékaře</c:v>
                </c:pt>
                <c:pt idx="2">
                  <c:v>Dostatek příležitostí pro rodinu hovořit s lékařem</c:v>
                </c:pt>
                <c:pt idx="3">
                  <c:v>Frekvence hovorů s lékařem</c:v>
                </c:pt>
                <c:pt idx="4">
                  <c:v>Způsob komunikace před pacientem ze strany lékaře</c:v>
                </c:pt>
                <c:pt idx="5">
                  <c:v>Dostatek informací o zdravotním stavu a dalším průběhu léčby</c:v>
                </c:pt>
                <c:pt idx="6">
                  <c:v>Dostatek soukromí, při probírání zdravotního stavu nebo léčby</c:v>
                </c:pt>
                <c:pt idx="7">
                  <c:v>Ochota rozptýlit obavy a strach ze strany lékaře</c:v>
                </c:pt>
                <c:pt idx="8">
                  <c:v>Znalost ošetřujícího lékaře</c:v>
                </c:pt>
                <c:pt idx="9">
                  <c:v>Potřeba většího zapojení do rozhodování o vlastní léčbě</c:v>
                </c:pt>
                <c:pt idx="10">
                  <c:v>Srozumitelnost odpovědí lékaře</c:v>
                </c:pt>
                <c:pt idx="11">
                  <c:v>Vztah k ošetřujícímu lékaři z hlediska důvěry</c:v>
                </c:pt>
              </c:strCache>
            </c:strRef>
          </c:cat>
          <c:val>
            <c:numRef>
              <c:f>List1!$C$2:$C$13</c:f>
              <c:numCache>
                <c:formatCode>General</c:formatCode>
                <c:ptCount val="12"/>
                <c:pt idx="0">
                  <c:v>78.505499999999998</c:v>
                </c:pt>
                <c:pt idx="1">
                  <c:v>95.171699999999987</c:v>
                </c:pt>
                <c:pt idx="2">
                  <c:v>92.641000000000005</c:v>
                </c:pt>
                <c:pt idx="3">
                  <c:v>91.520200000000003</c:v>
                </c:pt>
                <c:pt idx="4">
                  <c:v>86.6066</c:v>
                </c:pt>
                <c:pt idx="5">
                  <c:v>84.333500000000001</c:v>
                </c:pt>
                <c:pt idx="6">
                  <c:v>77.956199999999995</c:v>
                </c:pt>
                <c:pt idx="7">
                  <c:v>75.286699999999996</c:v>
                </c:pt>
                <c:pt idx="8">
                  <c:v>71.477199999999996</c:v>
                </c:pt>
                <c:pt idx="9">
                  <c:v>70.976600000000005</c:v>
                </c:pt>
                <c:pt idx="10">
                  <c:v>68.475499999999982</c:v>
                </c:pt>
                <c:pt idx="11">
                  <c:v>64.306399999999982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List1!$A$2:$A$13</c:f>
              <c:strCache>
                <c:ptCount val="12"/>
                <c:pt idx="0">
                  <c:v>Spokojenost s lékaři</c:v>
                </c:pt>
                <c:pt idx="1">
                  <c:v>Frekvence návštěv ošetřujícího lékaře</c:v>
                </c:pt>
                <c:pt idx="2">
                  <c:v>Dostatek příležitostí pro rodinu hovořit s lékařem</c:v>
                </c:pt>
                <c:pt idx="3">
                  <c:v>Frekvence hovorů s lékařem</c:v>
                </c:pt>
                <c:pt idx="4">
                  <c:v>Způsob komunikace před pacientem ze strany lékaře</c:v>
                </c:pt>
                <c:pt idx="5">
                  <c:v>Dostatek informací o zdravotním stavu a dalším průběhu léčby</c:v>
                </c:pt>
                <c:pt idx="6">
                  <c:v>Dostatek soukromí, při probírání zdravotního stavu nebo léčby</c:v>
                </c:pt>
                <c:pt idx="7">
                  <c:v>Ochota rozptýlit obavy a strach ze strany lékaře</c:v>
                </c:pt>
                <c:pt idx="8">
                  <c:v>Znalost ošetřujícího lékaře</c:v>
                </c:pt>
                <c:pt idx="9">
                  <c:v>Potřeba většího zapojení do rozhodování o vlastní léčbě</c:v>
                </c:pt>
                <c:pt idx="10">
                  <c:v>Srozumitelnost odpovědí lékaře</c:v>
                </c:pt>
                <c:pt idx="11">
                  <c:v>Vztah k ošetřujícímu lékaři z hlediska důvěry</c:v>
                </c:pt>
              </c:strCache>
            </c:strRef>
          </c:cat>
          <c:val>
            <c:numRef>
              <c:f>List1!$D$2:$D$13</c:f>
              <c:numCache>
                <c:formatCode>General</c:formatCode>
                <c:ptCount val="12"/>
                <c:pt idx="0">
                  <c:v>77.470500000000001</c:v>
                </c:pt>
                <c:pt idx="1">
                  <c:v>94.040499999999994</c:v>
                </c:pt>
                <c:pt idx="2">
                  <c:v>91.124200000000002</c:v>
                </c:pt>
                <c:pt idx="3">
                  <c:v>90.088399999999979</c:v>
                </c:pt>
                <c:pt idx="4">
                  <c:v>84.873499999999979</c:v>
                </c:pt>
                <c:pt idx="5">
                  <c:v>82.52209999999998</c:v>
                </c:pt>
                <c:pt idx="6">
                  <c:v>75.903200000000027</c:v>
                </c:pt>
                <c:pt idx="7">
                  <c:v>72.997100000000287</c:v>
                </c:pt>
                <c:pt idx="8">
                  <c:v>69.285600000000002</c:v>
                </c:pt>
                <c:pt idx="9">
                  <c:v>68.429300000000012</c:v>
                </c:pt>
                <c:pt idx="10">
                  <c:v>66.198499999999981</c:v>
                </c:pt>
                <c:pt idx="11">
                  <c:v>61.991200000000006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50271104"/>
        <c:axId val="150272640"/>
      </c:stockChart>
      <c:catAx>
        <c:axId val="15027110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0272640"/>
        <c:crosses val="autoZero"/>
        <c:auto val="1"/>
        <c:lblAlgn val="ctr"/>
        <c:lblOffset val="100"/>
      </c:catAx>
      <c:valAx>
        <c:axId val="15027264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027110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KNM odd. 40</c:v>
                </c:pt>
                <c:pt idx="2">
                  <c:v>FN OL: RHC odd. 44</c:v>
                </c:pt>
                <c:pt idx="3">
                  <c:v>FN OL: KOŽNI odd. 10</c:v>
                </c:pt>
                <c:pt idx="4">
                  <c:v>FN OL: PLIC odd. 24</c:v>
                </c:pt>
                <c:pt idx="5">
                  <c:v>FN OL: PRAC odd. 43</c:v>
                </c:pt>
                <c:pt idx="6">
                  <c:v>FN OL: PCHIR odd. 49</c:v>
                </c:pt>
                <c:pt idx="7">
                  <c:v>FN OL: 3IK odd. 39B+C</c:v>
                </c:pt>
                <c:pt idx="8">
                  <c:v>FN OL: 2IK odd. 30B</c:v>
                </c:pt>
                <c:pt idx="9">
                  <c:v>FN OL: 1CHIR odd. 3</c:v>
                </c:pt>
              </c:strCache>
            </c:strRef>
          </c:cat>
          <c:val>
            <c:numRef>
              <c:f>List1!$B$2:$B$11</c:f>
              <c:numCache>
                <c:formatCode>General</c:formatCode>
                <c:ptCount val="10"/>
                <c:pt idx="0">
                  <c:v>94.05889999999998</c:v>
                </c:pt>
                <c:pt idx="1">
                  <c:v>84.383899999999983</c:v>
                </c:pt>
                <c:pt idx="2">
                  <c:v>84.577200000000005</c:v>
                </c:pt>
                <c:pt idx="3">
                  <c:v>83.337800000000001</c:v>
                </c:pt>
                <c:pt idx="4">
                  <c:v>84.713099999999997</c:v>
                </c:pt>
                <c:pt idx="5">
                  <c:v>82.052799999999948</c:v>
                </c:pt>
                <c:pt idx="6">
                  <c:v>80.513599999999997</c:v>
                </c:pt>
                <c:pt idx="7">
                  <c:v>80.896799999999999</c:v>
                </c:pt>
                <c:pt idx="8">
                  <c:v>79.678199999999919</c:v>
                </c:pt>
                <c:pt idx="9">
                  <c:v>80.780299999999997</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KNM odd. 40</c:v>
                </c:pt>
                <c:pt idx="2">
                  <c:v>FN OL: RHC odd. 44</c:v>
                </c:pt>
                <c:pt idx="3">
                  <c:v>FN OL: KOŽNI odd. 10</c:v>
                </c:pt>
                <c:pt idx="4">
                  <c:v>FN OL: PLIC odd. 24</c:v>
                </c:pt>
                <c:pt idx="5">
                  <c:v>FN OL: PRAC odd. 43</c:v>
                </c:pt>
                <c:pt idx="6">
                  <c:v>FN OL: PCHIR odd. 49</c:v>
                </c:pt>
                <c:pt idx="7">
                  <c:v>FN OL: 3IK odd. 39B+C</c:v>
                </c:pt>
                <c:pt idx="8">
                  <c:v>FN OL: 2IK odd. 30B</c:v>
                </c:pt>
                <c:pt idx="9">
                  <c:v>FN OL: 1CHIR odd. 3</c:v>
                </c:pt>
              </c:strCache>
            </c:strRef>
          </c:cat>
          <c:val>
            <c:numRef>
              <c:f>List1!$C$2:$C$11</c:f>
              <c:numCache>
                <c:formatCode>General</c:formatCode>
                <c:ptCount val="10"/>
                <c:pt idx="0">
                  <c:v>98.373599999999982</c:v>
                </c:pt>
                <c:pt idx="1">
                  <c:v>98.630299999999991</c:v>
                </c:pt>
                <c:pt idx="2">
                  <c:v>96.2624</c:v>
                </c:pt>
                <c:pt idx="3">
                  <c:v>94.132899999999978</c:v>
                </c:pt>
                <c:pt idx="4">
                  <c:v>92.526499999999999</c:v>
                </c:pt>
                <c:pt idx="5">
                  <c:v>94.161500000000004</c:v>
                </c:pt>
                <c:pt idx="6">
                  <c:v>92.034499999999994</c:v>
                </c:pt>
                <c:pt idx="7">
                  <c:v>90.947500000000318</c:v>
                </c:pt>
                <c:pt idx="8">
                  <c:v>91.890799999999999</c:v>
                </c:pt>
                <c:pt idx="9">
                  <c:v>89.997200000000305</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KNM odd. 40</c:v>
                </c:pt>
                <c:pt idx="2">
                  <c:v>FN OL: RHC odd. 44</c:v>
                </c:pt>
                <c:pt idx="3">
                  <c:v>FN OL: KOŽNI odd. 10</c:v>
                </c:pt>
                <c:pt idx="4">
                  <c:v>FN OL: PLIC odd. 24</c:v>
                </c:pt>
                <c:pt idx="5">
                  <c:v>FN OL: PRAC odd. 43</c:v>
                </c:pt>
                <c:pt idx="6">
                  <c:v>FN OL: PCHIR odd. 49</c:v>
                </c:pt>
                <c:pt idx="7">
                  <c:v>FN OL: 3IK odd. 39B+C</c:v>
                </c:pt>
                <c:pt idx="8">
                  <c:v>FN OL: 2IK odd. 30B</c:v>
                </c:pt>
                <c:pt idx="9">
                  <c:v>FN OL: 1CHIR odd. 3</c:v>
                </c:pt>
              </c:strCache>
            </c:strRef>
          </c:cat>
          <c:val>
            <c:numRef>
              <c:f>List1!$D$2:$D$11</c:f>
              <c:numCache>
                <c:formatCode>General</c:formatCode>
                <c:ptCount val="10"/>
                <c:pt idx="0">
                  <c:v>96.216200000000242</c:v>
                </c:pt>
                <c:pt idx="1">
                  <c:v>91.507099999999994</c:v>
                </c:pt>
                <c:pt idx="2">
                  <c:v>90.419799999999995</c:v>
                </c:pt>
                <c:pt idx="3">
                  <c:v>88.735399999999998</c:v>
                </c:pt>
                <c:pt idx="4">
                  <c:v>88.619799999999998</c:v>
                </c:pt>
                <c:pt idx="5">
                  <c:v>88.107100000000003</c:v>
                </c:pt>
                <c:pt idx="6">
                  <c:v>86.274000000000001</c:v>
                </c:pt>
                <c:pt idx="7">
                  <c:v>85.922200000000004</c:v>
                </c:pt>
                <c:pt idx="8">
                  <c:v>85.784499999999994</c:v>
                </c:pt>
                <c:pt idx="9">
                  <c:v>85.388699999999986</c:v>
                </c:pt>
              </c:numCache>
            </c:numRef>
          </c:val>
        </c:ser>
        <c:ser>
          <c:idx val="3"/>
          <c:order val="3"/>
          <c:tx>
            <c:strRef>
              <c:f>List1!$E$1</c:f>
              <c:strCache>
                <c:ptCount val="1"/>
              </c:strCache>
            </c:strRef>
          </c:tx>
          <c:spPr>
            <a:ln w="28575">
              <a:noFill/>
            </a:ln>
          </c:spPr>
          <c:marker>
            <c:symbol val="none"/>
          </c:marker>
          <c:dLbls>
            <c:showVal val="1"/>
          </c:dLbls>
          <c:cat>
            <c:strRef>
              <c:f>List1!$A$2:$A$11</c:f>
              <c:strCache>
                <c:ptCount val="10"/>
                <c:pt idx="0">
                  <c:v>FN OL: HOK odd. 54</c:v>
                </c:pt>
                <c:pt idx="1">
                  <c:v>FN OL: KNM odd. 40</c:v>
                </c:pt>
                <c:pt idx="2">
                  <c:v>FN OL: RHC odd. 44</c:v>
                </c:pt>
                <c:pt idx="3">
                  <c:v>FN OL: KOŽNI odd. 10</c:v>
                </c:pt>
                <c:pt idx="4">
                  <c:v>FN OL: PLIC odd. 24</c:v>
                </c:pt>
                <c:pt idx="5">
                  <c:v>FN OL: PRAC odd. 43</c:v>
                </c:pt>
                <c:pt idx="6">
                  <c:v>FN OL: PCHIR odd. 49</c:v>
                </c:pt>
                <c:pt idx="7">
                  <c:v>FN OL: 3IK odd. 39B+C</c:v>
                </c:pt>
                <c:pt idx="8">
                  <c:v>FN OL: 2IK odd. 30B</c:v>
                </c:pt>
                <c:pt idx="9">
                  <c:v>FN OL: 1CHIR odd. 3</c:v>
                </c:pt>
              </c:strCache>
            </c:strRef>
          </c:cat>
          <c:val>
            <c:numRef>
              <c:f>List1!$E$2:$E$11</c:f>
              <c:numCache>
                <c:formatCode>General</c:formatCode>
                <c:ptCount val="10"/>
              </c:numCache>
            </c:numRef>
          </c:val>
        </c:ser>
        <c:dLbls>
          <c:showVal val="1"/>
        </c:dLbls>
        <c:hiLowLines>
          <c:spPr>
            <a:ln w="25400" cap="sq" cmpd="sng" algn="ctr">
              <a:solidFill>
                <a:srgbClr val="003366"/>
              </a:solidFill>
              <a:prstDash val="solid"/>
              <a:headEnd type="none" w="med" len="sm"/>
              <a:tailEnd type="none" w="med" len="sm"/>
            </a:ln>
            <a:effectLst/>
          </c:spPr>
        </c:hiLowLines>
        <c:axId val="150678144"/>
        <c:axId val="150679936"/>
      </c:stockChart>
      <c:catAx>
        <c:axId val="15067814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0679936"/>
        <c:crosses val="autoZero"/>
        <c:auto val="1"/>
        <c:lblAlgn val="ctr"/>
        <c:lblOffset val="100"/>
      </c:catAx>
      <c:valAx>
        <c:axId val="15067993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067814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OČNI odd. 13</c:v>
                </c:pt>
                <c:pt idx="1">
                  <c:v>FN OL: 1CHIR odd. 8</c:v>
                </c:pt>
                <c:pt idx="2">
                  <c:v>FN OL: KCHIR odd. 50</c:v>
                </c:pt>
                <c:pt idx="3">
                  <c:v>FN OL: UCOCH odd. 33</c:v>
                </c:pt>
                <c:pt idx="4">
                  <c:v>FN OL: PLIc odd. 25</c:v>
                </c:pt>
                <c:pt idx="5">
                  <c:v>FN OL: ONK odd. 42B</c:v>
                </c:pt>
                <c:pt idx="6">
                  <c:v>FN OL: PLIC odd. 26</c:v>
                </c:pt>
                <c:pt idx="7">
                  <c:v>FN OL: PSY odd. 32A+32B</c:v>
                </c:pt>
              </c:strCache>
            </c:strRef>
          </c:cat>
          <c:val>
            <c:numRef>
              <c:f>List1!$B$2:$B$9</c:f>
              <c:numCache>
                <c:formatCode>General</c:formatCode>
                <c:ptCount val="8"/>
                <c:pt idx="0">
                  <c:v>79.433999999999997</c:v>
                </c:pt>
                <c:pt idx="1">
                  <c:v>79.930700000000002</c:v>
                </c:pt>
                <c:pt idx="2">
                  <c:v>78.678399999999669</c:v>
                </c:pt>
                <c:pt idx="3">
                  <c:v>79.213800000000006</c:v>
                </c:pt>
                <c:pt idx="4">
                  <c:v>78.698699999999988</c:v>
                </c:pt>
                <c:pt idx="5">
                  <c:v>75.543000000000006</c:v>
                </c:pt>
                <c:pt idx="6">
                  <c:v>74.264700000000005</c:v>
                </c:pt>
                <c:pt idx="7">
                  <c:v>75.228899999999982</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OČNI odd. 13</c:v>
                </c:pt>
                <c:pt idx="1">
                  <c:v>FN OL: 1CHIR odd. 8</c:v>
                </c:pt>
                <c:pt idx="2">
                  <c:v>FN OL: KCHIR odd. 50</c:v>
                </c:pt>
                <c:pt idx="3">
                  <c:v>FN OL: UCOCH odd. 33</c:v>
                </c:pt>
                <c:pt idx="4">
                  <c:v>FN OL: PLIc odd. 25</c:v>
                </c:pt>
                <c:pt idx="5">
                  <c:v>FN OL: ONK odd. 42B</c:v>
                </c:pt>
                <c:pt idx="6">
                  <c:v>FN OL: PLIC odd. 26</c:v>
                </c:pt>
                <c:pt idx="7">
                  <c:v>FN OL: PSY odd. 32A+32B</c:v>
                </c:pt>
              </c:strCache>
            </c:strRef>
          </c:cat>
          <c:val>
            <c:numRef>
              <c:f>List1!$C$2:$C$9</c:f>
              <c:numCache>
                <c:formatCode>General</c:formatCode>
                <c:ptCount val="8"/>
                <c:pt idx="0">
                  <c:v>90.651399999999981</c:v>
                </c:pt>
                <c:pt idx="1">
                  <c:v>90.146699999999996</c:v>
                </c:pt>
                <c:pt idx="2">
                  <c:v>90.017100000000127</c:v>
                </c:pt>
                <c:pt idx="3">
                  <c:v>89.110100000000003</c:v>
                </c:pt>
                <c:pt idx="4">
                  <c:v>86.906499999999994</c:v>
                </c:pt>
                <c:pt idx="5">
                  <c:v>88.045599999999993</c:v>
                </c:pt>
                <c:pt idx="6">
                  <c:v>88.759299999999996</c:v>
                </c:pt>
                <c:pt idx="7">
                  <c:v>86.928399999999982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OČNI odd. 13</c:v>
                </c:pt>
                <c:pt idx="1">
                  <c:v>FN OL: 1CHIR odd. 8</c:v>
                </c:pt>
                <c:pt idx="2">
                  <c:v>FN OL: KCHIR odd. 50</c:v>
                </c:pt>
                <c:pt idx="3">
                  <c:v>FN OL: UCOCH odd. 33</c:v>
                </c:pt>
                <c:pt idx="4">
                  <c:v>FN OL: PLIc odd. 25</c:v>
                </c:pt>
                <c:pt idx="5">
                  <c:v>FN OL: ONK odd. 42B</c:v>
                </c:pt>
                <c:pt idx="6">
                  <c:v>FN OL: PLIC odd. 26</c:v>
                </c:pt>
                <c:pt idx="7">
                  <c:v>FN OL: PSY odd. 32A+32B</c:v>
                </c:pt>
              </c:strCache>
            </c:strRef>
          </c:cat>
          <c:val>
            <c:numRef>
              <c:f>List1!$D$2:$D$9</c:f>
              <c:numCache>
                <c:formatCode>General</c:formatCode>
                <c:ptCount val="8"/>
                <c:pt idx="0">
                  <c:v>85.042699999999996</c:v>
                </c:pt>
                <c:pt idx="1">
                  <c:v>85.038699999999992</c:v>
                </c:pt>
                <c:pt idx="2">
                  <c:v>84.347700000000003</c:v>
                </c:pt>
                <c:pt idx="3">
                  <c:v>84.161900000000003</c:v>
                </c:pt>
                <c:pt idx="4">
                  <c:v>82.802599999999998</c:v>
                </c:pt>
                <c:pt idx="5">
                  <c:v>81.794300000000007</c:v>
                </c:pt>
                <c:pt idx="6">
                  <c:v>81.512</c:v>
                </c:pt>
                <c:pt idx="7">
                  <c:v>81.07859999999998</c:v>
                </c:pt>
              </c:numCache>
            </c:numRef>
          </c:val>
        </c:ser>
        <c:ser>
          <c:idx val="3"/>
          <c:order val="3"/>
          <c:tx>
            <c:strRef>
              <c:f>List1!$E$1</c:f>
              <c:strCache>
                <c:ptCount val="1"/>
              </c:strCache>
            </c:strRef>
          </c:tx>
          <c:spPr>
            <a:ln w="28575">
              <a:noFill/>
            </a:ln>
          </c:spPr>
          <c:marker>
            <c:symbol val="none"/>
          </c:marker>
          <c:dLbls>
            <c:showVal val="1"/>
          </c:dLbls>
          <c:cat>
            <c:strRef>
              <c:f>List1!$A$2:$A$9</c:f>
              <c:strCache>
                <c:ptCount val="8"/>
                <c:pt idx="0">
                  <c:v>FN OL: OČNI odd. 13</c:v>
                </c:pt>
                <c:pt idx="1">
                  <c:v>FN OL: 1CHIR odd. 8</c:v>
                </c:pt>
                <c:pt idx="2">
                  <c:v>FN OL: KCHIR odd. 50</c:v>
                </c:pt>
                <c:pt idx="3">
                  <c:v>FN OL: UCOCH odd. 33</c:v>
                </c:pt>
                <c:pt idx="4">
                  <c:v>FN OL: PLIc odd. 25</c:v>
                </c:pt>
                <c:pt idx="5">
                  <c:v>FN OL: ONK odd. 42B</c:v>
                </c:pt>
                <c:pt idx="6">
                  <c:v>FN OL: PLIC odd. 26</c:v>
                </c:pt>
                <c:pt idx="7">
                  <c:v>FN OL: PSY odd. 32A+32B</c:v>
                </c:pt>
              </c:strCache>
            </c:strRef>
          </c:cat>
          <c:val>
            <c:numRef>
              <c:f>List1!$E$2:$E$9</c:f>
              <c:numCache>
                <c:formatCode>General</c:formatCode>
                <c:ptCount val="8"/>
              </c:numCache>
            </c:numRef>
          </c:val>
        </c:ser>
        <c:dLbls>
          <c:showVal val="1"/>
        </c:dLbls>
        <c:hiLowLines>
          <c:spPr>
            <a:ln w="25400" cap="sq" cmpd="sng" algn="ctr">
              <a:solidFill>
                <a:srgbClr val="003366"/>
              </a:solidFill>
              <a:prstDash val="solid"/>
              <a:headEnd type="none" w="med" len="sm"/>
              <a:tailEnd type="none" w="med" len="sm"/>
            </a:ln>
            <a:effectLst/>
          </c:spPr>
        </c:hiLowLines>
        <c:axId val="150962176"/>
        <c:axId val="150963712"/>
      </c:stockChart>
      <c:catAx>
        <c:axId val="15096217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0963712"/>
        <c:crosses val="autoZero"/>
        <c:auto val="1"/>
        <c:lblAlgn val="ctr"/>
        <c:lblOffset val="100"/>
      </c:catAx>
      <c:valAx>
        <c:axId val="15096371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096217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NCHIR odd. 36a</c:v>
                </c:pt>
                <c:pt idx="1">
                  <c:v>FN OL: 1CHIR odd. 9</c:v>
                </c:pt>
                <c:pt idx="2">
                  <c:v>FN OL: ORT 29A</c:v>
                </c:pt>
                <c:pt idx="3">
                  <c:v>FN OL: ORT odd. 29B</c:v>
                </c:pt>
                <c:pt idx="4">
                  <c:v>FN OL: UROL odd. 20</c:v>
                </c:pt>
                <c:pt idx="5">
                  <c:v>FN OL: ORL 14A,B</c:v>
                </c:pt>
                <c:pt idx="6">
                  <c:v>FN OL: 1IK odd. 4+4A</c:v>
                </c:pt>
                <c:pt idx="7">
                  <c:v>FN OL: 2IK odd. 30C</c:v>
                </c:pt>
                <c:pt idx="8">
                  <c:v>FN OL: 3IK odd. 39A</c:v>
                </c:pt>
              </c:strCache>
            </c:strRef>
          </c:cat>
          <c:val>
            <c:numRef>
              <c:f>List1!$B$2:$B$10</c:f>
              <c:numCache>
                <c:formatCode>General</c:formatCode>
                <c:ptCount val="9"/>
                <c:pt idx="0">
                  <c:v>69.603499999999983</c:v>
                </c:pt>
                <c:pt idx="1">
                  <c:v>74.278899999999979</c:v>
                </c:pt>
                <c:pt idx="2">
                  <c:v>70.889399999999981</c:v>
                </c:pt>
                <c:pt idx="3">
                  <c:v>71.677299999999988</c:v>
                </c:pt>
                <c:pt idx="4">
                  <c:v>72.501400000000004</c:v>
                </c:pt>
                <c:pt idx="5">
                  <c:v>72.133499999999998</c:v>
                </c:pt>
                <c:pt idx="6">
                  <c:v>70.391499999999994</c:v>
                </c:pt>
                <c:pt idx="7">
                  <c:v>68.145299999999992</c:v>
                </c:pt>
                <c:pt idx="8">
                  <c:v>66.779899999999998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NCHIR odd. 36a</c:v>
                </c:pt>
                <c:pt idx="1">
                  <c:v>FN OL: 1CHIR odd. 9</c:v>
                </c:pt>
                <c:pt idx="2">
                  <c:v>FN OL: ORT 29A</c:v>
                </c:pt>
                <c:pt idx="3">
                  <c:v>FN OL: ORT odd. 29B</c:v>
                </c:pt>
                <c:pt idx="4">
                  <c:v>FN OL: UROL odd. 20</c:v>
                </c:pt>
                <c:pt idx="5">
                  <c:v>FN OL: ORL 14A,B</c:v>
                </c:pt>
                <c:pt idx="6">
                  <c:v>FN OL: 1IK odd. 4+4A</c:v>
                </c:pt>
                <c:pt idx="7">
                  <c:v>FN OL: 2IK odd. 30C</c:v>
                </c:pt>
                <c:pt idx="8">
                  <c:v>FN OL: 3IK odd. 39A</c:v>
                </c:pt>
              </c:strCache>
            </c:strRef>
          </c:cat>
          <c:val>
            <c:numRef>
              <c:f>List1!$C$2:$C$10</c:f>
              <c:numCache>
                <c:formatCode>General</c:formatCode>
                <c:ptCount val="9"/>
                <c:pt idx="0">
                  <c:v>90.910300000000007</c:v>
                </c:pt>
                <c:pt idx="1">
                  <c:v>83.506799999999998</c:v>
                </c:pt>
                <c:pt idx="2">
                  <c:v>84.023899999999998</c:v>
                </c:pt>
                <c:pt idx="3">
                  <c:v>82.590400000000002</c:v>
                </c:pt>
                <c:pt idx="4">
                  <c:v>81.342299999999994</c:v>
                </c:pt>
                <c:pt idx="5">
                  <c:v>81.251900000000006</c:v>
                </c:pt>
                <c:pt idx="6">
                  <c:v>80.825799999999958</c:v>
                </c:pt>
                <c:pt idx="7">
                  <c:v>82.365899999999982</c:v>
                </c:pt>
                <c:pt idx="8">
                  <c:v>81.410000000000025</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NCHIR odd. 36a</c:v>
                </c:pt>
                <c:pt idx="1">
                  <c:v>FN OL: 1CHIR odd. 9</c:v>
                </c:pt>
                <c:pt idx="2">
                  <c:v>FN OL: ORT 29A</c:v>
                </c:pt>
                <c:pt idx="3">
                  <c:v>FN OL: ORT odd. 29B</c:v>
                </c:pt>
                <c:pt idx="4">
                  <c:v>FN OL: UROL odd. 20</c:v>
                </c:pt>
                <c:pt idx="5">
                  <c:v>FN OL: ORL 14A,B</c:v>
                </c:pt>
                <c:pt idx="6">
                  <c:v>FN OL: 1IK odd. 4+4A</c:v>
                </c:pt>
                <c:pt idx="7">
                  <c:v>FN OL: 2IK odd. 30C</c:v>
                </c:pt>
                <c:pt idx="8">
                  <c:v>FN OL: 3IK odd. 39A</c:v>
                </c:pt>
              </c:strCache>
            </c:strRef>
          </c:cat>
          <c:val>
            <c:numRef>
              <c:f>List1!$D$2:$D$10</c:f>
              <c:numCache>
                <c:formatCode>General</c:formatCode>
                <c:ptCount val="9"/>
                <c:pt idx="0">
                  <c:v>80.256900000000002</c:v>
                </c:pt>
                <c:pt idx="1">
                  <c:v>78.89279999999998</c:v>
                </c:pt>
                <c:pt idx="2">
                  <c:v>77.456700000000012</c:v>
                </c:pt>
                <c:pt idx="3">
                  <c:v>77.133899999999983</c:v>
                </c:pt>
                <c:pt idx="4">
                  <c:v>76.921800000000005</c:v>
                </c:pt>
                <c:pt idx="5">
                  <c:v>76.692699999999988</c:v>
                </c:pt>
                <c:pt idx="6">
                  <c:v>75.608699999999999</c:v>
                </c:pt>
                <c:pt idx="7">
                  <c:v>75.255600000000001</c:v>
                </c:pt>
                <c:pt idx="8">
                  <c:v>74.095000000000013</c:v>
                </c:pt>
              </c:numCache>
            </c:numRef>
          </c:val>
        </c:ser>
        <c:ser>
          <c:idx val="3"/>
          <c:order val="3"/>
          <c:tx>
            <c:strRef>
              <c:f>List1!$E$1</c:f>
              <c:strCache>
                <c:ptCount val="1"/>
              </c:strCache>
            </c:strRef>
          </c:tx>
          <c:spPr>
            <a:ln w="28575">
              <a:noFill/>
            </a:ln>
          </c:spPr>
          <c:marker>
            <c:symbol val="none"/>
          </c:marker>
          <c:dLbls>
            <c:showVal val="1"/>
          </c:dLbls>
          <c:cat>
            <c:strRef>
              <c:f>List1!$A$2:$A$10</c:f>
              <c:strCache>
                <c:ptCount val="9"/>
                <c:pt idx="0">
                  <c:v>FN OL: NCHIR odd. 36a</c:v>
                </c:pt>
                <c:pt idx="1">
                  <c:v>FN OL: 1CHIR odd. 9</c:v>
                </c:pt>
                <c:pt idx="2">
                  <c:v>FN OL: ORT 29A</c:v>
                </c:pt>
                <c:pt idx="3">
                  <c:v>FN OL: ORT odd. 29B</c:v>
                </c:pt>
                <c:pt idx="4">
                  <c:v>FN OL: UROL odd. 20</c:v>
                </c:pt>
                <c:pt idx="5">
                  <c:v>FN OL: ORL 14A,B</c:v>
                </c:pt>
                <c:pt idx="6">
                  <c:v>FN OL: 1IK odd. 4+4A</c:v>
                </c:pt>
                <c:pt idx="7">
                  <c:v>FN OL: 2IK odd. 30C</c:v>
                </c:pt>
                <c:pt idx="8">
                  <c:v>FN OL: 3IK odd. 39A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51126400"/>
        <c:axId val="151127936"/>
      </c:stockChart>
      <c:catAx>
        <c:axId val="15112640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1127936"/>
        <c:crosses val="autoZero"/>
        <c:auto val="1"/>
        <c:lblAlgn val="ctr"/>
        <c:lblOffset val="100"/>
      </c:catAx>
      <c:valAx>
        <c:axId val="15112793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112640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TRAU odd. 27</c:v>
                </c:pt>
                <c:pt idx="1">
                  <c:v>FN OL: NCHIR odd. 34</c:v>
                </c:pt>
                <c:pt idx="2">
                  <c:v>FN OL: 1IK odd. 1+2</c:v>
                </c:pt>
                <c:pt idx="3">
                  <c:v>FN OL: PORGYN odd. 19B</c:v>
                </c:pt>
                <c:pt idx="4">
                  <c:v>FN OL: 2CHIR odd. 37</c:v>
                </c:pt>
                <c:pt idx="5">
                  <c:v>FN OL: PORGYN odd. 17</c:v>
                </c:pt>
                <c:pt idx="6">
                  <c:v>FN OL: NEUR odd. 31B</c:v>
                </c:pt>
                <c:pt idx="7">
                  <c:v>FN OL: PORGYN odd. 18</c:v>
                </c:pt>
                <c:pt idx="8">
                  <c:v>FN OL: NEUR odd. 31A</c:v>
                </c:pt>
              </c:strCache>
            </c:strRef>
          </c:cat>
          <c:val>
            <c:numRef>
              <c:f>List1!$B$2:$B$10</c:f>
              <c:numCache>
                <c:formatCode>General</c:formatCode>
                <c:ptCount val="9"/>
                <c:pt idx="0">
                  <c:v>69.788399999999982</c:v>
                </c:pt>
                <c:pt idx="1">
                  <c:v>64.312000000000012</c:v>
                </c:pt>
                <c:pt idx="2">
                  <c:v>67.409200000000027</c:v>
                </c:pt>
                <c:pt idx="3">
                  <c:v>65.546999999999997</c:v>
                </c:pt>
                <c:pt idx="4">
                  <c:v>64.554100000000005</c:v>
                </c:pt>
                <c:pt idx="5">
                  <c:v>62.171500000000002</c:v>
                </c:pt>
                <c:pt idx="6">
                  <c:v>50.483799999999995</c:v>
                </c:pt>
                <c:pt idx="7">
                  <c:v>51.183100000000003</c:v>
                </c:pt>
                <c:pt idx="8">
                  <c:v>44.054499999999997</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TRAU odd. 27</c:v>
                </c:pt>
                <c:pt idx="1">
                  <c:v>FN OL: NCHIR odd. 34</c:v>
                </c:pt>
                <c:pt idx="2">
                  <c:v>FN OL: 1IK odd. 1+2</c:v>
                </c:pt>
                <c:pt idx="3">
                  <c:v>FN OL: PORGYN odd. 19B</c:v>
                </c:pt>
                <c:pt idx="4">
                  <c:v>FN OL: 2CHIR odd. 37</c:v>
                </c:pt>
                <c:pt idx="5">
                  <c:v>FN OL: PORGYN odd. 17</c:v>
                </c:pt>
                <c:pt idx="6">
                  <c:v>FN OL: NEUR odd. 31B</c:v>
                </c:pt>
                <c:pt idx="7">
                  <c:v>FN OL: PORGYN odd. 18</c:v>
                </c:pt>
                <c:pt idx="8">
                  <c:v>FN OL: NEUR odd. 31A</c:v>
                </c:pt>
              </c:strCache>
            </c:strRef>
          </c:cat>
          <c:val>
            <c:numRef>
              <c:f>List1!$C$2:$C$10</c:f>
              <c:numCache>
                <c:formatCode>General</c:formatCode>
                <c:ptCount val="9"/>
                <c:pt idx="0">
                  <c:v>77.831300000000013</c:v>
                </c:pt>
                <c:pt idx="1">
                  <c:v>82.4709</c:v>
                </c:pt>
                <c:pt idx="2">
                  <c:v>78.560100000000006</c:v>
                </c:pt>
                <c:pt idx="3">
                  <c:v>75.649999999999991</c:v>
                </c:pt>
                <c:pt idx="4">
                  <c:v>75.290800000000004</c:v>
                </c:pt>
                <c:pt idx="5">
                  <c:v>74.029399999999981</c:v>
                </c:pt>
                <c:pt idx="6">
                  <c:v>68.281499999999994</c:v>
                </c:pt>
                <c:pt idx="7">
                  <c:v>66.604699999999994</c:v>
                </c:pt>
                <c:pt idx="8">
                  <c:v>58.625500000000144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TRAU odd. 27</c:v>
                </c:pt>
                <c:pt idx="1">
                  <c:v>FN OL: NCHIR odd. 34</c:v>
                </c:pt>
                <c:pt idx="2">
                  <c:v>FN OL: 1IK odd. 1+2</c:v>
                </c:pt>
                <c:pt idx="3">
                  <c:v>FN OL: PORGYN odd. 19B</c:v>
                </c:pt>
                <c:pt idx="4">
                  <c:v>FN OL: 2CHIR odd. 37</c:v>
                </c:pt>
                <c:pt idx="5">
                  <c:v>FN OL: PORGYN odd. 17</c:v>
                </c:pt>
                <c:pt idx="6">
                  <c:v>FN OL: NEUR odd. 31B</c:v>
                </c:pt>
                <c:pt idx="7">
                  <c:v>FN OL: PORGYN odd. 18</c:v>
                </c:pt>
                <c:pt idx="8">
                  <c:v>FN OL: NEUR odd. 31A</c:v>
                </c:pt>
              </c:strCache>
            </c:strRef>
          </c:cat>
          <c:val>
            <c:numRef>
              <c:f>List1!$D$2:$D$10</c:f>
              <c:numCache>
                <c:formatCode>General</c:formatCode>
                <c:ptCount val="9"/>
                <c:pt idx="0">
                  <c:v>73.809799999999981</c:v>
                </c:pt>
                <c:pt idx="1">
                  <c:v>73.391499999999994</c:v>
                </c:pt>
                <c:pt idx="2">
                  <c:v>72.984700000000004</c:v>
                </c:pt>
                <c:pt idx="3">
                  <c:v>70.598500000000001</c:v>
                </c:pt>
                <c:pt idx="4">
                  <c:v>69.922499999999999</c:v>
                </c:pt>
                <c:pt idx="5">
                  <c:v>68.100399999999979</c:v>
                </c:pt>
                <c:pt idx="6">
                  <c:v>59.382600000000004</c:v>
                </c:pt>
                <c:pt idx="7">
                  <c:v>58.893900000000002</c:v>
                </c:pt>
                <c:pt idx="8">
                  <c:v>51.339999999999996</c:v>
                </c:pt>
              </c:numCache>
            </c:numRef>
          </c:val>
        </c:ser>
        <c:ser>
          <c:idx val="3"/>
          <c:order val="3"/>
          <c:tx>
            <c:strRef>
              <c:f>List1!$E$1</c:f>
              <c:strCache>
                <c:ptCount val="1"/>
              </c:strCache>
            </c:strRef>
          </c:tx>
          <c:spPr>
            <a:ln w="28575">
              <a:noFill/>
            </a:ln>
          </c:spPr>
          <c:marker>
            <c:symbol val="none"/>
          </c:marker>
          <c:dLbls>
            <c:showVal val="1"/>
          </c:dLbls>
          <c:cat>
            <c:strRef>
              <c:f>List1!$A$2:$A$10</c:f>
              <c:strCache>
                <c:ptCount val="9"/>
                <c:pt idx="0">
                  <c:v>FN OL: TRAU odd. 27</c:v>
                </c:pt>
                <c:pt idx="1">
                  <c:v>FN OL: NCHIR odd. 34</c:v>
                </c:pt>
                <c:pt idx="2">
                  <c:v>FN OL: 1IK odd. 1+2</c:v>
                </c:pt>
                <c:pt idx="3">
                  <c:v>FN OL: PORGYN odd. 19B</c:v>
                </c:pt>
                <c:pt idx="4">
                  <c:v>FN OL: 2CHIR odd. 37</c:v>
                </c:pt>
                <c:pt idx="5">
                  <c:v>FN OL: PORGYN odd. 17</c:v>
                </c:pt>
                <c:pt idx="6">
                  <c:v>FN OL: NEUR odd. 31B</c:v>
                </c:pt>
                <c:pt idx="7">
                  <c:v>FN OL: PORGYN odd. 18</c:v>
                </c:pt>
                <c:pt idx="8">
                  <c:v>FN OL: NEUR odd. 31A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51463808"/>
        <c:axId val="151465344"/>
      </c:stockChart>
      <c:catAx>
        <c:axId val="15146380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1465344"/>
        <c:crosses val="autoZero"/>
        <c:auto val="1"/>
        <c:lblAlgn val="ctr"/>
        <c:lblOffset val="100"/>
      </c:catAx>
      <c:valAx>
        <c:axId val="15146534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146380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List1!$A$2:$A$7</c:f>
              <c:strCache>
                <c:ptCount val="6"/>
                <c:pt idx="0">
                  <c:v>Spokojenost se všeobecnými službami</c:v>
                </c:pt>
                <c:pt idx="1">
                  <c:v>Doporučení nemocnice rodině nebo přátelům</c:v>
                </c:pt>
                <c:pt idx="2">
                  <c:v>Dojem z prvního kontaktu s nemocnicí</c:v>
                </c:pt>
                <c:pt idx="3">
                  <c:v>Spokojenost s vybranými službami nemocnice (telefon, TV, noviny atd.)</c:v>
                </c:pt>
                <c:pt idx="4">
                  <c:v>Organizace a plynulost přijetí do nemocnice</c:v>
                </c:pt>
                <c:pt idx="5">
                  <c:v>Kvalita jídla</c:v>
                </c:pt>
              </c:strCache>
            </c:strRef>
          </c:cat>
          <c:val>
            <c:numRef>
              <c:f>List1!$B$2:$B$7</c:f>
              <c:numCache>
                <c:formatCode>General</c:formatCode>
                <c:ptCount val="6"/>
                <c:pt idx="0">
                  <c:v>61.789000000000001</c:v>
                </c:pt>
                <c:pt idx="1">
                  <c:v>74.086399999999998</c:v>
                </c:pt>
                <c:pt idx="2">
                  <c:v>73.5779</c:v>
                </c:pt>
                <c:pt idx="3">
                  <c:v>58.462300000000013</c:v>
                </c:pt>
                <c:pt idx="4">
                  <c:v>57.848100000000002</c:v>
                </c:pt>
                <c:pt idx="5">
                  <c:v>41.882100000000001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List1!$A$2:$A$7</c:f>
              <c:strCache>
                <c:ptCount val="6"/>
                <c:pt idx="0">
                  <c:v>Spokojenost se všeobecnými službami</c:v>
                </c:pt>
                <c:pt idx="1">
                  <c:v>Doporučení nemocnice rodině nebo přátelům</c:v>
                </c:pt>
                <c:pt idx="2">
                  <c:v>Dojem z prvního kontaktu s nemocnicí</c:v>
                </c:pt>
                <c:pt idx="3">
                  <c:v>Spokojenost s vybranými službami nemocnice (telefon, TV, noviny atd.)</c:v>
                </c:pt>
                <c:pt idx="4">
                  <c:v>Organizace a plynulost přijetí do nemocnice</c:v>
                </c:pt>
                <c:pt idx="5">
                  <c:v>Kvalita jídla</c:v>
                </c:pt>
              </c:strCache>
            </c:strRef>
          </c:cat>
          <c:val>
            <c:numRef>
              <c:f>List1!$C$2:$C$7</c:f>
              <c:numCache>
                <c:formatCode>General</c:formatCode>
                <c:ptCount val="6"/>
                <c:pt idx="0">
                  <c:v>64.742900000000006</c:v>
                </c:pt>
                <c:pt idx="1">
                  <c:v>78.175799999999626</c:v>
                </c:pt>
                <c:pt idx="2">
                  <c:v>77.710400000000007</c:v>
                </c:pt>
                <c:pt idx="3">
                  <c:v>63.203000000000003</c:v>
                </c:pt>
                <c:pt idx="4">
                  <c:v>62.588000000000001</c:v>
                </c:pt>
                <c:pt idx="5">
                  <c:v>46.641600000000004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List1!$A$2:$A$7</c:f>
              <c:strCache>
                <c:ptCount val="6"/>
                <c:pt idx="0">
                  <c:v>Spokojenost se všeobecnými službami</c:v>
                </c:pt>
                <c:pt idx="1">
                  <c:v>Doporučení nemocnice rodině nebo přátelům</c:v>
                </c:pt>
                <c:pt idx="2">
                  <c:v>Dojem z prvního kontaktu s nemocnicí</c:v>
                </c:pt>
                <c:pt idx="3">
                  <c:v>Spokojenost s vybranými službami nemocnice (telefon, TV, noviny atd.)</c:v>
                </c:pt>
                <c:pt idx="4">
                  <c:v>Organizace a plynulost přijetí do nemocnice</c:v>
                </c:pt>
                <c:pt idx="5">
                  <c:v>Kvalita jídla</c:v>
                </c:pt>
              </c:strCache>
            </c:strRef>
          </c:cat>
          <c:val>
            <c:numRef>
              <c:f>List1!$D$2:$D$7</c:f>
              <c:numCache>
                <c:formatCode>General</c:formatCode>
                <c:ptCount val="6"/>
                <c:pt idx="0">
                  <c:v>63.265900000000137</c:v>
                </c:pt>
                <c:pt idx="1">
                  <c:v>76.131100000000004</c:v>
                </c:pt>
                <c:pt idx="2">
                  <c:v>75.644099999999995</c:v>
                </c:pt>
                <c:pt idx="3">
                  <c:v>60.832600000000006</c:v>
                </c:pt>
                <c:pt idx="4">
                  <c:v>60.218000000000011</c:v>
                </c:pt>
                <c:pt idx="5">
                  <c:v>44.261900000000011</c:v>
                </c:pt>
              </c:numCache>
            </c:numRef>
          </c:val>
        </c:ser>
        <c:dLbls>
          <c:showVal val="1"/>
        </c:dLbls>
        <c:hiLowLines>
          <c:spPr>
            <a:ln w="25400" cap="sq" cmpd="sng" algn="ctr">
              <a:solidFill>
                <a:srgbClr val="003366"/>
              </a:solidFill>
              <a:prstDash val="solid"/>
              <a:headEnd type="none" w="med" len="sm"/>
              <a:tailEnd type="none" w="med" len="sm"/>
            </a:ln>
            <a:effectLst/>
          </c:spPr>
        </c:hiLowLines>
        <c:axId val="152364544"/>
        <c:axId val="152366080"/>
      </c:stockChart>
      <c:catAx>
        <c:axId val="15236454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2366080"/>
        <c:crosses val="autoZero"/>
        <c:auto val="1"/>
        <c:lblAlgn val="ctr"/>
        <c:lblOffset val="100"/>
      </c:catAx>
      <c:valAx>
        <c:axId val="15236608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236454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6.589055447932908E-2"/>
          <c:y val="0.2066829739224377"/>
          <c:w val="0.90979294798127297"/>
          <c:h val="0.75497310643645532"/>
        </c:manualLayout>
      </c:layout>
      <c:barChart>
        <c:barDir val="col"/>
        <c:grouping val="stacked"/>
        <c:ser>
          <c:idx val="0"/>
          <c:order val="0"/>
          <c:tx>
            <c:strRef>
              <c:f>List1!$B$1</c:f>
              <c:strCache>
                <c:ptCount val="1"/>
                <c:pt idx="0">
                  <c:v>Zařazení pacienti</c:v>
                </c:pt>
              </c:strCache>
            </c:strRef>
          </c:tx>
          <c:spPr>
            <a:solidFill>
              <a:srgbClr val="3366FF"/>
            </a:solidFill>
          </c:spPr>
          <c:dLbls>
            <c:dLbl>
              <c:idx val="8"/>
              <c:delete val="1"/>
            </c:dLbl>
            <c:dLbl>
              <c:idx val="9"/>
              <c:delete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List1!$B$2:$B$8</c:f>
              <c:numCache>
                <c:formatCode>General</c:formatCode>
                <c:ptCount val="7"/>
                <c:pt idx="0">
                  <c:v>58</c:v>
                </c:pt>
                <c:pt idx="1">
                  <c:v>64</c:v>
                </c:pt>
                <c:pt idx="2">
                  <c:v>46</c:v>
                </c:pt>
                <c:pt idx="3">
                  <c:v>53</c:v>
                </c:pt>
                <c:pt idx="4">
                  <c:v>13</c:v>
                </c:pt>
                <c:pt idx="5">
                  <c:v>18</c:v>
                </c:pt>
                <c:pt idx="6">
                  <c:v>48</c:v>
                </c:pt>
              </c:numCache>
            </c:numRef>
          </c:val>
        </c:ser>
        <c:ser>
          <c:idx val="1"/>
          <c:order val="1"/>
          <c:tx>
            <c:strRef>
              <c:f>List1!$C$1</c:f>
              <c:strCache>
                <c:ptCount val="1"/>
                <c:pt idx="0">
                  <c:v>Nezařazení pacienti</c:v>
                </c:pt>
              </c:strCache>
            </c:strRef>
          </c:tx>
          <c:spPr>
            <a:solidFill>
              <a:srgbClr val="969696"/>
            </a:solidFill>
          </c:spPr>
          <c:dLbls>
            <c:dLbl>
              <c:idx val="0"/>
              <c:layout>
                <c:manualLayout>
                  <c:x val="0"/>
                  <c:y val="1.8245099203536952E-2"/>
                </c:manualLayout>
              </c:layout>
              <c:showVal val="1"/>
            </c:dLbl>
            <c:dLbl>
              <c:idx val="2"/>
              <c:layout>
                <c:manualLayout>
                  <c:x val="-1.0599020477766237E-16"/>
                  <c:y val="2.3742020117422848E-2"/>
                </c:manualLayout>
              </c:layout>
              <c:showVal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List1!$C$2:$C$8</c:f>
              <c:numCache>
                <c:formatCode>General</c:formatCode>
                <c:ptCount val="7"/>
                <c:pt idx="1">
                  <c:v>2</c:v>
                </c:pt>
                <c:pt idx="2">
                  <c:v>32</c:v>
                </c:pt>
                <c:pt idx="3">
                  <c:v>1</c:v>
                </c:pt>
                <c:pt idx="4">
                  <c:v>10</c:v>
                </c:pt>
                <c:pt idx="5">
                  <c:v>5</c:v>
                </c:pt>
              </c:numCache>
            </c:numRef>
          </c:val>
        </c:ser>
        <c:gapWidth val="60"/>
        <c:overlap val="100"/>
        <c:axId val="113484160"/>
        <c:axId val="113664768"/>
      </c:barChart>
      <c:lineChart>
        <c:grouping val="standard"/>
        <c:ser>
          <c:idx val="2"/>
          <c:order val="2"/>
          <c:tx>
            <c:strRef>
              <c:f>List1!$D$1</c:f>
              <c:strCache>
                <c:ptCount val="1"/>
                <c:pt idx="0">
                  <c:v>Celkový počet propuštěných pacientů </c:v>
                </c:pt>
              </c:strCache>
            </c:strRef>
          </c:tx>
          <c:spPr>
            <a:ln>
              <a:noFill/>
            </a:ln>
          </c:spPr>
          <c:marker>
            <c:symbol val="none"/>
          </c:marker>
          <c:dLbls>
            <c:numFmt formatCode="#,##0" sourceLinked="0"/>
            <c:txPr>
              <a:bodyPr/>
              <a:lstStyle/>
              <a:p>
                <a:pPr>
                  <a:defRPr sz="1600" b="1" i="1">
                    <a:solidFill>
                      <a:srgbClr val="003366"/>
                    </a:solidFill>
                  </a:defRPr>
                </a:pPr>
                <a:endParaRPr lang="cs-CZ"/>
              </a:p>
            </c:txPr>
            <c:dLblPos val="t"/>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List1!$D$2:$D$8</c:f>
              <c:numCache>
                <c:formatCode>General</c:formatCode>
                <c:ptCount val="7"/>
                <c:pt idx="0">
                  <c:v>58</c:v>
                </c:pt>
                <c:pt idx="1">
                  <c:v>66</c:v>
                </c:pt>
                <c:pt idx="2">
                  <c:v>78</c:v>
                </c:pt>
                <c:pt idx="3">
                  <c:v>54</c:v>
                </c:pt>
                <c:pt idx="4">
                  <c:v>23</c:v>
                </c:pt>
                <c:pt idx="5">
                  <c:v>23</c:v>
                </c:pt>
                <c:pt idx="6">
                  <c:v>48</c:v>
                </c:pt>
              </c:numCache>
            </c:numRef>
          </c:val>
        </c:ser>
        <c:marker val="1"/>
        <c:axId val="113484160"/>
        <c:axId val="113664768"/>
      </c:lineChart>
      <c:catAx>
        <c:axId val="113484160"/>
        <c:scaling>
          <c:orientation val="minMax"/>
        </c:scaling>
        <c:axPos val="b"/>
        <c:tickLblPos val="none"/>
        <c:spPr>
          <a:ln>
            <a:solidFill>
              <a:srgbClr val="333399"/>
            </a:solidFill>
          </a:ln>
        </c:spPr>
        <c:txPr>
          <a:bodyPr/>
          <a:lstStyle/>
          <a:p>
            <a:pPr>
              <a:defRPr sz="1000">
                <a:solidFill>
                  <a:srgbClr val="000080"/>
                </a:solidFill>
              </a:defRPr>
            </a:pPr>
            <a:endParaRPr lang="cs-CZ"/>
          </a:p>
        </c:txPr>
        <c:crossAx val="113664768"/>
        <c:crosses val="autoZero"/>
        <c:auto val="1"/>
        <c:lblAlgn val="ctr"/>
        <c:lblOffset val="100"/>
      </c:catAx>
      <c:valAx>
        <c:axId val="113664768"/>
        <c:scaling>
          <c:orientation val="minMax"/>
          <c:max val="200"/>
          <c:min val="0"/>
        </c:scaling>
        <c:axPos val="l"/>
        <c:numFmt formatCode="#,##0" sourceLinked="0"/>
        <c:tickLblPos val="nextTo"/>
        <c:spPr>
          <a:ln>
            <a:solidFill>
              <a:srgbClr val="333399"/>
            </a:solidFill>
          </a:ln>
        </c:spPr>
        <c:txPr>
          <a:bodyPr/>
          <a:lstStyle/>
          <a:p>
            <a:pPr>
              <a:defRPr sz="1000">
                <a:solidFill>
                  <a:srgbClr val="000080"/>
                </a:solidFill>
              </a:defRPr>
            </a:pPr>
            <a:endParaRPr lang="cs-CZ"/>
          </a:p>
        </c:txPr>
        <c:crossAx val="113484160"/>
        <c:crosses val="autoZero"/>
        <c:crossBetween val="between"/>
        <c:majorUnit val="25"/>
        <c:minorUnit val="20"/>
      </c:valAx>
    </c:plotArea>
    <c:legend>
      <c:legendPos val="r"/>
      <c:legendEntry>
        <c:idx val="2"/>
        <c:txPr>
          <a:bodyPr/>
          <a:lstStyle/>
          <a:p>
            <a:pPr>
              <a:defRPr sz="1200" b="1" i="1">
                <a:solidFill>
                  <a:srgbClr val="003366"/>
                </a:solidFill>
              </a:defRPr>
            </a:pPr>
            <a:endParaRPr lang="cs-CZ"/>
          </a:p>
        </c:txPr>
      </c:legendEntry>
      <c:layout>
        <c:manualLayout>
          <c:xMode val="edge"/>
          <c:yMode val="edge"/>
          <c:x val="0.62591178614829956"/>
          <c:y val="2.1857079982566276E-2"/>
          <c:w val="0.27372668182781895"/>
          <c:h val="0.33121960807773498"/>
        </c:manualLayout>
      </c:layout>
      <c:txPr>
        <a:bodyPr/>
        <a:lstStyle/>
        <a:p>
          <a:pPr>
            <a:defRPr sz="1200">
              <a:solidFill>
                <a:srgbClr val="000080"/>
              </a:solidFill>
            </a:defRPr>
          </a:pPr>
          <a:endParaRPr lang="cs-CZ"/>
        </a:p>
      </c:txPr>
    </c:legend>
    <c:plotVisOnly val="1"/>
    <c:dispBlanksAs val="gap"/>
  </c:chart>
  <c:txPr>
    <a:bodyPr/>
    <a:lstStyle/>
    <a:p>
      <a:pPr>
        <a:defRPr sz="1800"/>
      </a:pPr>
      <a:endParaRPr lang="cs-CZ"/>
    </a:p>
  </c:txPr>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List1!$A$2:$A$11</c:f>
              <c:strCache>
                <c:ptCount val="10"/>
                <c:pt idx="0">
                  <c:v>FN OL: HOK odd. 54</c:v>
                </c:pt>
                <c:pt idx="1">
                  <c:v>FN OL: KNM odd. 40</c:v>
                </c:pt>
                <c:pt idx="2">
                  <c:v>FN OL: PCHIR odd. 49</c:v>
                </c:pt>
                <c:pt idx="3">
                  <c:v>FN OL: 1CHIR odd. 8</c:v>
                </c:pt>
                <c:pt idx="4">
                  <c:v>FN OL: RHC odd. 44</c:v>
                </c:pt>
                <c:pt idx="5">
                  <c:v>FN OL: PRAC odd. 43</c:v>
                </c:pt>
                <c:pt idx="6">
                  <c:v>FN OL: KCHIR odd. 50</c:v>
                </c:pt>
                <c:pt idx="7">
                  <c:v>FN OL: 1CHIR odd. 9</c:v>
                </c:pt>
                <c:pt idx="8">
                  <c:v>FN OL: KOŽNI odd. 10</c:v>
                </c:pt>
                <c:pt idx="9">
                  <c:v>FN OL: OČNI odd. 13</c:v>
                </c:pt>
              </c:strCache>
            </c:strRef>
          </c:cat>
          <c:val>
            <c:numRef>
              <c:f>List1!$B$2:$B$11</c:f>
              <c:numCache>
                <c:formatCode>General</c:formatCode>
                <c:ptCount val="10"/>
                <c:pt idx="0">
                  <c:v>92.396500000000003</c:v>
                </c:pt>
                <c:pt idx="1">
                  <c:v>74.315100000000001</c:v>
                </c:pt>
                <c:pt idx="2">
                  <c:v>75.074799999999982</c:v>
                </c:pt>
                <c:pt idx="3">
                  <c:v>73.613100000000003</c:v>
                </c:pt>
                <c:pt idx="4">
                  <c:v>70.611000000000004</c:v>
                </c:pt>
                <c:pt idx="5">
                  <c:v>66.560599999999994</c:v>
                </c:pt>
                <c:pt idx="6">
                  <c:v>64.000100000000003</c:v>
                </c:pt>
                <c:pt idx="7">
                  <c:v>67.260099999999994</c:v>
                </c:pt>
                <c:pt idx="8">
                  <c:v>61.489599999999996</c:v>
                </c:pt>
                <c:pt idx="9">
                  <c:v>60.534400000000005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List1!$A$2:$A$11</c:f>
              <c:strCache>
                <c:ptCount val="10"/>
                <c:pt idx="0">
                  <c:v>FN OL: HOK odd. 54</c:v>
                </c:pt>
                <c:pt idx="1">
                  <c:v>FN OL: KNM odd. 40</c:v>
                </c:pt>
                <c:pt idx="2">
                  <c:v>FN OL: PCHIR odd. 49</c:v>
                </c:pt>
                <c:pt idx="3">
                  <c:v>FN OL: 1CHIR odd. 8</c:v>
                </c:pt>
                <c:pt idx="4">
                  <c:v>FN OL: RHC odd. 44</c:v>
                </c:pt>
                <c:pt idx="5">
                  <c:v>FN OL: PRAC odd. 43</c:v>
                </c:pt>
                <c:pt idx="6">
                  <c:v>FN OL: KCHIR odd. 50</c:v>
                </c:pt>
                <c:pt idx="7">
                  <c:v>FN OL: 1CHIR odd. 9</c:v>
                </c:pt>
                <c:pt idx="8">
                  <c:v>FN OL: KOŽNI odd. 10</c:v>
                </c:pt>
                <c:pt idx="9">
                  <c:v>FN OL: OČNI odd. 13</c:v>
                </c:pt>
              </c:strCache>
            </c:strRef>
          </c:cat>
          <c:val>
            <c:numRef>
              <c:f>List1!$C$2:$C$11</c:f>
              <c:numCache>
                <c:formatCode>General</c:formatCode>
                <c:ptCount val="10"/>
                <c:pt idx="0">
                  <c:v>100.036</c:v>
                </c:pt>
                <c:pt idx="1">
                  <c:v>100.0849</c:v>
                </c:pt>
                <c:pt idx="2">
                  <c:v>89.288799999999981</c:v>
                </c:pt>
                <c:pt idx="3">
                  <c:v>88.644999999999996</c:v>
                </c:pt>
                <c:pt idx="4">
                  <c:v>87.453500000000005</c:v>
                </c:pt>
                <c:pt idx="5">
                  <c:v>85.992599999999996</c:v>
                </c:pt>
                <c:pt idx="6">
                  <c:v>83.65949999999998</c:v>
                </c:pt>
                <c:pt idx="7">
                  <c:v>78.438900000000004</c:v>
                </c:pt>
                <c:pt idx="8">
                  <c:v>81.710400000000007</c:v>
                </c:pt>
                <c:pt idx="9">
                  <c:v>80.37469999999999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List1!$A$2:$A$11</c:f>
              <c:strCache>
                <c:ptCount val="10"/>
                <c:pt idx="0">
                  <c:v>FN OL: HOK odd. 54</c:v>
                </c:pt>
                <c:pt idx="1">
                  <c:v>FN OL: KNM odd. 40</c:v>
                </c:pt>
                <c:pt idx="2">
                  <c:v>FN OL: PCHIR odd. 49</c:v>
                </c:pt>
                <c:pt idx="3">
                  <c:v>FN OL: 1CHIR odd. 8</c:v>
                </c:pt>
                <c:pt idx="4">
                  <c:v>FN OL: RHC odd. 44</c:v>
                </c:pt>
                <c:pt idx="5">
                  <c:v>FN OL: PRAC odd. 43</c:v>
                </c:pt>
                <c:pt idx="6">
                  <c:v>FN OL: KCHIR odd. 50</c:v>
                </c:pt>
                <c:pt idx="7">
                  <c:v>FN OL: 1CHIR odd. 9</c:v>
                </c:pt>
                <c:pt idx="8">
                  <c:v>FN OL: KOŽNI odd. 10</c:v>
                </c:pt>
                <c:pt idx="9">
                  <c:v>FN OL: OČNI odd. 13</c:v>
                </c:pt>
              </c:strCache>
            </c:strRef>
          </c:cat>
          <c:val>
            <c:numRef>
              <c:f>List1!$D$2:$D$11</c:f>
              <c:numCache>
                <c:formatCode>General</c:formatCode>
                <c:ptCount val="10"/>
                <c:pt idx="0">
                  <c:v>96.216200000000242</c:v>
                </c:pt>
                <c:pt idx="1">
                  <c:v>87.2</c:v>
                </c:pt>
                <c:pt idx="2">
                  <c:v>82.181799999999981</c:v>
                </c:pt>
                <c:pt idx="3">
                  <c:v>81.128999999999948</c:v>
                </c:pt>
                <c:pt idx="4">
                  <c:v>79.032299999999992</c:v>
                </c:pt>
                <c:pt idx="5">
                  <c:v>76.276600000000002</c:v>
                </c:pt>
                <c:pt idx="6">
                  <c:v>73.829799999999949</c:v>
                </c:pt>
                <c:pt idx="7">
                  <c:v>72.849500000000006</c:v>
                </c:pt>
                <c:pt idx="8">
                  <c:v>71.599999999999994</c:v>
                </c:pt>
                <c:pt idx="9">
                  <c:v>70.454499999999996</c:v>
                </c:pt>
              </c:numCache>
            </c:numRef>
          </c:val>
        </c:ser>
        <c:ser>
          <c:idx val="3"/>
          <c:order val="3"/>
          <c:tx>
            <c:strRef>
              <c:f>List1!$E$1</c:f>
              <c:strCache>
                <c:ptCount val="1"/>
              </c:strCache>
            </c:strRef>
          </c:tx>
          <c:spPr>
            <a:ln w="28575">
              <a:noFill/>
            </a:ln>
          </c:spPr>
          <c:marker>
            <c:symbol val="none"/>
          </c:marker>
          <c:dLbls>
            <c:showVal val="1"/>
          </c:dLbls>
          <c:cat>
            <c:strRef>
              <c:f>List1!$A$2:$A$11</c:f>
              <c:strCache>
                <c:ptCount val="10"/>
                <c:pt idx="0">
                  <c:v>FN OL: HOK odd. 54</c:v>
                </c:pt>
                <c:pt idx="1">
                  <c:v>FN OL: KNM odd. 40</c:v>
                </c:pt>
                <c:pt idx="2">
                  <c:v>FN OL: PCHIR odd. 49</c:v>
                </c:pt>
                <c:pt idx="3">
                  <c:v>FN OL: 1CHIR odd. 8</c:v>
                </c:pt>
                <c:pt idx="4">
                  <c:v>FN OL: RHC odd. 44</c:v>
                </c:pt>
                <c:pt idx="5">
                  <c:v>FN OL: PRAC odd. 43</c:v>
                </c:pt>
                <c:pt idx="6">
                  <c:v>FN OL: KCHIR odd. 50</c:v>
                </c:pt>
                <c:pt idx="7">
                  <c:v>FN OL: 1CHIR odd. 9</c:v>
                </c:pt>
                <c:pt idx="8">
                  <c:v>FN OL: KOŽNI odd. 10</c:v>
                </c:pt>
                <c:pt idx="9">
                  <c:v>FN OL: OČNI odd. 13</c:v>
                </c:pt>
              </c:strCache>
            </c:strRef>
          </c:cat>
          <c:val>
            <c:numRef>
              <c:f>List1!$E$2:$E$11</c:f>
              <c:numCache>
                <c:formatCode>General</c:formatCode>
                <c:ptCount val="10"/>
              </c:numCache>
            </c:numRef>
          </c:val>
        </c:ser>
        <c:dLbls>
          <c:showVal val="1"/>
        </c:dLbls>
        <c:hiLowLines>
          <c:spPr>
            <a:ln w="25400" cap="sq" cmpd="sng" algn="ctr">
              <a:solidFill>
                <a:srgbClr val="003366"/>
              </a:solidFill>
              <a:prstDash val="solid"/>
              <a:headEnd type="none" w="med" len="sm"/>
              <a:tailEnd type="none" w="med" len="sm"/>
            </a:ln>
            <a:effectLst/>
          </c:spPr>
        </c:hiLowLines>
        <c:axId val="152644608"/>
        <c:axId val="152650496"/>
      </c:stockChart>
      <c:catAx>
        <c:axId val="152644608"/>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2650496"/>
        <c:crosses val="autoZero"/>
        <c:auto val="1"/>
        <c:lblAlgn val="ctr"/>
        <c:lblOffset val="100"/>
      </c:catAx>
      <c:valAx>
        <c:axId val="15265049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264460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List1!$A$2:$A$9</c:f>
              <c:strCache>
                <c:ptCount val="8"/>
                <c:pt idx="0">
                  <c:v>FN OL: 1CHIR odd. 3</c:v>
                </c:pt>
                <c:pt idx="1">
                  <c:v>FN OL: PLIC odd. 26</c:v>
                </c:pt>
                <c:pt idx="2">
                  <c:v>FN OL: NCHIR odd. 36a</c:v>
                </c:pt>
                <c:pt idx="3">
                  <c:v>FN OL: PLIC odd. 24</c:v>
                </c:pt>
                <c:pt idx="4">
                  <c:v>FN OL: UROL odd. 20</c:v>
                </c:pt>
                <c:pt idx="5">
                  <c:v>FN OL: 3IK odd. 39A</c:v>
                </c:pt>
                <c:pt idx="6">
                  <c:v>FN OL: PSY odd. 32A+32B</c:v>
                </c:pt>
                <c:pt idx="7">
                  <c:v>FN OL: 2IK odd. 30B</c:v>
                </c:pt>
              </c:strCache>
            </c:strRef>
          </c:cat>
          <c:val>
            <c:numRef>
              <c:f>List1!$B$2:$B$9</c:f>
              <c:numCache>
                <c:formatCode>General</c:formatCode>
                <c:ptCount val="8"/>
                <c:pt idx="0">
                  <c:v>63.631600000000006</c:v>
                </c:pt>
                <c:pt idx="1">
                  <c:v>59.631100000000011</c:v>
                </c:pt>
                <c:pt idx="2">
                  <c:v>53.967600000000004</c:v>
                </c:pt>
                <c:pt idx="3">
                  <c:v>58.312999999999995</c:v>
                </c:pt>
                <c:pt idx="4">
                  <c:v>61.551399999999994</c:v>
                </c:pt>
                <c:pt idx="5">
                  <c:v>56.387899999999995</c:v>
                </c:pt>
                <c:pt idx="6">
                  <c:v>55.4666</c:v>
                </c:pt>
                <c:pt idx="7">
                  <c:v>55.525400000000012</c:v>
                </c:pt>
              </c:numCache>
            </c:numRef>
          </c:val>
        </c:ser>
        <c:ser>
          <c:idx val="1"/>
          <c:order val="1"/>
          <c:tx>
            <c:strRef>
              <c:f>List1!$C$1</c:f>
              <c:strCache>
                <c:ptCount val="1"/>
                <c:pt idx="0">
                  <c:v>horní mez</c:v>
                </c:pt>
              </c:strCache>
            </c:strRef>
          </c:tx>
          <c:spPr>
            <a:ln w="28575">
              <a:noFill/>
            </a:ln>
          </c:spPr>
          <c:marker>
            <c:symbol val="none"/>
          </c:marker>
          <c:dLbls>
            <c:delete val="1"/>
          </c:dLbls>
          <c:cat>
            <c:strRef>
              <c:f>List1!$A$2:$A$9</c:f>
              <c:strCache>
                <c:ptCount val="8"/>
                <c:pt idx="0">
                  <c:v>FN OL: 1CHIR odd. 3</c:v>
                </c:pt>
                <c:pt idx="1">
                  <c:v>FN OL: PLIC odd. 26</c:v>
                </c:pt>
                <c:pt idx="2">
                  <c:v>FN OL: NCHIR odd. 36a</c:v>
                </c:pt>
                <c:pt idx="3">
                  <c:v>FN OL: PLIC odd. 24</c:v>
                </c:pt>
                <c:pt idx="4">
                  <c:v>FN OL: UROL odd. 20</c:v>
                </c:pt>
                <c:pt idx="5">
                  <c:v>FN OL: 3IK odd. 39A</c:v>
                </c:pt>
                <c:pt idx="6">
                  <c:v>FN OL: PSY odd. 32A+32B</c:v>
                </c:pt>
                <c:pt idx="7">
                  <c:v>FN OL: 2IK odd. 30B</c:v>
                </c:pt>
              </c:strCache>
            </c:strRef>
          </c:cat>
          <c:val>
            <c:numRef>
              <c:f>List1!$C$2:$C$9</c:f>
              <c:numCache>
                <c:formatCode>General</c:formatCode>
                <c:ptCount val="8"/>
                <c:pt idx="0">
                  <c:v>76.572499999999948</c:v>
                </c:pt>
                <c:pt idx="1">
                  <c:v>80.081500000000005</c:v>
                </c:pt>
                <c:pt idx="2">
                  <c:v>83.858499999999978</c:v>
                </c:pt>
                <c:pt idx="3">
                  <c:v>76.270299999999992</c:v>
                </c:pt>
                <c:pt idx="4">
                  <c:v>72.587800000000001</c:v>
                </c:pt>
                <c:pt idx="5">
                  <c:v>76.428200000000004</c:v>
                </c:pt>
                <c:pt idx="6">
                  <c:v>77.0334</c:v>
                </c:pt>
                <c:pt idx="7">
                  <c:v>75.585699999999989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List1!$A$2:$A$9</c:f>
              <c:strCache>
                <c:ptCount val="8"/>
                <c:pt idx="0">
                  <c:v>FN OL: 1CHIR odd. 3</c:v>
                </c:pt>
                <c:pt idx="1">
                  <c:v>FN OL: PLIC odd. 26</c:v>
                </c:pt>
                <c:pt idx="2">
                  <c:v>FN OL: NCHIR odd. 36a</c:v>
                </c:pt>
                <c:pt idx="3">
                  <c:v>FN OL: PLIC odd. 24</c:v>
                </c:pt>
                <c:pt idx="4">
                  <c:v>FN OL: UROL odd. 20</c:v>
                </c:pt>
                <c:pt idx="5">
                  <c:v>FN OL: 3IK odd. 39A</c:v>
                </c:pt>
                <c:pt idx="6">
                  <c:v>FN OL: PSY odd. 32A+32B</c:v>
                </c:pt>
                <c:pt idx="7">
                  <c:v>FN OL: 2IK odd. 30B</c:v>
                </c:pt>
              </c:strCache>
            </c:strRef>
          </c:cat>
          <c:val>
            <c:numRef>
              <c:f>List1!$D$2:$D$9</c:f>
              <c:numCache>
                <c:formatCode>General</c:formatCode>
                <c:ptCount val="8"/>
                <c:pt idx="0">
                  <c:v>70.10199999999999</c:v>
                </c:pt>
                <c:pt idx="1">
                  <c:v>69.85629999999999</c:v>
                </c:pt>
                <c:pt idx="2">
                  <c:v>68.912999999999997</c:v>
                </c:pt>
                <c:pt idx="3">
                  <c:v>67.291700000000006</c:v>
                </c:pt>
                <c:pt idx="4">
                  <c:v>67.069599999999994</c:v>
                </c:pt>
                <c:pt idx="5">
                  <c:v>66.408000000000001</c:v>
                </c:pt>
                <c:pt idx="6">
                  <c:v>66.25</c:v>
                </c:pt>
                <c:pt idx="7">
                  <c:v>65.555599999999998</c:v>
                </c:pt>
              </c:numCache>
            </c:numRef>
          </c:val>
        </c:ser>
        <c:ser>
          <c:idx val="3"/>
          <c:order val="3"/>
          <c:tx>
            <c:strRef>
              <c:f>List1!$E$1</c:f>
              <c:strCache>
                <c:ptCount val="1"/>
              </c:strCache>
            </c:strRef>
          </c:tx>
          <c:spPr>
            <a:ln w="28575">
              <a:noFill/>
            </a:ln>
          </c:spPr>
          <c:marker>
            <c:symbol val="none"/>
          </c:marker>
          <c:dLbls>
            <c:showVal val="1"/>
          </c:dLbls>
          <c:cat>
            <c:strRef>
              <c:f>List1!$A$2:$A$9</c:f>
              <c:strCache>
                <c:ptCount val="8"/>
                <c:pt idx="0">
                  <c:v>FN OL: 1CHIR odd. 3</c:v>
                </c:pt>
                <c:pt idx="1">
                  <c:v>FN OL: PLIC odd. 26</c:v>
                </c:pt>
                <c:pt idx="2">
                  <c:v>FN OL: NCHIR odd. 36a</c:v>
                </c:pt>
                <c:pt idx="3">
                  <c:v>FN OL: PLIC odd. 24</c:v>
                </c:pt>
                <c:pt idx="4">
                  <c:v>FN OL: UROL odd. 20</c:v>
                </c:pt>
                <c:pt idx="5">
                  <c:v>FN OL: 3IK odd. 39A</c:v>
                </c:pt>
                <c:pt idx="6">
                  <c:v>FN OL: PSY odd. 32A+32B</c:v>
                </c:pt>
                <c:pt idx="7">
                  <c:v>FN OL: 2IK odd. 30B</c:v>
                </c:pt>
              </c:strCache>
            </c:strRef>
          </c:cat>
          <c:val>
            <c:numRef>
              <c:f>List1!$E$2:$E$9</c:f>
              <c:numCache>
                <c:formatCode>General</c:formatCode>
                <c:ptCount val="8"/>
              </c:numCache>
            </c:numRef>
          </c:val>
        </c:ser>
        <c:dLbls>
          <c:showVal val="1"/>
        </c:dLbls>
        <c:hiLowLines>
          <c:spPr>
            <a:ln w="25400" cap="sq" cmpd="sng" algn="ctr">
              <a:solidFill>
                <a:srgbClr val="003366"/>
              </a:solidFill>
              <a:prstDash val="solid"/>
              <a:headEnd type="none" w="med" len="sm"/>
              <a:tailEnd type="none" w="med" len="sm"/>
            </a:ln>
            <a:effectLst/>
          </c:spPr>
        </c:hiLowLines>
        <c:axId val="152924544"/>
        <c:axId val="152926080"/>
      </c:stockChart>
      <c:catAx>
        <c:axId val="15292454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2926080"/>
        <c:crosses val="autoZero"/>
        <c:auto val="1"/>
        <c:lblAlgn val="ctr"/>
        <c:lblOffset val="100"/>
      </c:catAx>
      <c:valAx>
        <c:axId val="15292608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292454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TRAU odd. 27</c:v>
                </c:pt>
                <c:pt idx="1">
                  <c:v>FN OL: UCOCH odd. 33</c:v>
                </c:pt>
                <c:pt idx="2">
                  <c:v>FN OL: ORL 14A,B</c:v>
                </c:pt>
                <c:pt idx="3">
                  <c:v>FN OL: 1IK odd. 4+4A</c:v>
                </c:pt>
                <c:pt idx="4">
                  <c:v>FN OL: 2CHIR odd. 37</c:v>
                </c:pt>
                <c:pt idx="5">
                  <c:v>FN OL: NCHIR odd. 34</c:v>
                </c:pt>
                <c:pt idx="6">
                  <c:v>FN OL: 3IK odd. 39B+C</c:v>
                </c:pt>
                <c:pt idx="7">
                  <c:v>FN OL: PLIc odd. 25</c:v>
                </c:pt>
                <c:pt idx="8">
                  <c:v>FN OL: 1IK odd. 1+2</c:v>
                </c:pt>
              </c:strCache>
            </c:strRef>
          </c:cat>
          <c:val>
            <c:numRef>
              <c:f>List1!$B$2:$B$10</c:f>
              <c:numCache>
                <c:formatCode>General</c:formatCode>
                <c:ptCount val="9"/>
                <c:pt idx="0">
                  <c:v>59.874399999999994</c:v>
                </c:pt>
                <c:pt idx="1">
                  <c:v>56.645400000000002</c:v>
                </c:pt>
                <c:pt idx="2">
                  <c:v>56.609300000000012</c:v>
                </c:pt>
                <c:pt idx="3">
                  <c:v>55.575300000000013</c:v>
                </c:pt>
                <c:pt idx="4">
                  <c:v>56.132200000000012</c:v>
                </c:pt>
                <c:pt idx="5">
                  <c:v>50.691300000000012</c:v>
                </c:pt>
                <c:pt idx="6">
                  <c:v>52.527700000000003</c:v>
                </c:pt>
                <c:pt idx="7">
                  <c:v>49.024300000000011</c:v>
                </c:pt>
                <c:pt idx="8">
                  <c:v>51.720400000000012</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TRAU odd. 27</c:v>
                </c:pt>
                <c:pt idx="1">
                  <c:v>FN OL: UCOCH odd. 33</c:v>
                </c:pt>
                <c:pt idx="2">
                  <c:v>FN OL: ORL 14A,B</c:v>
                </c:pt>
                <c:pt idx="3">
                  <c:v>FN OL: 1IK odd. 4+4A</c:v>
                </c:pt>
                <c:pt idx="4">
                  <c:v>FN OL: 2CHIR odd. 37</c:v>
                </c:pt>
                <c:pt idx="5">
                  <c:v>FN OL: NCHIR odd. 34</c:v>
                </c:pt>
                <c:pt idx="6">
                  <c:v>FN OL: 3IK odd. 39B+C</c:v>
                </c:pt>
                <c:pt idx="7">
                  <c:v>FN OL: PLIc odd. 25</c:v>
                </c:pt>
                <c:pt idx="8">
                  <c:v>FN OL: 1IK odd. 1+2</c:v>
                </c:pt>
              </c:strCache>
            </c:strRef>
          </c:cat>
          <c:val>
            <c:numRef>
              <c:f>List1!$C$2:$C$10</c:f>
              <c:numCache>
                <c:formatCode>General</c:formatCode>
                <c:ptCount val="9"/>
                <c:pt idx="0">
                  <c:v>71.149000000000001</c:v>
                </c:pt>
                <c:pt idx="1">
                  <c:v>73.153799999999919</c:v>
                </c:pt>
                <c:pt idx="2">
                  <c:v>71.898099999999999</c:v>
                </c:pt>
                <c:pt idx="3">
                  <c:v>72.811800000000005</c:v>
                </c:pt>
                <c:pt idx="4">
                  <c:v>70.058299999999988</c:v>
                </c:pt>
                <c:pt idx="5">
                  <c:v>75.369299999999996</c:v>
                </c:pt>
                <c:pt idx="6">
                  <c:v>69.694599999999994</c:v>
                </c:pt>
                <c:pt idx="7">
                  <c:v>72.017399999999995</c:v>
                </c:pt>
                <c:pt idx="8">
                  <c:v>67.311899999999994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TRAU odd. 27</c:v>
                </c:pt>
                <c:pt idx="1">
                  <c:v>FN OL: UCOCH odd. 33</c:v>
                </c:pt>
                <c:pt idx="2">
                  <c:v>FN OL: ORL 14A,B</c:v>
                </c:pt>
                <c:pt idx="3">
                  <c:v>FN OL: 1IK odd. 4+4A</c:v>
                </c:pt>
                <c:pt idx="4">
                  <c:v>FN OL: 2CHIR odd. 37</c:v>
                </c:pt>
                <c:pt idx="5">
                  <c:v>FN OL: NCHIR odd. 34</c:v>
                </c:pt>
                <c:pt idx="6">
                  <c:v>FN OL: 3IK odd. 39B+C</c:v>
                </c:pt>
                <c:pt idx="7">
                  <c:v>FN OL: PLIc odd. 25</c:v>
                </c:pt>
                <c:pt idx="8">
                  <c:v>FN OL: 1IK odd. 1+2</c:v>
                </c:pt>
              </c:strCache>
            </c:strRef>
          </c:cat>
          <c:val>
            <c:numRef>
              <c:f>List1!$D$2:$D$10</c:f>
              <c:numCache>
                <c:formatCode>General</c:formatCode>
                <c:ptCount val="9"/>
                <c:pt idx="0">
                  <c:v>65.511700000000005</c:v>
                </c:pt>
                <c:pt idx="1">
                  <c:v>64.899600000000007</c:v>
                </c:pt>
                <c:pt idx="2">
                  <c:v>64.253699999999995</c:v>
                </c:pt>
                <c:pt idx="3">
                  <c:v>64.1935</c:v>
                </c:pt>
                <c:pt idx="4">
                  <c:v>63.095200000000013</c:v>
                </c:pt>
                <c:pt idx="5">
                  <c:v>63.030300000000011</c:v>
                </c:pt>
                <c:pt idx="6">
                  <c:v>61.1111</c:v>
                </c:pt>
                <c:pt idx="7">
                  <c:v>60.520800000000001</c:v>
                </c:pt>
                <c:pt idx="8">
                  <c:v>59.516100000000002</c:v>
                </c:pt>
              </c:numCache>
            </c:numRef>
          </c:val>
        </c:ser>
        <c:ser>
          <c:idx val="3"/>
          <c:order val="3"/>
          <c:tx>
            <c:strRef>
              <c:f>List1!$E$1</c:f>
              <c:strCache>
                <c:ptCount val="1"/>
              </c:strCache>
            </c:strRef>
          </c:tx>
          <c:spPr>
            <a:ln w="28575">
              <a:noFill/>
            </a:ln>
          </c:spPr>
          <c:marker>
            <c:symbol val="none"/>
          </c:marker>
          <c:dLbls>
            <c:showVal val="1"/>
          </c:dLbls>
          <c:cat>
            <c:strRef>
              <c:f>List1!$A$2:$A$10</c:f>
              <c:strCache>
                <c:ptCount val="9"/>
                <c:pt idx="0">
                  <c:v>FN OL: TRAU odd. 27</c:v>
                </c:pt>
                <c:pt idx="1">
                  <c:v>FN OL: UCOCH odd. 33</c:v>
                </c:pt>
                <c:pt idx="2">
                  <c:v>FN OL: ORL 14A,B</c:v>
                </c:pt>
                <c:pt idx="3">
                  <c:v>FN OL: 1IK odd. 4+4A</c:v>
                </c:pt>
                <c:pt idx="4">
                  <c:v>FN OL: 2CHIR odd. 37</c:v>
                </c:pt>
                <c:pt idx="5">
                  <c:v>FN OL: NCHIR odd. 34</c:v>
                </c:pt>
                <c:pt idx="6">
                  <c:v>FN OL: 3IK odd. 39B+C</c:v>
                </c:pt>
                <c:pt idx="7">
                  <c:v>FN OL: PLIc odd. 25</c:v>
                </c:pt>
                <c:pt idx="8">
                  <c:v>FN OL: 1IK odd. 1+2</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53093632"/>
        <c:axId val="153095168"/>
      </c:stockChart>
      <c:catAx>
        <c:axId val="15309363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3095168"/>
        <c:crosses val="autoZero"/>
        <c:auto val="1"/>
        <c:lblAlgn val="ctr"/>
        <c:lblOffset val="100"/>
      </c:catAx>
      <c:valAx>
        <c:axId val="15309516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309363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FN OL: PORGYN odd. 19B</c:v>
                </c:pt>
                <c:pt idx="1">
                  <c:v>FN OL: 2IK odd. 30C</c:v>
                </c:pt>
                <c:pt idx="2">
                  <c:v>FN OL: ORT 29A</c:v>
                </c:pt>
                <c:pt idx="3">
                  <c:v>FN OL: NEUR odd. 31B</c:v>
                </c:pt>
                <c:pt idx="4">
                  <c:v>FN OL: ONK odd. 42B</c:v>
                </c:pt>
                <c:pt idx="5">
                  <c:v>FN OL: ORT odd. 29B</c:v>
                </c:pt>
                <c:pt idx="6">
                  <c:v>FN OL: PORGYN odd. 17</c:v>
                </c:pt>
                <c:pt idx="7">
                  <c:v>FN OL: PORGYN odd. 18</c:v>
                </c:pt>
                <c:pt idx="8">
                  <c:v>FN OL: NEUR odd. 31A</c:v>
                </c:pt>
              </c:strCache>
            </c:strRef>
          </c:cat>
          <c:val>
            <c:numRef>
              <c:f>List1!$B$2:$B$10</c:f>
              <c:numCache>
                <c:formatCode>General</c:formatCode>
                <c:ptCount val="9"/>
                <c:pt idx="0">
                  <c:v>51.8399</c:v>
                </c:pt>
                <c:pt idx="1">
                  <c:v>48.427200000000006</c:v>
                </c:pt>
                <c:pt idx="2">
                  <c:v>46.362900000000003</c:v>
                </c:pt>
                <c:pt idx="3">
                  <c:v>41.498800000000003</c:v>
                </c:pt>
                <c:pt idx="4">
                  <c:v>39.220900000000121</c:v>
                </c:pt>
                <c:pt idx="5">
                  <c:v>40.912400000000005</c:v>
                </c:pt>
                <c:pt idx="6">
                  <c:v>37.523500000000013</c:v>
                </c:pt>
                <c:pt idx="7">
                  <c:v>30.582599999999882</c:v>
                </c:pt>
                <c:pt idx="8">
                  <c:v>26.1706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FN OL: PORGYN odd. 19B</c:v>
                </c:pt>
                <c:pt idx="1">
                  <c:v>FN OL: 2IK odd. 30C</c:v>
                </c:pt>
                <c:pt idx="2">
                  <c:v>FN OL: ORT 29A</c:v>
                </c:pt>
                <c:pt idx="3">
                  <c:v>FN OL: NEUR odd. 31B</c:v>
                </c:pt>
                <c:pt idx="4">
                  <c:v>FN OL: ONK odd. 42B</c:v>
                </c:pt>
                <c:pt idx="5">
                  <c:v>FN OL: ORT odd. 29B</c:v>
                </c:pt>
                <c:pt idx="6">
                  <c:v>FN OL: PORGYN odd. 17</c:v>
                </c:pt>
                <c:pt idx="7">
                  <c:v>FN OL: PORGYN odd. 18</c:v>
                </c:pt>
                <c:pt idx="8">
                  <c:v>FN OL: NEUR odd. 31A</c:v>
                </c:pt>
              </c:strCache>
            </c:strRef>
          </c:cat>
          <c:val>
            <c:numRef>
              <c:f>List1!$C$2:$C$10</c:f>
              <c:numCache>
                <c:formatCode>General</c:formatCode>
                <c:ptCount val="9"/>
                <c:pt idx="0">
                  <c:v>65.093400000000003</c:v>
                </c:pt>
                <c:pt idx="1">
                  <c:v>68.441500000000318</c:v>
                </c:pt>
                <c:pt idx="2">
                  <c:v>65.664199999999994</c:v>
                </c:pt>
                <c:pt idx="3">
                  <c:v>62.575300000000013</c:v>
                </c:pt>
                <c:pt idx="4">
                  <c:v>57.265600000000013</c:v>
                </c:pt>
                <c:pt idx="5">
                  <c:v>55.474199999999996</c:v>
                </c:pt>
                <c:pt idx="6">
                  <c:v>52.931000000000004</c:v>
                </c:pt>
                <c:pt idx="7">
                  <c:v>50.265900000000137</c:v>
                </c:pt>
                <c:pt idx="8">
                  <c:v>45.3919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FN OL: PORGYN odd. 19B</c:v>
                </c:pt>
                <c:pt idx="1">
                  <c:v>FN OL: 2IK odd. 30C</c:v>
                </c:pt>
                <c:pt idx="2">
                  <c:v>FN OL: ORT 29A</c:v>
                </c:pt>
                <c:pt idx="3">
                  <c:v>FN OL: NEUR odd. 31B</c:v>
                </c:pt>
                <c:pt idx="4">
                  <c:v>FN OL: ONK odd. 42B</c:v>
                </c:pt>
                <c:pt idx="5">
                  <c:v>FN OL: ORT odd. 29B</c:v>
                </c:pt>
                <c:pt idx="6">
                  <c:v>FN OL: PORGYN odd. 17</c:v>
                </c:pt>
                <c:pt idx="7">
                  <c:v>FN OL: PORGYN odd. 18</c:v>
                </c:pt>
                <c:pt idx="8">
                  <c:v>FN OL: NEUR odd. 31A</c:v>
                </c:pt>
              </c:strCache>
            </c:strRef>
          </c:cat>
          <c:val>
            <c:numRef>
              <c:f>List1!$D$2:$D$10</c:f>
              <c:numCache>
                <c:formatCode>General</c:formatCode>
                <c:ptCount val="9"/>
                <c:pt idx="0">
                  <c:v>58.466700000000003</c:v>
                </c:pt>
                <c:pt idx="1">
                  <c:v>58.4343</c:v>
                </c:pt>
                <c:pt idx="2">
                  <c:v>56.013500000000001</c:v>
                </c:pt>
                <c:pt idx="3">
                  <c:v>52.037000000000006</c:v>
                </c:pt>
                <c:pt idx="4">
                  <c:v>48.243200000000002</c:v>
                </c:pt>
                <c:pt idx="5">
                  <c:v>48.193300000000121</c:v>
                </c:pt>
                <c:pt idx="6">
                  <c:v>45.227300000000113</c:v>
                </c:pt>
                <c:pt idx="7">
                  <c:v>40.424200000000006</c:v>
                </c:pt>
                <c:pt idx="8">
                  <c:v>35.781300000000002</c:v>
                </c:pt>
              </c:numCache>
            </c:numRef>
          </c:val>
        </c:ser>
        <c:ser>
          <c:idx val="3"/>
          <c:order val="3"/>
          <c:tx>
            <c:strRef>
              <c:f>List1!$E$1</c:f>
              <c:strCache>
                <c:ptCount val="1"/>
              </c:strCache>
            </c:strRef>
          </c:tx>
          <c:spPr>
            <a:ln w="28575">
              <a:noFill/>
            </a:ln>
          </c:spPr>
          <c:marker>
            <c:symbol val="none"/>
          </c:marker>
          <c:dLbls>
            <c:showVal val="1"/>
          </c:dLbls>
          <c:cat>
            <c:strRef>
              <c:f>List1!$A$2:$A$10</c:f>
              <c:strCache>
                <c:ptCount val="9"/>
                <c:pt idx="0">
                  <c:v>FN OL: PORGYN odd. 19B</c:v>
                </c:pt>
                <c:pt idx="1">
                  <c:v>FN OL: 2IK odd. 30C</c:v>
                </c:pt>
                <c:pt idx="2">
                  <c:v>FN OL: ORT 29A</c:v>
                </c:pt>
                <c:pt idx="3">
                  <c:v>FN OL: NEUR odd. 31B</c:v>
                </c:pt>
                <c:pt idx="4">
                  <c:v>FN OL: ONK odd. 42B</c:v>
                </c:pt>
                <c:pt idx="5">
                  <c:v>FN OL: ORT odd. 29B</c:v>
                </c:pt>
                <c:pt idx="6">
                  <c:v>FN OL: PORGYN odd. 17</c:v>
                </c:pt>
                <c:pt idx="7">
                  <c:v>FN OL: PORGYN odd. 18</c:v>
                </c:pt>
                <c:pt idx="8">
                  <c:v>FN OL: NEUR odd. 31A</c:v>
                </c:pt>
              </c:strCache>
            </c:strRef>
          </c:cat>
          <c:val>
            <c:numRef>
              <c:f>List1!$E$2:$E$10</c:f>
              <c:numCache>
                <c:formatCode>General</c:formatCode>
                <c:ptCount val="9"/>
              </c:numCache>
            </c:numRef>
          </c:val>
        </c:ser>
        <c:dLbls>
          <c:showVal val="1"/>
        </c:dLbls>
        <c:hiLowLines>
          <c:spPr>
            <a:ln w="25400" cap="sq" cmpd="sng" algn="ctr">
              <a:solidFill>
                <a:srgbClr val="003366"/>
              </a:solidFill>
              <a:prstDash val="solid"/>
              <a:headEnd type="none" w="med" len="sm"/>
              <a:tailEnd type="none" w="med" len="sm"/>
            </a:ln>
            <a:effectLst/>
          </c:spPr>
        </c:hiLowLines>
        <c:axId val="153430656"/>
        <c:axId val="153436544"/>
      </c:stockChart>
      <c:catAx>
        <c:axId val="153430656"/>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3436544"/>
        <c:crosses val="autoZero"/>
        <c:auto val="1"/>
        <c:lblAlgn val="ctr"/>
        <c:lblOffset val="100"/>
      </c:catAx>
      <c:valAx>
        <c:axId val="153436544"/>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343065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Informace</c:v>
                </c:pt>
                <c:pt idx="5">
                  <c:v>Citová opora</c:v>
                </c:pt>
                <c:pt idx="6">
                  <c:v>Tělesné pohodlí</c:v>
                </c:pt>
                <c:pt idx="7">
                  <c:v>Přijetí do nemocnice</c:v>
                </c:pt>
                <c:pt idx="8">
                  <c:v>Koordinace a integrace péče</c:v>
                </c:pt>
              </c:strCache>
            </c:strRef>
          </c:cat>
          <c:val>
            <c:numRef>
              <c:f>List1!$B$2:$B$10</c:f>
              <c:numCache>
                <c:formatCode>General</c:formatCode>
                <c:ptCount val="9"/>
                <c:pt idx="0">
                  <c:v>79.85899999999998</c:v>
                </c:pt>
                <c:pt idx="1">
                  <c:v>88.253900000000002</c:v>
                </c:pt>
                <c:pt idx="2">
                  <c:v>85.524900000000002</c:v>
                </c:pt>
                <c:pt idx="3">
                  <c:v>78.762500000000003</c:v>
                </c:pt>
                <c:pt idx="4">
                  <c:v>79.491600000000318</c:v>
                </c:pt>
                <c:pt idx="5">
                  <c:v>73.297900000000027</c:v>
                </c:pt>
                <c:pt idx="6">
                  <c:v>75.430800000000005</c:v>
                </c:pt>
                <c:pt idx="7">
                  <c:v>78.848500000000001</c:v>
                </c:pt>
                <c:pt idx="8">
                  <c:v>77.218199999999996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Informace</c:v>
                </c:pt>
                <c:pt idx="5">
                  <c:v>Citová opora</c:v>
                </c:pt>
                <c:pt idx="6">
                  <c:v>Tělesné pohodlí</c:v>
                </c:pt>
                <c:pt idx="7">
                  <c:v>Přijetí do nemocnice</c:v>
                </c:pt>
                <c:pt idx="8">
                  <c:v>Koordinace a integrace péče</c:v>
                </c:pt>
              </c:strCache>
            </c:strRef>
          </c:cat>
          <c:val>
            <c:numRef>
              <c:f>List1!$C$2:$C$10</c:f>
              <c:numCache>
                <c:formatCode>General</c:formatCode>
                <c:ptCount val="9"/>
                <c:pt idx="0">
                  <c:v>81.437399999999997</c:v>
                </c:pt>
                <c:pt idx="1">
                  <c:v>90.623299999999986</c:v>
                </c:pt>
                <c:pt idx="2">
                  <c:v>87.5869</c:v>
                </c:pt>
                <c:pt idx="3">
                  <c:v>80.909300000000002</c:v>
                </c:pt>
                <c:pt idx="4">
                  <c:v>81.546800000000005</c:v>
                </c:pt>
                <c:pt idx="5">
                  <c:v>75.947300000000027</c:v>
                </c:pt>
                <c:pt idx="6">
                  <c:v>77.142600000000002</c:v>
                </c:pt>
                <c:pt idx="7">
                  <c:v>81.137100000000004</c:v>
                </c:pt>
                <c:pt idx="8">
                  <c:v>79.644599999999997</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Respekt, ohled, úcta</c:v>
                </c:pt>
                <c:pt idx="4">
                  <c:v>Informace</c:v>
                </c:pt>
                <c:pt idx="5">
                  <c:v>Citová opora</c:v>
                </c:pt>
                <c:pt idx="6">
                  <c:v>Tělesné pohodlí</c:v>
                </c:pt>
                <c:pt idx="7">
                  <c:v>Přijetí do nemocnice</c:v>
                </c:pt>
                <c:pt idx="8">
                  <c:v>Koordinace a integrace péče</c:v>
                </c:pt>
              </c:strCache>
            </c:strRef>
          </c:cat>
          <c:val>
            <c:numRef>
              <c:f>List1!$D$2:$D$10</c:f>
              <c:numCache>
                <c:formatCode>General</c:formatCode>
                <c:ptCount val="9"/>
                <c:pt idx="0">
                  <c:v>80.648200000000003</c:v>
                </c:pt>
                <c:pt idx="1">
                  <c:v>89.438599999999994</c:v>
                </c:pt>
                <c:pt idx="2">
                  <c:v>86.55589999999998</c:v>
                </c:pt>
                <c:pt idx="3">
                  <c:v>79.835899999999981</c:v>
                </c:pt>
                <c:pt idx="4">
                  <c:v>80.519200000000026</c:v>
                </c:pt>
                <c:pt idx="5">
                  <c:v>74.622599999999949</c:v>
                </c:pt>
                <c:pt idx="6">
                  <c:v>76.286699999999996</c:v>
                </c:pt>
                <c:pt idx="7">
                  <c:v>79.992800000000003</c:v>
                </c:pt>
                <c:pt idx="8">
                  <c:v>78.431399999999996</c:v>
                </c:pt>
              </c:numCache>
            </c:numRef>
          </c:val>
        </c:ser>
        <c:dLbls>
          <c:showVal val="1"/>
        </c:dLbls>
        <c:hiLowLines>
          <c:spPr>
            <a:ln w="25400" cap="sq" cmpd="sng" algn="ctr">
              <a:solidFill>
                <a:srgbClr val="3366FF"/>
              </a:solidFill>
              <a:prstDash val="solid"/>
              <a:headEnd type="none" w="med" len="sm"/>
              <a:tailEnd type="none" w="med" len="sm"/>
            </a:ln>
            <a:effectLst/>
          </c:spPr>
        </c:hiLowLines>
        <c:axId val="156243456"/>
        <c:axId val="156244992"/>
      </c:stockChart>
      <c:catAx>
        <c:axId val="156243456"/>
        <c:scaling>
          <c:orientation val="minMax"/>
        </c:scaling>
        <c:axPos val="b"/>
        <c:numFmt formatCode="d/m/yyyy" sourceLinked="1"/>
        <c:tickLblPos val="none"/>
        <c:spPr>
          <a:ln>
            <a:noFill/>
          </a:ln>
        </c:spPr>
        <c:crossAx val="156244992"/>
        <c:crosses val="autoZero"/>
        <c:auto val="1"/>
        <c:lblAlgn val="ctr"/>
        <c:lblOffset val="100"/>
      </c:catAx>
      <c:valAx>
        <c:axId val="156244992"/>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6243456"/>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Informace</c:v>
                </c:pt>
                <c:pt idx="5">
                  <c:v>Citová opora</c:v>
                </c:pt>
                <c:pt idx="6">
                  <c:v>Tělesné pohodlí</c:v>
                </c:pt>
                <c:pt idx="7">
                  <c:v>Přijetí do nemocnice</c:v>
                </c:pt>
                <c:pt idx="8">
                  <c:v>Koordinace a integrace péče</c:v>
                </c:pt>
              </c:strCache>
            </c:strRef>
          </c:cat>
          <c:val>
            <c:numRef>
              <c:f>List1!$B$2:$B$10</c:f>
              <c:numCache>
                <c:formatCode>General</c:formatCode>
                <c:ptCount val="9"/>
                <c:pt idx="0">
                  <c:v>69.053600000000003</c:v>
                </c:pt>
                <c:pt idx="1">
                  <c:v>81.724000000000004</c:v>
                </c:pt>
                <c:pt idx="2">
                  <c:v>75.403300000000002</c:v>
                </c:pt>
                <c:pt idx="3">
                  <c:v>68.723100000000002</c:v>
                </c:pt>
                <c:pt idx="4">
                  <c:v>68.578399999999988</c:v>
                </c:pt>
                <c:pt idx="5">
                  <c:v>61.237300000000012</c:v>
                </c:pt>
                <c:pt idx="6">
                  <c:v>63.9696</c:v>
                </c:pt>
                <c:pt idx="7">
                  <c:v>60.230600000000003</c:v>
                </c:pt>
                <c:pt idx="8">
                  <c:v>58.452999999999996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Informace</c:v>
                </c:pt>
                <c:pt idx="5">
                  <c:v>Citová opora</c:v>
                </c:pt>
                <c:pt idx="6">
                  <c:v>Tělesné pohodlí</c:v>
                </c:pt>
                <c:pt idx="7">
                  <c:v>Přijetí do nemocnice</c:v>
                </c:pt>
                <c:pt idx="8">
                  <c:v>Koordinace a integrace péče</c:v>
                </c:pt>
              </c:strCache>
            </c:strRef>
          </c:cat>
          <c:val>
            <c:numRef>
              <c:f>List1!$C$2:$C$10</c:f>
              <c:numCache>
                <c:formatCode>General</c:formatCode>
                <c:ptCount val="9"/>
                <c:pt idx="0">
                  <c:v>80.033600000000007</c:v>
                </c:pt>
                <c:pt idx="1">
                  <c:v>96.654399999999981</c:v>
                </c:pt>
                <c:pt idx="2">
                  <c:v>89.957099999999997</c:v>
                </c:pt>
                <c:pt idx="3">
                  <c:v>84.114800000000002</c:v>
                </c:pt>
                <c:pt idx="4">
                  <c:v>81.781999999999996</c:v>
                </c:pt>
                <c:pt idx="5">
                  <c:v>78.177099999999982</c:v>
                </c:pt>
                <c:pt idx="6">
                  <c:v>73.598000000000013</c:v>
                </c:pt>
                <c:pt idx="7">
                  <c:v>75.835899999999981</c:v>
                </c:pt>
                <c:pt idx="8">
                  <c:v>74.828799999999958</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Respekt, ohled, úcta</c:v>
                </c:pt>
                <c:pt idx="4">
                  <c:v>Informace</c:v>
                </c:pt>
                <c:pt idx="5">
                  <c:v>Citová opora</c:v>
                </c:pt>
                <c:pt idx="6">
                  <c:v>Tělesné pohodlí</c:v>
                </c:pt>
                <c:pt idx="7">
                  <c:v>Přijetí do nemocnice</c:v>
                </c:pt>
                <c:pt idx="8">
                  <c:v>Koordinace a integrace péče</c:v>
                </c:pt>
              </c:strCache>
            </c:strRef>
          </c:cat>
          <c:val>
            <c:numRef>
              <c:f>List1!$D$2:$D$10</c:f>
              <c:numCache>
                <c:formatCode>General</c:formatCode>
                <c:ptCount val="9"/>
                <c:pt idx="0">
                  <c:v>74.543600000000026</c:v>
                </c:pt>
                <c:pt idx="1">
                  <c:v>89.1892</c:v>
                </c:pt>
                <c:pt idx="2">
                  <c:v>82.680199999999999</c:v>
                </c:pt>
                <c:pt idx="3">
                  <c:v>76.418899999999994</c:v>
                </c:pt>
                <c:pt idx="4">
                  <c:v>75.180199999999999</c:v>
                </c:pt>
                <c:pt idx="5">
                  <c:v>69.707200000000242</c:v>
                </c:pt>
                <c:pt idx="6">
                  <c:v>68.783799999999999</c:v>
                </c:pt>
                <c:pt idx="7">
                  <c:v>68.033299999999997</c:v>
                </c:pt>
                <c:pt idx="8">
                  <c:v>66.640900000000002</c:v>
                </c:pt>
              </c:numCache>
            </c:numRef>
          </c:val>
        </c:ser>
        <c:dLbls>
          <c:showVal val="1"/>
        </c:dLbls>
        <c:hiLowLines>
          <c:spPr>
            <a:ln w="25400" cap="sq" cmpd="sng" algn="ctr">
              <a:solidFill>
                <a:srgbClr val="003366"/>
              </a:solidFill>
              <a:prstDash val="solid"/>
              <a:headEnd type="none" w="med" len="sm"/>
              <a:tailEnd type="none" w="med" len="sm"/>
            </a:ln>
            <a:effectLst/>
          </c:spPr>
        </c:hiLowLines>
        <c:axId val="156403200"/>
        <c:axId val="156404736"/>
      </c:stockChart>
      <c:catAx>
        <c:axId val="15640320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6404736"/>
        <c:crosses val="autoZero"/>
        <c:auto val="1"/>
        <c:lblAlgn val="ctr"/>
        <c:lblOffset val="100"/>
      </c:catAx>
      <c:valAx>
        <c:axId val="15640473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640320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Koordinace a integrace péče</c:v>
                </c:pt>
                <c:pt idx="4">
                  <c:v>Respekt, ohled, úcta</c:v>
                </c:pt>
                <c:pt idx="5">
                  <c:v>Propuštění a pokračování péče</c:v>
                </c:pt>
                <c:pt idx="6">
                  <c:v>Informace</c:v>
                </c:pt>
                <c:pt idx="7">
                  <c:v>Citová opora</c:v>
                </c:pt>
                <c:pt idx="8">
                  <c:v>Tělesné pohodlí</c:v>
                </c:pt>
              </c:strCache>
            </c:strRef>
          </c:cat>
          <c:val>
            <c:numRef>
              <c:f>List1!$B$2:$B$10</c:f>
              <c:numCache>
                <c:formatCode>General</c:formatCode>
                <c:ptCount val="9"/>
                <c:pt idx="0">
                  <c:v>79.5364</c:v>
                </c:pt>
                <c:pt idx="1">
                  <c:v>88.110399999999998</c:v>
                </c:pt>
                <c:pt idx="2">
                  <c:v>78.301900000000003</c:v>
                </c:pt>
                <c:pt idx="3">
                  <c:v>76.664000000000001</c:v>
                </c:pt>
                <c:pt idx="4">
                  <c:v>78.502200000000002</c:v>
                </c:pt>
                <c:pt idx="5">
                  <c:v>85.363900000000001</c:v>
                </c:pt>
                <c:pt idx="6">
                  <c:v>79.202699999999993</c:v>
                </c:pt>
                <c:pt idx="7">
                  <c:v>72.996300000000005</c:v>
                </c:pt>
                <c:pt idx="8">
                  <c:v>75.099900000000005</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Koordinace a integrace péče</c:v>
                </c:pt>
                <c:pt idx="4">
                  <c:v>Respekt, ohled, úcta</c:v>
                </c:pt>
                <c:pt idx="5">
                  <c:v>Propuštění a pokračování péče</c:v>
                </c:pt>
                <c:pt idx="6">
                  <c:v>Informace</c:v>
                </c:pt>
                <c:pt idx="7">
                  <c:v>Citová opora</c:v>
                </c:pt>
                <c:pt idx="8">
                  <c:v>Tělesné pohodlí</c:v>
                </c:pt>
              </c:strCache>
            </c:strRef>
          </c:cat>
          <c:val>
            <c:numRef>
              <c:f>List1!$C$2:$C$10</c:f>
              <c:numCache>
                <c:formatCode>General</c:formatCode>
                <c:ptCount val="9"/>
                <c:pt idx="0">
                  <c:v>81.118600000000001</c:v>
                </c:pt>
                <c:pt idx="1">
                  <c:v>90.477800000000002</c:v>
                </c:pt>
                <c:pt idx="2">
                  <c:v>80.60029999999999</c:v>
                </c:pt>
                <c:pt idx="3">
                  <c:v>79.095799999999983</c:v>
                </c:pt>
                <c:pt idx="4">
                  <c:v>80.655999999999949</c:v>
                </c:pt>
                <c:pt idx="5">
                  <c:v>87.426100000000005</c:v>
                </c:pt>
                <c:pt idx="6">
                  <c:v>81.256500000000003</c:v>
                </c:pt>
                <c:pt idx="7">
                  <c:v>75.640500000000003</c:v>
                </c:pt>
                <c:pt idx="8">
                  <c:v>76.804100000000005</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Přijetí do nemocnice</c:v>
                </c:pt>
                <c:pt idx="3">
                  <c:v>Koordinace a integrace péče</c:v>
                </c:pt>
                <c:pt idx="4">
                  <c:v>Respekt, ohled, úcta</c:v>
                </c:pt>
                <c:pt idx="5">
                  <c:v>Propuštění a pokračování péče</c:v>
                </c:pt>
                <c:pt idx="6">
                  <c:v>Informace</c:v>
                </c:pt>
                <c:pt idx="7">
                  <c:v>Citová opora</c:v>
                </c:pt>
                <c:pt idx="8">
                  <c:v>Tělesné pohodlí</c:v>
                </c:pt>
              </c:strCache>
            </c:strRef>
          </c:cat>
          <c:val>
            <c:numRef>
              <c:f>List1!$D$2:$D$10</c:f>
              <c:numCache>
                <c:formatCode>General</c:formatCode>
                <c:ptCount val="9"/>
                <c:pt idx="0">
                  <c:v>80.327500000000001</c:v>
                </c:pt>
                <c:pt idx="1">
                  <c:v>89.29410000000027</c:v>
                </c:pt>
                <c:pt idx="2">
                  <c:v>79.451099999999997</c:v>
                </c:pt>
                <c:pt idx="3">
                  <c:v>77.879899999999978</c:v>
                </c:pt>
                <c:pt idx="4">
                  <c:v>79.579099999999983</c:v>
                </c:pt>
                <c:pt idx="5">
                  <c:v>86.394999999999996</c:v>
                </c:pt>
                <c:pt idx="6">
                  <c:v>80.229600000000005</c:v>
                </c:pt>
                <c:pt idx="7">
                  <c:v>74.318399999999983</c:v>
                </c:pt>
                <c:pt idx="8">
                  <c:v>75.952000000000012</c:v>
                </c:pt>
              </c:numCache>
            </c:numRef>
          </c:val>
        </c:ser>
        <c:dLbls>
          <c:showVal val="1"/>
        </c:dLbls>
        <c:hiLowLines>
          <c:spPr>
            <a:ln w="25400" cap="sq" cmpd="sng" algn="ctr">
              <a:solidFill>
                <a:srgbClr val="3366FF"/>
              </a:solidFill>
              <a:prstDash val="solid"/>
              <a:headEnd type="none" w="med" len="sm"/>
              <a:tailEnd type="none" w="med" len="sm"/>
            </a:ln>
            <a:effectLst/>
          </c:spPr>
        </c:hiLowLines>
        <c:axId val="156701824"/>
        <c:axId val="156703360"/>
      </c:stockChart>
      <c:catAx>
        <c:axId val="156701824"/>
        <c:scaling>
          <c:orientation val="minMax"/>
        </c:scaling>
        <c:axPos val="b"/>
        <c:numFmt formatCode="d/m/yyyy" sourceLinked="1"/>
        <c:tickLblPos val="none"/>
        <c:spPr>
          <a:ln>
            <a:noFill/>
          </a:ln>
        </c:spPr>
        <c:crossAx val="156703360"/>
        <c:crosses val="autoZero"/>
        <c:auto val="1"/>
        <c:lblAlgn val="ctr"/>
        <c:lblOffset val="100"/>
      </c:catAx>
      <c:valAx>
        <c:axId val="15670336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670182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Koordinace a integrace péče</c:v>
                </c:pt>
                <c:pt idx="4">
                  <c:v>Respekt, ohled, úcta</c:v>
                </c:pt>
                <c:pt idx="5">
                  <c:v>Propuštění a pokračování péče</c:v>
                </c:pt>
                <c:pt idx="6">
                  <c:v>Informace</c:v>
                </c:pt>
                <c:pt idx="7">
                  <c:v>Citová opora</c:v>
                </c:pt>
                <c:pt idx="8">
                  <c:v>Tělesné pohodlí</c:v>
                </c:pt>
              </c:strCache>
            </c:strRef>
          </c:cat>
          <c:val>
            <c:numRef>
              <c:f>List1!$B$2:$B$10</c:f>
              <c:numCache>
                <c:formatCode>General</c:formatCode>
                <c:ptCount val="9"/>
                <c:pt idx="0">
                  <c:v>85.6691</c:v>
                </c:pt>
                <c:pt idx="1">
                  <c:v>91.936200000000127</c:v>
                </c:pt>
                <c:pt idx="2">
                  <c:v>87.511899999999997</c:v>
                </c:pt>
                <c:pt idx="3">
                  <c:v>85.011200000000301</c:v>
                </c:pt>
                <c:pt idx="4">
                  <c:v>84.418800000000005</c:v>
                </c:pt>
                <c:pt idx="5">
                  <c:v>81.68219999999998</c:v>
                </c:pt>
                <c:pt idx="6">
                  <c:v>83.143000000000001</c:v>
                </c:pt>
                <c:pt idx="7">
                  <c:v>76.337400000000002</c:v>
                </c:pt>
                <c:pt idx="8">
                  <c:v>78.035499999999999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Koordinace a integrace péče</c:v>
                </c:pt>
                <c:pt idx="4">
                  <c:v>Respekt, ohled, úcta</c:v>
                </c:pt>
                <c:pt idx="5">
                  <c:v>Propuštění a pokračování péče</c:v>
                </c:pt>
                <c:pt idx="6">
                  <c:v>Informace</c:v>
                </c:pt>
                <c:pt idx="7">
                  <c:v>Citová opora</c:v>
                </c:pt>
                <c:pt idx="8">
                  <c:v>Tělesné pohodlí</c:v>
                </c:pt>
              </c:strCache>
            </c:strRef>
          </c:cat>
          <c:val>
            <c:numRef>
              <c:f>List1!$C$2:$C$10</c:f>
              <c:numCache>
                <c:formatCode>General</c:formatCode>
                <c:ptCount val="9"/>
                <c:pt idx="0">
                  <c:v>93.794799999999995</c:v>
                </c:pt>
                <c:pt idx="1">
                  <c:v>103.71599999999999</c:v>
                </c:pt>
                <c:pt idx="2">
                  <c:v>97.351399999999998</c:v>
                </c:pt>
                <c:pt idx="3">
                  <c:v>98.494400000000027</c:v>
                </c:pt>
                <c:pt idx="4">
                  <c:v>94.942899999999995</c:v>
                </c:pt>
                <c:pt idx="5">
                  <c:v>97.466700000000003</c:v>
                </c:pt>
                <c:pt idx="6">
                  <c:v>94.871200000000002</c:v>
                </c:pt>
                <c:pt idx="7">
                  <c:v>93.166200000000003</c:v>
                </c:pt>
                <c:pt idx="8">
                  <c:v>89.529600000000002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Přijetí do nemocnice</c:v>
                </c:pt>
                <c:pt idx="3">
                  <c:v>Koordinace a integrace péče</c:v>
                </c:pt>
                <c:pt idx="4">
                  <c:v>Respekt, ohled, úcta</c:v>
                </c:pt>
                <c:pt idx="5">
                  <c:v>Propuštění a pokračování péče</c:v>
                </c:pt>
                <c:pt idx="6">
                  <c:v>Informace</c:v>
                </c:pt>
                <c:pt idx="7">
                  <c:v>Citová opora</c:v>
                </c:pt>
                <c:pt idx="8">
                  <c:v>Tělesné pohodlí</c:v>
                </c:pt>
              </c:strCache>
            </c:strRef>
          </c:cat>
          <c:val>
            <c:numRef>
              <c:f>List1!$D$2:$D$10</c:f>
              <c:numCache>
                <c:formatCode>General</c:formatCode>
                <c:ptCount val="9"/>
                <c:pt idx="0">
                  <c:v>89.732000000000014</c:v>
                </c:pt>
                <c:pt idx="1">
                  <c:v>97.826099999999983</c:v>
                </c:pt>
                <c:pt idx="2">
                  <c:v>92.431600000000302</c:v>
                </c:pt>
                <c:pt idx="3">
                  <c:v>91.752799999999979</c:v>
                </c:pt>
                <c:pt idx="4">
                  <c:v>89.68089999999998</c:v>
                </c:pt>
                <c:pt idx="5">
                  <c:v>89.5745</c:v>
                </c:pt>
                <c:pt idx="6">
                  <c:v>89.007099999999994</c:v>
                </c:pt>
                <c:pt idx="7">
                  <c:v>84.751800000000003</c:v>
                </c:pt>
                <c:pt idx="8">
                  <c:v>83.782499999999999</c:v>
                </c:pt>
              </c:numCache>
            </c:numRef>
          </c:val>
        </c:ser>
        <c:dLbls>
          <c:showVal val="1"/>
        </c:dLbls>
        <c:hiLowLines>
          <c:spPr>
            <a:ln w="25400" cap="sq" cmpd="sng" algn="ctr">
              <a:solidFill>
                <a:srgbClr val="003366"/>
              </a:solidFill>
              <a:prstDash val="solid"/>
              <a:headEnd type="none" w="med" len="sm"/>
              <a:tailEnd type="none" w="med" len="sm"/>
            </a:ln>
            <a:effectLst/>
          </c:spPr>
        </c:hiLowLines>
        <c:axId val="156845184"/>
        <c:axId val="156846720"/>
      </c:stockChart>
      <c:catAx>
        <c:axId val="15684518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6846720"/>
        <c:crosses val="autoZero"/>
        <c:auto val="1"/>
        <c:lblAlgn val="ctr"/>
        <c:lblOffset val="100"/>
      </c:catAx>
      <c:valAx>
        <c:axId val="156846720"/>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684518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Respekt, ohled, úcta</c:v>
                </c:pt>
                <c:pt idx="3">
                  <c:v>Propuštění a pokračování péče</c:v>
                </c:pt>
                <c:pt idx="4">
                  <c:v>Informace</c:v>
                </c:pt>
                <c:pt idx="5">
                  <c:v>Přijetí do nemocnice</c:v>
                </c:pt>
                <c:pt idx="6">
                  <c:v>Koordinace a integrace péče</c:v>
                </c:pt>
                <c:pt idx="7">
                  <c:v>Citová opora</c:v>
                </c:pt>
                <c:pt idx="8">
                  <c:v>Tělesné pohodlí</c:v>
                </c:pt>
              </c:strCache>
            </c:strRef>
          </c:cat>
          <c:val>
            <c:numRef>
              <c:f>List1!$B$2:$B$10</c:f>
              <c:numCache>
                <c:formatCode>General</c:formatCode>
                <c:ptCount val="9"/>
                <c:pt idx="0">
                  <c:v>79.776299999999992</c:v>
                </c:pt>
                <c:pt idx="1">
                  <c:v>88.183399999999978</c:v>
                </c:pt>
                <c:pt idx="2">
                  <c:v>78.534600000000026</c:v>
                </c:pt>
                <c:pt idx="3">
                  <c:v>85.652999999999949</c:v>
                </c:pt>
                <c:pt idx="4">
                  <c:v>79.439899999999994</c:v>
                </c:pt>
                <c:pt idx="5">
                  <c:v>78.620799999999988</c:v>
                </c:pt>
                <c:pt idx="6">
                  <c:v>76.969200000000285</c:v>
                </c:pt>
                <c:pt idx="7">
                  <c:v>73.247700000000023</c:v>
                </c:pt>
                <c:pt idx="8">
                  <c:v>75.540700000000001</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Respekt, ohled, úcta</c:v>
                </c:pt>
                <c:pt idx="3">
                  <c:v>Propuštění a pokračování péče</c:v>
                </c:pt>
                <c:pt idx="4">
                  <c:v>Informace</c:v>
                </c:pt>
                <c:pt idx="5">
                  <c:v>Přijetí do nemocnice</c:v>
                </c:pt>
                <c:pt idx="6">
                  <c:v>Koordinace a integrace péče</c:v>
                </c:pt>
                <c:pt idx="7">
                  <c:v>Citová opora</c:v>
                </c:pt>
                <c:pt idx="8">
                  <c:v>Tělesné pohodlí</c:v>
                </c:pt>
              </c:strCache>
            </c:strRef>
          </c:cat>
          <c:val>
            <c:numRef>
              <c:f>List1!$C$2:$C$10</c:f>
              <c:numCache>
                <c:formatCode>General</c:formatCode>
                <c:ptCount val="9"/>
                <c:pt idx="0">
                  <c:v>81.370299999999986</c:v>
                </c:pt>
                <c:pt idx="1">
                  <c:v>90.577999999999989</c:v>
                </c:pt>
                <c:pt idx="2">
                  <c:v>80.705000000000013</c:v>
                </c:pt>
                <c:pt idx="3">
                  <c:v>87.717799999999997</c:v>
                </c:pt>
                <c:pt idx="4">
                  <c:v>81.499700000000004</c:v>
                </c:pt>
                <c:pt idx="5">
                  <c:v>80.925799999999981</c:v>
                </c:pt>
                <c:pt idx="6">
                  <c:v>79.425600000000003</c:v>
                </c:pt>
                <c:pt idx="7">
                  <c:v>75.906499999999994</c:v>
                </c:pt>
                <c:pt idx="8">
                  <c:v>77.243499999999997</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Respekt, ohled, úcta</c:v>
                </c:pt>
                <c:pt idx="3">
                  <c:v>Propuštění a pokračování péče</c:v>
                </c:pt>
                <c:pt idx="4">
                  <c:v>Informace</c:v>
                </c:pt>
                <c:pt idx="5">
                  <c:v>Přijetí do nemocnice</c:v>
                </c:pt>
                <c:pt idx="6">
                  <c:v>Koordinace a integrace péče</c:v>
                </c:pt>
                <c:pt idx="7">
                  <c:v>Citová opora</c:v>
                </c:pt>
                <c:pt idx="8">
                  <c:v>Tělesné pohodlí</c:v>
                </c:pt>
              </c:strCache>
            </c:strRef>
          </c:cat>
          <c:val>
            <c:numRef>
              <c:f>List1!$D$2:$D$10</c:f>
              <c:numCache>
                <c:formatCode>General</c:formatCode>
                <c:ptCount val="9"/>
                <c:pt idx="0">
                  <c:v>80.573299999999989</c:v>
                </c:pt>
                <c:pt idx="1">
                  <c:v>89.38069999999999</c:v>
                </c:pt>
                <c:pt idx="2">
                  <c:v>79.619799999999998</c:v>
                </c:pt>
                <c:pt idx="3">
                  <c:v>86.685399999999959</c:v>
                </c:pt>
                <c:pt idx="4">
                  <c:v>80.469800000000006</c:v>
                </c:pt>
                <c:pt idx="5">
                  <c:v>79.773299999999992</c:v>
                </c:pt>
                <c:pt idx="6">
                  <c:v>78.197400000000002</c:v>
                </c:pt>
                <c:pt idx="7">
                  <c:v>74.577100000000002</c:v>
                </c:pt>
                <c:pt idx="8">
                  <c:v>76.392099999999999</c:v>
                </c:pt>
              </c:numCache>
            </c:numRef>
          </c:val>
        </c:ser>
        <c:dLbls>
          <c:showVal val="1"/>
        </c:dLbls>
        <c:hiLowLines>
          <c:spPr>
            <a:ln w="25400" cap="sq" cmpd="sng" algn="ctr">
              <a:solidFill>
                <a:srgbClr val="3366FF"/>
              </a:solidFill>
              <a:prstDash val="solid"/>
              <a:headEnd type="none" w="med" len="sm"/>
              <a:tailEnd type="none" w="med" len="sm"/>
            </a:ln>
            <a:effectLst/>
          </c:spPr>
        </c:hiLowLines>
        <c:axId val="157205248"/>
        <c:axId val="157206784"/>
      </c:stockChart>
      <c:catAx>
        <c:axId val="157205248"/>
        <c:scaling>
          <c:orientation val="minMax"/>
        </c:scaling>
        <c:axPos val="b"/>
        <c:numFmt formatCode="d/m/yyyy" sourceLinked="1"/>
        <c:tickLblPos val="none"/>
        <c:spPr>
          <a:ln>
            <a:noFill/>
          </a:ln>
        </c:spPr>
        <c:crossAx val="157206784"/>
        <c:crosses val="autoZero"/>
        <c:auto val="1"/>
        <c:lblAlgn val="ctr"/>
        <c:lblOffset val="100"/>
      </c:catAx>
      <c:valAx>
        <c:axId val="157206784"/>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7205248"/>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Respekt, ohled, úcta</c:v>
                </c:pt>
                <c:pt idx="3">
                  <c:v>Propuštění a pokračování péče</c:v>
                </c:pt>
                <c:pt idx="4">
                  <c:v>Informace</c:v>
                </c:pt>
                <c:pt idx="5">
                  <c:v>Přijetí do nemocnice</c:v>
                </c:pt>
                <c:pt idx="6">
                  <c:v>Koordinace a integrace péče</c:v>
                </c:pt>
                <c:pt idx="7">
                  <c:v>Citová opora</c:v>
                </c:pt>
                <c:pt idx="8">
                  <c:v>Tělesné pohodlí</c:v>
                </c:pt>
              </c:strCache>
            </c:strRef>
          </c:cat>
          <c:val>
            <c:numRef>
              <c:f>List1!$B$2:$B$10</c:f>
              <c:numCache>
                <c:formatCode>General</c:formatCode>
                <c:ptCount val="9"/>
                <c:pt idx="0">
                  <c:v>73.284400000000005</c:v>
                </c:pt>
                <c:pt idx="1">
                  <c:v>86.082799999999978</c:v>
                </c:pt>
                <c:pt idx="2">
                  <c:v>78.231200000000271</c:v>
                </c:pt>
                <c:pt idx="3">
                  <c:v>72.399000000000001</c:v>
                </c:pt>
                <c:pt idx="4">
                  <c:v>70.977199999999996</c:v>
                </c:pt>
                <c:pt idx="5">
                  <c:v>69.296300000000002</c:v>
                </c:pt>
                <c:pt idx="6">
                  <c:v>69.216399999999993</c:v>
                </c:pt>
                <c:pt idx="7">
                  <c:v>63.9803</c:v>
                </c:pt>
                <c:pt idx="8">
                  <c:v>60.832600000000006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Respekt, ohled, úcta</c:v>
                </c:pt>
                <c:pt idx="3">
                  <c:v>Propuštění a pokračování péče</c:v>
                </c:pt>
                <c:pt idx="4">
                  <c:v>Informace</c:v>
                </c:pt>
                <c:pt idx="5">
                  <c:v>Přijetí do nemocnice</c:v>
                </c:pt>
                <c:pt idx="6">
                  <c:v>Koordinace a integrace péče</c:v>
                </c:pt>
                <c:pt idx="7">
                  <c:v>Citová opora</c:v>
                </c:pt>
                <c:pt idx="8">
                  <c:v>Tělesné pohodlí</c:v>
                </c:pt>
              </c:strCache>
            </c:strRef>
          </c:cat>
          <c:val>
            <c:numRef>
              <c:f>List1!$C$2:$C$10</c:f>
              <c:numCache>
                <c:formatCode>General</c:formatCode>
                <c:ptCount val="9"/>
                <c:pt idx="0">
                  <c:v>81.610299999999995</c:v>
                </c:pt>
                <c:pt idx="1">
                  <c:v>95.899199999999993</c:v>
                </c:pt>
                <c:pt idx="2">
                  <c:v>88.885899999999978</c:v>
                </c:pt>
                <c:pt idx="3">
                  <c:v>85.528899999999979</c:v>
                </c:pt>
                <c:pt idx="4">
                  <c:v>83.437200000000288</c:v>
                </c:pt>
                <c:pt idx="5">
                  <c:v>82.930200000000127</c:v>
                </c:pt>
                <c:pt idx="6">
                  <c:v>80.925200000000004</c:v>
                </c:pt>
                <c:pt idx="7">
                  <c:v>79.172899999999743</c:v>
                </c:pt>
                <c:pt idx="8">
                  <c:v>71.361800000000002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Respekt, ohled, úcta</c:v>
                </c:pt>
                <c:pt idx="3">
                  <c:v>Propuštění a pokračování péče</c:v>
                </c:pt>
                <c:pt idx="4">
                  <c:v>Informace</c:v>
                </c:pt>
                <c:pt idx="5">
                  <c:v>Přijetí do nemocnice</c:v>
                </c:pt>
                <c:pt idx="6">
                  <c:v>Koordinace a integrace péče</c:v>
                </c:pt>
                <c:pt idx="7">
                  <c:v>Citová opora</c:v>
                </c:pt>
                <c:pt idx="8">
                  <c:v>Tělesné pohodlí</c:v>
                </c:pt>
              </c:strCache>
            </c:strRef>
          </c:cat>
          <c:val>
            <c:numRef>
              <c:f>List1!$D$2:$D$10</c:f>
              <c:numCache>
                <c:formatCode>General</c:formatCode>
                <c:ptCount val="9"/>
                <c:pt idx="0">
                  <c:v>77.447300000000027</c:v>
                </c:pt>
                <c:pt idx="1">
                  <c:v>90.991000000000227</c:v>
                </c:pt>
                <c:pt idx="2">
                  <c:v>83.558599999999998</c:v>
                </c:pt>
                <c:pt idx="3">
                  <c:v>78.964000000000027</c:v>
                </c:pt>
                <c:pt idx="4">
                  <c:v>77.207200000000242</c:v>
                </c:pt>
                <c:pt idx="5">
                  <c:v>76.113299999999995</c:v>
                </c:pt>
                <c:pt idx="6">
                  <c:v>75.070799999999949</c:v>
                </c:pt>
                <c:pt idx="7">
                  <c:v>71.576599999999999</c:v>
                </c:pt>
                <c:pt idx="8">
                  <c:v>66.097200000000257</c:v>
                </c:pt>
              </c:numCache>
            </c:numRef>
          </c:val>
        </c:ser>
        <c:dLbls>
          <c:showVal val="1"/>
        </c:dLbls>
        <c:hiLowLines>
          <c:spPr>
            <a:ln w="25400" cap="sq" cmpd="sng" algn="ctr">
              <a:solidFill>
                <a:srgbClr val="003366"/>
              </a:solidFill>
              <a:prstDash val="solid"/>
              <a:headEnd type="none" w="med" len="sm"/>
              <a:tailEnd type="none" w="med" len="sm"/>
            </a:ln>
            <a:effectLst/>
          </c:spPr>
        </c:hiLowLines>
        <c:axId val="157283072"/>
        <c:axId val="157284608"/>
      </c:stockChart>
      <c:catAx>
        <c:axId val="15728307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7284608"/>
        <c:crosses val="autoZero"/>
        <c:auto val="1"/>
        <c:lblAlgn val="ctr"/>
        <c:lblOffset val="100"/>
      </c:catAx>
      <c:valAx>
        <c:axId val="15728460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72830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cs-CZ"/>
  <c:chart>
    <c:plotArea>
      <c:layout>
        <c:manualLayout>
          <c:layoutTarget val="inner"/>
          <c:xMode val="edge"/>
          <c:yMode val="edge"/>
          <c:x val="6.589055447932908E-2"/>
          <c:y val="0.2066829739224377"/>
          <c:w val="0.90979294798127297"/>
          <c:h val="0.75497310643645543"/>
        </c:manualLayout>
      </c:layout>
      <c:barChart>
        <c:barDir val="col"/>
        <c:grouping val="stacked"/>
        <c:ser>
          <c:idx val="0"/>
          <c:order val="0"/>
          <c:tx>
            <c:strRef>
              <c:f>List1!$B$1</c:f>
              <c:strCache>
                <c:ptCount val="1"/>
                <c:pt idx="0">
                  <c:v>Zařazení pacienti</c:v>
                </c:pt>
              </c:strCache>
            </c:strRef>
          </c:tx>
          <c:spPr>
            <a:solidFill>
              <a:srgbClr val="3366FF"/>
            </a:solidFill>
          </c:spPr>
          <c:dLbls>
            <c:dLbl>
              <c:idx val="8"/>
              <c:delete val="1"/>
            </c:dLbl>
            <c:dLbl>
              <c:idx val="9"/>
              <c:delete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List1!$B$2:$B$8</c:f>
              <c:numCache>
                <c:formatCode>General</c:formatCode>
                <c:ptCount val="7"/>
                <c:pt idx="0">
                  <c:v>60</c:v>
                </c:pt>
                <c:pt idx="1">
                  <c:v>70</c:v>
                </c:pt>
                <c:pt idx="2">
                  <c:v>4</c:v>
                </c:pt>
                <c:pt idx="3">
                  <c:v>25</c:v>
                </c:pt>
                <c:pt idx="4">
                  <c:v>90</c:v>
                </c:pt>
                <c:pt idx="5">
                  <c:v>33</c:v>
                </c:pt>
                <c:pt idx="6">
                  <c:v>59</c:v>
                </c:pt>
              </c:numCache>
            </c:numRef>
          </c:val>
        </c:ser>
        <c:ser>
          <c:idx val="1"/>
          <c:order val="1"/>
          <c:tx>
            <c:strRef>
              <c:f>List1!$C$1</c:f>
              <c:strCache>
                <c:ptCount val="1"/>
                <c:pt idx="0">
                  <c:v>Nezařazení pacienti</c:v>
                </c:pt>
              </c:strCache>
            </c:strRef>
          </c:tx>
          <c:spPr>
            <a:solidFill>
              <a:srgbClr val="969696"/>
            </a:solidFill>
          </c:spPr>
          <c:dLbls>
            <c:dLbl>
              <c:idx val="0"/>
              <c:layout>
                <c:manualLayout>
                  <c:x val="0"/>
                  <c:y val="1.8245099203536955E-2"/>
                </c:manualLayout>
              </c:layout>
              <c:showVal val="1"/>
            </c:dLbl>
            <c:dLbl>
              <c:idx val="2"/>
              <c:layout>
                <c:manualLayout>
                  <c:x val="-1.0599020477766246E-16"/>
                  <c:y val="2.3742020117422848E-2"/>
                </c:manualLayout>
              </c:layout>
              <c:showVal val="1"/>
            </c:dLbl>
            <c:numFmt formatCode="#,##0" sourceLinked="0"/>
            <c:txPr>
              <a:bodyPr/>
              <a:lstStyle/>
              <a:p>
                <a:pPr>
                  <a:defRPr sz="1400">
                    <a:solidFill>
                      <a:schemeClr val="bg1"/>
                    </a:solidFill>
                  </a:defRPr>
                </a:pPr>
                <a:endParaRPr lang="cs-CZ"/>
              </a:p>
            </c:txPr>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List1!$C$2:$C$8</c:f>
              <c:numCache>
                <c:formatCode>General</c:formatCode>
                <c:ptCount val="7"/>
                <c:pt idx="0">
                  <c:v>2</c:v>
                </c:pt>
                <c:pt idx="1">
                  <c:v>5</c:v>
                </c:pt>
                <c:pt idx="2">
                  <c:v>8</c:v>
                </c:pt>
                <c:pt idx="5">
                  <c:v>2</c:v>
                </c:pt>
                <c:pt idx="6">
                  <c:v>8</c:v>
                </c:pt>
              </c:numCache>
            </c:numRef>
          </c:val>
        </c:ser>
        <c:gapWidth val="60"/>
        <c:overlap val="100"/>
        <c:axId val="113633152"/>
        <c:axId val="113634688"/>
      </c:barChart>
      <c:lineChart>
        <c:grouping val="standard"/>
        <c:ser>
          <c:idx val="2"/>
          <c:order val="2"/>
          <c:tx>
            <c:strRef>
              <c:f>List1!$D$1</c:f>
              <c:strCache>
                <c:ptCount val="1"/>
                <c:pt idx="0">
                  <c:v>Celkový počet propuštěných pacientů </c:v>
                </c:pt>
              </c:strCache>
            </c:strRef>
          </c:tx>
          <c:spPr>
            <a:ln>
              <a:noFill/>
            </a:ln>
          </c:spPr>
          <c:marker>
            <c:symbol val="none"/>
          </c:marker>
          <c:dLbls>
            <c:numFmt formatCode="#,##0" sourceLinked="0"/>
            <c:txPr>
              <a:bodyPr/>
              <a:lstStyle/>
              <a:p>
                <a:pPr>
                  <a:defRPr sz="1600" b="1" i="1">
                    <a:solidFill>
                      <a:srgbClr val="003366"/>
                    </a:solidFill>
                  </a:defRPr>
                </a:pPr>
                <a:endParaRPr lang="cs-CZ"/>
              </a:p>
            </c:txPr>
            <c:dLblPos val="t"/>
            <c:showVal val="1"/>
          </c:dLbls>
          <c:cat>
            <c:strRef>
              <c:f>List1!$A$2:$A$8</c:f>
              <c:strCache>
                <c:ptCount val="7"/>
                <c:pt idx="0">
                  <c:v>oddělení LO1 </c:v>
                </c:pt>
                <c:pt idx="1">
                  <c:v>oddělení LO1-mezipatro </c:v>
                </c:pt>
                <c:pt idx="2">
                  <c:v>oddělení LO2 </c:v>
                </c:pt>
                <c:pt idx="3">
                  <c:v>oddělení LO3 </c:v>
                </c:pt>
                <c:pt idx="4">
                  <c:v>oddělení LO4 </c:v>
                </c:pt>
                <c:pt idx="5">
                  <c:v>oddělení LO5 </c:v>
                </c:pt>
                <c:pt idx="6">
                  <c:v>oddělení LO6 </c:v>
                </c:pt>
              </c:strCache>
            </c:strRef>
          </c:cat>
          <c:val>
            <c:numRef>
              <c:f>List1!$D$2:$D$8</c:f>
              <c:numCache>
                <c:formatCode>General</c:formatCode>
                <c:ptCount val="7"/>
                <c:pt idx="0">
                  <c:v>62</c:v>
                </c:pt>
                <c:pt idx="1">
                  <c:v>75</c:v>
                </c:pt>
                <c:pt idx="2">
                  <c:v>12</c:v>
                </c:pt>
                <c:pt idx="3">
                  <c:v>25</c:v>
                </c:pt>
                <c:pt idx="4">
                  <c:v>90</c:v>
                </c:pt>
                <c:pt idx="5">
                  <c:v>35</c:v>
                </c:pt>
                <c:pt idx="6">
                  <c:v>67</c:v>
                </c:pt>
              </c:numCache>
            </c:numRef>
          </c:val>
        </c:ser>
        <c:marker val="1"/>
        <c:axId val="113633152"/>
        <c:axId val="113634688"/>
      </c:lineChart>
      <c:catAx>
        <c:axId val="113633152"/>
        <c:scaling>
          <c:orientation val="minMax"/>
        </c:scaling>
        <c:axPos val="b"/>
        <c:tickLblPos val="none"/>
        <c:spPr>
          <a:ln>
            <a:solidFill>
              <a:srgbClr val="333399"/>
            </a:solidFill>
          </a:ln>
        </c:spPr>
        <c:txPr>
          <a:bodyPr/>
          <a:lstStyle/>
          <a:p>
            <a:pPr>
              <a:defRPr sz="1000">
                <a:solidFill>
                  <a:srgbClr val="000080"/>
                </a:solidFill>
              </a:defRPr>
            </a:pPr>
            <a:endParaRPr lang="cs-CZ"/>
          </a:p>
        </c:txPr>
        <c:crossAx val="113634688"/>
        <c:crosses val="autoZero"/>
        <c:auto val="1"/>
        <c:lblAlgn val="ctr"/>
        <c:lblOffset val="100"/>
      </c:catAx>
      <c:valAx>
        <c:axId val="113634688"/>
        <c:scaling>
          <c:orientation val="minMax"/>
          <c:max val="200"/>
          <c:min val="0"/>
        </c:scaling>
        <c:axPos val="l"/>
        <c:numFmt formatCode="#,##0" sourceLinked="0"/>
        <c:tickLblPos val="nextTo"/>
        <c:spPr>
          <a:ln>
            <a:solidFill>
              <a:srgbClr val="333399"/>
            </a:solidFill>
          </a:ln>
        </c:spPr>
        <c:txPr>
          <a:bodyPr/>
          <a:lstStyle/>
          <a:p>
            <a:pPr>
              <a:defRPr sz="1000">
                <a:solidFill>
                  <a:srgbClr val="000080"/>
                </a:solidFill>
              </a:defRPr>
            </a:pPr>
            <a:endParaRPr lang="cs-CZ"/>
          </a:p>
        </c:txPr>
        <c:crossAx val="113633152"/>
        <c:crosses val="autoZero"/>
        <c:crossBetween val="between"/>
        <c:majorUnit val="25"/>
        <c:minorUnit val="20"/>
      </c:valAx>
    </c:plotArea>
    <c:legend>
      <c:legendPos val="r"/>
      <c:legendEntry>
        <c:idx val="2"/>
        <c:txPr>
          <a:bodyPr/>
          <a:lstStyle/>
          <a:p>
            <a:pPr>
              <a:defRPr sz="1200" b="1" i="1">
                <a:solidFill>
                  <a:srgbClr val="003366"/>
                </a:solidFill>
              </a:defRPr>
            </a:pPr>
            <a:endParaRPr lang="cs-CZ"/>
          </a:p>
        </c:txPr>
      </c:legendEntry>
      <c:layout>
        <c:manualLayout>
          <c:xMode val="edge"/>
          <c:yMode val="edge"/>
          <c:x val="0.62591178614829979"/>
          <c:y val="2.185707998256628E-2"/>
          <c:w val="0.27372668182781906"/>
          <c:h val="0.33121960807773498"/>
        </c:manualLayout>
      </c:layout>
      <c:txPr>
        <a:bodyPr/>
        <a:lstStyle/>
        <a:p>
          <a:pPr>
            <a:defRPr sz="1200">
              <a:solidFill>
                <a:srgbClr val="000080"/>
              </a:solidFill>
            </a:defRPr>
          </a:pPr>
          <a:endParaRPr lang="cs-CZ"/>
        </a:p>
      </c:txPr>
    </c:legend>
    <c:plotVisOnly val="1"/>
    <c:dispBlanksAs val="gap"/>
  </c:chart>
  <c:txPr>
    <a:bodyPr/>
    <a:lstStyle/>
    <a:p>
      <a:pPr>
        <a:defRPr sz="1800"/>
      </a:pPr>
      <a:endParaRPr lang="cs-CZ"/>
    </a:p>
  </c:txPr>
  <c:externalData r:id="rId1"/>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Citová opora</c:v>
                </c:pt>
                <c:pt idx="4">
                  <c:v>Koordinace a integrace péče</c:v>
                </c:pt>
                <c:pt idx="5">
                  <c:v>Přijetí do nemocnice</c:v>
                </c:pt>
                <c:pt idx="6">
                  <c:v>Respekt, ohled, úcta</c:v>
                </c:pt>
                <c:pt idx="7">
                  <c:v>Tělesné pohodlí</c:v>
                </c:pt>
                <c:pt idx="8">
                  <c:v>Informace</c:v>
                </c:pt>
              </c:strCache>
            </c:strRef>
          </c:cat>
          <c:val>
            <c:numRef>
              <c:f>List1!$B$2:$B$10</c:f>
              <c:numCache>
                <c:formatCode>General</c:formatCode>
                <c:ptCount val="9"/>
                <c:pt idx="0">
                  <c:v>79.453900000000004</c:v>
                </c:pt>
                <c:pt idx="1">
                  <c:v>88.0398</c:v>
                </c:pt>
                <c:pt idx="2">
                  <c:v>85.202600000000004</c:v>
                </c:pt>
                <c:pt idx="3">
                  <c:v>72.765900000000002</c:v>
                </c:pt>
                <c:pt idx="4">
                  <c:v>76.577600000000004</c:v>
                </c:pt>
                <c:pt idx="5">
                  <c:v>78.2676000000003</c:v>
                </c:pt>
                <c:pt idx="6">
                  <c:v>78.47</c:v>
                </c:pt>
                <c:pt idx="7">
                  <c:v>74.993600000000285</c:v>
                </c:pt>
                <c:pt idx="8">
                  <c:v>79.229399999999998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Citová opora</c:v>
                </c:pt>
                <c:pt idx="4">
                  <c:v>Koordinace a integrace péče</c:v>
                </c:pt>
                <c:pt idx="5">
                  <c:v>Přijetí do nemocnice</c:v>
                </c:pt>
                <c:pt idx="6">
                  <c:v>Respekt, ohled, úcta</c:v>
                </c:pt>
                <c:pt idx="7">
                  <c:v>Tělesné pohodlí</c:v>
                </c:pt>
                <c:pt idx="8">
                  <c:v>Informace</c:v>
                </c:pt>
              </c:strCache>
            </c:strRef>
          </c:cat>
          <c:val>
            <c:numRef>
              <c:f>List1!$C$2:$C$10</c:f>
              <c:numCache>
                <c:formatCode>General</c:formatCode>
                <c:ptCount val="9"/>
                <c:pt idx="0">
                  <c:v>81.043700000000001</c:v>
                </c:pt>
                <c:pt idx="1">
                  <c:v>90.418999999999997</c:v>
                </c:pt>
                <c:pt idx="2">
                  <c:v>87.283000000000001</c:v>
                </c:pt>
                <c:pt idx="3">
                  <c:v>75.423699999999997</c:v>
                </c:pt>
                <c:pt idx="4">
                  <c:v>79.025799999999919</c:v>
                </c:pt>
                <c:pt idx="5">
                  <c:v>80.582599999999999</c:v>
                </c:pt>
                <c:pt idx="6">
                  <c:v>80.629599999999982</c:v>
                </c:pt>
                <c:pt idx="7">
                  <c:v>76.702799999999982</c:v>
                </c:pt>
                <c:pt idx="8">
                  <c:v>81.297799999999995</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Citová opora</c:v>
                </c:pt>
                <c:pt idx="4">
                  <c:v>Koordinace a integrace péče</c:v>
                </c:pt>
                <c:pt idx="5">
                  <c:v>Přijetí do nemocnice</c:v>
                </c:pt>
                <c:pt idx="6">
                  <c:v>Respekt, ohled, úcta</c:v>
                </c:pt>
                <c:pt idx="7">
                  <c:v>Tělesné pohodlí</c:v>
                </c:pt>
                <c:pt idx="8">
                  <c:v>Informace</c:v>
                </c:pt>
              </c:strCache>
            </c:strRef>
          </c:cat>
          <c:val>
            <c:numRef>
              <c:f>List1!$D$2:$D$10</c:f>
              <c:numCache>
                <c:formatCode>General</c:formatCode>
                <c:ptCount val="9"/>
                <c:pt idx="0">
                  <c:v>80.248800000000003</c:v>
                </c:pt>
                <c:pt idx="1">
                  <c:v>89.229399999999998</c:v>
                </c:pt>
                <c:pt idx="2">
                  <c:v>86.242800000000003</c:v>
                </c:pt>
                <c:pt idx="3">
                  <c:v>74.094800000000006</c:v>
                </c:pt>
                <c:pt idx="4">
                  <c:v>77.801699999999997</c:v>
                </c:pt>
                <c:pt idx="5">
                  <c:v>79.4251</c:v>
                </c:pt>
                <c:pt idx="6">
                  <c:v>79.549800000000005</c:v>
                </c:pt>
                <c:pt idx="7">
                  <c:v>75.848200000000006</c:v>
                </c:pt>
                <c:pt idx="8">
                  <c:v>80.263599999999997</c:v>
                </c:pt>
              </c:numCache>
            </c:numRef>
          </c:val>
        </c:ser>
        <c:dLbls>
          <c:showVal val="1"/>
        </c:dLbls>
        <c:hiLowLines>
          <c:spPr>
            <a:ln w="25400" cap="sq" cmpd="sng" algn="ctr">
              <a:solidFill>
                <a:srgbClr val="3366FF"/>
              </a:solidFill>
              <a:prstDash val="solid"/>
              <a:headEnd type="none" w="med" len="sm"/>
              <a:tailEnd type="none" w="med" len="sm"/>
            </a:ln>
            <a:effectLst/>
          </c:spPr>
        </c:hiLowLines>
        <c:axId val="157716864"/>
        <c:axId val="157718400"/>
      </c:stockChart>
      <c:catAx>
        <c:axId val="157716864"/>
        <c:scaling>
          <c:orientation val="minMax"/>
        </c:scaling>
        <c:axPos val="b"/>
        <c:numFmt formatCode="d/m/yyyy" sourceLinked="1"/>
        <c:tickLblPos val="none"/>
        <c:spPr>
          <a:ln>
            <a:noFill/>
          </a:ln>
        </c:spPr>
        <c:crossAx val="157718400"/>
        <c:crosses val="autoZero"/>
        <c:auto val="1"/>
        <c:lblAlgn val="ctr"/>
        <c:lblOffset val="100"/>
      </c:catAx>
      <c:valAx>
        <c:axId val="15771840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771686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Citová opora</c:v>
                </c:pt>
                <c:pt idx="4">
                  <c:v>Koordinace a integrace péče</c:v>
                </c:pt>
                <c:pt idx="5">
                  <c:v>Přijetí do nemocnice</c:v>
                </c:pt>
                <c:pt idx="6">
                  <c:v>Respekt, ohled, úcta</c:v>
                </c:pt>
                <c:pt idx="7">
                  <c:v>Tělesné pohodlí</c:v>
                </c:pt>
                <c:pt idx="8">
                  <c:v>Informace</c:v>
                </c:pt>
              </c:strCache>
            </c:strRef>
          </c:cat>
          <c:val>
            <c:numRef>
              <c:f>List1!$B$2:$B$10</c:f>
              <c:numCache>
                <c:formatCode>General</c:formatCode>
                <c:ptCount val="9"/>
                <c:pt idx="0">
                  <c:v>86.227599999999995</c:v>
                </c:pt>
                <c:pt idx="1">
                  <c:v>100</c:v>
                </c:pt>
                <c:pt idx="2">
                  <c:v>90.231899999999996</c:v>
                </c:pt>
                <c:pt idx="3">
                  <c:v>84.573099999999982</c:v>
                </c:pt>
                <c:pt idx="4">
                  <c:v>85.145399999999981</c:v>
                </c:pt>
                <c:pt idx="5">
                  <c:v>84.789299999999997</c:v>
                </c:pt>
                <c:pt idx="6">
                  <c:v>81.424300000000002</c:v>
                </c:pt>
                <c:pt idx="7">
                  <c:v>80.467500000000257</c:v>
                </c:pt>
                <c:pt idx="8">
                  <c:v>79.899100000000004</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Citová opora</c:v>
                </c:pt>
                <c:pt idx="4">
                  <c:v>Koordinace a integrace péče</c:v>
                </c:pt>
                <c:pt idx="5">
                  <c:v>Přijetí do nemocnice</c:v>
                </c:pt>
                <c:pt idx="6">
                  <c:v>Respekt, ohled, úcta</c:v>
                </c:pt>
                <c:pt idx="7">
                  <c:v>Tělesné pohodlí</c:v>
                </c:pt>
                <c:pt idx="8">
                  <c:v>Informace</c:v>
                </c:pt>
              </c:strCache>
            </c:strRef>
          </c:cat>
          <c:val>
            <c:numRef>
              <c:f>List1!$C$2:$C$10</c:f>
              <c:numCache>
                <c:formatCode>General</c:formatCode>
                <c:ptCount val="9"/>
                <c:pt idx="0">
                  <c:v>93.112299999999991</c:v>
                </c:pt>
                <c:pt idx="1">
                  <c:v>100</c:v>
                </c:pt>
                <c:pt idx="2">
                  <c:v>98.830600000000004</c:v>
                </c:pt>
                <c:pt idx="3">
                  <c:v>95.739400000000003</c:v>
                </c:pt>
                <c:pt idx="4">
                  <c:v>95.1374</c:v>
                </c:pt>
                <c:pt idx="5">
                  <c:v>93.261300000000006</c:v>
                </c:pt>
                <c:pt idx="6">
                  <c:v>93.3673</c:v>
                </c:pt>
                <c:pt idx="7">
                  <c:v>90.070699999999988</c:v>
                </c:pt>
                <c:pt idx="8">
                  <c:v>89.37169999999999</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Citová opora</c:v>
                </c:pt>
                <c:pt idx="4">
                  <c:v>Koordinace a integrace péče</c:v>
                </c:pt>
                <c:pt idx="5">
                  <c:v>Přijetí do nemocnice</c:v>
                </c:pt>
                <c:pt idx="6">
                  <c:v>Respekt, ohled, úcta</c:v>
                </c:pt>
                <c:pt idx="7">
                  <c:v>Tělesné pohodlí</c:v>
                </c:pt>
                <c:pt idx="8">
                  <c:v>Informace</c:v>
                </c:pt>
              </c:strCache>
            </c:strRef>
          </c:cat>
          <c:val>
            <c:numRef>
              <c:f>List1!$D$2:$D$10</c:f>
              <c:numCache>
                <c:formatCode>General</c:formatCode>
                <c:ptCount val="9"/>
                <c:pt idx="0">
                  <c:v>89.669999999999987</c:v>
                </c:pt>
                <c:pt idx="1">
                  <c:v>100</c:v>
                </c:pt>
                <c:pt idx="2">
                  <c:v>94.531300000000002</c:v>
                </c:pt>
                <c:pt idx="3">
                  <c:v>90.156299999999987</c:v>
                </c:pt>
                <c:pt idx="4">
                  <c:v>90.141400000000004</c:v>
                </c:pt>
                <c:pt idx="5">
                  <c:v>89.025299999999987</c:v>
                </c:pt>
                <c:pt idx="6">
                  <c:v>87.39579999999998</c:v>
                </c:pt>
                <c:pt idx="7">
                  <c:v>85.269099999999995</c:v>
                </c:pt>
                <c:pt idx="8">
                  <c:v>84.635399999999919</c:v>
                </c:pt>
              </c:numCache>
            </c:numRef>
          </c:val>
        </c:ser>
        <c:dLbls>
          <c:showVal val="1"/>
        </c:dLbls>
        <c:hiLowLines>
          <c:spPr>
            <a:ln w="25400" cap="sq" cmpd="sng" algn="ctr">
              <a:solidFill>
                <a:srgbClr val="003366"/>
              </a:solidFill>
              <a:prstDash val="solid"/>
              <a:headEnd type="none" w="med" len="sm"/>
              <a:tailEnd type="none" w="med" len="sm"/>
            </a:ln>
            <a:effectLst/>
          </c:spPr>
        </c:hiLowLines>
        <c:axId val="157782400"/>
        <c:axId val="157783936"/>
      </c:stockChart>
      <c:catAx>
        <c:axId val="15778240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7783936"/>
        <c:crosses val="autoZero"/>
        <c:auto val="1"/>
        <c:lblAlgn val="ctr"/>
        <c:lblOffset val="100"/>
      </c:catAx>
      <c:valAx>
        <c:axId val="15778393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778240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Přijetí do nemocnice</c:v>
                </c:pt>
                <c:pt idx="5">
                  <c:v>Informace</c:v>
                </c:pt>
                <c:pt idx="6">
                  <c:v>Citová opora</c:v>
                </c:pt>
                <c:pt idx="7">
                  <c:v>Tělesné pohodlí</c:v>
                </c:pt>
                <c:pt idx="8">
                  <c:v>Koordinace a integrace péče</c:v>
                </c:pt>
              </c:strCache>
            </c:strRef>
          </c:cat>
          <c:val>
            <c:numRef>
              <c:f>List1!$B$2:$B$10</c:f>
              <c:numCache>
                <c:formatCode>General</c:formatCode>
                <c:ptCount val="9"/>
                <c:pt idx="0">
                  <c:v>79.662699999999987</c:v>
                </c:pt>
                <c:pt idx="1">
                  <c:v>88.100699999999989</c:v>
                </c:pt>
                <c:pt idx="2">
                  <c:v>85.436499999999995</c:v>
                </c:pt>
                <c:pt idx="3">
                  <c:v>78.605099999999979</c:v>
                </c:pt>
                <c:pt idx="4">
                  <c:v>78.468900000000005</c:v>
                </c:pt>
                <c:pt idx="5">
                  <c:v>79.346000000000004</c:v>
                </c:pt>
                <c:pt idx="6">
                  <c:v>73.10899999999998</c:v>
                </c:pt>
                <c:pt idx="7">
                  <c:v>75.257099999999994</c:v>
                </c:pt>
                <c:pt idx="8">
                  <c:v>76.962199999999996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Přijetí do nemocnice</c:v>
                </c:pt>
                <c:pt idx="5">
                  <c:v>Informace</c:v>
                </c:pt>
                <c:pt idx="6">
                  <c:v>Citová opora</c:v>
                </c:pt>
                <c:pt idx="7">
                  <c:v>Tělesné pohodlí</c:v>
                </c:pt>
                <c:pt idx="8">
                  <c:v>Koordinace a integrace péče</c:v>
                </c:pt>
              </c:strCache>
            </c:strRef>
          </c:cat>
          <c:val>
            <c:numRef>
              <c:f>List1!$C$2:$C$10</c:f>
              <c:numCache>
                <c:formatCode>General</c:formatCode>
                <c:ptCount val="9"/>
                <c:pt idx="0">
                  <c:v>81.252499999999998</c:v>
                </c:pt>
                <c:pt idx="1">
                  <c:v>90.480700000000013</c:v>
                </c:pt>
                <c:pt idx="2">
                  <c:v>87.505499999999998</c:v>
                </c:pt>
                <c:pt idx="3">
                  <c:v>80.765900000000002</c:v>
                </c:pt>
                <c:pt idx="4">
                  <c:v>80.767899999999997</c:v>
                </c:pt>
                <c:pt idx="5">
                  <c:v>81.406999999999996</c:v>
                </c:pt>
                <c:pt idx="6">
                  <c:v>75.766400000000004</c:v>
                </c:pt>
                <c:pt idx="7">
                  <c:v>76.9589</c:v>
                </c:pt>
                <c:pt idx="8">
                  <c:v>79.402000000000001</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Respekt, ohled, úcta</c:v>
                </c:pt>
                <c:pt idx="4">
                  <c:v>Přijetí do nemocnice</c:v>
                </c:pt>
                <c:pt idx="5">
                  <c:v>Informace</c:v>
                </c:pt>
                <c:pt idx="6">
                  <c:v>Citová opora</c:v>
                </c:pt>
                <c:pt idx="7">
                  <c:v>Tělesné pohodlí</c:v>
                </c:pt>
                <c:pt idx="8">
                  <c:v>Koordinace a integrace péče</c:v>
                </c:pt>
              </c:strCache>
            </c:strRef>
          </c:cat>
          <c:val>
            <c:numRef>
              <c:f>List1!$D$2:$D$10</c:f>
              <c:numCache>
                <c:formatCode>General</c:formatCode>
                <c:ptCount val="9"/>
                <c:pt idx="0">
                  <c:v>80.457600000000127</c:v>
                </c:pt>
                <c:pt idx="1">
                  <c:v>89.290700000000001</c:v>
                </c:pt>
                <c:pt idx="2">
                  <c:v>86.471000000000004</c:v>
                </c:pt>
                <c:pt idx="3">
                  <c:v>79.685499999999948</c:v>
                </c:pt>
                <c:pt idx="4">
                  <c:v>79.61839999999998</c:v>
                </c:pt>
                <c:pt idx="5">
                  <c:v>80.376499999999979</c:v>
                </c:pt>
                <c:pt idx="6">
                  <c:v>74.437700000000007</c:v>
                </c:pt>
                <c:pt idx="7">
                  <c:v>76.10799999999999</c:v>
                </c:pt>
                <c:pt idx="8">
                  <c:v>78.182099999999949</c:v>
                </c:pt>
              </c:numCache>
            </c:numRef>
          </c:val>
        </c:ser>
        <c:dLbls>
          <c:showVal val="1"/>
        </c:dLbls>
        <c:hiLowLines>
          <c:spPr>
            <a:ln w="25400" cap="sq" cmpd="sng" algn="ctr">
              <a:solidFill>
                <a:srgbClr val="3366FF"/>
              </a:solidFill>
              <a:prstDash val="solid"/>
              <a:headEnd type="none" w="med" len="sm"/>
              <a:tailEnd type="none" w="med" len="sm"/>
            </a:ln>
            <a:effectLst/>
          </c:spPr>
        </c:hiLowLines>
        <c:axId val="158142464"/>
        <c:axId val="158144000"/>
      </c:stockChart>
      <c:catAx>
        <c:axId val="158142464"/>
        <c:scaling>
          <c:orientation val="minMax"/>
        </c:scaling>
        <c:axPos val="b"/>
        <c:numFmt formatCode="d/m/yyyy" sourceLinked="1"/>
        <c:tickLblPos val="none"/>
        <c:spPr>
          <a:ln>
            <a:noFill/>
          </a:ln>
        </c:spPr>
        <c:crossAx val="158144000"/>
        <c:crosses val="autoZero"/>
        <c:auto val="1"/>
        <c:lblAlgn val="ctr"/>
        <c:lblOffset val="100"/>
      </c:catAx>
      <c:valAx>
        <c:axId val="15814400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814246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Přijetí do nemocnice</c:v>
                </c:pt>
                <c:pt idx="5">
                  <c:v>Informace</c:v>
                </c:pt>
                <c:pt idx="6">
                  <c:v>Citová opora</c:v>
                </c:pt>
                <c:pt idx="7">
                  <c:v>Tělesné pohodlí</c:v>
                </c:pt>
                <c:pt idx="8">
                  <c:v>Koordinace a integrace péče</c:v>
                </c:pt>
              </c:strCache>
            </c:strRef>
          </c:cat>
          <c:val>
            <c:numRef>
              <c:f>List1!$B$2:$B$10</c:f>
              <c:numCache>
                <c:formatCode>General</c:formatCode>
                <c:ptCount val="9"/>
                <c:pt idx="0">
                  <c:v>77.124099999999999</c:v>
                </c:pt>
                <c:pt idx="1">
                  <c:v>90.848000000000013</c:v>
                </c:pt>
                <c:pt idx="2">
                  <c:v>78.574299999999994</c:v>
                </c:pt>
                <c:pt idx="3">
                  <c:v>76.332599999999999</c:v>
                </c:pt>
                <c:pt idx="4">
                  <c:v>74.092699999999994</c:v>
                </c:pt>
                <c:pt idx="5">
                  <c:v>74.074100000000001</c:v>
                </c:pt>
                <c:pt idx="6">
                  <c:v>69.377299999999991</c:v>
                </c:pt>
                <c:pt idx="7">
                  <c:v>67.968500000000006</c:v>
                </c:pt>
                <c:pt idx="8">
                  <c:v>67.023099999999999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Respekt, ohled, úcta</c:v>
                </c:pt>
                <c:pt idx="4">
                  <c:v>Přijetí do nemocnice</c:v>
                </c:pt>
                <c:pt idx="5">
                  <c:v>Informace</c:v>
                </c:pt>
                <c:pt idx="6">
                  <c:v>Citová opora</c:v>
                </c:pt>
                <c:pt idx="7">
                  <c:v>Tělesné pohodlí</c:v>
                </c:pt>
                <c:pt idx="8">
                  <c:v>Koordinace a integrace péče</c:v>
                </c:pt>
              </c:strCache>
            </c:strRef>
          </c:cat>
          <c:val>
            <c:numRef>
              <c:f>List1!$C$2:$C$10</c:f>
              <c:numCache>
                <c:formatCode>General</c:formatCode>
                <c:ptCount val="9"/>
                <c:pt idx="0">
                  <c:v>85.6464</c:v>
                </c:pt>
                <c:pt idx="1">
                  <c:v>100.6413</c:v>
                </c:pt>
                <c:pt idx="2">
                  <c:v>92.120099999999979</c:v>
                </c:pt>
                <c:pt idx="3">
                  <c:v>88.111900000000006</c:v>
                </c:pt>
                <c:pt idx="4">
                  <c:v>89.240700000000004</c:v>
                </c:pt>
                <c:pt idx="5">
                  <c:v>86.064800000000005</c:v>
                </c:pt>
                <c:pt idx="6">
                  <c:v>83.886600000000001</c:v>
                </c:pt>
                <c:pt idx="7">
                  <c:v>81.38339999999998</c:v>
                </c:pt>
                <c:pt idx="8">
                  <c:v>81.9054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Respekt, ohled, úcta</c:v>
                </c:pt>
                <c:pt idx="4">
                  <c:v>Přijetí do nemocnice</c:v>
                </c:pt>
                <c:pt idx="5">
                  <c:v>Informace</c:v>
                </c:pt>
                <c:pt idx="6">
                  <c:v>Citová opora</c:v>
                </c:pt>
                <c:pt idx="7">
                  <c:v>Tělesné pohodlí</c:v>
                </c:pt>
                <c:pt idx="8">
                  <c:v>Koordinace a integrace péče</c:v>
                </c:pt>
              </c:strCache>
            </c:strRef>
          </c:cat>
          <c:val>
            <c:numRef>
              <c:f>List1!$D$2:$D$10</c:f>
              <c:numCache>
                <c:formatCode>General</c:formatCode>
                <c:ptCount val="9"/>
                <c:pt idx="0">
                  <c:v>81.385199999999998</c:v>
                </c:pt>
                <c:pt idx="1">
                  <c:v>95.744700000000023</c:v>
                </c:pt>
                <c:pt idx="2">
                  <c:v>85.347200000000257</c:v>
                </c:pt>
                <c:pt idx="3">
                  <c:v>82.222200000000001</c:v>
                </c:pt>
                <c:pt idx="4">
                  <c:v>81.666699999999992</c:v>
                </c:pt>
                <c:pt idx="5">
                  <c:v>80.069400000000002</c:v>
                </c:pt>
                <c:pt idx="6">
                  <c:v>76.631900000000002</c:v>
                </c:pt>
                <c:pt idx="7">
                  <c:v>74.675899999999757</c:v>
                </c:pt>
                <c:pt idx="8">
                  <c:v>74.464300000000023</c:v>
                </c:pt>
              </c:numCache>
            </c:numRef>
          </c:val>
        </c:ser>
        <c:dLbls>
          <c:showVal val="1"/>
        </c:dLbls>
        <c:hiLowLines>
          <c:spPr>
            <a:ln w="25400" cap="sq" cmpd="sng" algn="ctr">
              <a:solidFill>
                <a:srgbClr val="003366"/>
              </a:solidFill>
              <a:prstDash val="solid"/>
              <a:headEnd type="none" w="med" len="sm"/>
              <a:tailEnd type="none" w="med" len="sm"/>
            </a:ln>
            <a:effectLst/>
          </c:spPr>
        </c:hiLowLines>
        <c:axId val="158277632"/>
        <c:axId val="158279168"/>
      </c:stockChart>
      <c:catAx>
        <c:axId val="15827763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8279168"/>
        <c:crosses val="autoZero"/>
        <c:auto val="1"/>
        <c:lblAlgn val="ctr"/>
        <c:lblOffset val="100"/>
      </c:catAx>
      <c:valAx>
        <c:axId val="15827916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827763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Informace</c:v>
                </c:pt>
                <c:pt idx="5">
                  <c:v>Respekt, ohled, úcta</c:v>
                </c:pt>
                <c:pt idx="6">
                  <c:v>Koordinace a integrace péče</c:v>
                </c:pt>
                <c:pt idx="7">
                  <c:v>Tělesné pohodlí</c:v>
                </c:pt>
                <c:pt idx="8">
                  <c:v>Citová opora</c:v>
                </c:pt>
              </c:strCache>
            </c:strRef>
          </c:cat>
          <c:val>
            <c:numRef>
              <c:f>List1!$B$2:$B$10</c:f>
              <c:numCache>
                <c:formatCode>General</c:formatCode>
                <c:ptCount val="9"/>
                <c:pt idx="0">
                  <c:v>79.651200000000003</c:v>
                </c:pt>
                <c:pt idx="1">
                  <c:v>88.168799999999948</c:v>
                </c:pt>
                <c:pt idx="2">
                  <c:v>78.390600000000006</c:v>
                </c:pt>
                <c:pt idx="3">
                  <c:v>85.455100000000002</c:v>
                </c:pt>
                <c:pt idx="4">
                  <c:v>79.352599999999981</c:v>
                </c:pt>
                <c:pt idx="5">
                  <c:v>78.664199999999994</c:v>
                </c:pt>
                <c:pt idx="6">
                  <c:v>76.848699999999994</c:v>
                </c:pt>
                <c:pt idx="7">
                  <c:v>75.185299999999998</c:v>
                </c:pt>
                <c:pt idx="8">
                  <c:v>73.100999999999999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Informace</c:v>
                </c:pt>
                <c:pt idx="5">
                  <c:v>Respekt, ohled, úcta</c:v>
                </c:pt>
                <c:pt idx="6">
                  <c:v>Koordinace a integrace péče</c:v>
                </c:pt>
                <c:pt idx="7">
                  <c:v>Tělesné pohodlí</c:v>
                </c:pt>
                <c:pt idx="8">
                  <c:v>Citová opora</c:v>
                </c:pt>
              </c:strCache>
            </c:strRef>
          </c:cat>
          <c:val>
            <c:numRef>
              <c:f>List1!$C$2:$C$10</c:f>
              <c:numCache>
                <c:formatCode>General</c:formatCode>
                <c:ptCount val="9"/>
                <c:pt idx="0">
                  <c:v>81.233599999999996</c:v>
                </c:pt>
                <c:pt idx="1">
                  <c:v>90.542599999999993</c:v>
                </c:pt>
                <c:pt idx="2">
                  <c:v>80.685799999999958</c:v>
                </c:pt>
                <c:pt idx="3">
                  <c:v>87.522699999999986</c:v>
                </c:pt>
                <c:pt idx="4">
                  <c:v>81.402799999999999</c:v>
                </c:pt>
                <c:pt idx="5">
                  <c:v>80.812799999999982</c:v>
                </c:pt>
                <c:pt idx="6">
                  <c:v>79.283900000000003</c:v>
                </c:pt>
                <c:pt idx="7">
                  <c:v>76.892499999999998</c:v>
                </c:pt>
                <c:pt idx="8">
                  <c:v>75.744600000000347</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Přijetí do nemocnice</c:v>
                </c:pt>
                <c:pt idx="3">
                  <c:v>Propuštění a pokračování péče</c:v>
                </c:pt>
                <c:pt idx="4">
                  <c:v>Informace</c:v>
                </c:pt>
                <c:pt idx="5">
                  <c:v>Respekt, ohled, úcta</c:v>
                </c:pt>
                <c:pt idx="6">
                  <c:v>Koordinace a integrace péče</c:v>
                </c:pt>
                <c:pt idx="7">
                  <c:v>Tělesné pohodlí</c:v>
                </c:pt>
                <c:pt idx="8">
                  <c:v>Citová opora</c:v>
                </c:pt>
              </c:strCache>
            </c:strRef>
          </c:cat>
          <c:val>
            <c:numRef>
              <c:f>List1!$D$2:$D$10</c:f>
              <c:numCache>
                <c:formatCode>General</c:formatCode>
                <c:ptCount val="9"/>
                <c:pt idx="0">
                  <c:v>80.442400000000006</c:v>
                </c:pt>
                <c:pt idx="1">
                  <c:v>89.355699999999999</c:v>
                </c:pt>
                <c:pt idx="2">
                  <c:v>79.538200000000003</c:v>
                </c:pt>
                <c:pt idx="3">
                  <c:v>86.488900000000001</c:v>
                </c:pt>
                <c:pt idx="4">
                  <c:v>80.37769999999999</c:v>
                </c:pt>
                <c:pt idx="5">
                  <c:v>79.738500000000002</c:v>
                </c:pt>
                <c:pt idx="6">
                  <c:v>78.066300000000012</c:v>
                </c:pt>
                <c:pt idx="7">
                  <c:v>76.038899999999998</c:v>
                </c:pt>
                <c:pt idx="8">
                  <c:v>74.422799999999981</c:v>
                </c:pt>
              </c:numCache>
            </c:numRef>
          </c:val>
        </c:ser>
        <c:dLbls>
          <c:showVal val="1"/>
        </c:dLbls>
        <c:hiLowLines>
          <c:spPr>
            <a:ln w="25400" cap="sq" cmpd="sng" algn="ctr">
              <a:solidFill>
                <a:srgbClr val="3366FF"/>
              </a:solidFill>
              <a:prstDash val="solid"/>
              <a:headEnd type="none" w="med" len="sm"/>
              <a:tailEnd type="none" w="med" len="sm"/>
            </a:ln>
            <a:effectLst/>
          </c:spPr>
        </c:hiLowLines>
        <c:axId val="158502272"/>
        <c:axId val="158590080"/>
      </c:stockChart>
      <c:catAx>
        <c:axId val="158502272"/>
        <c:scaling>
          <c:orientation val="minMax"/>
        </c:scaling>
        <c:axPos val="b"/>
        <c:numFmt formatCode="d/m/yyyy" sourceLinked="1"/>
        <c:tickLblPos val="none"/>
        <c:spPr>
          <a:ln>
            <a:noFill/>
          </a:ln>
        </c:spPr>
        <c:crossAx val="158590080"/>
        <c:crosses val="autoZero"/>
        <c:auto val="1"/>
        <c:lblAlgn val="ctr"/>
        <c:lblOffset val="100"/>
      </c:catAx>
      <c:valAx>
        <c:axId val="15859008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850227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Informace</c:v>
                </c:pt>
                <c:pt idx="5">
                  <c:v>Respekt, ohled, úcta</c:v>
                </c:pt>
                <c:pt idx="6">
                  <c:v>Koordinace a integrace péče</c:v>
                </c:pt>
                <c:pt idx="7">
                  <c:v>Tělesné pohodlí</c:v>
                </c:pt>
                <c:pt idx="8">
                  <c:v>Citová opora</c:v>
                </c:pt>
              </c:strCache>
            </c:strRef>
          </c:cat>
          <c:val>
            <c:numRef>
              <c:f>List1!$B$2:$B$10</c:f>
              <c:numCache>
                <c:formatCode>General</c:formatCode>
                <c:ptCount val="9"/>
                <c:pt idx="0">
                  <c:v>76.504800000000003</c:v>
                </c:pt>
                <c:pt idx="1">
                  <c:v>86.632999999999981</c:v>
                </c:pt>
                <c:pt idx="2">
                  <c:v>77.473200000000006</c:v>
                </c:pt>
                <c:pt idx="3">
                  <c:v>77.551000000000002</c:v>
                </c:pt>
                <c:pt idx="4">
                  <c:v>72.154699999999991</c:v>
                </c:pt>
                <c:pt idx="5">
                  <c:v>71.660699999999991</c:v>
                </c:pt>
                <c:pt idx="6">
                  <c:v>71.512600000000006</c:v>
                </c:pt>
                <c:pt idx="7">
                  <c:v>71.956999999999994</c:v>
                </c:pt>
                <c:pt idx="8">
                  <c:v>67.7928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Přijetí do nemocnice</c:v>
                </c:pt>
                <c:pt idx="3">
                  <c:v>Propuštění a pokračování péče</c:v>
                </c:pt>
                <c:pt idx="4">
                  <c:v>Informace</c:v>
                </c:pt>
                <c:pt idx="5">
                  <c:v>Respekt, ohled, úcta</c:v>
                </c:pt>
                <c:pt idx="6">
                  <c:v>Koordinace a integrace péče</c:v>
                </c:pt>
                <c:pt idx="7">
                  <c:v>Tělesné pohodlí</c:v>
                </c:pt>
                <c:pt idx="8">
                  <c:v>Citová opora</c:v>
                </c:pt>
              </c:strCache>
            </c:strRef>
          </c:cat>
          <c:val>
            <c:numRef>
              <c:f>List1!$C$2:$C$10</c:f>
              <c:numCache>
                <c:formatCode>General</c:formatCode>
                <c:ptCount val="9"/>
                <c:pt idx="0">
                  <c:v>87.7928</c:v>
                </c:pt>
                <c:pt idx="1">
                  <c:v>99.331900000000005</c:v>
                </c:pt>
                <c:pt idx="2">
                  <c:v>93.537700000000001</c:v>
                </c:pt>
                <c:pt idx="3">
                  <c:v>91.279399999999981</c:v>
                </c:pt>
                <c:pt idx="4">
                  <c:v>87.845299999999995</c:v>
                </c:pt>
                <c:pt idx="5">
                  <c:v>87.994500000000286</c:v>
                </c:pt>
                <c:pt idx="6">
                  <c:v>88.044100000000242</c:v>
                </c:pt>
                <c:pt idx="7">
                  <c:v>83.818799999999982</c:v>
                </c:pt>
                <c:pt idx="8">
                  <c:v>87.092200000000005</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Přijetí do nemocnice</c:v>
                </c:pt>
                <c:pt idx="3">
                  <c:v>Propuštění a pokračování péče</c:v>
                </c:pt>
                <c:pt idx="4">
                  <c:v>Informace</c:v>
                </c:pt>
                <c:pt idx="5">
                  <c:v>Respekt, ohled, úcta</c:v>
                </c:pt>
                <c:pt idx="6">
                  <c:v>Koordinace a integrace péče</c:v>
                </c:pt>
                <c:pt idx="7">
                  <c:v>Tělesné pohodlí</c:v>
                </c:pt>
                <c:pt idx="8">
                  <c:v>Citová opora</c:v>
                </c:pt>
              </c:strCache>
            </c:strRef>
          </c:cat>
          <c:val>
            <c:numRef>
              <c:f>List1!$D$2:$D$10</c:f>
              <c:numCache>
                <c:formatCode>General</c:formatCode>
                <c:ptCount val="9"/>
                <c:pt idx="0">
                  <c:v>82.14879999999998</c:v>
                </c:pt>
                <c:pt idx="1">
                  <c:v>92.982500000000002</c:v>
                </c:pt>
                <c:pt idx="2">
                  <c:v>85.50539999999998</c:v>
                </c:pt>
                <c:pt idx="3">
                  <c:v>84.415200000000027</c:v>
                </c:pt>
                <c:pt idx="4">
                  <c:v>80</c:v>
                </c:pt>
                <c:pt idx="5">
                  <c:v>79.827600000000004</c:v>
                </c:pt>
                <c:pt idx="6">
                  <c:v>79.778299999999987</c:v>
                </c:pt>
                <c:pt idx="7">
                  <c:v>77.887900000000002</c:v>
                </c:pt>
                <c:pt idx="8">
                  <c:v>77.442499999999995</c:v>
                </c:pt>
              </c:numCache>
            </c:numRef>
          </c:val>
        </c:ser>
        <c:dLbls>
          <c:showVal val="1"/>
        </c:dLbls>
        <c:hiLowLines>
          <c:spPr>
            <a:ln w="25400" cap="sq" cmpd="sng" algn="ctr">
              <a:solidFill>
                <a:srgbClr val="003366"/>
              </a:solidFill>
              <a:prstDash val="solid"/>
              <a:headEnd type="none" w="med" len="sm"/>
              <a:tailEnd type="none" w="med" len="sm"/>
            </a:ln>
            <a:effectLst/>
          </c:spPr>
        </c:hiLowLines>
        <c:axId val="158653824"/>
        <c:axId val="158655616"/>
      </c:stockChart>
      <c:catAx>
        <c:axId val="158653824"/>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8655616"/>
        <c:crosses val="autoZero"/>
        <c:auto val="1"/>
        <c:lblAlgn val="ctr"/>
        <c:lblOffset val="100"/>
      </c:catAx>
      <c:valAx>
        <c:axId val="158655616"/>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8653824"/>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Tělesné pohodlí</c:v>
                </c:pt>
                <c:pt idx="7">
                  <c:v>Citová opora</c:v>
                </c:pt>
                <c:pt idx="8">
                  <c:v>Přijetí do nemocnice</c:v>
                </c:pt>
              </c:strCache>
            </c:strRef>
          </c:cat>
          <c:val>
            <c:numRef>
              <c:f>List1!$B$2:$B$10</c:f>
              <c:numCache>
                <c:formatCode>General</c:formatCode>
                <c:ptCount val="9"/>
                <c:pt idx="0">
                  <c:v>79.736700000000013</c:v>
                </c:pt>
                <c:pt idx="1">
                  <c:v>88.162699999999987</c:v>
                </c:pt>
                <c:pt idx="2">
                  <c:v>85.446200000000346</c:v>
                </c:pt>
                <c:pt idx="3">
                  <c:v>79.348799999999983</c:v>
                </c:pt>
                <c:pt idx="4">
                  <c:v>78.743600000000285</c:v>
                </c:pt>
                <c:pt idx="5">
                  <c:v>76.92</c:v>
                </c:pt>
                <c:pt idx="6">
                  <c:v>75.222999999999999</c:v>
                </c:pt>
                <c:pt idx="7">
                  <c:v>73.177799999999948</c:v>
                </c:pt>
                <c:pt idx="8">
                  <c:v>78.824999999999989</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Tělesné pohodlí</c:v>
                </c:pt>
                <c:pt idx="7">
                  <c:v>Citová opora</c:v>
                </c:pt>
                <c:pt idx="8">
                  <c:v>Přijetí do nemocnice</c:v>
                </c:pt>
              </c:strCache>
            </c:strRef>
          </c:cat>
          <c:val>
            <c:numRef>
              <c:f>List1!$C$2:$C$10</c:f>
              <c:numCache>
                <c:formatCode>General</c:formatCode>
                <c:ptCount val="9"/>
                <c:pt idx="0">
                  <c:v>81.323899999999981</c:v>
                </c:pt>
                <c:pt idx="1">
                  <c:v>90.544500000000127</c:v>
                </c:pt>
                <c:pt idx="2">
                  <c:v>87.518199999999993</c:v>
                </c:pt>
                <c:pt idx="3">
                  <c:v>81.403999999999996</c:v>
                </c:pt>
                <c:pt idx="4">
                  <c:v>80.897400000000005</c:v>
                </c:pt>
                <c:pt idx="5">
                  <c:v>79.365799999999979</c:v>
                </c:pt>
                <c:pt idx="6">
                  <c:v>76.938199999999995</c:v>
                </c:pt>
                <c:pt idx="7">
                  <c:v>75.82859999999998</c:v>
                </c:pt>
                <c:pt idx="8">
                  <c:v>81.093400000000003</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Tělesné pohodlí</c:v>
                </c:pt>
                <c:pt idx="7">
                  <c:v>Citová opora</c:v>
                </c:pt>
                <c:pt idx="8">
                  <c:v>Přijetí do nemocnice</c:v>
                </c:pt>
              </c:strCache>
            </c:strRef>
          </c:cat>
          <c:val>
            <c:numRef>
              <c:f>List1!$D$2:$D$10</c:f>
              <c:numCache>
                <c:formatCode>General</c:formatCode>
                <c:ptCount val="9"/>
                <c:pt idx="0">
                  <c:v>80.530299999999997</c:v>
                </c:pt>
                <c:pt idx="1">
                  <c:v>89.3536</c:v>
                </c:pt>
                <c:pt idx="2">
                  <c:v>86.482200000000006</c:v>
                </c:pt>
                <c:pt idx="3">
                  <c:v>80.376399999999919</c:v>
                </c:pt>
                <c:pt idx="4">
                  <c:v>79.820499999999981</c:v>
                </c:pt>
                <c:pt idx="5">
                  <c:v>78.142899999999983</c:v>
                </c:pt>
                <c:pt idx="6">
                  <c:v>76.080600000000004</c:v>
                </c:pt>
                <c:pt idx="7">
                  <c:v>74.503200000000007</c:v>
                </c:pt>
                <c:pt idx="8">
                  <c:v>79.959199999999996</c:v>
                </c:pt>
              </c:numCache>
            </c:numRef>
          </c:val>
        </c:ser>
        <c:dLbls>
          <c:showVal val="1"/>
        </c:dLbls>
        <c:hiLowLines>
          <c:spPr>
            <a:ln w="25400" cap="sq" cmpd="sng" algn="ctr">
              <a:solidFill>
                <a:srgbClr val="3366FF"/>
              </a:solidFill>
              <a:prstDash val="solid"/>
              <a:headEnd type="none" w="med" len="sm"/>
              <a:tailEnd type="none" w="med" len="sm"/>
            </a:ln>
            <a:effectLst/>
          </c:spPr>
        </c:hiLowLines>
        <c:axId val="159071232"/>
        <c:axId val="159077120"/>
      </c:stockChart>
      <c:catAx>
        <c:axId val="159071232"/>
        <c:scaling>
          <c:orientation val="minMax"/>
        </c:scaling>
        <c:axPos val="b"/>
        <c:numFmt formatCode="d/m/yyyy" sourceLinked="1"/>
        <c:tickLblPos val="none"/>
        <c:spPr>
          <a:ln>
            <a:noFill/>
          </a:ln>
        </c:spPr>
        <c:crossAx val="159077120"/>
        <c:crosses val="autoZero"/>
        <c:auto val="1"/>
        <c:lblAlgn val="ctr"/>
        <c:lblOffset val="100"/>
      </c:catAx>
      <c:valAx>
        <c:axId val="159077120"/>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907123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Tělesné pohodlí</c:v>
                </c:pt>
                <c:pt idx="7">
                  <c:v>Citová opora</c:v>
                </c:pt>
                <c:pt idx="8">
                  <c:v>Přijetí do nemocnice</c:v>
                </c:pt>
              </c:strCache>
            </c:strRef>
          </c:cat>
          <c:val>
            <c:numRef>
              <c:f>List1!$B$2:$B$10</c:f>
              <c:numCache>
                <c:formatCode>General</c:formatCode>
                <c:ptCount val="9"/>
                <c:pt idx="0">
                  <c:v>73.562299999999993</c:v>
                </c:pt>
                <c:pt idx="1">
                  <c:v>86.652699999999982</c:v>
                </c:pt>
                <c:pt idx="2">
                  <c:v>78.630099999999999</c:v>
                </c:pt>
                <c:pt idx="3">
                  <c:v>73.182399999999959</c:v>
                </c:pt>
                <c:pt idx="4">
                  <c:v>69.440600000000316</c:v>
                </c:pt>
                <c:pt idx="5">
                  <c:v>69.798100000000005</c:v>
                </c:pt>
                <c:pt idx="6">
                  <c:v>71.200100000000006</c:v>
                </c:pt>
                <c:pt idx="7">
                  <c:v>65.250600000000006</c:v>
                </c:pt>
                <c:pt idx="8">
                  <c:v>57.751200000000004</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Tělesné pohodlí</c:v>
                </c:pt>
                <c:pt idx="7">
                  <c:v>Citová opora</c:v>
                </c:pt>
                <c:pt idx="8">
                  <c:v>Přijetí do nemocnice</c:v>
                </c:pt>
              </c:strCache>
            </c:strRef>
          </c:cat>
          <c:val>
            <c:numRef>
              <c:f>List1!$C$2:$C$10</c:f>
              <c:numCache>
                <c:formatCode>General</c:formatCode>
                <c:ptCount val="9"/>
                <c:pt idx="0">
                  <c:v>83.218000000000004</c:v>
                </c:pt>
                <c:pt idx="1">
                  <c:v>98.195799999999949</c:v>
                </c:pt>
                <c:pt idx="2">
                  <c:v>91.369900000000001</c:v>
                </c:pt>
                <c:pt idx="3">
                  <c:v>87.025999999999982</c:v>
                </c:pt>
                <c:pt idx="4">
                  <c:v>83.690799999999982</c:v>
                </c:pt>
                <c:pt idx="5">
                  <c:v>83.029299999999992</c:v>
                </c:pt>
                <c:pt idx="6">
                  <c:v>80.668599999999998</c:v>
                </c:pt>
                <c:pt idx="7">
                  <c:v>82.249399999999994</c:v>
                </c:pt>
                <c:pt idx="8">
                  <c:v>78.093000000000004</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Tělesné pohodlí</c:v>
                </c:pt>
                <c:pt idx="7">
                  <c:v>Citová opora</c:v>
                </c:pt>
                <c:pt idx="8">
                  <c:v>Přijetí do nemocnice</c:v>
                </c:pt>
              </c:strCache>
            </c:strRef>
          </c:cat>
          <c:val>
            <c:numRef>
              <c:f>List1!$D$2:$D$10</c:f>
              <c:numCache>
                <c:formatCode>General</c:formatCode>
                <c:ptCount val="9"/>
                <c:pt idx="0">
                  <c:v>78.390199999999993</c:v>
                </c:pt>
                <c:pt idx="1">
                  <c:v>92.424200000000027</c:v>
                </c:pt>
                <c:pt idx="2">
                  <c:v>85</c:v>
                </c:pt>
                <c:pt idx="3">
                  <c:v>80.104200000000006</c:v>
                </c:pt>
                <c:pt idx="4">
                  <c:v>76.565699999999993</c:v>
                </c:pt>
                <c:pt idx="5">
                  <c:v>76.413700000000006</c:v>
                </c:pt>
                <c:pt idx="6">
                  <c:v>75.934300000000007</c:v>
                </c:pt>
                <c:pt idx="7">
                  <c:v>73.75</c:v>
                </c:pt>
                <c:pt idx="8">
                  <c:v>67.9221</c:v>
                </c:pt>
              </c:numCache>
            </c:numRef>
          </c:val>
        </c:ser>
        <c:dLbls>
          <c:showVal val="1"/>
        </c:dLbls>
        <c:hiLowLines>
          <c:spPr>
            <a:ln w="25400" cap="sq" cmpd="sng" algn="ctr">
              <a:solidFill>
                <a:srgbClr val="003366"/>
              </a:solidFill>
              <a:prstDash val="solid"/>
              <a:headEnd type="none" w="med" len="sm"/>
              <a:tailEnd type="none" w="med" len="sm"/>
            </a:ln>
            <a:effectLst/>
          </c:spPr>
        </c:hiLowLines>
        <c:axId val="159022080"/>
        <c:axId val="159048448"/>
      </c:stockChart>
      <c:catAx>
        <c:axId val="159022080"/>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9048448"/>
        <c:crosses val="autoZero"/>
        <c:auto val="1"/>
        <c:lblAlgn val="ctr"/>
        <c:lblOffset val="100"/>
      </c:catAx>
      <c:valAx>
        <c:axId val="159048448"/>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9022080"/>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Přijetí do nemocnice</c:v>
                </c:pt>
                <c:pt idx="7">
                  <c:v>Citová opora</c:v>
                </c:pt>
                <c:pt idx="8">
                  <c:v>Tělesné pohodlí</c:v>
                </c:pt>
              </c:strCache>
            </c:strRef>
          </c:cat>
          <c:val>
            <c:numRef>
              <c:f>List1!$B$2:$B$10</c:f>
              <c:numCache>
                <c:formatCode>General</c:formatCode>
                <c:ptCount val="9"/>
                <c:pt idx="0">
                  <c:v>79.588499999999982</c:v>
                </c:pt>
                <c:pt idx="1">
                  <c:v>88.065299999999993</c:v>
                </c:pt>
                <c:pt idx="2">
                  <c:v>85.351500000000001</c:v>
                </c:pt>
                <c:pt idx="3">
                  <c:v>79.170799999999858</c:v>
                </c:pt>
                <c:pt idx="4">
                  <c:v>78.508299999999991</c:v>
                </c:pt>
                <c:pt idx="5">
                  <c:v>76.714799999999997</c:v>
                </c:pt>
                <c:pt idx="6">
                  <c:v>78.462999999999994</c:v>
                </c:pt>
                <c:pt idx="7">
                  <c:v>73.036000000000001</c:v>
                </c:pt>
                <c:pt idx="8">
                  <c:v>75.323999999999998</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Přijetí do nemocnice</c:v>
                </c:pt>
                <c:pt idx="7">
                  <c:v>Citová opora</c:v>
                </c:pt>
                <c:pt idx="8">
                  <c:v>Tělesné pohodlí</c:v>
                </c:pt>
              </c:strCache>
            </c:strRef>
          </c:cat>
          <c:val>
            <c:numRef>
              <c:f>List1!$C$2:$C$10</c:f>
              <c:numCache>
                <c:formatCode>General</c:formatCode>
                <c:ptCount val="9"/>
                <c:pt idx="0">
                  <c:v>81.172499999999758</c:v>
                </c:pt>
                <c:pt idx="1">
                  <c:v>90.449700000000007</c:v>
                </c:pt>
                <c:pt idx="2">
                  <c:v>87.431100000000285</c:v>
                </c:pt>
                <c:pt idx="3">
                  <c:v>81.229600000000005</c:v>
                </c:pt>
                <c:pt idx="4">
                  <c:v>80.665299999999988</c:v>
                </c:pt>
                <c:pt idx="5">
                  <c:v>79.153599999999983</c:v>
                </c:pt>
                <c:pt idx="6">
                  <c:v>80.766000000000005</c:v>
                </c:pt>
                <c:pt idx="7">
                  <c:v>75.68519999999998</c:v>
                </c:pt>
                <c:pt idx="8">
                  <c:v>77.028399999999948</c:v>
                </c:pt>
              </c:numCache>
            </c:numRef>
          </c:val>
        </c:ser>
        <c:ser>
          <c:idx val="2"/>
          <c:order val="2"/>
          <c:tx>
            <c:strRef>
              <c:f>List1!$D$1</c:f>
              <c:strCache>
                <c:ptCount val="1"/>
                <c:pt idx="0">
                  <c:v>průměr</c:v>
                </c:pt>
              </c:strCache>
            </c:strRef>
          </c:tx>
          <c:spPr>
            <a:ln w="28575">
              <a:noFill/>
            </a:ln>
          </c:spPr>
          <c:marker>
            <c:symbol val="circle"/>
            <c:size val="5"/>
            <c:spPr>
              <a:solidFill>
                <a:srgbClr val="3366FF"/>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Přijetí do nemocnice</c:v>
                </c:pt>
                <c:pt idx="7">
                  <c:v>Citová opora</c:v>
                </c:pt>
                <c:pt idx="8">
                  <c:v>Tělesné pohodlí</c:v>
                </c:pt>
              </c:strCache>
            </c:strRef>
          </c:cat>
          <c:val>
            <c:numRef>
              <c:f>List1!$D$2:$D$10</c:f>
              <c:numCache>
                <c:formatCode>General</c:formatCode>
                <c:ptCount val="9"/>
                <c:pt idx="0">
                  <c:v>80.380499999999998</c:v>
                </c:pt>
                <c:pt idx="1">
                  <c:v>89.257499999999993</c:v>
                </c:pt>
                <c:pt idx="2">
                  <c:v>86.391300000000001</c:v>
                </c:pt>
                <c:pt idx="3">
                  <c:v>80.200199999999995</c:v>
                </c:pt>
                <c:pt idx="4">
                  <c:v>79.586799999999982</c:v>
                </c:pt>
                <c:pt idx="5">
                  <c:v>77.934200000000345</c:v>
                </c:pt>
                <c:pt idx="6">
                  <c:v>79.614500000000007</c:v>
                </c:pt>
                <c:pt idx="7">
                  <c:v>74.360600000000005</c:v>
                </c:pt>
                <c:pt idx="8">
                  <c:v>76.17619999999998</c:v>
                </c:pt>
              </c:numCache>
            </c:numRef>
          </c:val>
        </c:ser>
        <c:dLbls>
          <c:showVal val="1"/>
        </c:dLbls>
        <c:hiLowLines>
          <c:spPr>
            <a:ln w="25400" cap="sq" cmpd="sng" algn="ctr">
              <a:solidFill>
                <a:srgbClr val="3366FF"/>
              </a:solidFill>
              <a:prstDash val="solid"/>
              <a:headEnd type="none" w="med" len="sm"/>
              <a:tailEnd type="none" w="med" len="sm"/>
            </a:ln>
            <a:effectLst/>
          </c:spPr>
        </c:hiLowLines>
        <c:axId val="159496832"/>
        <c:axId val="159519104"/>
      </c:stockChart>
      <c:catAx>
        <c:axId val="159496832"/>
        <c:scaling>
          <c:orientation val="minMax"/>
        </c:scaling>
        <c:axPos val="b"/>
        <c:numFmt formatCode="d/m/yyyy" sourceLinked="1"/>
        <c:tickLblPos val="none"/>
        <c:spPr>
          <a:ln>
            <a:noFill/>
          </a:ln>
        </c:spPr>
        <c:crossAx val="159519104"/>
        <c:crosses val="autoZero"/>
        <c:auto val="1"/>
        <c:lblAlgn val="ctr"/>
        <c:lblOffset val="100"/>
      </c:catAx>
      <c:valAx>
        <c:axId val="159519104"/>
        <c:scaling>
          <c:orientation val="minMax"/>
          <c:max val="100"/>
          <c:min val="0"/>
        </c:scaling>
        <c:axPos val="l"/>
        <c:numFmt formatCode="General" sourceLinked="1"/>
        <c:tickLblPos val="none"/>
        <c:spPr>
          <a:ln>
            <a:noFill/>
          </a:ln>
        </c:spPr>
        <c:txPr>
          <a:bodyPr/>
          <a:lstStyle/>
          <a:p>
            <a:pPr>
              <a:defRPr sz="1000">
                <a:solidFill>
                  <a:srgbClr val="333399"/>
                </a:solidFill>
              </a:defRPr>
            </a:pPr>
            <a:endParaRPr lang="cs-CZ"/>
          </a:p>
        </c:txPr>
        <c:crossAx val="15949683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cs-CZ"/>
  <c:chart>
    <c:autoTitleDeleted val="1"/>
    <c:plotArea>
      <c:layout/>
      <c:stockChart>
        <c:ser>
          <c:idx val="0"/>
          <c:order val="0"/>
          <c:tx>
            <c:strRef>
              <c:f>List1!$B$1</c:f>
              <c:strCache>
                <c:ptCount val="1"/>
                <c:pt idx="0">
                  <c:v>spodní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Přijetí do nemocnice</c:v>
                </c:pt>
                <c:pt idx="7">
                  <c:v>Citová opora</c:v>
                </c:pt>
                <c:pt idx="8">
                  <c:v>Tělesné pohodlí</c:v>
                </c:pt>
              </c:strCache>
            </c:strRef>
          </c:cat>
          <c:val>
            <c:numRef>
              <c:f>List1!$B$2:$B$10</c:f>
              <c:numCache>
                <c:formatCode>General</c:formatCode>
                <c:ptCount val="9"/>
                <c:pt idx="0">
                  <c:v>79.267100000000127</c:v>
                </c:pt>
                <c:pt idx="1">
                  <c:v>92.202299999999994</c:v>
                </c:pt>
                <c:pt idx="2">
                  <c:v>83.548100000000005</c:v>
                </c:pt>
                <c:pt idx="3">
                  <c:v>81.183799999999948</c:v>
                </c:pt>
                <c:pt idx="4">
                  <c:v>79.545000000000002</c:v>
                </c:pt>
                <c:pt idx="5">
                  <c:v>77.432400000000001</c:v>
                </c:pt>
                <c:pt idx="6">
                  <c:v>74.4756</c:v>
                </c:pt>
                <c:pt idx="7">
                  <c:v>70.896000000000001</c:v>
                </c:pt>
                <c:pt idx="8">
                  <c:v>65.945800000000006</c:v>
                </c:pt>
              </c:numCache>
            </c:numRef>
          </c:val>
        </c:ser>
        <c:ser>
          <c:idx val="1"/>
          <c:order val="1"/>
          <c:tx>
            <c:strRef>
              <c:f>List1!$C$1</c:f>
              <c:strCache>
                <c:ptCount val="1"/>
                <c:pt idx="0">
                  <c:v>horní mez</c:v>
                </c:pt>
              </c:strCache>
            </c:strRef>
          </c:tx>
          <c:spPr>
            <a:ln w="28575">
              <a:noFill/>
            </a:ln>
          </c:spPr>
          <c:marker>
            <c:symbol val="none"/>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Přijetí do nemocnice</c:v>
                </c:pt>
                <c:pt idx="7">
                  <c:v>Citová opora</c:v>
                </c:pt>
                <c:pt idx="8">
                  <c:v>Tělesné pohodlí</c:v>
                </c:pt>
              </c:strCache>
            </c:strRef>
          </c:cat>
          <c:val>
            <c:numRef>
              <c:f>List1!$C$2:$C$10</c:f>
              <c:numCache>
                <c:formatCode>General</c:formatCode>
                <c:ptCount val="9"/>
                <c:pt idx="0">
                  <c:v>89.60299999999998</c:v>
                </c:pt>
                <c:pt idx="1">
                  <c:v>100.90110000000024</c:v>
                </c:pt>
                <c:pt idx="2">
                  <c:v>93.785299999999992</c:v>
                </c:pt>
                <c:pt idx="3">
                  <c:v>93.371799999999979</c:v>
                </c:pt>
                <c:pt idx="4">
                  <c:v>92.455000000000013</c:v>
                </c:pt>
                <c:pt idx="5">
                  <c:v>92.408900000000003</c:v>
                </c:pt>
                <c:pt idx="6">
                  <c:v>88.540300000000002</c:v>
                </c:pt>
                <c:pt idx="7">
                  <c:v>88.215100000000007</c:v>
                </c:pt>
                <c:pt idx="8">
                  <c:v>78.128299999999982</c:v>
                </c:pt>
              </c:numCache>
            </c:numRef>
          </c:val>
        </c:ser>
        <c:ser>
          <c:idx val="2"/>
          <c:order val="2"/>
          <c:tx>
            <c:strRef>
              <c:f>List1!$D$1</c:f>
              <c:strCache>
                <c:ptCount val="1"/>
                <c:pt idx="0">
                  <c:v>průměr</c:v>
                </c:pt>
              </c:strCache>
            </c:strRef>
          </c:tx>
          <c:spPr>
            <a:ln w="28575">
              <a:noFill/>
            </a:ln>
          </c:spPr>
          <c:marker>
            <c:symbol val="circle"/>
            <c:size val="5"/>
            <c:spPr>
              <a:solidFill>
                <a:srgbClr val="003366"/>
              </a:solidFill>
              <a:ln>
                <a:noFill/>
              </a:ln>
            </c:spPr>
          </c:marker>
          <c:dLbls>
            <c:delete val="1"/>
          </c:dLbls>
          <c:cat>
            <c:strRef>
              <c:f>List1!$A$2:$A$10</c:f>
              <c:strCache>
                <c:ptCount val="9"/>
                <c:pt idx="0">
                  <c:v>Celková spokojenost</c:v>
                </c:pt>
                <c:pt idx="1">
                  <c:v>Zapojení rodiny</c:v>
                </c:pt>
                <c:pt idx="2">
                  <c:v>Propuštění a pokračování péče</c:v>
                </c:pt>
                <c:pt idx="3">
                  <c:v>Informace</c:v>
                </c:pt>
                <c:pt idx="4">
                  <c:v>Respekt, ohled, úcta</c:v>
                </c:pt>
                <c:pt idx="5">
                  <c:v>Koordinace a integrace péče</c:v>
                </c:pt>
                <c:pt idx="6">
                  <c:v>Přijetí do nemocnice</c:v>
                </c:pt>
                <c:pt idx="7">
                  <c:v>Citová opora</c:v>
                </c:pt>
                <c:pt idx="8">
                  <c:v>Tělesné pohodlí</c:v>
                </c:pt>
              </c:strCache>
            </c:strRef>
          </c:cat>
          <c:val>
            <c:numRef>
              <c:f>List1!$D$2:$D$10</c:f>
              <c:numCache>
                <c:formatCode>General</c:formatCode>
                <c:ptCount val="9"/>
                <c:pt idx="0">
                  <c:v>84.435000000000002</c:v>
                </c:pt>
                <c:pt idx="1">
                  <c:v>96.551699999999997</c:v>
                </c:pt>
                <c:pt idx="2">
                  <c:v>88.666699999999992</c:v>
                </c:pt>
                <c:pt idx="3">
                  <c:v>87.277799999999999</c:v>
                </c:pt>
                <c:pt idx="4">
                  <c:v>86</c:v>
                </c:pt>
                <c:pt idx="5">
                  <c:v>84.920599999999993</c:v>
                </c:pt>
                <c:pt idx="6">
                  <c:v>81.507900000000006</c:v>
                </c:pt>
                <c:pt idx="7">
                  <c:v>79.555599999999998</c:v>
                </c:pt>
                <c:pt idx="8">
                  <c:v>72.037000000000006</c:v>
                </c:pt>
              </c:numCache>
            </c:numRef>
          </c:val>
        </c:ser>
        <c:dLbls>
          <c:showVal val="1"/>
        </c:dLbls>
        <c:hiLowLines>
          <c:spPr>
            <a:ln w="25400" cap="sq" cmpd="sng" algn="ctr">
              <a:solidFill>
                <a:srgbClr val="003366"/>
              </a:solidFill>
              <a:prstDash val="solid"/>
              <a:headEnd type="none" w="med" len="sm"/>
              <a:tailEnd type="none" w="med" len="sm"/>
            </a:ln>
            <a:effectLst/>
          </c:spPr>
        </c:hiLowLines>
        <c:axId val="159578752"/>
        <c:axId val="159674752"/>
      </c:stockChart>
      <c:catAx>
        <c:axId val="159578752"/>
        <c:scaling>
          <c:orientation val="minMax"/>
        </c:scaling>
        <c:axPos val="b"/>
        <c:majorGridlines>
          <c:spPr>
            <a:ln>
              <a:solidFill>
                <a:schemeClr val="bg1">
                  <a:lumMod val="85000"/>
                </a:schemeClr>
              </a:solidFill>
              <a:prstDash val="dash"/>
            </a:ln>
          </c:spPr>
        </c:majorGridlines>
        <c:numFmt formatCode="d/m/yyyy" sourceLinked="1"/>
        <c:tickLblPos val="none"/>
        <c:spPr>
          <a:ln>
            <a:solidFill>
              <a:srgbClr val="333399"/>
            </a:solidFill>
          </a:ln>
        </c:spPr>
        <c:crossAx val="159674752"/>
        <c:crosses val="autoZero"/>
        <c:auto val="1"/>
        <c:lblAlgn val="ctr"/>
        <c:lblOffset val="100"/>
      </c:catAx>
      <c:valAx>
        <c:axId val="159674752"/>
        <c:scaling>
          <c:orientation val="minMax"/>
          <c:max val="100"/>
          <c:min val="0"/>
        </c:scaling>
        <c:axPos val="l"/>
        <c:majorGridlines>
          <c:spPr>
            <a:ln>
              <a:solidFill>
                <a:schemeClr val="bg1">
                  <a:lumMod val="85000"/>
                </a:schemeClr>
              </a:solidFill>
              <a:prstDash val="dash"/>
            </a:ln>
          </c:spPr>
        </c:majorGridlines>
        <c:numFmt formatCode="General" sourceLinked="1"/>
        <c:tickLblPos val="nextTo"/>
        <c:spPr>
          <a:ln>
            <a:solidFill>
              <a:srgbClr val="333399"/>
            </a:solidFill>
          </a:ln>
        </c:spPr>
        <c:txPr>
          <a:bodyPr/>
          <a:lstStyle/>
          <a:p>
            <a:pPr>
              <a:defRPr sz="1000">
                <a:solidFill>
                  <a:srgbClr val="333399"/>
                </a:solidFill>
              </a:defRPr>
            </a:pPr>
            <a:endParaRPr lang="cs-CZ"/>
          </a:p>
        </c:txPr>
        <c:crossAx val="159578752"/>
        <c:crossesAt val="1"/>
        <c:crossBetween val="between"/>
        <c:majorUnit val="10"/>
        <c:minorUnit val="2"/>
      </c:valAx>
      <c:spPr>
        <a:noFill/>
      </c:spPr>
    </c:plotArea>
    <c:plotVisOnly val="1"/>
    <c:dispBlanksAs val="gap"/>
  </c:chart>
  <c:txPr>
    <a:bodyPr/>
    <a:lstStyle/>
    <a:p>
      <a:pPr>
        <a:defRPr sz="1800"/>
      </a:pPr>
      <a:endParaRPr lang="cs-CZ"/>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Přijetí do nemocnice</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Dodržení termínu přijetí</a:t>
          </a:r>
          <a:endParaRPr lang="cs-CZ" sz="1000" dirty="0">
            <a:solidFill>
              <a:srgbClr val="333399"/>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976CFF03-9B85-48CA-B879-4F22796ABE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Doba čekání na přijetí do nemocnice vzhledem ke zdravotnímu stavu</a:t>
          </a:r>
          <a:endParaRPr lang="cs-CZ" sz="1000" dirty="0">
            <a:solidFill>
              <a:srgbClr val="333399"/>
            </a:solidFill>
          </a:endParaRPr>
        </a:p>
      </dgm:t>
    </dgm:pt>
    <dgm:pt modelId="{F42BE7C6-4DBA-455D-A9A5-33D9F52D92E4}" type="parTrans" cxnId="{F1C26DB5-92C4-4F42-BAF2-10B59A11A012}">
      <dgm:prSet/>
      <dgm:spPr/>
      <dgm:t>
        <a:bodyPr/>
        <a:lstStyle/>
        <a:p>
          <a:endParaRPr lang="cs-CZ"/>
        </a:p>
      </dgm:t>
    </dgm:pt>
    <dgm:pt modelId="{5D364DCE-3169-4108-9843-9CF084160BA4}" type="sibTrans" cxnId="{F1C26DB5-92C4-4F42-BAF2-10B59A11A012}">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Respekt, ohled, úcta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6620989D-8E55-4991-9C30-1D663DF449A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FB8E6DC9-F200-4841-9AD2-6E99DD5D9E47}" type="parTrans" cxnId="{E59A2414-8ABE-4C24-A75E-A3E869CB8A8D}">
      <dgm:prSet/>
      <dgm:spPr/>
      <dgm:t>
        <a:bodyPr/>
        <a:lstStyle/>
        <a:p>
          <a:endParaRPr lang="cs-CZ"/>
        </a:p>
      </dgm:t>
    </dgm:pt>
    <dgm:pt modelId="{0C25783B-E771-47CA-8869-3A0BCDAFEC3B}" type="sibTrans" cxnId="{E59A2414-8ABE-4C24-A75E-A3E869CB8A8D}">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Koordinace a integrace péče</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Kontinuita informací ze strany zdravotnického personálu</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713FA488-AC6E-4303-BDB0-81937D83992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Dosažitelnost zdravotnického personálu</a:t>
          </a:r>
          <a:endParaRPr lang="cs-CZ" sz="1000" dirty="0">
            <a:solidFill>
              <a:srgbClr val="969696"/>
            </a:solidFill>
          </a:endParaRPr>
        </a:p>
      </dgm:t>
    </dgm:pt>
    <dgm:pt modelId="{0B394E5A-A926-440C-BF9C-87B28A062080}" type="parTrans" cxnId="{36073624-9F3A-40E8-9B4D-0974027DE716}">
      <dgm:prSet/>
      <dgm:spPr/>
      <dgm:t>
        <a:bodyPr/>
        <a:lstStyle/>
        <a:p>
          <a:endParaRPr lang="cs-CZ"/>
        </a:p>
      </dgm:t>
    </dgm:pt>
    <dgm:pt modelId="{E8ABE47B-58F8-469C-9107-D2A454438584}" type="sibTrans" cxnId="{36073624-9F3A-40E8-9B4D-0974027DE716}">
      <dgm:prSet/>
      <dgm:spPr/>
      <dgm:t>
        <a:bodyPr/>
        <a:lstStyle/>
        <a:p>
          <a:endParaRPr lang="cs-CZ"/>
        </a:p>
      </dgm:t>
    </dgm:pt>
    <dgm:pt modelId="{11C0933D-1A09-42C4-95BD-150894C9FCA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Zhoršení zdravotních potíží během čekání na přijetí do nemocnice</a:t>
          </a:r>
          <a:endParaRPr lang="cs-CZ" sz="1000" dirty="0">
            <a:solidFill>
              <a:srgbClr val="333399"/>
            </a:solidFill>
          </a:endParaRPr>
        </a:p>
      </dgm:t>
    </dgm:pt>
    <dgm:pt modelId="{74DA05F6-6C8D-4C81-A22C-32BE41D66646}" type="parTrans" cxnId="{67065285-6C50-44B9-A67D-9AD996F6B16D}">
      <dgm:prSet/>
      <dgm:spPr/>
      <dgm:t>
        <a:bodyPr/>
        <a:lstStyle/>
        <a:p>
          <a:endParaRPr lang="cs-CZ"/>
        </a:p>
      </dgm:t>
    </dgm:pt>
    <dgm:pt modelId="{487E67E2-05BD-4F1E-A576-A9D533A5090F}" type="sibTrans" cxnId="{67065285-6C50-44B9-A67D-9AD996F6B16D}">
      <dgm:prSet/>
      <dgm:spPr/>
      <dgm:t>
        <a:bodyPr/>
        <a:lstStyle/>
        <a:p>
          <a:endParaRPr lang="cs-CZ"/>
        </a:p>
      </dgm:t>
    </dgm:pt>
    <dgm:pt modelId="{E3E8CCC4-5C7D-4ED4-9277-BE2E04AEE60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Dojem z prvního kontaktu </a:t>
          </a:r>
          <a:br>
            <a:rPr lang="pl-PL" sz="1000" dirty="0" smtClean="0">
              <a:solidFill>
                <a:srgbClr val="333399"/>
              </a:solidFill>
            </a:rPr>
          </a:br>
          <a:r>
            <a:rPr lang="pl-PL" sz="1000" dirty="0" smtClean="0">
              <a:solidFill>
                <a:srgbClr val="333399"/>
              </a:solidFill>
            </a:rPr>
            <a:t>ze nemocnicem</a:t>
          </a:r>
          <a:endParaRPr lang="cs-CZ" sz="1000" dirty="0">
            <a:solidFill>
              <a:srgbClr val="333399"/>
            </a:solidFill>
          </a:endParaRPr>
        </a:p>
      </dgm:t>
    </dgm:pt>
    <dgm:pt modelId="{7F95443A-B377-4AA4-BD92-7D11AE6B8798}" type="parTrans" cxnId="{3457F227-6C21-4BC6-8206-363457FD6B8E}">
      <dgm:prSet/>
      <dgm:spPr/>
      <dgm:t>
        <a:bodyPr/>
        <a:lstStyle/>
        <a:p>
          <a:endParaRPr lang="cs-CZ"/>
        </a:p>
      </dgm:t>
    </dgm:pt>
    <dgm:pt modelId="{AF46762B-5DE5-4FD5-B576-0AC310965882}" type="sibTrans" cxnId="{3457F227-6C21-4BC6-8206-363457FD6B8E}">
      <dgm:prSet/>
      <dgm:spPr/>
      <dgm:t>
        <a:bodyPr/>
        <a:lstStyle/>
        <a:p>
          <a:endParaRPr lang="cs-CZ"/>
        </a:p>
      </dgm:t>
    </dgm:pt>
    <dgm:pt modelId="{292E14AD-BB16-4C13-B191-B27C4521D42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informací </a:t>
          </a:r>
          <a:br>
            <a:rPr lang="cs-CZ" sz="1000" dirty="0" smtClean="0">
              <a:solidFill>
                <a:srgbClr val="333399"/>
              </a:solidFill>
            </a:rPr>
          </a:br>
          <a:r>
            <a:rPr lang="cs-CZ" sz="1000" dirty="0" smtClean="0">
              <a:solidFill>
                <a:srgbClr val="333399"/>
              </a:solidFill>
            </a:rPr>
            <a:t>o zdravotním stavu a dalším průběhu léčby</a:t>
          </a:r>
          <a:endParaRPr lang="cs-CZ" sz="1000" dirty="0">
            <a:solidFill>
              <a:srgbClr val="333399"/>
            </a:solidFill>
          </a:endParaRPr>
        </a:p>
      </dgm:t>
    </dgm:pt>
    <dgm:pt modelId="{9AA3A1B9-34B6-4E1A-85B3-94C1EDE23466}" type="parTrans" cxnId="{7FD46E2C-7A3F-4587-A64F-563171400B03}">
      <dgm:prSet/>
      <dgm:spPr/>
      <dgm:t>
        <a:bodyPr/>
        <a:lstStyle/>
        <a:p>
          <a:endParaRPr lang="cs-CZ"/>
        </a:p>
      </dgm:t>
    </dgm:pt>
    <dgm:pt modelId="{E904C6D2-ECEC-40FD-B7D6-6B7F0C304AB5}" type="sibTrans" cxnId="{7FD46E2C-7A3F-4587-A64F-563171400B03}">
      <dgm:prSet/>
      <dgm:spPr/>
      <dgm:t>
        <a:bodyPr/>
        <a:lstStyle/>
        <a:p>
          <a:endParaRPr lang="cs-CZ"/>
        </a:p>
      </dgm:t>
    </dgm:pt>
    <dgm:pt modelId="{04FB6BD8-E7B2-4E3E-BB6F-0BDD5644C83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Doba čekání na uložení na lůžko</a:t>
          </a:r>
          <a:endParaRPr lang="cs-CZ" sz="1000" dirty="0">
            <a:solidFill>
              <a:srgbClr val="333399"/>
            </a:solidFill>
          </a:endParaRPr>
        </a:p>
      </dgm:t>
    </dgm:pt>
    <dgm:pt modelId="{730EBBCC-88EF-4500-B09D-199F14141A63}" type="parTrans" cxnId="{2BB9010A-301D-414A-9D82-C0A9400A1833}">
      <dgm:prSet/>
      <dgm:spPr/>
      <dgm:t>
        <a:bodyPr/>
        <a:lstStyle/>
        <a:p>
          <a:endParaRPr lang="cs-CZ"/>
        </a:p>
      </dgm:t>
    </dgm:pt>
    <dgm:pt modelId="{0D2F49FC-46D0-4F2C-A51A-D3208930EFB2}" type="sibTrans" cxnId="{2BB9010A-301D-414A-9D82-C0A9400A1833}">
      <dgm:prSet/>
      <dgm:spPr/>
      <dgm:t>
        <a:bodyPr/>
        <a:lstStyle/>
        <a:p>
          <a:endParaRPr lang="cs-CZ"/>
        </a:p>
      </dgm:t>
    </dgm:pt>
    <dgm:pt modelId="{935A818F-6D70-4235-B6AD-93B0E230F7C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Organizace a plynulost přijetí do nemocnice</a:t>
          </a:r>
          <a:endParaRPr lang="cs-CZ" sz="1000" dirty="0">
            <a:solidFill>
              <a:srgbClr val="333399"/>
            </a:solidFill>
          </a:endParaRPr>
        </a:p>
      </dgm:t>
    </dgm:pt>
    <dgm:pt modelId="{6AB9F796-148C-4175-B8D3-985C57536455}" type="parTrans" cxnId="{1F9F88F3-FBD5-4CFC-BB87-E2ABDC47EB23}">
      <dgm:prSet/>
      <dgm:spPr/>
      <dgm:t>
        <a:bodyPr/>
        <a:lstStyle/>
        <a:p>
          <a:endParaRPr lang="cs-CZ"/>
        </a:p>
      </dgm:t>
    </dgm:pt>
    <dgm:pt modelId="{295D033D-3014-44FC-8835-B5CBE9D728A2}" type="sibTrans" cxnId="{1F9F88F3-FBD5-4CFC-BB87-E2ABDC47EB23}">
      <dgm:prSet/>
      <dgm:spPr/>
      <dgm:t>
        <a:bodyPr/>
        <a:lstStyle/>
        <a:p>
          <a:endParaRPr lang="cs-CZ"/>
        </a:p>
      </dgm:t>
    </dgm:pt>
    <dgm:pt modelId="{11B59264-347E-4742-8949-6B6BE211494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76A56576-1E0F-467B-ABD8-9BCFD6F96006}" type="parTrans" cxnId="{9FDC398A-3730-4B4E-A834-A293DAF678FD}">
      <dgm:prSet/>
      <dgm:spPr/>
      <dgm:t>
        <a:bodyPr/>
        <a:lstStyle/>
        <a:p>
          <a:endParaRPr lang="cs-CZ"/>
        </a:p>
      </dgm:t>
    </dgm:pt>
    <dgm:pt modelId="{9DE69996-BB3B-43E3-99F3-E90FE943A37D}" type="sibTrans" cxnId="{9FDC398A-3730-4B4E-A834-A293DAF678FD}">
      <dgm:prSet/>
      <dgm:spPr/>
      <dgm:t>
        <a:bodyPr/>
        <a:lstStyle/>
        <a:p>
          <a:endParaRPr lang="cs-CZ"/>
        </a:p>
      </dgm:t>
    </dgm:pt>
    <dgm:pt modelId="{82F5793B-D6DE-4CC5-99D7-F52C71C892D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E1FBA2B5-F2B3-4ED6-A30F-A573595314A3}" type="parTrans" cxnId="{5F73DED8-93AA-4A31-A4F6-BA56F7C5AC82}">
      <dgm:prSet/>
      <dgm:spPr/>
      <dgm:t>
        <a:bodyPr/>
        <a:lstStyle/>
        <a:p>
          <a:endParaRPr lang="cs-CZ"/>
        </a:p>
      </dgm:t>
    </dgm:pt>
    <dgm:pt modelId="{8E74858B-EA06-4B93-A6B0-65218C28286C}" type="sibTrans" cxnId="{5F73DED8-93AA-4A31-A4F6-BA56F7C5AC82}">
      <dgm:prSet/>
      <dgm:spPr/>
      <dgm:t>
        <a:bodyPr/>
        <a:lstStyle/>
        <a:p>
          <a:endParaRPr lang="cs-CZ"/>
        </a:p>
      </dgm:t>
    </dgm:pt>
    <dgm:pt modelId="{569B9EB3-7A57-4048-B7AD-293A7750CC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F3BE183-297A-407A-AA5C-0688169FB77E}" type="parTrans" cxnId="{F91EA7D4-205B-48F4-BE0B-B5619375A97C}">
      <dgm:prSet/>
      <dgm:spPr/>
      <dgm:t>
        <a:bodyPr/>
        <a:lstStyle/>
        <a:p>
          <a:endParaRPr lang="cs-CZ"/>
        </a:p>
      </dgm:t>
    </dgm:pt>
    <dgm:pt modelId="{591FCADC-E0F4-47F5-968E-838B3AC121C1}" type="sibTrans" cxnId="{F91EA7D4-205B-48F4-BE0B-B5619375A97C}">
      <dgm:prSet/>
      <dgm:spPr/>
      <dgm:t>
        <a:bodyPr/>
        <a:lstStyle/>
        <a:p>
          <a:endParaRPr lang="cs-CZ"/>
        </a:p>
      </dgm:t>
    </dgm:pt>
    <dgm:pt modelId="{FE286803-23A2-4046-8150-5C1E4635F5D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Úcta a respekt ze strany zdravotnického personálu</a:t>
          </a:r>
          <a:endParaRPr lang="cs-CZ" sz="1000" dirty="0">
            <a:solidFill>
              <a:srgbClr val="969696"/>
            </a:solidFill>
          </a:endParaRPr>
        </a:p>
      </dgm:t>
    </dgm:pt>
    <dgm:pt modelId="{49A95415-A19E-42EA-8DBE-815F17F58CE4}" type="parTrans" cxnId="{3F76EAF8-75F8-4764-A55B-1A7CA75C51D3}">
      <dgm:prSet/>
      <dgm:spPr/>
      <dgm:t>
        <a:bodyPr/>
        <a:lstStyle/>
        <a:p>
          <a:endParaRPr lang="cs-CZ"/>
        </a:p>
      </dgm:t>
    </dgm:pt>
    <dgm:pt modelId="{C724E5C8-CAD9-47BB-85E1-C7BCE33DC8C3}" type="sibTrans" cxnId="{3F76EAF8-75F8-4764-A55B-1A7CA75C51D3}">
      <dgm:prSet/>
      <dgm:spPr/>
      <dgm:t>
        <a:bodyPr/>
        <a:lstStyle/>
        <a:p>
          <a:endParaRPr lang="cs-CZ"/>
        </a:p>
      </dgm:t>
    </dgm:pt>
    <dgm:pt modelId="{744210FC-3DCC-4A07-A4DE-D4557E308D4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FB46D935-A126-4B9C-ADAA-4CF0C455D0FA}" type="parTrans" cxnId="{F284CFBA-CA3B-49F4-AB3C-1FB0F8CFA1E5}">
      <dgm:prSet/>
      <dgm:spPr/>
      <dgm:t>
        <a:bodyPr/>
        <a:lstStyle/>
        <a:p>
          <a:endParaRPr lang="cs-CZ"/>
        </a:p>
      </dgm:t>
    </dgm:pt>
    <dgm:pt modelId="{7D5B79D9-C2DE-41CF-92D5-2F06BCE4195C}" type="sibTrans" cxnId="{F284CFBA-CA3B-49F4-AB3C-1FB0F8CFA1E5}">
      <dgm:prSet/>
      <dgm:spPr/>
      <dgm:t>
        <a:bodyPr/>
        <a:lstStyle/>
        <a:p>
          <a:endParaRPr lang="cs-CZ"/>
        </a:p>
      </dgm:t>
    </dgm:pt>
    <dgm:pt modelId="{1A500392-3A2F-4A53-9A11-EBF716F096E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během vyšetření nebo léčby</a:t>
          </a:r>
          <a:endParaRPr lang="cs-CZ" sz="1000" dirty="0">
            <a:solidFill>
              <a:srgbClr val="969696"/>
            </a:solidFill>
          </a:endParaRPr>
        </a:p>
      </dgm:t>
    </dgm:pt>
    <dgm:pt modelId="{4178B119-F311-474E-9081-8BEA8480BD94}" type="parTrans" cxnId="{0225B3BF-1E39-4D0A-AC89-7A1FD4678785}">
      <dgm:prSet/>
      <dgm:spPr/>
      <dgm:t>
        <a:bodyPr/>
        <a:lstStyle/>
        <a:p>
          <a:endParaRPr lang="cs-CZ"/>
        </a:p>
      </dgm:t>
    </dgm:pt>
    <dgm:pt modelId="{A8443C68-4E13-4968-8E01-C1C1E88EAA27}" type="sibTrans" cxnId="{0225B3BF-1E39-4D0A-AC89-7A1FD4678785}">
      <dgm:prSet/>
      <dgm:spPr/>
      <dgm:t>
        <a:bodyPr/>
        <a:lstStyle/>
        <a:p>
          <a:endParaRPr lang="cs-CZ"/>
        </a:p>
      </dgm:t>
    </dgm:pt>
    <dgm:pt modelId="{9C23D7FC-21D0-45F6-81D5-FAC7CFE0E07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7287D723-4FD9-406C-88E2-486F13F88C80}" type="parTrans" cxnId="{0E806622-2ACC-4C44-9B78-D89B2A1CE04B}">
      <dgm:prSet/>
      <dgm:spPr/>
      <dgm:t>
        <a:bodyPr/>
        <a:lstStyle/>
        <a:p>
          <a:endParaRPr lang="cs-CZ"/>
        </a:p>
      </dgm:t>
    </dgm:pt>
    <dgm:pt modelId="{5405798C-D4D8-475A-BCC2-4129E158B73D}" type="sibTrans" cxnId="{0E806622-2ACC-4C44-9B78-D89B2A1CE04B}">
      <dgm:prSet/>
      <dgm:spPr/>
      <dgm:t>
        <a:bodyPr/>
        <a:lstStyle/>
        <a:p>
          <a:endParaRPr lang="cs-CZ"/>
        </a:p>
      </dgm:t>
    </dgm:pt>
    <dgm:pt modelId="{DF4DDD2B-AE6B-45F7-A74C-7C5A78D21DF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Změna termínu dohodnutého vyšetření či zákroku</a:t>
          </a:r>
          <a:endParaRPr lang="cs-CZ" sz="1000" dirty="0">
            <a:solidFill>
              <a:srgbClr val="969696"/>
            </a:solidFill>
          </a:endParaRPr>
        </a:p>
      </dgm:t>
    </dgm:pt>
    <dgm:pt modelId="{C29CE6F2-F8B7-4A27-A0FE-D47801D16DB9}" type="parTrans" cxnId="{D92CA432-A6CA-45E5-A538-B9105163AFDA}">
      <dgm:prSet/>
      <dgm:spPr/>
      <dgm:t>
        <a:bodyPr/>
        <a:lstStyle/>
        <a:p>
          <a:endParaRPr lang="cs-CZ"/>
        </a:p>
      </dgm:t>
    </dgm:pt>
    <dgm:pt modelId="{F20DD4A6-3F2D-4666-B895-984BEC356439}" type="sibTrans" cxnId="{D92CA432-A6CA-45E5-A538-B9105163AFDA}">
      <dgm:prSet/>
      <dgm:spPr/>
      <dgm:t>
        <a:bodyPr/>
        <a:lstStyle/>
        <a:p>
          <a:endParaRPr lang="cs-CZ"/>
        </a:p>
      </dgm:t>
    </dgm:pt>
    <dgm:pt modelId="{1E89F988-BD57-4BF9-B7B9-69B1E60E74C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Celkové hodnocení péče</a:t>
          </a:r>
          <a:endParaRPr lang="cs-CZ" sz="1000" dirty="0">
            <a:solidFill>
              <a:srgbClr val="969696"/>
            </a:solidFill>
          </a:endParaRPr>
        </a:p>
      </dgm:t>
    </dgm:pt>
    <dgm:pt modelId="{B8382FE2-5227-4B06-9AF7-8BAEA57733CD}" type="parTrans" cxnId="{1175D270-A526-4C03-A42C-48A0569D02AE}">
      <dgm:prSet/>
      <dgm:spPr/>
      <dgm:t>
        <a:bodyPr/>
        <a:lstStyle/>
        <a:p>
          <a:endParaRPr lang="cs-CZ"/>
        </a:p>
      </dgm:t>
    </dgm:pt>
    <dgm:pt modelId="{D82BB5B2-3007-4042-B0BB-723716CCA6E5}" type="sibTrans" cxnId="{1175D270-A526-4C03-A42C-48A0569D02AE}">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Informace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5D7EDE81-5405-47CC-898F-BD67D65DC00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C7DBAEE9-DFCB-4A5B-BF0D-DF9BE0FDFAA7}" type="parTrans" cxnId="{A3ADE20C-A37C-450A-B666-7417675D5263}">
      <dgm:prSet/>
      <dgm:spPr/>
      <dgm:t>
        <a:bodyPr/>
        <a:lstStyle/>
        <a:p>
          <a:endParaRPr lang="cs-CZ"/>
        </a:p>
      </dgm:t>
    </dgm:pt>
    <dgm:pt modelId="{8400E76C-4C07-48F9-9987-4407A8FE2D74}" type="sibTrans" cxnId="{A3ADE20C-A37C-450A-B666-7417675D5263}">
      <dgm:prSet/>
      <dgm:spPr/>
      <dgm:t>
        <a:bodyPr/>
        <a:lstStyle/>
        <a:p>
          <a:endParaRPr lang="cs-CZ"/>
        </a:p>
      </dgm:t>
    </dgm:pt>
    <dgm:pt modelId="{2717ACF9-E8F2-4EEA-BE43-FE9309C35819}">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04E8F33B-4FE9-45B2-ACD4-85FC785E5A4A}" type="parTrans" cxnId="{AD4B1152-F58F-498E-991F-944F7F8C0F4C}">
      <dgm:prSet/>
      <dgm:spPr/>
      <dgm:t>
        <a:bodyPr/>
        <a:lstStyle/>
        <a:p>
          <a:endParaRPr lang="cs-CZ"/>
        </a:p>
      </dgm:t>
    </dgm:pt>
    <dgm:pt modelId="{5DF7971B-2722-4043-962B-B4D591807E19}" type="sibTrans" cxnId="{AD4B1152-F58F-498E-991F-944F7F8C0F4C}">
      <dgm:prSet/>
      <dgm:spPr/>
      <dgm:t>
        <a:bodyPr/>
        <a:lstStyle/>
        <a:p>
          <a:endParaRPr lang="cs-CZ"/>
        </a:p>
      </dgm:t>
    </dgm:pt>
    <dgm:pt modelId="{2E6C6FC0-6991-499F-9022-5A1A3AB435E1}">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B30BCCFC-E00C-4CBF-BD5E-E4D780481B0A}" type="parTrans" cxnId="{FC02266D-5563-42F6-BF20-56DBE934BE84}">
      <dgm:prSet/>
      <dgm:spPr/>
      <dgm:t>
        <a:bodyPr/>
        <a:lstStyle/>
        <a:p>
          <a:endParaRPr lang="cs-CZ"/>
        </a:p>
      </dgm:t>
    </dgm:pt>
    <dgm:pt modelId="{36440CE6-D2AE-4B7B-B2C3-D3978D53AF14}" type="sibTrans" cxnId="{FC02266D-5563-42F6-BF20-56DBE934BE84}">
      <dgm:prSet/>
      <dgm:spPr/>
      <dgm:t>
        <a:bodyPr/>
        <a:lstStyle/>
        <a:p>
          <a:endParaRPr lang="cs-CZ"/>
        </a:p>
      </dgm:t>
    </dgm:pt>
    <dgm:pt modelId="{8BFCA36A-223E-4F33-8CC3-501ACA134B48}">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3E0E1A37-5258-4775-93A7-2BA568BB4CAD}" type="parTrans" cxnId="{329B09A8-7E2C-4D13-BE65-069E96692E3A}">
      <dgm:prSet/>
      <dgm:spPr/>
      <dgm:t>
        <a:bodyPr/>
        <a:lstStyle/>
        <a:p>
          <a:endParaRPr lang="cs-CZ"/>
        </a:p>
      </dgm:t>
    </dgm:pt>
    <dgm:pt modelId="{DB683FC6-E2C9-457B-8FA4-9AE04538BE26}" type="sibTrans" cxnId="{329B09A8-7E2C-4D13-BE65-069E96692E3A}">
      <dgm:prSet/>
      <dgm:spPr/>
      <dgm:t>
        <a:bodyPr/>
        <a:lstStyle/>
        <a:p>
          <a:endParaRPr lang="cs-CZ"/>
        </a:p>
      </dgm:t>
    </dgm:pt>
    <dgm:pt modelId="{97CA993C-7D18-4B84-82C7-BC6918DFF605}">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Seznámení s právy nemocného</a:t>
          </a:r>
          <a:endParaRPr lang="cs-CZ" sz="1000" dirty="0">
            <a:solidFill>
              <a:srgbClr val="969696"/>
            </a:solidFill>
          </a:endParaRPr>
        </a:p>
      </dgm:t>
    </dgm:pt>
    <dgm:pt modelId="{4BC71381-5559-4DFC-891D-372C643348EF}" type="parTrans" cxnId="{B7AEA2C2-FA61-44B7-838E-A924C3980C90}">
      <dgm:prSet/>
      <dgm:spPr/>
      <dgm:t>
        <a:bodyPr/>
        <a:lstStyle/>
        <a:p>
          <a:endParaRPr lang="cs-CZ"/>
        </a:p>
      </dgm:t>
    </dgm:pt>
    <dgm:pt modelId="{F941324C-13B9-4540-B0DA-33DEC0276F4A}" type="sibTrans" cxnId="{B7AEA2C2-FA61-44B7-838E-A924C3980C9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custLinFactNeighborY="3139">
        <dgm:presLayoutVars>
          <dgm:bulletEnabled val="1"/>
        </dgm:presLayoutVars>
      </dgm:prSet>
      <dgm:spPr/>
      <dgm:t>
        <a:bodyPr/>
        <a:lstStyle/>
        <a:p>
          <a:endParaRPr lang="cs-CZ"/>
        </a:p>
      </dgm:t>
    </dgm:pt>
  </dgm:ptLst>
  <dgm:cxnLst>
    <dgm:cxn modelId="{FC02266D-5563-42F6-BF20-56DBE934BE84}" srcId="{603AEEAF-F684-4D8A-A7E4-887E0E375FC1}" destId="{2E6C6FC0-6991-499F-9022-5A1A3AB435E1}" srcOrd="3" destOrd="0" parTransId="{B30BCCFC-E00C-4CBF-BD5E-E4D780481B0A}" sibTransId="{36440CE6-D2AE-4B7B-B2C3-D3978D53AF14}"/>
    <dgm:cxn modelId="{929DB8B0-72B8-483F-9B3A-6FF8C0D46D11}" srcId="{603AEEAF-F684-4D8A-A7E4-887E0E375FC1}" destId="{142F616F-0834-4085-A951-45F60AC0600A}" srcOrd="0" destOrd="0" parTransId="{50D6E3E4-2DD4-4BD4-9A83-B7A2303B4678}" sibTransId="{6067D9B1-5484-40F0-A307-98E06E33CA13}"/>
    <dgm:cxn modelId="{3457F227-6C21-4BC6-8206-363457FD6B8E}" srcId="{9E8CB76F-2049-431A-9C08-E0A136C74145}" destId="{E3E8CCC4-5C7D-4ED4-9277-BE2E04AEE600}" srcOrd="3" destOrd="0" parTransId="{7F95443A-B377-4AA4-BD92-7D11AE6B8798}" sibTransId="{AF46762B-5DE5-4FD5-B576-0AC310965882}"/>
    <dgm:cxn modelId="{E59A2414-8ABE-4C24-A75E-A3E869CB8A8D}" srcId="{8D48F7DA-BBFB-4499-9152-97C83528F49A}" destId="{6620989D-8E55-4991-9C30-1D663DF449A5}" srcOrd="1" destOrd="0" parTransId="{FB8E6DC9-F200-4841-9AD2-6E99DD5D9E47}" sibTransId="{0C25783B-E771-47CA-8869-3A0BCDAFEC3B}"/>
    <dgm:cxn modelId="{B7AEA2C2-FA61-44B7-838E-A924C3980C90}" srcId="{603AEEAF-F684-4D8A-A7E4-887E0E375FC1}" destId="{97CA993C-7D18-4B84-82C7-BC6918DFF605}" srcOrd="5" destOrd="0" parTransId="{4BC71381-5559-4DFC-891D-372C643348EF}" sibTransId="{F941324C-13B9-4540-B0DA-33DEC0276F4A}"/>
    <dgm:cxn modelId="{2BB9010A-301D-414A-9D82-C0A9400A1833}" srcId="{9E8CB76F-2049-431A-9C08-E0A136C74145}" destId="{04FB6BD8-E7B2-4E3E-BB6F-0BDD5644C83A}" srcOrd="5" destOrd="0" parTransId="{730EBBCC-88EF-4500-B09D-199F14141A63}" sibTransId="{0D2F49FC-46D0-4F2C-A51A-D3208930EFB2}"/>
    <dgm:cxn modelId="{A3ADE20C-A37C-450A-B666-7417675D5263}" srcId="{603AEEAF-F684-4D8A-A7E4-887E0E375FC1}" destId="{5D7EDE81-5405-47CC-898F-BD67D65DC000}" srcOrd="1" destOrd="0" parTransId="{C7DBAEE9-DFCB-4A5B-BF0D-DF9BE0FDFAA7}" sibTransId="{8400E76C-4C07-48F9-9987-4407A8FE2D74}"/>
    <dgm:cxn modelId="{42F3EC86-BA9B-48B9-80BB-7019E3980CC7}" srcId="{462B5889-8FA2-458B-906E-7D0A7FD7D8FF}" destId="{8D48F7DA-BBFB-4499-9152-97C83528F49A}" srcOrd="1" destOrd="0" parTransId="{C43A8375-3D94-4AD8-809A-73F66B13643F}" sibTransId="{1A032CAE-7982-48C3-AA66-38F80B3D6EEE}"/>
    <dgm:cxn modelId="{DAC9CBC6-A8C5-4AB1-B80D-1A50EC47577D}" type="presOf" srcId="{2FA8557F-746C-48CC-AE72-9388E450E751}" destId="{BC3B7E54-6D6E-44C4-A92A-089568618AE7}" srcOrd="0" destOrd="0" presId="urn:microsoft.com/office/officeart/2005/8/layout/hList1"/>
    <dgm:cxn modelId="{0225B3BF-1E39-4D0A-AC89-7A1FD4678785}" srcId="{51B314C1-0E8F-43D9-AD2D-30639BFC6CC7}" destId="{1A500392-3A2F-4A53-9A11-EBF716F096E3}" srcOrd="3" destOrd="0" parTransId="{4178B119-F311-474E-9081-8BEA8480BD94}" sibTransId="{A8443C68-4E13-4968-8E01-C1C1E88EAA27}"/>
    <dgm:cxn modelId="{00233261-B19C-4872-B6C6-C1999DA2D0E1}" type="presOf" srcId="{2E6C6FC0-6991-499F-9022-5A1A3AB435E1}" destId="{E6F93A2A-3FB0-45DC-B0A7-423B2075E2E3}" srcOrd="0" destOrd="3" presId="urn:microsoft.com/office/officeart/2005/8/layout/hList1"/>
    <dgm:cxn modelId="{AD4B1152-F58F-498E-991F-944F7F8C0F4C}" srcId="{603AEEAF-F684-4D8A-A7E4-887E0E375FC1}" destId="{2717ACF9-E8F2-4EEA-BE43-FE9309C35819}" srcOrd="2" destOrd="0" parTransId="{04E8F33B-4FE9-45B2-ACD4-85FC785E5A4A}" sibTransId="{5DF7971B-2722-4043-962B-B4D591807E19}"/>
    <dgm:cxn modelId="{E811A0AA-3A0E-4B52-9612-5810BAB0430B}" type="presOf" srcId="{6620989D-8E55-4991-9C30-1D663DF449A5}" destId="{AEF37CF8-CC7C-4AEA-B88D-CFB304E35DB5}" srcOrd="0" destOrd="1" presId="urn:microsoft.com/office/officeart/2005/8/layout/hList1"/>
    <dgm:cxn modelId="{6E6918F8-07F7-4378-A2D0-F81BF08B5DDC}" type="presOf" srcId="{6BB9962D-A921-4F62-A86F-B571C8BAF431}" destId="{AEF37CF8-CC7C-4AEA-B88D-CFB304E35DB5}" srcOrd="0" destOrd="0" presId="urn:microsoft.com/office/officeart/2005/8/layout/hList1"/>
    <dgm:cxn modelId="{7FD46E2C-7A3F-4587-A64F-563171400B03}" srcId="{9E8CB76F-2049-431A-9C08-E0A136C74145}" destId="{292E14AD-BB16-4C13-B191-B27C4521D42C}" srcOrd="4" destOrd="0" parTransId="{9AA3A1B9-34B6-4E1A-85B3-94C1EDE23466}" sibTransId="{E904C6D2-ECEC-40FD-B7D6-6B7F0C304AB5}"/>
    <dgm:cxn modelId="{53795531-2D9E-46E7-AE5E-E35E124AB2C4}" type="presOf" srcId="{935A818F-6D70-4235-B6AD-93B0E230F7C4}" destId="{BC3B7E54-6D6E-44C4-A92A-089568618AE7}" srcOrd="0" destOrd="6" presId="urn:microsoft.com/office/officeart/2005/8/layout/hList1"/>
    <dgm:cxn modelId="{052A3FA5-8A43-4160-B6C8-68D2C6499306}" type="presOf" srcId="{462B5889-8FA2-458B-906E-7D0A7FD7D8FF}" destId="{3BE66233-68EB-4712-AF4C-48D78D583849}" srcOrd="0" destOrd="0" presId="urn:microsoft.com/office/officeart/2005/8/layout/hList1"/>
    <dgm:cxn modelId="{9D5D1A46-528A-4EDB-BFB1-74A26F6702A6}" type="presOf" srcId="{976CFF03-9B85-48CA-B879-4F22796ABEF4}" destId="{BC3B7E54-6D6E-44C4-A92A-089568618AE7}" srcOrd="0" destOrd="1" presId="urn:microsoft.com/office/officeart/2005/8/layout/hList1"/>
    <dgm:cxn modelId="{F1C26DB5-92C4-4F42-BAF2-10B59A11A012}" srcId="{9E8CB76F-2049-431A-9C08-E0A136C74145}" destId="{976CFF03-9B85-48CA-B879-4F22796ABEF4}" srcOrd="1" destOrd="0" parTransId="{F42BE7C6-4DBA-455D-A9A5-33D9F52D92E4}" sibTransId="{5D364DCE-3169-4108-9843-9CF084160BA4}"/>
    <dgm:cxn modelId="{675A90D2-80A5-4C9C-8594-6E29611D308F}" srcId="{462B5889-8FA2-458B-906E-7D0A7FD7D8FF}" destId="{9E8CB76F-2049-431A-9C08-E0A136C74145}" srcOrd="0" destOrd="0" parTransId="{69B8301E-B4B9-4916-8F78-E9329DAB69FD}" sibTransId="{9BC6E853-EAE5-4548-8EE5-FFDEACC00AC5}"/>
    <dgm:cxn modelId="{CDD6C6A9-036A-418A-9560-48C9E420D07D}" type="presOf" srcId="{DF4DDD2B-AE6B-45F7-A74C-7C5A78D21DF5}" destId="{8400A76D-CCE0-4375-AB75-D238D2558CF1}" srcOrd="0" destOrd="5" presId="urn:microsoft.com/office/officeart/2005/8/layout/hList1"/>
    <dgm:cxn modelId="{12F99DE8-4C86-4AB5-812F-E0A53D088DFB}" type="presOf" srcId="{82F5793B-D6DE-4CC5-99D7-F52C71C892DB}" destId="{AEF37CF8-CC7C-4AEA-B88D-CFB304E35DB5}" srcOrd="0" destOrd="3"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0E806622-2ACC-4C44-9B78-D89B2A1CE04B}" srcId="{51B314C1-0E8F-43D9-AD2D-30639BFC6CC7}" destId="{9C23D7FC-21D0-45F6-81D5-FAC7CFE0E07E}" srcOrd="4" destOrd="0" parTransId="{7287D723-4FD9-406C-88E2-486F13F88C80}" sibTransId="{5405798C-D4D8-475A-BCC2-4129E158B73D}"/>
    <dgm:cxn modelId="{F284CFBA-CA3B-49F4-AB3C-1FB0F8CFA1E5}" srcId="{51B314C1-0E8F-43D9-AD2D-30639BFC6CC7}" destId="{744210FC-3DCC-4A07-A4DE-D4557E308D43}" srcOrd="2" destOrd="0" parTransId="{FB46D935-A126-4B9C-ADAA-4CF0C455D0FA}" sibTransId="{7D5B79D9-C2DE-41CF-92D5-2F06BCE4195C}"/>
    <dgm:cxn modelId="{648D697E-9B48-4D6F-B7E8-E3AC8C81E375}" srcId="{8D48F7DA-BBFB-4499-9152-97C83528F49A}" destId="{6BB9962D-A921-4F62-A86F-B571C8BAF431}" srcOrd="0" destOrd="0" parTransId="{096CBD8D-6173-49B9-88B9-B2D3CC603ED0}" sibTransId="{FE34A885-DA18-4F60-B383-B5AACBA88DE1}"/>
    <dgm:cxn modelId="{3F76EAF8-75F8-4764-A55B-1A7CA75C51D3}" srcId="{8D48F7DA-BBFB-4499-9152-97C83528F49A}" destId="{FE286803-23A2-4046-8150-5C1E4635F5D8}" srcOrd="5" destOrd="0" parTransId="{49A95415-A19E-42EA-8DBE-815F17F58CE4}" sibTransId="{C724E5C8-CAD9-47BB-85E1-C7BCE33DC8C3}"/>
    <dgm:cxn modelId="{08C3D12D-99A8-4A2D-B53E-2E3E99D90B44}" srcId="{462B5889-8FA2-458B-906E-7D0A7FD7D8FF}" destId="{51B314C1-0E8F-43D9-AD2D-30639BFC6CC7}" srcOrd="2" destOrd="0" parTransId="{3AFA477A-E883-4E8D-B31C-15D44DDE6649}" sibTransId="{8F13D755-9D44-4C0B-B08C-D6EF7DCC57AF}"/>
    <dgm:cxn modelId="{90E0D8C3-E427-431D-BA15-595A9580E3B2}" type="presOf" srcId="{713FA488-AC6E-4303-BDB0-81937D83992A}" destId="{8400A76D-CCE0-4375-AB75-D238D2558CF1}" srcOrd="0" destOrd="1" presId="urn:microsoft.com/office/officeart/2005/8/layout/hList1"/>
    <dgm:cxn modelId="{FE076513-213F-43DC-ADCD-D0EE303B589D}" type="presOf" srcId="{D4E6A407-62BA-43DA-8142-3BD3C5DF999B}" destId="{8400A76D-CCE0-4375-AB75-D238D2558CF1}" srcOrd="0" destOrd="0" presId="urn:microsoft.com/office/officeart/2005/8/layout/hList1"/>
    <dgm:cxn modelId="{6D5A6603-9FDF-4D4F-965E-E76AE9744521}" type="presOf" srcId="{292E14AD-BB16-4C13-B191-B27C4521D42C}" destId="{BC3B7E54-6D6E-44C4-A92A-089568618AE7}" srcOrd="0" destOrd="4" presId="urn:microsoft.com/office/officeart/2005/8/layout/hList1"/>
    <dgm:cxn modelId="{06389C5D-54A3-41D0-B94B-6722BD6684CA}" type="presOf" srcId="{603AEEAF-F684-4D8A-A7E4-887E0E375FC1}" destId="{4E17E5B9-5C8D-4ED5-943B-2AA1C844039E}" srcOrd="0" destOrd="0" presId="urn:microsoft.com/office/officeart/2005/8/layout/hList1"/>
    <dgm:cxn modelId="{912D6164-7D2A-4230-9B00-5A0D3A1B46D1}" type="presOf" srcId="{04FB6BD8-E7B2-4E3E-BB6F-0BDD5644C83A}" destId="{BC3B7E54-6D6E-44C4-A92A-089568618AE7}" srcOrd="0" destOrd="5" presId="urn:microsoft.com/office/officeart/2005/8/layout/hList1"/>
    <dgm:cxn modelId="{1175D270-A526-4C03-A42C-48A0569D02AE}" srcId="{51B314C1-0E8F-43D9-AD2D-30639BFC6CC7}" destId="{1E89F988-BD57-4BF9-B7B9-69B1E60E74CA}" srcOrd="6" destOrd="0" parTransId="{B8382FE2-5227-4B06-9AF7-8BAEA57733CD}" sibTransId="{D82BB5B2-3007-4042-B0BB-723716CCA6E5}"/>
    <dgm:cxn modelId="{67065285-6C50-44B9-A67D-9AD996F6B16D}" srcId="{9E8CB76F-2049-431A-9C08-E0A136C74145}" destId="{11C0933D-1A09-42C4-95BD-150894C9FCA7}" srcOrd="2" destOrd="0" parTransId="{74DA05F6-6C8D-4C81-A22C-32BE41D66646}" sibTransId="{487E67E2-05BD-4F1E-A576-A9D533A5090F}"/>
    <dgm:cxn modelId="{D8F90E33-74D1-41D3-99C7-7AA4F7035075}" type="presOf" srcId="{2717ACF9-E8F2-4EEA-BE43-FE9309C35819}" destId="{E6F93A2A-3FB0-45DC-B0A7-423B2075E2E3}" srcOrd="0" destOrd="2" presId="urn:microsoft.com/office/officeart/2005/8/layout/hList1"/>
    <dgm:cxn modelId="{AD39FD49-CAF7-4497-84C5-B2F17BD2F184}" type="presOf" srcId="{8D48F7DA-BBFB-4499-9152-97C83528F49A}" destId="{866A8F34-8704-441F-B8F5-42C854A585BE}" srcOrd="0" destOrd="0" presId="urn:microsoft.com/office/officeart/2005/8/layout/hList1"/>
    <dgm:cxn modelId="{9FDC398A-3730-4B4E-A834-A293DAF678FD}" srcId="{8D48F7DA-BBFB-4499-9152-97C83528F49A}" destId="{11B59264-347E-4742-8949-6B6BE211494C}" srcOrd="2" destOrd="0" parTransId="{76A56576-1E0F-467B-ABD8-9BCFD6F96006}" sibTransId="{9DE69996-BB3B-43E3-99F3-E90FE943A37D}"/>
    <dgm:cxn modelId="{52BC7DEB-623B-42E3-BFC4-EF43409E50FB}" type="presOf" srcId="{51B314C1-0E8F-43D9-AD2D-30639BFC6CC7}" destId="{A5A71454-8942-43C5-A6A9-7D82A4D50DF0}" srcOrd="0" destOrd="0" presId="urn:microsoft.com/office/officeart/2005/8/layout/hList1"/>
    <dgm:cxn modelId="{B8E24143-8EFE-402A-89FC-BEA1AB90EBD7}" type="presOf" srcId="{1E89F988-BD57-4BF9-B7B9-69B1E60E74CA}" destId="{8400A76D-CCE0-4375-AB75-D238D2558CF1}" srcOrd="0" destOrd="6" presId="urn:microsoft.com/office/officeart/2005/8/layout/hList1"/>
    <dgm:cxn modelId="{014603AE-A44D-43DC-8A0F-7953094EA7F1}" type="presOf" srcId="{9C23D7FC-21D0-45F6-81D5-FAC7CFE0E07E}" destId="{8400A76D-CCE0-4375-AB75-D238D2558CF1}" srcOrd="0" destOrd="4" presId="urn:microsoft.com/office/officeart/2005/8/layout/hList1"/>
    <dgm:cxn modelId="{F5D4E8C5-658C-4778-B83A-FC46A7AE28B5}" type="presOf" srcId="{11B59264-347E-4742-8949-6B6BE211494C}" destId="{AEF37CF8-CC7C-4AEA-B88D-CFB304E35DB5}" srcOrd="0" destOrd="2"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D92CA432-A6CA-45E5-A538-B9105163AFDA}" srcId="{51B314C1-0E8F-43D9-AD2D-30639BFC6CC7}" destId="{DF4DDD2B-AE6B-45F7-A74C-7C5A78D21DF5}" srcOrd="5" destOrd="0" parTransId="{C29CE6F2-F8B7-4A27-A0FE-D47801D16DB9}" sibTransId="{F20DD4A6-3F2D-4666-B895-984BEC356439}"/>
    <dgm:cxn modelId="{4C3AE416-F8AF-48E1-B0B6-D91D4ED1938F}" type="presOf" srcId="{FE286803-23A2-4046-8150-5C1E4635F5D8}" destId="{AEF37CF8-CC7C-4AEA-B88D-CFB304E35DB5}" srcOrd="0" destOrd="5" presId="urn:microsoft.com/office/officeart/2005/8/layout/hList1"/>
    <dgm:cxn modelId="{F168F110-ACB4-4C66-AB6A-10F91B0056E2}" type="presOf" srcId="{8BFCA36A-223E-4F33-8CC3-501ACA134B48}" destId="{E6F93A2A-3FB0-45DC-B0A7-423B2075E2E3}" srcOrd="0" destOrd="4" presId="urn:microsoft.com/office/officeart/2005/8/layout/hList1"/>
    <dgm:cxn modelId="{329B09A8-7E2C-4D13-BE65-069E96692E3A}" srcId="{603AEEAF-F684-4D8A-A7E4-887E0E375FC1}" destId="{8BFCA36A-223E-4F33-8CC3-501ACA134B48}" srcOrd="4" destOrd="0" parTransId="{3E0E1A37-5258-4775-93A7-2BA568BB4CAD}" sibTransId="{DB683FC6-E2C9-457B-8FA4-9AE04538BE26}"/>
    <dgm:cxn modelId="{A1D30BC1-51BA-4B6C-AB69-95A94AC1ADAE}" type="presOf" srcId="{97CA993C-7D18-4B84-82C7-BC6918DFF605}" destId="{E6F93A2A-3FB0-45DC-B0A7-423B2075E2E3}" srcOrd="0" destOrd="5" presId="urn:microsoft.com/office/officeart/2005/8/layout/hList1"/>
    <dgm:cxn modelId="{48624FD6-3B71-46A1-B0E5-2DB0FA23AF70}" type="presOf" srcId="{E3E8CCC4-5C7D-4ED4-9277-BE2E04AEE600}" destId="{BC3B7E54-6D6E-44C4-A92A-089568618AE7}" srcOrd="0" destOrd="3" presId="urn:microsoft.com/office/officeart/2005/8/layout/hList1"/>
    <dgm:cxn modelId="{5F73DED8-93AA-4A31-A4F6-BA56F7C5AC82}" srcId="{8D48F7DA-BBFB-4499-9152-97C83528F49A}" destId="{82F5793B-D6DE-4CC5-99D7-F52C71C892DB}" srcOrd="3" destOrd="0" parTransId="{E1FBA2B5-F2B3-4ED6-A30F-A573595314A3}" sibTransId="{8E74858B-EA06-4B93-A6B0-65218C28286C}"/>
    <dgm:cxn modelId="{F91EA7D4-205B-48F4-BE0B-B5619375A97C}" srcId="{8D48F7DA-BBFB-4499-9152-97C83528F49A}" destId="{569B9EB3-7A57-4048-B7AD-293A7750CCF4}" srcOrd="4" destOrd="0" parTransId="{6F3BE183-297A-407A-AA5C-0688169FB77E}" sibTransId="{591FCADC-E0F4-47F5-968E-838B3AC121C1}"/>
    <dgm:cxn modelId="{36073624-9F3A-40E8-9B4D-0974027DE716}" srcId="{51B314C1-0E8F-43D9-AD2D-30639BFC6CC7}" destId="{713FA488-AC6E-4303-BDB0-81937D83992A}" srcOrd="1" destOrd="0" parTransId="{0B394E5A-A926-440C-BF9C-87B28A062080}" sibTransId="{E8ABE47B-58F8-469C-9107-D2A454438584}"/>
    <dgm:cxn modelId="{1F9F88F3-FBD5-4CFC-BB87-E2ABDC47EB23}" srcId="{9E8CB76F-2049-431A-9C08-E0A136C74145}" destId="{935A818F-6D70-4235-B6AD-93B0E230F7C4}" srcOrd="6" destOrd="0" parTransId="{6AB9F796-148C-4175-B8D3-985C57536455}" sibTransId="{295D033D-3014-44FC-8835-B5CBE9D728A2}"/>
    <dgm:cxn modelId="{1C17F769-01A8-4134-BE4B-316413E6FFCF}" type="presOf" srcId="{569B9EB3-7A57-4048-B7AD-293A7750CCF4}" destId="{AEF37CF8-CC7C-4AEA-B88D-CFB304E35DB5}" srcOrd="0" destOrd="4" presId="urn:microsoft.com/office/officeart/2005/8/layout/hList1"/>
    <dgm:cxn modelId="{B439C147-08D3-4F16-BA4E-626E059AEE27}" type="presOf" srcId="{9E8CB76F-2049-431A-9C08-E0A136C74145}" destId="{8CCCE849-3C31-458E-9F06-29B27A05C70D}" srcOrd="0" destOrd="0" presId="urn:microsoft.com/office/officeart/2005/8/layout/hList1"/>
    <dgm:cxn modelId="{89D8FC2B-00E0-4FEF-832E-2079C100B115}" type="presOf" srcId="{1A500392-3A2F-4A53-9A11-EBF716F096E3}" destId="{8400A76D-CCE0-4375-AB75-D238D2558CF1}" srcOrd="0" destOrd="3" presId="urn:microsoft.com/office/officeart/2005/8/layout/hList1"/>
    <dgm:cxn modelId="{2D64F05F-F17B-434B-B323-1B054CA5CCC5}" type="presOf" srcId="{142F616F-0834-4085-A951-45F60AC0600A}" destId="{E6F93A2A-3FB0-45DC-B0A7-423B2075E2E3}" srcOrd="0" destOrd="0" presId="urn:microsoft.com/office/officeart/2005/8/layout/hList1"/>
    <dgm:cxn modelId="{BDC9B481-1118-4B2D-BF44-936845C78409}" type="presOf" srcId="{744210FC-3DCC-4A07-A4DE-D4557E308D43}" destId="{8400A76D-CCE0-4375-AB75-D238D2558CF1}" srcOrd="0" destOrd="2" presId="urn:microsoft.com/office/officeart/2005/8/layout/hList1"/>
    <dgm:cxn modelId="{03B763BE-4854-4D9F-B0D6-BE59ECA5EDE6}" type="presOf" srcId="{5D7EDE81-5405-47CC-898F-BD67D65DC000}" destId="{E6F93A2A-3FB0-45DC-B0A7-423B2075E2E3}" srcOrd="0" destOrd="1"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FFFDF1A3-6F29-4C04-A648-57A4C55F60A4}" type="presOf" srcId="{11C0933D-1A09-42C4-95BD-150894C9FCA7}" destId="{BC3B7E54-6D6E-44C4-A92A-089568618AE7}" srcOrd="0" destOrd="2" presId="urn:microsoft.com/office/officeart/2005/8/layout/hList1"/>
    <dgm:cxn modelId="{B5F01BDC-F2D6-4963-BE7C-7F6D2B2CDC90}" type="presParOf" srcId="{3BE66233-68EB-4712-AF4C-48D78D583849}" destId="{544A16FB-92AB-4CBB-8C07-794A531D2F15}" srcOrd="0" destOrd="0" presId="urn:microsoft.com/office/officeart/2005/8/layout/hList1"/>
    <dgm:cxn modelId="{86350D7B-C894-4BB1-9AB7-8F00E6862EE2}" type="presParOf" srcId="{544A16FB-92AB-4CBB-8C07-794A531D2F15}" destId="{8CCCE849-3C31-458E-9F06-29B27A05C70D}" srcOrd="0" destOrd="0" presId="urn:microsoft.com/office/officeart/2005/8/layout/hList1"/>
    <dgm:cxn modelId="{A2B58119-4FA5-4186-82B5-27BB163B2DBE}" type="presParOf" srcId="{544A16FB-92AB-4CBB-8C07-794A531D2F15}" destId="{BC3B7E54-6D6E-44C4-A92A-089568618AE7}" srcOrd="1" destOrd="0" presId="urn:microsoft.com/office/officeart/2005/8/layout/hList1"/>
    <dgm:cxn modelId="{5C2DC269-67B8-451D-963B-C12E2180A42F}" type="presParOf" srcId="{3BE66233-68EB-4712-AF4C-48D78D583849}" destId="{4322B7A1-510A-492D-A54F-49B3970372D6}" srcOrd="1" destOrd="0" presId="urn:microsoft.com/office/officeart/2005/8/layout/hList1"/>
    <dgm:cxn modelId="{F807769A-9BE9-4EEA-AAFD-BD2A9A15C1F9}" type="presParOf" srcId="{3BE66233-68EB-4712-AF4C-48D78D583849}" destId="{8C82F9AC-6C2C-4F10-B9C5-F0E88303896B}" srcOrd="2" destOrd="0" presId="urn:microsoft.com/office/officeart/2005/8/layout/hList1"/>
    <dgm:cxn modelId="{284DF3BF-55B6-46C4-B3C6-BB91FC5CA231}" type="presParOf" srcId="{8C82F9AC-6C2C-4F10-B9C5-F0E88303896B}" destId="{866A8F34-8704-441F-B8F5-42C854A585BE}" srcOrd="0" destOrd="0" presId="urn:microsoft.com/office/officeart/2005/8/layout/hList1"/>
    <dgm:cxn modelId="{687BB397-1BDA-4637-9EB4-1FB6E69705C9}" type="presParOf" srcId="{8C82F9AC-6C2C-4F10-B9C5-F0E88303896B}" destId="{AEF37CF8-CC7C-4AEA-B88D-CFB304E35DB5}" srcOrd="1" destOrd="0" presId="urn:microsoft.com/office/officeart/2005/8/layout/hList1"/>
    <dgm:cxn modelId="{E59B1E0C-4850-4E20-81F6-76D8F656BB9D}" type="presParOf" srcId="{3BE66233-68EB-4712-AF4C-48D78D583849}" destId="{A45D426A-9175-4EC3-A3F1-EB887A90517E}" srcOrd="3" destOrd="0" presId="urn:microsoft.com/office/officeart/2005/8/layout/hList1"/>
    <dgm:cxn modelId="{2A08D7F7-E339-4F3C-88CB-288786581543}" type="presParOf" srcId="{3BE66233-68EB-4712-AF4C-48D78D583849}" destId="{DB8909C7-D95D-4295-A846-F676B9C77EE5}" srcOrd="4" destOrd="0" presId="urn:microsoft.com/office/officeart/2005/8/layout/hList1"/>
    <dgm:cxn modelId="{894F033E-51E8-4B62-A3D0-EBAC1E79D1DA}" type="presParOf" srcId="{DB8909C7-D95D-4295-A846-F676B9C77EE5}" destId="{A5A71454-8942-43C5-A6A9-7D82A4D50DF0}" srcOrd="0" destOrd="0" presId="urn:microsoft.com/office/officeart/2005/8/layout/hList1"/>
    <dgm:cxn modelId="{67534F35-4F04-4EBD-95BE-0F7546827908}" type="presParOf" srcId="{DB8909C7-D95D-4295-A846-F676B9C77EE5}" destId="{8400A76D-CCE0-4375-AB75-D238D2558CF1}" srcOrd="1" destOrd="0" presId="urn:microsoft.com/office/officeart/2005/8/layout/hList1"/>
    <dgm:cxn modelId="{A4EEDCC0-4508-40C3-9413-9959C27C9A6F}" type="presParOf" srcId="{3BE66233-68EB-4712-AF4C-48D78D583849}" destId="{1E128846-01D7-4D9E-BDF9-68A5AD90A9C7}" srcOrd="5" destOrd="0" presId="urn:microsoft.com/office/officeart/2005/8/layout/hList1"/>
    <dgm:cxn modelId="{9A3EC8F7-FB1E-422A-82AD-D9AD8D773B07}" type="presParOf" srcId="{3BE66233-68EB-4712-AF4C-48D78D583849}" destId="{38990EC5-7E5D-49F0-AF68-828B60148C0F}" srcOrd="6" destOrd="0" presId="urn:microsoft.com/office/officeart/2005/8/layout/hList1"/>
    <dgm:cxn modelId="{40069049-1A5C-4315-85B0-B12B7E5948F3}" type="presParOf" srcId="{38990EC5-7E5D-49F0-AF68-828B60148C0F}" destId="{4E17E5B9-5C8D-4ED5-943B-2AA1C844039E}" srcOrd="0" destOrd="0" presId="urn:microsoft.com/office/officeart/2005/8/layout/hList1"/>
    <dgm:cxn modelId="{2A742644-2522-40C4-80B3-8CACD4401EE7}" type="presParOf" srcId="{38990EC5-7E5D-49F0-AF68-828B60148C0F}" destId="{E6F93A2A-3FB0-45DC-B0A7-423B2075E2E3}" srcOrd="1" destOrd="0" presId="urn:microsoft.com/office/officeart/2005/8/layout/hList1"/>
  </dgm:cxnLst>
  <dgm:bg/>
  <dgm:whole/>
</dgm:dataModel>
</file>

<file path=ppt/diagrams/data10.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8CB76F-2049-431A-9C08-E0A136C74145}">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Tělesné pohodlí</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Noční hluk</a:t>
          </a:r>
          <a:endParaRPr lang="cs-CZ" sz="1000" dirty="0">
            <a:solidFill>
              <a:srgbClr val="333399"/>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Citová opora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Zapojení rodiny</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návštěv</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Propuštění a pokračování péče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Průběh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C0E84DA2-BFF3-403A-ACC7-EA08B56C2B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Čistota pokojů</a:t>
          </a:r>
          <a:endParaRPr lang="cs-CZ" sz="1000" dirty="0">
            <a:solidFill>
              <a:srgbClr val="333399"/>
            </a:solidFill>
          </a:endParaRPr>
        </a:p>
      </dgm:t>
    </dgm:pt>
    <dgm:pt modelId="{661418AE-9F24-48D1-91B8-0C6DEA8C3913}" type="parTrans" cxnId="{E0C5FE79-ED24-4628-8705-72DF9BEFB340}">
      <dgm:prSet/>
      <dgm:spPr/>
      <dgm:t>
        <a:bodyPr/>
        <a:lstStyle/>
        <a:p>
          <a:endParaRPr lang="cs-CZ"/>
        </a:p>
      </dgm:t>
    </dgm:pt>
    <dgm:pt modelId="{2A473BE5-D3F5-4475-9488-ABA09FB8DD05}" type="sibTrans" cxnId="{E0C5FE79-ED24-4628-8705-72DF9BEFB340}">
      <dgm:prSet/>
      <dgm:spPr/>
      <dgm:t>
        <a:bodyPr/>
        <a:lstStyle/>
        <a:p>
          <a:endParaRPr lang="cs-CZ"/>
        </a:p>
      </dgm:t>
    </dgm:pt>
    <dgm:pt modelId="{A6A18BE2-CF08-44F0-AA8A-D7624F5CF1A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Čistota toalet a sprch</a:t>
          </a:r>
          <a:endParaRPr lang="cs-CZ" sz="1000" dirty="0">
            <a:solidFill>
              <a:srgbClr val="333399"/>
            </a:solidFill>
          </a:endParaRPr>
        </a:p>
      </dgm:t>
    </dgm:pt>
    <dgm:pt modelId="{9D90BC3D-B54B-4E83-BBE5-EDC59BA473EE}" type="parTrans" cxnId="{3E5DE8BA-86E9-44D3-B1C8-48CC83535867}">
      <dgm:prSet/>
      <dgm:spPr/>
      <dgm:t>
        <a:bodyPr/>
        <a:lstStyle/>
        <a:p>
          <a:endParaRPr lang="cs-CZ"/>
        </a:p>
      </dgm:t>
    </dgm:pt>
    <dgm:pt modelId="{EB12CA44-2378-40B8-818A-D89329325686}" type="sibTrans" cxnId="{3E5DE8BA-86E9-44D3-B1C8-48CC83535867}">
      <dgm:prSet/>
      <dgm:spPr/>
      <dgm:t>
        <a:bodyPr/>
        <a:lstStyle/>
        <a:p>
          <a:endParaRPr lang="cs-CZ"/>
        </a:p>
      </dgm:t>
    </dgm:pt>
    <dgm:pt modelId="{8E3CB524-853F-43FD-B93C-3AC34D8A276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Teplota na pokoji</a:t>
          </a:r>
          <a:endParaRPr lang="cs-CZ" sz="1000" dirty="0">
            <a:solidFill>
              <a:srgbClr val="333399"/>
            </a:solidFill>
          </a:endParaRPr>
        </a:p>
      </dgm:t>
    </dgm:pt>
    <dgm:pt modelId="{18F171D6-2448-4AD5-8416-67D40C4E4D8A}" type="parTrans" cxnId="{4C80BF89-2116-49A7-90AB-E8A4BF93EE33}">
      <dgm:prSet/>
      <dgm:spPr/>
      <dgm:t>
        <a:bodyPr/>
        <a:lstStyle/>
        <a:p>
          <a:endParaRPr lang="cs-CZ"/>
        </a:p>
      </dgm:t>
    </dgm:pt>
    <dgm:pt modelId="{D1DCFC00-074D-44A9-B6FE-4DC2E1CA77E7}" type="sibTrans" cxnId="{4C80BF89-2116-49A7-90AB-E8A4BF93EE33}">
      <dgm:prSet/>
      <dgm:spPr/>
      <dgm:t>
        <a:bodyPr/>
        <a:lstStyle/>
        <a:p>
          <a:endParaRPr lang="cs-CZ"/>
        </a:p>
      </dgm:t>
    </dgm:pt>
    <dgm:pt modelId="{9E0F9FF4-8E97-4C86-9DA2-428B0087EAA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Doba ranního buzení</a:t>
          </a:r>
          <a:endParaRPr lang="cs-CZ" sz="1000" dirty="0">
            <a:solidFill>
              <a:srgbClr val="333399"/>
            </a:solidFill>
          </a:endParaRPr>
        </a:p>
      </dgm:t>
    </dgm:pt>
    <dgm:pt modelId="{39B02121-AC1E-4FF7-B624-4D927EE877FC}" type="parTrans" cxnId="{B8559D0F-2634-48A3-8EF4-3874B3393626}">
      <dgm:prSet/>
      <dgm:spPr/>
      <dgm:t>
        <a:bodyPr/>
        <a:lstStyle/>
        <a:p>
          <a:endParaRPr lang="cs-CZ"/>
        </a:p>
      </dgm:t>
    </dgm:pt>
    <dgm:pt modelId="{DD5E1214-A952-4519-BA98-0667E12906C8}" type="sibTrans" cxnId="{B8559D0F-2634-48A3-8EF4-3874B3393626}">
      <dgm:prSet/>
      <dgm:spPr/>
      <dgm:t>
        <a:bodyPr/>
        <a:lstStyle/>
        <a:p>
          <a:endParaRPr lang="cs-CZ"/>
        </a:p>
      </dgm:t>
    </dgm:pt>
    <dgm:pt modelId="{A24D6DCB-3BF9-464B-8BC0-E6D201E718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Kvalita jídla</a:t>
          </a:r>
          <a:endParaRPr lang="cs-CZ" sz="1000" dirty="0">
            <a:solidFill>
              <a:srgbClr val="333399"/>
            </a:solidFill>
          </a:endParaRPr>
        </a:p>
      </dgm:t>
    </dgm:pt>
    <dgm:pt modelId="{F238C521-7B8F-44B9-BAD3-AC0BFF2BD253}" type="parTrans" cxnId="{B3618CFA-513A-44AA-9A54-2F523D109DA4}">
      <dgm:prSet/>
      <dgm:spPr/>
      <dgm:t>
        <a:bodyPr/>
        <a:lstStyle/>
        <a:p>
          <a:endParaRPr lang="cs-CZ"/>
        </a:p>
      </dgm:t>
    </dgm:pt>
    <dgm:pt modelId="{FEE52194-C922-4A24-A6DF-6A649D3EC87C}" type="sibTrans" cxnId="{B3618CFA-513A-44AA-9A54-2F523D109DA4}">
      <dgm:prSet/>
      <dgm:spPr/>
      <dgm:t>
        <a:bodyPr/>
        <a:lstStyle/>
        <a:p>
          <a:endParaRPr lang="cs-CZ"/>
        </a:p>
      </dgm:t>
    </dgm:pt>
    <dgm:pt modelId="{2DE2859B-8E04-4E5A-B4AA-8DF1CBEC00E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Množství jídla</a:t>
          </a:r>
          <a:endParaRPr lang="cs-CZ" sz="1000" dirty="0">
            <a:solidFill>
              <a:srgbClr val="333399"/>
            </a:solidFill>
          </a:endParaRPr>
        </a:p>
      </dgm:t>
    </dgm:pt>
    <dgm:pt modelId="{56E684D2-B14A-4C40-AA26-6518A49AD4C6}" type="parTrans" cxnId="{AC6BADE7-4C02-43A4-863C-DF14D84F6D59}">
      <dgm:prSet/>
      <dgm:spPr/>
      <dgm:t>
        <a:bodyPr/>
        <a:lstStyle/>
        <a:p>
          <a:endParaRPr lang="cs-CZ"/>
        </a:p>
      </dgm:t>
    </dgm:pt>
    <dgm:pt modelId="{38692862-0E0A-419F-81DF-849BCB15BD93}" type="sibTrans" cxnId="{AC6BADE7-4C02-43A4-863C-DF14D84F6D59}">
      <dgm:prSet/>
      <dgm:spPr/>
      <dgm:t>
        <a:bodyPr/>
        <a:lstStyle/>
        <a:p>
          <a:endParaRPr lang="cs-CZ"/>
        </a:p>
      </dgm:t>
    </dgm:pt>
    <dgm:pt modelId="{CDAC2305-AABB-498D-9954-9B67913F871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Pády z lůžka</a:t>
          </a:r>
          <a:endParaRPr lang="cs-CZ" sz="1000" dirty="0">
            <a:solidFill>
              <a:srgbClr val="333399"/>
            </a:solidFill>
          </a:endParaRPr>
        </a:p>
      </dgm:t>
    </dgm:pt>
    <dgm:pt modelId="{FEC5A3E0-841B-4B14-B8F5-22F644E7A3B0}" type="parTrans" cxnId="{EDB0C511-472A-400C-86C9-9FCCBE9B2592}">
      <dgm:prSet/>
      <dgm:spPr/>
      <dgm:t>
        <a:bodyPr/>
        <a:lstStyle/>
        <a:p>
          <a:endParaRPr lang="cs-CZ"/>
        </a:p>
      </dgm:t>
    </dgm:pt>
    <dgm:pt modelId="{904EE64A-0AF0-43B2-9B61-22FC9F80289F}" type="sibTrans" cxnId="{EDB0C511-472A-400C-86C9-9FCCBE9B2592}">
      <dgm:prSet/>
      <dgm:spPr/>
      <dgm:t>
        <a:bodyPr/>
        <a:lstStyle/>
        <a:p>
          <a:endParaRPr lang="cs-CZ"/>
        </a:p>
      </dgm:t>
    </dgm:pt>
    <dgm:pt modelId="{F99941A0-545A-4883-9819-59660C3594F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Tišení bolesti</a:t>
          </a:r>
          <a:endParaRPr lang="cs-CZ" sz="1000" dirty="0">
            <a:solidFill>
              <a:srgbClr val="333399"/>
            </a:solidFill>
          </a:endParaRPr>
        </a:p>
      </dgm:t>
    </dgm:pt>
    <dgm:pt modelId="{59661E33-7117-4ECC-8BB1-5D7E0433BC47}" type="parTrans" cxnId="{EE895559-6286-4042-95B4-34FE298EC618}">
      <dgm:prSet/>
      <dgm:spPr/>
      <dgm:t>
        <a:bodyPr/>
        <a:lstStyle/>
        <a:p>
          <a:endParaRPr lang="cs-CZ"/>
        </a:p>
      </dgm:t>
    </dgm:pt>
    <dgm:pt modelId="{34960612-D2F9-4588-9101-470CDAD7F437}" type="sibTrans" cxnId="{EE895559-6286-4042-95B4-34FE298EC618}">
      <dgm:prSet/>
      <dgm:spPr/>
      <dgm:t>
        <a:bodyPr/>
        <a:lstStyle/>
        <a:p>
          <a:endParaRPr lang="cs-CZ"/>
        </a:p>
      </dgm:t>
    </dgm:pt>
    <dgm:pt modelId="{F8AE8D86-40C3-4EF8-B0D1-6D364FA137A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Doba podávání jídel</a:t>
          </a:r>
          <a:endParaRPr lang="cs-CZ" sz="1000" dirty="0">
            <a:solidFill>
              <a:srgbClr val="333399"/>
            </a:solidFill>
          </a:endParaRPr>
        </a:p>
      </dgm:t>
    </dgm:pt>
    <dgm:pt modelId="{2BF4CC60-6A0A-4AFE-B1C6-6237706E6B43}" type="parTrans" cxnId="{BB2C03E4-BAAE-4A57-A588-54DCBAF88A58}">
      <dgm:prSet/>
      <dgm:spPr/>
      <dgm:t>
        <a:bodyPr/>
        <a:lstStyle/>
        <a:p>
          <a:endParaRPr lang="cs-CZ"/>
        </a:p>
      </dgm:t>
    </dgm:pt>
    <dgm:pt modelId="{766C3AFA-731F-4006-ABE3-33781916E5FB}" type="sibTrans" cxnId="{BB2C03E4-BAAE-4A57-A588-54DCBAF88A58}">
      <dgm:prSet/>
      <dgm:spPr/>
      <dgm:t>
        <a:bodyPr/>
        <a:lstStyle/>
        <a:p>
          <a:endParaRPr lang="cs-CZ"/>
        </a:p>
      </dgm:t>
    </dgm:pt>
    <dgm:pt modelId="{492AD1BA-0449-4B1F-82CB-06325C3C744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6CF86BD1-79D6-4E7E-B254-2023A2677F49}" type="parTrans" cxnId="{7C45A07F-1135-4AE2-8FB9-1A097F2BE28C}">
      <dgm:prSet/>
      <dgm:spPr/>
      <dgm:t>
        <a:bodyPr/>
        <a:lstStyle/>
        <a:p>
          <a:endParaRPr lang="cs-CZ"/>
        </a:p>
      </dgm:t>
    </dgm:pt>
    <dgm:pt modelId="{3D216648-D7EF-4E26-8F49-6113E0EE0A52}" type="sibTrans" cxnId="{7C45A07F-1135-4AE2-8FB9-1A097F2BE28C}">
      <dgm:prSet/>
      <dgm:spPr/>
      <dgm:t>
        <a:bodyPr/>
        <a:lstStyle/>
        <a:p>
          <a:endParaRPr lang="cs-CZ"/>
        </a:p>
      </dgm:t>
    </dgm:pt>
    <dgm:pt modelId="{DBF1121F-8BFA-4D0C-96B7-83E8CD0CA46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FD05899E-4339-4314-98F7-6E35C5A2AA5F}" type="parTrans" cxnId="{187ED2BB-76F7-4CBF-9544-F178352CDCB6}">
      <dgm:prSet/>
      <dgm:spPr/>
      <dgm:t>
        <a:bodyPr/>
        <a:lstStyle/>
        <a:p>
          <a:endParaRPr lang="cs-CZ"/>
        </a:p>
      </dgm:t>
    </dgm:pt>
    <dgm:pt modelId="{4448D379-8100-4F0A-AC0B-48CB0A7557A8}" type="sibTrans" cxnId="{187ED2BB-76F7-4CBF-9544-F178352CDCB6}">
      <dgm:prSet/>
      <dgm:spPr/>
      <dgm:t>
        <a:bodyPr/>
        <a:lstStyle/>
        <a:p>
          <a:endParaRPr lang="cs-CZ"/>
        </a:p>
      </dgm:t>
    </dgm:pt>
    <dgm:pt modelId="{90A98A2F-8032-41A4-9864-8910FAFE7A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Hodnocení postoje celého personálu nemocnice</a:t>
          </a:r>
          <a:endParaRPr lang="cs-CZ" sz="1000" dirty="0">
            <a:solidFill>
              <a:srgbClr val="969696"/>
            </a:solidFill>
          </a:endParaRPr>
        </a:p>
      </dgm:t>
    </dgm:pt>
    <dgm:pt modelId="{D559E0D3-85B3-43E1-8801-6A745CE4DB08}" type="parTrans" cxnId="{72C8B3CE-A5CA-450B-BC33-D71A08CEEC30}">
      <dgm:prSet/>
      <dgm:spPr/>
      <dgm:t>
        <a:bodyPr/>
        <a:lstStyle/>
        <a:p>
          <a:endParaRPr lang="cs-CZ"/>
        </a:p>
      </dgm:t>
    </dgm:pt>
    <dgm:pt modelId="{9486B827-222F-4961-BDF8-0514337B45D4}" type="sibTrans" cxnId="{72C8B3CE-A5CA-450B-BC33-D71A08CEEC30}">
      <dgm:prSet/>
      <dgm:spPr/>
      <dgm:t>
        <a:bodyPr/>
        <a:lstStyle/>
        <a:p>
          <a:endParaRPr lang="cs-CZ"/>
        </a:p>
      </dgm:t>
    </dgm:pt>
    <dgm:pt modelId="{53949251-3310-48EC-B957-B47F042BDCB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Zajištění citových </a:t>
          </a:r>
          <a:br>
            <a:rPr lang="cs-CZ" sz="1000" dirty="0" smtClean="0">
              <a:solidFill>
                <a:srgbClr val="969696"/>
              </a:solidFill>
            </a:rPr>
          </a:br>
          <a:r>
            <a:rPr lang="cs-CZ" sz="1000" dirty="0" smtClean="0">
              <a:solidFill>
                <a:srgbClr val="969696"/>
              </a:solidFill>
            </a:rPr>
            <a:t>a duchovních potřeb</a:t>
          </a:r>
          <a:endParaRPr lang="cs-CZ" sz="1000" dirty="0">
            <a:solidFill>
              <a:srgbClr val="969696"/>
            </a:solidFill>
          </a:endParaRPr>
        </a:p>
      </dgm:t>
    </dgm:pt>
    <dgm:pt modelId="{228E48CF-AA69-4CFA-BEDB-8C5D782D877F}" type="parTrans" cxnId="{597C8BA6-7C13-42A3-9105-3E39EC387074}">
      <dgm:prSet/>
      <dgm:spPr/>
      <dgm:t>
        <a:bodyPr/>
        <a:lstStyle/>
        <a:p>
          <a:endParaRPr lang="cs-CZ"/>
        </a:p>
      </dgm:t>
    </dgm:pt>
    <dgm:pt modelId="{1D7F8173-4FA6-44BA-9950-F104FC0CF425}" type="sibTrans" cxnId="{597C8BA6-7C13-42A3-9105-3E39EC387074}">
      <dgm:prSet/>
      <dgm:spPr/>
      <dgm:t>
        <a:bodyPr/>
        <a:lstStyle/>
        <a:p>
          <a:endParaRPr lang="cs-CZ"/>
        </a:p>
      </dgm:t>
    </dgm:pt>
    <dgm:pt modelId="{CD9C7332-5B84-4E72-8218-2336F8A6380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3C6F2BB4-5BDE-4D44-9ABF-355B01877D92}" type="parTrans" cxnId="{B294B4B9-8AA0-4A81-9551-DFD34DA259D8}">
      <dgm:prSet/>
      <dgm:spPr/>
      <dgm:t>
        <a:bodyPr/>
        <a:lstStyle/>
        <a:p>
          <a:endParaRPr lang="cs-CZ"/>
        </a:p>
      </dgm:t>
    </dgm:pt>
    <dgm:pt modelId="{6080A6A6-C3BE-4140-A521-8CE9227A2F4F}" type="sibTrans" cxnId="{B294B4B9-8AA0-4A81-9551-DFD34DA259D8}">
      <dgm:prSet/>
      <dgm:spPr/>
      <dgm:t>
        <a:bodyPr/>
        <a:lstStyle/>
        <a:p>
          <a:endParaRPr lang="cs-CZ"/>
        </a:p>
      </dgm:t>
    </dgm:pt>
    <dgm:pt modelId="{CE0718F1-9223-4E75-A57A-DBC960FFCA1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Vysvětlení péče po propuštění rodině</a:t>
          </a:r>
          <a:endParaRPr lang="cs-CZ" sz="1000" dirty="0">
            <a:solidFill>
              <a:srgbClr val="969696"/>
            </a:solidFill>
          </a:endParaRPr>
        </a:p>
      </dgm:t>
    </dgm:pt>
    <dgm:pt modelId="{A40013D3-DBDE-44FF-9D89-2FE7A9A07BD8}" type="parTrans" cxnId="{86637A64-ED88-4E2F-846E-35D56940208F}">
      <dgm:prSet/>
      <dgm:spPr/>
      <dgm:t>
        <a:bodyPr/>
        <a:lstStyle/>
        <a:p>
          <a:endParaRPr lang="cs-CZ"/>
        </a:p>
      </dgm:t>
    </dgm:pt>
    <dgm:pt modelId="{8B700B71-2F8F-48D7-BF32-FF8C21B64E56}" type="sibTrans" cxnId="{86637A64-ED88-4E2F-846E-35D56940208F}">
      <dgm:prSet/>
      <dgm:spPr/>
      <dgm:t>
        <a:bodyPr/>
        <a:lstStyle/>
        <a:p>
          <a:endParaRPr lang="cs-CZ"/>
        </a:p>
      </dgm:t>
    </dgm:pt>
    <dgm:pt modelId="{DC182281-1452-4873-BAAB-E3698D6FC1D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péči a užívání léků po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4A5103D4-9082-4BAD-BFBD-C07A2CC170A6}" type="parTrans" cxnId="{6AD6A94A-0D58-4525-9BC2-DE83D394C997}">
      <dgm:prSet/>
      <dgm:spPr/>
      <dgm:t>
        <a:bodyPr/>
        <a:lstStyle/>
        <a:p>
          <a:endParaRPr lang="cs-CZ"/>
        </a:p>
      </dgm:t>
    </dgm:pt>
    <dgm:pt modelId="{EF6951A2-5E2B-4B84-A75E-188396412879}" type="sibTrans" cxnId="{6AD6A94A-0D58-4525-9BC2-DE83D394C997}">
      <dgm:prSet/>
      <dgm:spPr/>
      <dgm:t>
        <a:bodyPr/>
        <a:lstStyle/>
        <a:p>
          <a:endParaRPr lang="cs-CZ"/>
        </a:p>
      </dgm:t>
    </dgm:pt>
    <dgm:pt modelId="{634F591D-4803-4CF5-A755-C90F4517786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možných nebezpečných příznacích po propuštění ze nemocnice</a:t>
          </a:r>
          <a:endParaRPr lang="cs-CZ" sz="1000" dirty="0">
            <a:solidFill>
              <a:srgbClr val="969696"/>
            </a:solidFill>
          </a:endParaRPr>
        </a:p>
      </dgm:t>
    </dgm:pt>
    <dgm:pt modelId="{5F208C92-AD06-46DC-9C32-1DE06E561BC3}" type="parTrans" cxnId="{AE892640-84C5-4CB1-9C3E-5928DF55CC2F}">
      <dgm:prSet/>
      <dgm:spPr/>
      <dgm:t>
        <a:bodyPr/>
        <a:lstStyle/>
        <a:p>
          <a:endParaRPr lang="cs-CZ"/>
        </a:p>
      </dgm:t>
    </dgm:pt>
    <dgm:pt modelId="{A328E719-0967-4290-9889-46E4885BE3CC}" type="sibTrans" cxnId="{AE892640-84C5-4CB1-9C3E-5928DF55CC2F}">
      <dgm:prSet/>
      <dgm:spPr/>
      <dgm:t>
        <a:bodyPr/>
        <a:lstStyle/>
        <a:p>
          <a:endParaRPr lang="cs-CZ"/>
        </a:p>
      </dgm:t>
    </dgm:pt>
    <dgm:pt modelId="{36BD8286-BD88-4A87-9157-3B1793362D3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Nabídka pomoci při zajišťování domácí péče po propuštění ze nemocnice</a:t>
          </a:r>
          <a:endParaRPr lang="cs-CZ" sz="1000" dirty="0">
            <a:solidFill>
              <a:srgbClr val="969696"/>
            </a:solidFill>
          </a:endParaRPr>
        </a:p>
      </dgm:t>
    </dgm:pt>
    <dgm:pt modelId="{ADC6A5D0-5927-40E1-8896-3234B0B7F5C9}" type="parTrans" cxnId="{EB370B24-725A-48A9-AF26-2711A18E5515}">
      <dgm:prSet/>
      <dgm:spPr/>
      <dgm:t>
        <a:bodyPr/>
        <a:lstStyle/>
        <a:p>
          <a:endParaRPr lang="cs-CZ"/>
        </a:p>
      </dgm:t>
    </dgm:pt>
    <dgm:pt modelId="{85B5ED9D-B83E-448C-B720-FFC400B31185}" type="sibTrans" cxnId="{EB370B24-725A-48A9-AF26-2711A18E5515}">
      <dgm:prSet/>
      <dgm:spPr/>
      <dgm:t>
        <a:bodyPr/>
        <a:lstStyle/>
        <a:p>
          <a:endParaRPr lang="cs-CZ"/>
        </a:p>
      </dgm:t>
    </dgm:pt>
    <dgm:pt modelId="{99D7D621-DAA8-4EA6-A4FC-250F94F4ACB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B294F4C6-1879-425D-8374-72C9C319FA49}" type="parTrans" cxnId="{9A822A8F-C17A-498A-8DBC-12986E7FF572}">
      <dgm:prSet/>
      <dgm:spPr/>
      <dgm:t>
        <a:bodyPr/>
        <a:lstStyle/>
        <a:p>
          <a:endParaRPr lang="cs-CZ"/>
        </a:p>
      </dgm:t>
    </dgm:pt>
    <dgm:pt modelId="{3B6498EE-6865-4900-AD9A-874DCFE70183}" type="sibTrans" cxnId="{9A822A8F-C17A-498A-8DBC-12986E7FF572}">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dgm:presLayoutVars>
          <dgm:bulletEnabled val="1"/>
        </dgm:presLayoutVars>
      </dgm:prSet>
      <dgm:spPr/>
      <dgm:t>
        <a:bodyPr/>
        <a:lstStyle/>
        <a:p>
          <a:endParaRPr lang="cs-CZ"/>
        </a:p>
      </dgm:t>
    </dgm:pt>
  </dgm:ptLst>
  <dgm:cxnLst>
    <dgm:cxn modelId="{AC6BADE7-4C02-43A4-863C-DF14D84F6D59}" srcId="{9E8CB76F-2049-431A-9C08-E0A136C74145}" destId="{2DE2859B-8E04-4E5A-B4AA-8DF1CBEC00E7}" srcOrd="6" destOrd="0" parTransId="{56E684D2-B14A-4C40-AA26-6518A49AD4C6}" sibTransId="{38692862-0E0A-419F-81DF-849BCB15BD93}"/>
    <dgm:cxn modelId="{6F23A153-4701-4D8C-8DDE-39D8554E715B}" type="presOf" srcId="{634F591D-4803-4CF5-A755-C90F4517786C}" destId="{E6F93A2A-3FB0-45DC-B0A7-423B2075E2E3}" srcOrd="0" destOrd="2"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CF95A3D2-999C-4713-86A4-9815152C8A7B}" type="presOf" srcId="{F8AE8D86-40C3-4EF8-B0D1-6D364FA137A0}" destId="{BC3B7E54-6D6E-44C4-A92A-089568618AE7}" srcOrd="0" destOrd="7" presId="urn:microsoft.com/office/officeart/2005/8/layout/hList1"/>
    <dgm:cxn modelId="{599E2323-4DA5-4058-AA3A-DD26731ADC5D}" type="presOf" srcId="{DBF1121F-8BFA-4D0C-96B7-83E8CD0CA466}" destId="{AEF37CF8-CC7C-4AEA-B88D-CFB304E35DB5}" srcOrd="0" destOrd="2" presId="urn:microsoft.com/office/officeart/2005/8/layout/hList1"/>
    <dgm:cxn modelId="{4C80BF89-2116-49A7-90AB-E8A4BF93EE33}" srcId="{9E8CB76F-2049-431A-9C08-E0A136C74145}" destId="{8E3CB524-853F-43FD-B93C-3AC34D8A276B}" srcOrd="3" destOrd="0" parTransId="{18F171D6-2448-4AD5-8416-67D40C4E4D8A}" sibTransId="{D1DCFC00-074D-44A9-B6FE-4DC2E1CA77E7}"/>
    <dgm:cxn modelId="{AAC0A423-2E3E-4A50-A448-C1D722A94C32}" type="presOf" srcId="{DC182281-1452-4873-BAAB-E3698D6FC1DC}" destId="{E6F93A2A-3FB0-45DC-B0A7-423B2075E2E3}" srcOrd="0" destOrd="1" presId="urn:microsoft.com/office/officeart/2005/8/layout/hList1"/>
    <dgm:cxn modelId="{67DB4956-ADC5-4621-AD3C-B6A56C2AF83C}" type="presOf" srcId="{53949251-3310-48EC-B957-B47F042BDCBE}" destId="{AEF37CF8-CC7C-4AEA-B88D-CFB304E35DB5}" srcOrd="0" destOrd="4" presId="urn:microsoft.com/office/officeart/2005/8/layout/hList1"/>
    <dgm:cxn modelId="{E0C5FE79-ED24-4628-8705-72DF9BEFB340}" srcId="{9E8CB76F-2049-431A-9C08-E0A136C74145}" destId="{C0E84DA2-BFF3-403A-ACC7-EA08B56C2BC5}" srcOrd="1" destOrd="0" parTransId="{661418AE-9F24-48D1-91B8-0C6DEA8C3913}" sibTransId="{2A473BE5-D3F5-4475-9488-ABA09FB8DD05}"/>
    <dgm:cxn modelId="{3E5DE8BA-86E9-44D3-B1C8-48CC83535867}" srcId="{9E8CB76F-2049-431A-9C08-E0A136C74145}" destId="{A6A18BE2-CF08-44F0-AA8A-D7624F5CF1AB}" srcOrd="2" destOrd="0" parTransId="{9D90BC3D-B54B-4E83-BBE5-EDC59BA473EE}" sibTransId="{EB12CA44-2378-40B8-818A-D89329325686}"/>
    <dgm:cxn modelId="{AE892640-84C5-4CB1-9C3E-5928DF55CC2F}" srcId="{603AEEAF-F684-4D8A-A7E4-887E0E375FC1}" destId="{634F591D-4803-4CF5-A755-C90F4517786C}" srcOrd="2" destOrd="0" parTransId="{5F208C92-AD06-46DC-9C32-1DE06E561BC3}" sibTransId="{A328E719-0967-4290-9889-46E4885BE3CC}"/>
    <dgm:cxn modelId="{42F3EC86-BA9B-48B9-80BB-7019E3980CC7}" srcId="{462B5889-8FA2-458B-906E-7D0A7FD7D8FF}" destId="{8D48F7DA-BBFB-4499-9152-97C83528F49A}" srcOrd="1" destOrd="0" parTransId="{C43A8375-3D94-4AD8-809A-73F66B13643F}" sibTransId="{1A032CAE-7982-48C3-AA66-38F80B3D6EEE}"/>
    <dgm:cxn modelId="{FC4975AD-7AA1-497E-8FBE-03C71C8ED07D}" type="presOf" srcId="{51B314C1-0E8F-43D9-AD2D-30639BFC6CC7}" destId="{A5A71454-8942-43C5-A6A9-7D82A4D50DF0}" srcOrd="0" destOrd="0" presId="urn:microsoft.com/office/officeart/2005/8/layout/hList1"/>
    <dgm:cxn modelId="{86637A64-ED88-4E2F-846E-35D56940208F}" srcId="{51B314C1-0E8F-43D9-AD2D-30639BFC6CC7}" destId="{CE0718F1-9223-4E75-A57A-DBC960FFCA17}" srcOrd="2" destOrd="0" parTransId="{A40013D3-DBDE-44FF-9D89-2FE7A9A07BD8}" sibTransId="{8B700B71-2F8F-48D7-BF32-FF8C21B64E56}"/>
    <dgm:cxn modelId="{2229B837-A3B3-4A28-A3B3-8AB13633A138}" type="presOf" srcId="{99D7D621-DAA8-4EA6-A4FC-250F94F4ACB0}" destId="{E6F93A2A-3FB0-45DC-B0A7-423B2075E2E3}" srcOrd="0" destOrd="4" presId="urn:microsoft.com/office/officeart/2005/8/layout/hList1"/>
    <dgm:cxn modelId="{6F8663DE-E404-47E0-BC1B-9584BD9CA490}" type="presOf" srcId="{8D48F7DA-BBFB-4499-9152-97C83528F49A}" destId="{866A8F34-8704-441F-B8F5-42C854A585BE}" srcOrd="0" destOrd="0" presId="urn:microsoft.com/office/officeart/2005/8/layout/hList1"/>
    <dgm:cxn modelId="{BA09E015-71E7-4162-935E-D3DCBDE70853}" type="presOf" srcId="{CD9C7332-5B84-4E72-8218-2336F8A63803}" destId="{8400A76D-CCE0-4375-AB75-D238D2558CF1}" srcOrd="0" destOrd="1"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F4E19FFC-3E78-47B8-BAC3-28F941E91970}" srcId="{9E8CB76F-2049-431A-9C08-E0A136C74145}" destId="{2FA8557F-746C-48CC-AE72-9388E450E751}" srcOrd="0" destOrd="0" parTransId="{C65393BA-FBCF-4D79-B29A-13B8F3D59F5A}" sibTransId="{EA611527-8569-4690-9624-3A30DD53E3FA}"/>
    <dgm:cxn modelId="{B3618CFA-513A-44AA-9A54-2F523D109DA4}" srcId="{9E8CB76F-2049-431A-9C08-E0A136C74145}" destId="{A24D6DCB-3BF9-464B-8BC0-E6D201E718C5}" srcOrd="5" destOrd="0" parTransId="{F238C521-7B8F-44B9-BAD3-AC0BFF2BD253}" sibTransId="{FEE52194-C922-4A24-A6DF-6A649D3EC87C}"/>
    <dgm:cxn modelId="{72C8B3CE-A5CA-450B-BC33-D71A08CEEC30}" srcId="{8D48F7DA-BBFB-4499-9152-97C83528F49A}" destId="{90A98A2F-8032-41A4-9864-8910FAFE7A88}" srcOrd="3" destOrd="0" parTransId="{D559E0D3-85B3-43E1-8801-6A745CE4DB08}" sibTransId="{9486B827-222F-4961-BDF8-0514337B45D4}"/>
    <dgm:cxn modelId="{53D2C066-D049-4838-B063-A44CE1791E99}" type="presOf" srcId="{D4E6A407-62BA-43DA-8142-3BD3C5DF999B}" destId="{8400A76D-CCE0-4375-AB75-D238D2558CF1}" srcOrd="0" destOrd="0" presId="urn:microsoft.com/office/officeart/2005/8/layout/hList1"/>
    <dgm:cxn modelId="{B294B4B9-8AA0-4A81-9551-DFD34DA259D8}" srcId="{51B314C1-0E8F-43D9-AD2D-30639BFC6CC7}" destId="{CD9C7332-5B84-4E72-8218-2336F8A63803}" srcOrd="1" destOrd="0" parTransId="{3C6F2BB4-5BDE-4D44-9ABF-355B01877D92}" sibTransId="{6080A6A6-C3BE-4140-A521-8CE9227A2F4F}"/>
    <dgm:cxn modelId="{187ED2BB-76F7-4CBF-9544-F178352CDCB6}" srcId="{8D48F7DA-BBFB-4499-9152-97C83528F49A}" destId="{DBF1121F-8BFA-4D0C-96B7-83E8CD0CA466}" srcOrd="2" destOrd="0" parTransId="{FD05899E-4339-4314-98F7-6E35C5A2AA5F}" sibTransId="{4448D379-8100-4F0A-AC0B-48CB0A7557A8}"/>
    <dgm:cxn modelId="{597C8BA6-7C13-42A3-9105-3E39EC387074}" srcId="{8D48F7DA-BBFB-4499-9152-97C83528F49A}" destId="{53949251-3310-48EC-B957-B47F042BDCBE}" srcOrd="4" destOrd="0" parTransId="{228E48CF-AA69-4CFA-BEDB-8C5D782D877F}" sibTransId="{1D7F8173-4FA6-44BA-9950-F104FC0CF425}"/>
    <dgm:cxn modelId="{7C45A07F-1135-4AE2-8FB9-1A097F2BE28C}" srcId="{8D48F7DA-BBFB-4499-9152-97C83528F49A}" destId="{492AD1BA-0449-4B1F-82CB-06325C3C7441}" srcOrd="1" destOrd="0" parTransId="{6CF86BD1-79D6-4E7E-B254-2023A2677F49}" sibTransId="{3D216648-D7EF-4E26-8F49-6113E0EE0A52}"/>
    <dgm:cxn modelId="{EE895559-6286-4042-95B4-34FE298EC618}" srcId="{9E8CB76F-2049-431A-9C08-E0A136C74145}" destId="{F99941A0-545A-4883-9819-59660C3594F2}" srcOrd="9" destOrd="0" parTransId="{59661E33-7117-4ECC-8BB1-5D7E0433BC47}" sibTransId="{34960612-D2F9-4588-9101-470CDAD7F437}"/>
    <dgm:cxn modelId="{3FE2B831-030D-484C-8AA8-D96283015B02}" type="presOf" srcId="{36BD8286-BD88-4A87-9157-3B1793362D3A}" destId="{E6F93A2A-3FB0-45DC-B0A7-423B2075E2E3}" srcOrd="0" destOrd="3" presId="urn:microsoft.com/office/officeart/2005/8/layout/hList1"/>
    <dgm:cxn modelId="{648D697E-9B48-4D6F-B7E8-E3AC8C81E375}" srcId="{8D48F7DA-BBFB-4499-9152-97C83528F49A}" destId="{6BB9962D-A921-4F62-A86F-B571C8BAF431}" srcOrd="0" destOrd="0" parTransId="{096CBD8D-6173-49B9-88B9-B2D3CC603ED0}" sibTransId="{FE34A885-DA18-4F60-B383-B5AACBA88DE1}"/>
    <dgm:cxn modelId="{08C3D12D-99A8-4A2D-B53E-2E3E99D90B44}" srcId="{462B5889-8FA2-458B-906E-7D0A7FD7D8FF}" destId="{51B314C1-0E8F-43D9-AD2D-30639BFC6CC7}" srcOrd="2" destOrd="0" parTransId="{3AFA477A-E883-4E8D-B31C-15D44DDE6649}" sibTransId="{8F13D755-9D44-4C0B-B08C-D6EF7DCC57AF}"/>
    <dgm:cxn modelId="{830E13FB-2264-42B3-B9FB-A3EA0E020F91}" type="presOf" srcId="{A24D6DCB-3BF9-464B-8BC0-E6D201E718C5}" destId="{BC3B7E54-6D6E-44C4-A92A-089568618AE7}" srcOrd="0" destOrd="5" presId="urn:microsoft.com/office/officeart/2005/8/layout/hList1"/>
    <dgm:cxn modelId="{BB2C03E4-BAAE-4A57-A588-54DCBAF88A58}" srcId="{9E8CB76F-2049-431A-9C08-E0A136C74145}" destId="{F8AE8D86-40C3-4EF8-B0D1-6D364FA137A0}" srcOrd="7" destOrd="0" parTransId="{2BF4CC60-6A0A-4AFE-B1C6-6237706E6B43}" sibTransId="{766C3AFA-731F-4006-ABE3-33781916E5FB}"/>
    <dgm:cxn modelId="{C4008AF6-6E4A-4C86-AAB1-06AD381AE9AE}" type="presOf" srcId="{90A98A2F-8032-41A4-9864-8910FAFE7A88}" destId="{AEF37CF8-CC7C-4AEA-B88D-CFB304E35DB5}" srcOrd="0" destOrd="3" presId="urn:microsoft.com/office/officeart/2005/8/layout/hList1"/>
    <dgm:cxn modelId="{EDC56B32-2314-4FC7-8B42-9EDF4381E8ED}" type="presOf" srcId="{2FA8557F-746C-48CC-AE72-9388E450E751}" destId="{BC3B7E54-6D6E-44C4-A92A-089568618AE7}" srcOrd="0" destOrd="0"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F079916E-D9C0-4507-8FAE-568991AE467C}" type="presOf" srcId="{9E8CB76F-2049-431A-9C08-E0A136C74145}" destId="{8CCCE849-3C31-458E-9F06-29B27A05C70D}" srcOrd="0" destOrd="0" presId="urn:microsoft.com/office/officeart/2005/8/layout/hList1"/>
    <dgm:cxn modelId="{9A822A8F-C17A-498A-8DBC-12986E7FF572}" srcId="{603AEEAF-F684-4D8A-A7E4-887E0E375FC1}" destId="{99D7D621-DAA8-4EA6-A4FC-250F94F4ACB0}" srcOrd="4" destOrd="0" parTransId="{B294F4C6-1879-425D-8374-72C9C319FA49}" sibTransId="{3B6498EE-6865-4900-AD9A-874DCFE70183}"/>
    <dgm:cxn modelId="{5913D11C-C157-4DF9-BE9D-66B1AD8DA403}" type="presOf" srcId="{603AEEAF-F684-4D8A-A7E4-887E0E375FC1}" destId="{4E17E5B9-5C8D-4ED5-943B-2AA1C844039E}" srcOrd="0" destOrd="0" presId="urn:microsoft.com/office/officeart/2005/8/layout/hList1"/>
    <dgm:cxn modelId="{6AD6A94A-0D58-4525-9BC2-DE83D394C997}" srcId="{603AEEAF-F684-4D8A-A7E4-887E0E375FC1}" destId="{DC182281-1452-4873-BAAB-E3698D6FC1DC}" srcOrd="1" destOrd="0" parTransId="{4A5103D4-9082-4BAD-BFBD-C07A2CC170A6}" sibTransId="{EF6951A2-5E2B-4B84-A75E-188396412879}"/>
    <dgm:cxn modelId="{65AD0457-6032-4260-8329-4D96A18069C9}" type="presOf" srcId="{6BB9962D-A921-4F62-A86F-B571C8BAF431}" destId="{AEF37CF8-CC7C-4AEA-B88D-CFB304E35DB5}" srcOrd="0" destOrd="0" presId="urn:microsoft.com/office/officeart/2005/8/layout/hList1"/>
    <dgm:cxn modelId="{7FA8A76B-BA10-471A-966F-F0362BC426D8}" type="presOf" srcId="{CE0718F1-9223-4E75-A57A-DBC960FFCA17}" destId="{8400A76D-CCE0-4375-AB75-D238D2558CF1}" srcOrd="0" destOrd="2" presId="urn:microsoft.com/office/officeart/2005/8/layout/hList1"/>
    <dgm:cxn modelId="{8FBF1EF1-85F5-42CA-AF8B-1C4047B08C30}" type="presOf" srcId="{8E3CB524-853F-43FD-B93C-3AC34D8A276B}" destId="{BC3B7E54-6D6E-44C4-A92A-089568618AE7}" srcOrd="0" destOrd="3" presId="urn:microsoft.com/office/officeart/2005/8/layout/hList1"/>
    <dgm:cxn modelId="{5EB68BB6-2124-4A53-ADC7-86EA1900F30A}" type="presOf" srcId="{C0E84DA2-BFF3-403A-ACC7-EA08B56C2BC5}" destId="{BC3B7E54-6D6E-44C4-A92A-089568618AE7}" srcOrd="0" destOrd="1" presId="urn:microsoft.com/office/officeart/2005/8/layout/hList1"/>
    <dgm:cxn modelId="{B8559D0F-2634-48A3-8EF4-3874B3393626}" srcId="{9E8CB76F-2049-431A-9C08-E0A136C74145}" destId="{9E0F9FF4-8E97-4C86-9DA2-428B0087EAAF}" srcOrd="4" destOrd="0" parTransId="{39B02121-AC1E-4FF7-B624-4D927EE877FC}" sibTransId="{DD5E1214-A952-4519-BA98-0667E12906C8}"/>
    <dgm:cxn modelId="{EB370B24-725A-48A9-AF26-2711A18E5515}" srcId="{603AEEAF-F684-4D8A-A7E4-887E0E375FC1}" destId="{36BD8286-BD88-4A87-9157-3B1793362D3A}" srcOrd="3" destOrd="0" parTransId="{ADC6A5D0-5927-40E1-8896-3234B0B7F5C9}" sibTransId="{85B5ED9D-B83E-448C-B720-FFC400B31185}"/>
    <dgm:cxn modelId="{06525CF2-2638-4F99-B8B6-2881FE51E5F8}" type="presOf" srcId="{462B5889-8FA2-458B-906E-7D0A7FD7D8FF}" destId="{3BE66233-68EB-4712-AF4C-48D78D583849}" srcOrd="0" destOrd="0" presId="urn:microsoft.com/office/officeart/2005/8/layout/hList1"/>
    <dgm:cxn modelId="{EDBEE8DF-0E01-4C71-B302-E1CDD4D15C3F}" type="presOf" srcId="{9E0F9FF4-8E97-4C86-9DA2-428B0087EAAF}" destId="{BC3B7E54-6D6E-44C4-A92A-089568618AE7}" srcOrd="0" destOrd="4" presId="urn:microsoft.com/office/officeart/2005/8/layout/hList1"/>
    <dgm:cxn modelId="{EDB0C511-472A-400C-86C9-9FCCBE9B2592}" srcId="{9E8CB76F-2049-431A-9C08-E0A136C74145}" destId="{CDAC2305-AABB-498D-9954-9B67913F8713}" srcOrd="8" destOrd="0" parTransId="{FEC5A3E0-841B-4B14-B8F5-22F644E7A3B0}" sibTransId="{904EE64A-0AF0-43B2-9B61-22FC9F80289F}"/>
    <dgm:cxn modelId="{CC1EB259-5E46-4D0C-B89D-AF4C8CE708C3}" type="presOf" srcId="{492AD1BA-0449-4B1F-82CB-06325C3C7441}" destId="{AEF37CF8-CC7C-4AEA-B88D-CFB304E35DB5}" srcOrd="0" destOrd="1" presId="urn:microsoft.com/office/officeart/2005/8/layout/hList1"/>
    <dgm:cxn modelId="{4913F86F-3FA7-40E8-B13F-339FFDDC41EC}" type="presOf" srcId="{142F616F-0834-4085-A951-45F60AC0600A}" destId="{E6F93A2A-3FB0-45DC-B0A7-423B2075E2E3}" srcOrd="0" destOrd="0" presId="urn:microsoft.com/office/officeart/2005/8/layout/hList1"/>
    <dgm:cxn modelId="{F0A2F515-0B54-4C84-8D64-839BC00C554B}" type="presOf" srcId="{2DE2859B-8E04-4E5A-B4AA-8DF1CBEC00E7}" destId="{BC3B7E54-6D6E-44C4-A92A-089568618AE7}" srcOrd="0" destOrd="6" presId="urn:microsoft.com/office/officeart/2005/8/layout/hList1"/>
    <dgm:cxn modelId="{2431CC1C-278A-4896-AC75-D10875D6D58F}" type="presOf" srcId="{CDAC2305-AABB-498D-9954-9B67913F8713}" destId="{BC3B7E54-6D6E-44C4-A92A-089568618AE7}" srcOrd="0" destOrd="8"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A5C60EF2-F869-4114-81E0-DD7CD5481BFF}" type="presOf" srcId="{A6A18BE2-CF08-44F0-AA8A-D7624F5CF1AB}" destId="{BC3B7E54-6D6E-44C4-A92A-089568618AE7}" srcOrd="0" destOrd="2" presId="urn:microsoft.com/office/officeart/2005/8/layout/hList1"/>
    <dgm:cxn modelId="{8E1DA321-D9F3-4BB5-B7E5-41B6AEDEB4EE}" type="presOf" srcId="{F99941A0-545A-4883-9819-59660C3594F2}" destId="{BC3B7E54-6D6E-44C4-A92A-089568618AE7}" srcOrd="0" destOrd="9" presId="urn:microsoft.com/office/officeart/2005/8/layout/hList1"/>
    <dgm:cxn modelId="{B47D20A4-F92E-4D25-94A8-1E49422B631E}" type="presParOf" srcId="{3BE66233-68EB-4712-AF4C-48D78D583849}" destId="{544A16FB-92AB-4CBB-8C07-794A531D2F15}" srcOrd="0" destOrd="0" presId="urn:microsoft.com/office/officeart/2005/8/layout/hList1"/>
    <dgm:cxn modelId="{B3852C1D-F94F-431A-9B84-19A300A0241B}" type="presParOf" srcId="{544A16FB-92AB-4CBB-8C07-794A531D2F15}" destId="{8CCCE849-3C31-458E-9F06-29B27A05C70D}" srcOrd="0" destOrd="0" presId="urn:microsoft.com/office/officeart/2005/8/layout/hList1"/>
    <dgm:cxn modelId="{1CC5C97E-2DDB-4689-AE2E-AFF4BD5442B7}" type="presParOf" srcId="{544A16FB-92AB-4CBB-8C07-794A531D2F15}" destId="{BC3B7E54-6D6E-44C4-A92A-089568618AE7}" srcOrd="1" destOrd="0" presId="urn:microsoft.com/office/officeart/2005/8/layout/hList1"/>
    <dgm:cxn modelId="{9CC14C81-17ED-4D43-8B68-8C90688F2842}" type="presParOf" srcId="{3BE66233-68EB-4712-AF4C-48D78D583849}" destId="{4322B7A1-510A-492D-A54F-49B3970372D6}" srcOrd="1" destOrd="0" presId="urn:microsoft.com/office/officeart/2005/8/layout/hList1"/>
    <dgm:cxn modelId="{961FE88C-30D6-4954-BEA5-6462F7083F3A}" type="presParOf" srcId="{3BE66233-68EB-4712-AF4C-48D78D583849}" destId="{8C82F9AC-6C2C-4F10-B9C5-F0E88303896B}" srcOrd="2" destOrd="0" presId="urn:microsoft.com/office/officeart/2005/8/layout/hList1"/>
    <dgm:cxn modelId="{70457029-1D4F-4B86-9729-2D84E9D85A5A}" type="presParOf" srcId="{8C82F9AC-6C2C-4F10-B9C5-F0E88303896B}" destId="{866A8F34-8704-441F-B8F5-42C854A585BE}" srcOrd="0" destOrd="0" presId="urn:microsoft.com/office/officeart/2005/8/layout/hList1"/>
    <dgm:cxn modelId="{55BA6CDC-4D04-476B-BD0D-8401BF0305D3}" type="presParOf" srcId="{8C82F9AC-6C2C-4F10-B9C5-F0E88303896B}" destId="{AEF37CF8-CC7C-4AEA-B88D-CFB304E35DB5}" srcOrd="1" destOrd="0" presId="urn:microsoft.com/office/officeart/2005/8/layout/hList1"/>
    <dgm:cxn modelId="{2EC1AC31-51DB-41EC-AC94-48E65445471C}" type="presParOf" srcId="{3BE66233-68EB-4712-AF4C-48D78D583849}" destId="{A45D426A-9175-4EC3-A3F1-EB887A90517E}" srcOrd="3" destOrd="0" presId="urn:microsoft.com/office/officeart/2005/8/layout/hList1"/>
    <dgm:cxn modelId="{5B55166D-941A-486E-9045-8D663933718B}" type="presParOf" srcId="{3BE66233-68EB-4712-AF4C-48D78D583849}" destId="{DB8909C7-D95D-4295-A846-F676B9C77EE5}" srcOrd="4" destOrd="0" presId="urn:microsoft.com/office/officeart/2005/8/layout/hList1"/>
    <dgm:cxn modelId="{62CD77CD-8D40-4DEC-93E1-5203E0335D57}" type="presParOf" srcId="{DB8909C7-D95D-4295-A846-F676B9C77EE5}" destId="{A5A71454-8942-43C5-A6A9-7D82A4D50DF0}" srcOrd="0" destOrd="0" presId="urn:microsoft.com/office/officeart/2005/8/layout/hList1"/>
    <dgm:cxn modelId="{9460D460-3874-4167-B66A-99DDCB01C5C5}" type="presParOf" srcId="{DB8909C7-D95D-4295-A846-F676B9C77EE5}" destId="{8400A76D-CCE0-4375-AB75-D238D2558CF1}" srcOrd="1" destOrd="0" presId="urn:microsoft.com/office/officeart/2005/8/layout/hList1"/>
    <dgm:cxn modelId="{7ECA7EB2-F73F-4B41-B714-1BB962C8CA3A}" type="presParOf" srcId="{3BE66233-68EB-4712-AF4C-48D78D583849}" destId="{1E128846-01D7-4D9E-BDF9-68A5AD90A9C7}" srcOrd="5" destOrd="0" presId="urn:microsoft.com/office/officeart/2005/8/layout/hList1"/>
    <dgm:cxn modelId="{1BEDDD9B-AD89-46C4-8255-3C8A38933CAF}" type="presParOf" srcId="{3BE66233-68EB-4712-AF4C-48D78D583849}" destId="{38990EC5-7E5D-49F0-AF68-828B60148C0F}" srcOrd="6" destOrd="0" presId="urn:microsoft.com/office/officeart/2005/8/layout/hList1"/>
    <dgm:cxn modelId="{3145D4A4-CDF1-4BD4-9644-2828ADB91A8D}" type="presParOf" srcId="{38990EC5-7E5D-49F0-AF68-828B60148C0F}" destId="{4E17E5B9-5C8D-4ED5-943B-2AA1C844039E}" srcOrd="0" destOrd="0" presId="urn:microsoft.com/office/officeart/2005/8/layout/hList1"/>
    <dgm:cxn modelId="{CD43271E-963E-44FF-BDF8-8F5415169D62}" type="presParOf" srcId="{38990EC5-7E5D-49F0-AF68-828B60148C0F}" destId="{E6F93A2A-3FB0-45DC-B0A7-423B2075E2E3}" srcOrd="1" destOrd="0" presId="urn:microsoft.com/office/officeart/2005/8/layout/hList1"/>
  </dgm:cxnLst>
  <dgm:bg/>
  <dgm:whole/>
</dgm:dataModel>
</file>

<file path=ppt/diagrams/data11.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Přijetí do nemocnice</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Dodržení termínu přijetí</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976CFF03-9B85-48CA-B879-4F22796ABE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čekání na přijetí do nemocnice vzhledem ke zdravotnímu stavu</a:t>
          </a:r>
          <a:endParaRPr lang="cs-CZ" sz="1000" dirty="0">
            <a:solidFill>
              <a:srgbClr val="969696"/>
            </a:solidFill>
          </a:endParaRPr>
        </a:p>
      </dgm:t>
    </dgm:pt>
    <dgm:pt modelId="{F42BE7C6-4DBA-455D-A9A5-33D9F52D92E4}" type="parTrans" cxnId="{F1C26DB5-92C4-4F42-BAF2-10B59A11A012}">
      <dgm:prSet/>
      <dgm:spPr/>
      <dgm:t>
        <a:bodyPr/>
        <a:lstStyle/>
        <a:p>
          <a:endParaRPr lang="cs-CZ"/>
        </a:p>
      </dgm:t>
    </dgm:pt>
    <dgm:pt modelId="{5D364DCE-3169-4108-9843-9CF084160BA4}" type="sibTrans" cxnId="{F1C26DB5-92C4-4F42-BAF2-10B59A11A012}">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Respekt, ohled, úcta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6620989D-8E55-4991-9C30-1D663DF449A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FB8E6DC9-F200-4841-9AD2-6E99DD5D9E47}" type="parTrans" cxnId="{E59A2414-8ABE-4C24-A75E-A3E869CB8A8D}">
      <dgm:prSet/>
      <dgm:spPr/>
      <dgm:t>
        <a:bodyPr/>
        <a:lstStyle/>
        <a:p>
          <a:endParaRPr lang="cs-CZ"/>
        </a:p>
      </dgm:t>
    </dgm:pt>
    <dgm:pt modelId="{0C25783B-E771-47CA-8869-3A0BCDAFEC3B}" type="sibTrans" cxnId="{E59A2414-8ABE-4C24-A75E-A3E869CB8A8D}">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Koordinace a integrace péče</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Kontinuita informací ze strany zdravotnického personálu</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713FA488-AC6E-4303-BDB0-81937D83992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Dosažitelnost zdravotnického personálu</a:t>
          </a:r>
          <a:endParaRPr lang="cs-CZ" sz="1000" dirty="0">
            <a:solidFill>
              <a:srgbClr val="969696"/>
            </a:solidFill>
          </a:endParaRPr>
        </a:p>
      </dgm:t>
    </dgm:pt>
    <dgm:pt modelId="{0B394E5A-A926-440C-BF9C-87B28A062080}" type="parTrans" cxnId="{36073624-9F3A-40E8-9B4D-0974027DE716}">
      <dgm:prSet/>
      <dgm:spPr/>
      <dgm:t>
        <a:bodyPr/>
        <a:lstStyle/>
        <a:p>
          <a:endParaRPr lang="cs-CZ"/>
        </a:p>
      </dgm:t>
    </dgm:pt>
    <dgm:pt modelId="{E8ABE47B-58F8-469C-9107-D2A454438584}" type="sibTrans" cxnId="{36073624-9F3A-40E8-9B4D-0974027DE716}">
      <dgm:prSet/>
      <dgm:spPr/>
      <dgm:t>
        <a:bodyPr/>
        <a:lstStyle/>
        <a:p>
          <a:endParaRPr lang="cs-CZ"/>
        </a:p>
      </dgm:t>
    </dgm:pt>
    <dgm:pt modelId="{11C0933D-1A09-42C4-95BD-150894C9FCA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Zhoršení zdravotních potíží během čekání na přijetí do nemocnice</a:t>
          </a:r>
          <a:endParaRPr lang="cs-CZ" sz="1000" dirty="0">
            <a:solidFill>
              <a:srgbClr val="969696"/>
            </a:solidFill>
          </a:endParaRPr>
        </a:p>
      </dgm:t>
    </dgm:pt>
    <dgm:pt modelId="{74DA05F6-6C8D-4C81-A22C-32BE41D66646}" type="parTrans" cxnId="{67065285-6C50-44B9-A67D-9AD996F6B16D}">
      <dgm:prSet/>
      <dgm:spPr/>
      <dgm:t>
        <a:bodyPr/>
        <a:lstStyle/>
        <a:p>
          <a:endParaRPr lang="cs-CZ"/>
        </a:p>
      </dgm:t>
    </dgm:pt>
    <dgm:pt modelId="{487E67E2-05BD-4F1E-A576-A9D533A5090F}" type="sibTrans" cxnId="{67065285-6C50-44B9-A67D-9AD996F6B16D}">
      <dgm:prSet/>
      <dgm:spPr/>
      <dgm:t>
        <a:bodyPr/>
        <a:lstStyle/>
        <a:p>
          <a:endParaRPr lang="cs-CZ"/>
        </a:p>
      </dgm:t>
    </dgm:pt>
    <dgm:pt modelId="{E3E8CCC4-5C7D-4ED4-9277-BE2E04AEE60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7F95443A-B377-4AA4-BD92-7D11AE6B8798}" type="parTrans" cxnId="{3457F227-6C21-4BC6-8206-363457FD6B8E}">
      <dgm:prSet/>
      <dgm:spPr/>
      <dgm:t>
        <a:bodyPr/>
        <a:lstStyle/>
        <a:p>
          <a:endParaRPr lang="cs-CZ"/>
        </a:p>
      </dgm:t>
    </dgm:pt>
    <dgm:pt modelId="{AF46762B-5DE5-4FD5-B576-0AC310965882}" type="sibTrans" cxnId="{3457F227-6C21-4BC6-8206-363457FD6B8E}">
      <dgm:prSet/>
      <dgm:spPr/>
      <dgm:t>
        <a:bodyPr/>
        <a:lstStyle/>
        <a:p>
          <a:endParaRPr lang="cs-CZ"/>
        </a:p>
      </dgm:t>
    </dgm:pt>
    <dgm:pt modelId="{292E14AD-BB16-4C13-B191-B27C4521D42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9AA3A1B9-34B6-4E1A-85B3-94C1EDE23466}" type="parTrans" cxnId="{7FD46E2C-7A3F-4587-A64F-563171400B03}">
      <dgm:prSet/>
      <dgm:spPr/>
      <dgm:t>
        <a:bodyPr/>
        <a:lstStyle/>
        <a:p>
          <a:endParaRPr lang="cs-CZ"/>
        </a:p>
      </dgm:t>
    </dgm:pt>
    <dgm:pt modelId="{E904C6D2-ECEC-40FD-B7D6-6B7F0C304AB5}" type="sibTrans" cxnId="{7FD46E2C-7A3F-4587-A64F-563171400B03}">
      <dgm:prSet/>
      <dgm:spPr/>
      <dgm:t>
        <a:bodyPr/>
        <a:lstStyle/>
        <a:p>
          <a:endParaRPr lang="cs-CZ"/>
        </a:p>
      </dgm:t>
    </dgm:pt>
    <dgm:pt modelId="{04FB6BD8-E7B2-4E3E-BB6F-0BDD5644C83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Doba čekání na uložení na lůžko</a:t>
          </a:r>
          <a:endParaRPr lang="cs-CZ" sz="1000" dirty="0">
            <a:solidFill>
              <a:srgbClr val="969696"/>
            </a:solidFill>
          </a:endParaRPr>
        </a:p>
      </dgm:t>
    </dgm:pt>
    <dgm:pt modelId="{730EBBCC-88EF-4500-B09D-199F14141A63}" type="parTrans" cxnId="{2BB9010A-301D-414A-9D82-C0A9400A1833}">
      <dgm:prSet/>
      <dgm:spPr/>
      <dgm:t>
        <a:bodyPr/>
        <a:lstStyle/>
        <a:p>
          <a:endParaRPr lang="cs-CZ"/>
        </a:p>
      </dgm:t>
    </dgm:pt>
    <dgm:pt modelId="{0D2F49FC-46D0-4F2C-A51A-D3208930EFB2}" type="sibTrans" cxnId="{2BB9010A-301D-414A-9D82-C0A9400A1833}">
      <dgm:prSet/>
      <dgm:spPr/>
      <dgm:t>
        <a:bodyPr/>
        <a:lstStyle/>
        <a:p>
          <a:endParaRPr lang="cs-CZ"/>
        </a:p>
      </dgm:t>
    </dgm:pt>
    <dgm:pt modelId="{935A818F-6D70-4235-B6AD-93B0E230F7C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6AB9F796-148C-4175-B8D3-985C57536455}" type="parTrans" cxnId="{1F9F88F3-FBD5-4CFC-BB87-E2ABDC47EB23}">
      <dgm:prSet/>
      <dgm:spPr/>
      <dgm:t>
        <a:bodyPr/>
        <a:lstStyle/>
        <a:p>
          <a:endParaRPr lang="cs-CZ"/>
        </a:p>
      </dgm:t>
    </dgm:pt>
    <dgm:pt modelId="{295D033D-3014-44FC-8835-B5CBE9D728A2}" type="sibTrans" cxnId="{1F9F88F3-FBD5-4CFC-BB87-E2ABDC47EB23}">
      <dgm:prSet/>
      <dgm:spPr/>
      <dgm:t>
        <a:bodyPr/>
        <a:lstStyle/>
        <a:p>
          <a:endParaRPr lang="cs-CZ"/>
        </a:p>
      </dgm:t>
    </dgm:pt>
    <dgm:pt modelId="{11B59264-347E-4742-8949-6B6BE211494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76A56576-1E0F-467B-ABD8-9BCFD6F96006}" type="parTrans" cxnId="{9FDC398A-3730-4B4E-A834-A293DAF678FD}">
      <dgm:prSet/>
      <dgm:spPr/>
      <dgm:t>
        <a:bodyPr/>
        <a:lstStyle/>
        <a:p>
          <a:endParaRPr lang="cs-CZ"/>
        </a:p>
      </dgm:t>
    </dgm:pt>
    <dgm:pt modelId="{9DE69996-BB3B-43E3-99F3-E90FE943A37D}" type="sibTrans" cxnId="{9FDC398A-3730-4B4E-A834-A293DAF678FD}">
      <dgm:prSet/>
      <dgm:spPr/>
      <dgm:t>
        <a:bodyPr/>
        <a:lstStyle/>
        <a:p>
          <a:endParaRPr lang="cs-CZ"/>
        </a:p>
      </dgm:t>
    </dgm:pt>
    <dgm:pt modelId="{82F5793B-D6DE-4CC5-99D7-F52C71C892D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E1FBA2B5-F2B3-4ED6-A30F-A573595314A3}" type="parTrans" cxnId="{5F73DED8-93AA-4A31-A4F6-BA56F7C5AC82}">
      <dgm:prSet/>
      <dgm:spPr/>
      <dgm:t>
        <a:bodyPr/>
        <a:lstStyle/>
        <a:p>
          <a:endParaRPr lang="cs-CZ"/>
        </a:p>
      </dgm:t>
    </dgm:pt>
    <dgm:pt modelId="{8E74858B-EA06-4B93-A6B0-65218C28286C}" type="sibTrans" cxnId="{5F73DED8-93AA-4A31-A4F6-BA56F7C5AC82}">
      <dgm:prSet/>
      <dgm:spPr/>
      <dgm:t>
        <a:bodyPr/>
        <a:lstStyle/>
        <a:p>
          <a:endParaRPr lang="cs-CZ"/>
        </a:p>
      </dgm:t>
    </dgm:pt>
    <dgm:pt modelId="{569B9EB3-7A57-4048-B7AD-293A7750CC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F3BE183-297A-407A-AA5C-0688169FB77E}" type="parTrans" cxnId="{F91EA7D4-205B-48F4-BE0B-B5619375A97C}">
      <dgm:prSet/>
      <dgm:spPr/>
      <dgm:t>
        <a:bodyPr/>
        <a:lstStyle/>
        <a:p>
          <a:endParaRPr lang="cs-CZ"/>
        </a:p>
      </dgm:t>
    </dgm:pt>
    <dgm:pt modelId="{591FCADC-E0F4-47F5-968E-838B3AC121C1}" type="sibTrans" cxnId="{F91EA7D4-205B-48F4-BE0B-B5619375A97C}">
      <dgm:prSet/>
      <dgm:spPr/>
      <dgm:t>
        <a:bodyPr/>
        <a:lstStyle/>
        <a:p>
          <a:endParaRPr lang="cs-CZ"/>
        </a:p>
      </dgm:t>
    </dgm:pt>
    <dgm:pt modelId="{FE286803-23A2-4046-8150-5C1E4635F5D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Úcta a respekt ze strany zdravotnického personálu</a:t>
          </a:r>
          <a:endParaRPr lang="cs-CZ" sz="1000" dirty="0">
            <a:solidFill>
              <a:srgbClr val="969696"/>
            </a:solidFill>
          </a:endParaRPr>
        </a:p>
      </dgm:t>
    </dgm:pt>
    <dgm:pt modelId="{49A95415-A19E-42EA-8DBE-815F17F58CE4}" type="parTrans" cxnId="{3F76EAF8-75F8-4764-A55B-1A7CA75C51D3}">
      <dgm:prSet/>
      <dgm:spPr/>
      <dgm:t>
        <a:bodyPr/>
        <a:lstStyle/>
        <a:p>
          <a:endParaRPr lang="cs-CZ"/>
        </a:p>
      </dgm:t>
    </dgm:pt>
    <dgm:pt modelId="{C724E5C8-CAD9-47BB-85E1-C7BCE33DC8C3}" type="sibTrans" cxnId="{3F76EAF8-75F8-4764-A55B-1A7CA75C51D3}">
      <dgm:prSet/>
      <dgm:spPr/>
      <dgm:t>
        <a:bodyPr/>
        <a:lstStyle/>
        <a:p>
          <a:endParaRPr lang="cs-CZ"/>
        </a:p>
      </dgm:t>
    </dgm:pt>
    <dgm:pt modelId="{744210FC-3DCC-4A07-A4DE-D4557E308D4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FB46D935-A126-4B9C-ADAA-4CF0C455D0FA}" type="parTrans" cxnId="{F284CFBA-CA3B-49F4-AB3C-1FB0F8CFA1E5}">
      <dgm:prSet/>
      <dgm:spPr/>
      <dgm:t>
        <a:bodyPr/>
        <a:lstStyle/>
        <a:p>
          <a:endParaRPr lang="cs-CZ"/>
        </a:p>
      </dgm:t>
    </dgm:pt>
    <dgm:pt modelId="{7D5B79D9-C2DE-41CF-92D5-2F06BCE4195C}" type="sibTrans" cxnId="{F284CFBA-CA3B-49F4-AB3C-1FB0F8CFA1E5}">
      <dgm:prSet/>
      <dgm:spPr/>
      <dgm:t>
        <a:bodyPr/>
        <a:lstStyle/>
        <a:p>
          <a:endParaRPr lang="cs-CZ"/>
        </a:p>
      </dgm:t>
    </dgm:pt>
    <dgm:pt modelId="{1A500392-3A2F-4A53-9A11-EBF716F096E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během vyšetření nebo léčby</a:t>
          </a:r>
          <a:endParaRPr lang="cs-CZ" sz="1000" dirty="0">
            <a:solidFill>
              <a:srgbClr val="969696"/>
            </a:solidFill>
          </a:endParaRPr>
        </a:p>
      </dgm:t>
    </dgm:pt>
    <dgm:pt modelId="{4178B119-F311-474E-9081-8BEA8480BD94}" type="parTrans" cxnId="{0225B3BF-1E39-4D0A-AC89-7A1FD4678785}">
      <dgm:prSet/>
      <dgm:spPr/>
      <dgm:t>
        <a:bodyPr/>
        <a:lstStyle/>
        <a:p>
          <a:endParaRPr lang="cs-CZ"/>
        </a:p>
      </dgm:t>
    </dgm:pt>
    <dgm:pt modelId="{A8443C68-4E13-4968-8E01-C1C1E88EAA27}" type="sibTrans" cxnId="{0225B3BF-1E39-4D0A-AC89-7A1FD4678785}">
      <dgm:prSet/>
      <dgm:spPr/>
      <dgm:t>
        <a:bodyPr/>
        <a:lstStyle/>
        <a:p>
          <a:endParaRPr lang="cs-CZ"/>
        </a:p>
      </dgm:t>
    </dgm:pt>
    <dgm:pt modelId="{9C23D7FC-21D0-45F6-81D5-FAC7CFE0E07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7287D723-4FD9-406C-88E2-486F13F88C80}" type="parTrans" cxnId="{0E806622-2ACC-4C44-9B78-D89B2A1CE04B}">
      <dgm:prSet/>
      <dgm:spPr/>
      <dgm:t>
        <a:bodyPr/>
        <a:lstStyle/>
        <a:p>
          <a:endParaRPr lang="cs-CZ"/>
        </a:p>
      </dgm:t>
    </dgm:pt>
    <dgm:pt modelId="{5405798C-D4D8-475A-BCC2-4129E158B73D}" type="sibTrans" cxnId="{0E806622-2ACC-4C44-9B78-D89B2A1CE04B}">
      <dgm:prSet/>
      <dgm:spPr/>
      <dgm:t>
        <a:bodyPr/>
        <a:lstStyle/>
        <a:p>
          <a:endParaRPr lang="cs-CZ"/>
        </a:p>
      </dgm:t>
    </dgm:pt>
    <dgm:pt modelId="{DF4DDD2B-AE6B-45F7-A74C-7C5A78D21DF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Změna termínu dohodnutého vyšetření či zákroku</a:t>
          </a:r>
          <a:endParaRPr lang="cs-CZ" sz="1000" dirty="0">
            <a:solidFill>
              <a:srgbClr val="969696"/>
            </a:solidFill>
          </a:endParaRPr>
        </a:p>
      </dgm:t>
    </dgm:pt>
    <dgm:pt modelId="{C29CE6F2-F8B7-4A27-A0FE-D47801D16DB9}" type="parTrans" cxnId="{D92CA432-A6CA-45E5-A538-B9105163AFDA}">
      <dgm:prSet/>
      <dgm:spPr/>
      <dgm:t>
        <a:bodyPr/>
        <a:lstStyle/>
        <a:p>
          <a:endParaRPr lang="cs-CZ"/>
        </a:p>
      </dgm:t>
    </dgm:pt>
    <dgm:pt modelId="{F20DD4A6-3F2D-4666-B895-984BEC356439}" type="sibTrans" cxnId="{D92CA432-A6CA-45E5-A538-B9105163AFDA}">
      <dgm:prSet/>
      <dgm:spPr/>
      <dgm:t>
        <a:bodyPr/>
        <a:lstStyle/>
        <a:p>
          <a:endParaRPr lang="cs-CZ"/>
        </a:p>
      </dgm:t>
    </dgm:pt>
    <dgm:pt modelId="{1E89F988-BD57-4BF9-B7B9-69B1E60E74C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Celkové hodnocení péče</a:t>
          </a:r>
          <a:endParaRPr lang="cs-CZ" sz="1000" dirty="0">
            <a:solidFill>
              <a:srgbClr val="969696"/>
            </a:solidFill>
          </a:endParaRPr>
        </a:p>
      </dgm:t>
    </dgm:pt>
    <dgm:pt modelId="{B8382FE2-5227-4B06-9AF7-8BAEA57733CD}" type="parTrans" cxnId="{1175D270-A526-4C03-A42C-48A0569D02AE}">
      <dgm:prSet/>
      <dgm:spPr/>
      <dgm:t>
        <a:bodyPr/>
        <a:lstStyle/>
        <a:p>
          <a:endParaRPr lang="cs-CZ"/>
        </a:p>
      </dgm:t>
    </dgm:pt>
    <dgm:pt modelId="{D82BB5B2-3007-4042-B0BB-723716CCA6E5}" type="sibTrans" cxnId="{1175D270-A526-4C03-A42C-48A0569D02AE}">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Informace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5D7EDE81-5405-47CC-898F-BD67D65DC00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C7DBAEE9-DFCB-4A5B-BF0D-DF9BE0FDFAA7}" type="parTrans" cxnId="{A3ADE20C-A37C-450A-B666-7417675D5263}">
      <dgm:prSet/>
      <dgm:spPr/>
      <dgm:t>
        <a:bodyPr/>
        <a:lstStyle/>
        <a:p>
          <a:endParaRPr lang="cs-CZ"/>
        </a:p>
      </dgm:t>
    </dgm:pt>
    <dgm:pt modelId="{8400E76C-4C07-48F9-9987-4407A8FE2D74}" type="sibTrans" cxnId="{A3ADE20C-A37C-450A-B666-7417675D5263}">
      <dgm:prSet/>
      <dgm:spPr/>
      <dgm:t>
        <a:bodyPr/>
        <a:lstStyle/>
        <a:p>
          <a:endParaRPr lang="cs-CZ"/>
        </a:p>
      </dgm:t>
    </dgm:pt>
    <dgm:pt modelId="{2717ACF9-E8F2-4EEA-BE43-FE9309C35819}">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04E8F33B-4FE9-45B2-ACD4-85FC785E5A4A}" type="parTrans" cxnId="{AD4B1152-F58F-498E-991F-944F7F8C0F4C}">
      <dgm:prSet/>
      <dgm:spPr/>
      <dgm:t>
        <a:bodyPr/>
        <a:lstStyle/>
        <a:p>
          <a:endParaRPr lang="cs-CZ"/>
        </a:p>
      </dgm:t>
    </dgm:pt>
    <dgm:pt modelId="{5DF7971B-2722-4043-962B-B4D591807E19}" type="sibTrans" cxnId="{AD4B1152-F58F-498E-991F-944F7F8C0F4C}">
      <dgm:prSet/>
      <dgm:spPr/>
      <dgm:t>
        <a:bodyPr/>
        <a:lstStyle/>
        <a:p>
          <a:endParaRPr lang="cs-CZ"/>
        </a:p>
      </dgm:t>
    </dgm:pt>
    <dgm:pt modelId="{2E6C6FC0-6991-499F-9022-5A1A3AB435E1}">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B30BCCFC-E00C-4CBF-BD5E-E4D780481B0A}" type="parTrans" cxnId="{FC02266D-5563-42F6-BF20-56DBE934BE84}">
      <dgm:prSet/>
      <dgm:spPr/>
      <dgm:t>
        <a:bodyPr/>
        <a:lstStyle/>
        <a:p>
          <a:endParaRPr lang="cs-CZ"/>
        </a:p>
      </dgm:t>
    </dgm:pt>
    <dgm:pt modelId="{36440CE6-D2AE-4B7B-B2C3-D3978D53AF14}" type="sibTrans" cxnId="{FC02266D-5563-42F6-BF20-56DBE934BE84}">
      <dgm:prSet/>
      <dgm:spPr/>
      <dgm:t>
        <a:bodyPr/>
        <a:lstStyle/>
        <a:p>
          <a:endParaRPr lang="cs-CZ"/>
        </a:p>
      </dgm:t>
    </dgm:pt>
    <dgm:pt modelId="{8BFCA36A-223E-4F33-8CC3-501ACA134B48}">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3E0E1A37-5258-4775-93A7-2BA568BB4CAD}" type="parTrans" cxnId="{329B09A8-7E2C-4D13-BE65-069E96692E3A}">
      <dgm:prSet/>
      <dgm:spPr/>
      <dgm:t>
        <a:bodyPr/>
        <a:lstStyle/>
        <a:p>
          <a:endParaRPr lang="cs-CZ"/>
        </a:p>
      </dgm:t>
    </dgm:pt>
    <dgm:pt modelId="{DB683FC6-E2C9-457B-8FA4-9AE04538BE26}" type="sibTrans" cxnId="{329B09A8-7E2C-4D13-BE65-069E96692E3A}">
      <dgm:prSet/>
      <dgm:spPr/>
      <dgm:t>
        <a:bodyPr/>
        <a:lstStyle/>
        <a:p>
          <a:endParaRPr lang="cs-CZ"/>
        </a:p>
      </dgm:t>
    </dgm:pt>
    <dgm:pt modelId="{97CA993C-7D18-4B84-82C7-BC6918DFF605}">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Seznámení s právy nemocného</a:t>
          </a:r>
          <a:endParaRPr lang="cs-CZ" sz="1000" dirty="0">
            <a:solidFill>
              <a:srgbClr val="969696"/>
            </a:solidFill>
          </a:endParaRPr>
        </a:p>
      </dgm:t>
    </dgm:pt>
    <dgm:pt modelId="{4BC71381-5559-4DFC-891D-372C643348EF}" type="parTrans" cxnId="{B7AEA2C2-FA61-44B7-838E-A924C3980C90}">
      <dgm:prSet/>
      <dgm:spPr/>
      <dgm:t>
        <a:bodyPr/>
        <a:lstStyle/>
        <a:p>
          <a:endParaRPr lang="cs-CZ"/>
        </a:p>
      </dgm:t>
    </dgm:pt>
    <dgm:pt modelId="{F941324C-13B9-4540-B0DA-33DEC0276F4A}" type="sibTrans" cxnId="{B7AEA2C2-FA61-44B7-838E-A924C3980C9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custLinFactNeighborY="3139">
        <dgm:presLayoutVars>
          <dgm:bulletEnabled val="1"/>
        </dgm:presLayoutVars>
      </dgm:prSet>
      <dgm:spPr/>
      <dgm:t>
        <a:bodyPr/>
        <a:lstStyle/>
        <a:p>
          <a:endParaRPr lang="cs-CZ"/>
        </a:p>
      </dgm:t>
    </dgm:pt>
  </dgm:ptLst>
  <dgm:cxnLst>
    <dgm:cxn modelId="{FC02266D-5563-42F6-BF20-56DBE934BE84}" srcId="{603AEEAF-F684-4D8A-A7E4-887E0E375FC1}" destId="{2E6C6FC0-6991-499F-9022-5A1A3AB435E1}" srcOrd="3" destOrd="0" parTransId="{B30BCCFC-E00C-4CBF-BD5E-E4D780481B0A}" sibTransId="{36440CE6-D2AE-4B7B-B2C3-D3978D53AF14}"/>
    <dgm:cxn modelId="{30A5E437-F071-468F-B6D9-5F147252EB7A}" type="presOf" srcId="{97CA993C-7D18-4B84-82C7-BC6918DFF605}" destId="{E6F93A2A-3FB0-45DC-B0A7-423B2075E2E3}" srcOrd="0" destOrd="5"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41ACAF27-6FCC-4C9D-9D1E-BC74EFB73477}" type="presOf" srcId="{744210FC-3DCC-4A07-A4DE-D4557E308D43}" destId="{8400A76D-CCE0-4375-AB75-D238D2558CF1}" srcOrd="0" destOrd="2" presId="urn:microsoft.com/office/officeart/2005/8/layout/hList1"/>
    <dgm:cxn modelId="{3457F227-6C21-4BC6-8206-363457FD6B8E}" srcId="{9E8CB76F-2049-431A-9C08-E0A136C74145}" destId="{E3E8CCC4-5C7D-4ED4-9277-BE2E04AEE600}" srcOrd="3" destOrd="0" parTransId="{7F95443A-B377-4AA4-BD92-7D11AE6B8798}" sibTransId="{AF46762B-5DE5-4FD5-B576-0AC310965882}"/>
    <dgm:cxn modelId="{E59A2414-8ABE-4C24-A75E-A3E869CB8A8D}" srcId="{8D48F7DA-BBFB-4499-9152-97C83528F49A}" destId="{6620989D-8E55-4991-9C30-1D663DF449A5}" srcOrd="1" destOrd="0" parTransId="{FB8E6DC9-F200-4841-9AD2-6E99DD5D9E47}" sibTransId="{0C25783B-E771-47CA-8869-3A0BCDAFEC3B}"/>
    <dgm:cxn modelId="{5BB34B10-4BDD-48D1-BAF2-78905584C4CE}" type="presOf" srcId="{292E14AD-BB16-4C13-B191-B27C4521D42C}" destId="{BC3B7E54-6D6E-44C4-A92A-089568618AE7}" srcOrd="0" destOrd="4" presId="urn:microsoft.com/office/officeart/2005/8/layout/hList1"/>
    <dgm:cxn modelId="{B7AEA2C2-FA61-44B7-838E-A924C3980C90}" srcId="{603AEEAF-F684-4D8A-A7E4-887E0E375FC1}" destId="{97CA993C-7D18-4B84-82C7-BC6918DFF605}" srcOrd="5" destOrd="0" parTransId="{4BC71381-5559-4DFC-891D-372C643348EF}" sibTransId="{F941324C-13B9-4540-B0DA-33DEC0276F4A}"/>
    <dgm:cxn modelId="{B74F5EE7-A99E-41D0-826A-FC4F88146893}" type="presOf" srcId="{5D7EDE81-5405-47CC-898F-BD67D65DC000}" destId="{E6F93A2A-3FB0-45DC-B0A7-423B2075E2E3}" srcOrd="0" destOrd="1" presId="urn:microsoft.com/office/officeart/2005/8/layout/hList1"/>
    <dgm:cxn modelId="{23A60756-48F2-4099-8D0C-AEAD1B6B2E8C}" type="presOf" srcId="{2717ACF9-E8F2-4EEA-BE43-FE9309C35819}" destId="{E6F93A2A-3FB0-45DC-B0A7-423B2075E2E3}" srcOrd="0" destOrd="2" presId="urn:microsoft.com/office/officeart/2005/8/layout/hList1"/>
    <dgm:cxn modelId="{E7E52C52-7F91-47B2-B835-65D6805C9DA5}" type="presOf" srcId="{04FB6BD8-E7B2-4E3E-BB6F-0BDD5644C83A}" destId="{BC3B7E54-6D6E-44C4-A92A-089568618AE7}" srcOrd="0" destOrd="5" presId="urn:microsoft.com/office/officeart/2005/8/layout/hList1"/>
    <dgm:cxn modelId="{D28F2C18-4D95-4D6E-8540-99259588319D}" type="presOf" srcId="{976CFF03-9B85-48CA-B879-4F22796ABEF4}" destId="{BC3B7E54-6D6E-44C4-A92A-089568618AE7}" srcOrd="0" destOrd="1" presId="urn:microsoft.com/office/officeart/2005/8/layout/hList1"/>
    <dgm:cxn modelId="{2BB9010A-301D-414A-9D82-C0A9400A1833}" srcId="{9E8CB76F-2049-431A-9C08-E0A136C74145}" destId="{04FB6BD8-E7B2-4E3E-BB6F-0BDD5644C83A}" srcOrd="5" destOrd="0" parTransId="{730EBBCC-88EF-4500-B09D-199F14141A63}" sibTransId="{0D2F49FC-46D0-4F2C-A51A-D3208930EFB2}"/>
    <dgm:cxn modelId="{59C03A7F-B052-4F92-A186-9759E139E9D6}" type="presOf" srcId="{1A500392-3A2F-4A53-9A11-EBF716F096E3}" destId="{8400A76D-CCE0-4375-AB75-D238D2558CF1}" srcOrd="0" destOrd="3" presId="urn:microsoft.com/office/officeart/2005/8/layout/hList1"/>
    <dgm:cxn modelId="{A3ADE20C-A37C-450A-B666-7417675D5263}" srcId="{603AEEAF-F684-4D8A-A7E4-887E0E375FC1}" destId="{5D7EDE81-5405-47CC-898F-BD67D65DC000}" srcOrd="1" destOrd="0" parTransId="{C7DBAEE9-DFCB-4A5B-BF0D-DF9BE0FDFAA7}" sibTransId="{8400E76C-4C07-48F9-9987-4407A8FE2D74}"/>
    <dgm:cxn modelId="{078BFF97-B0FA-4F28-BF5D-05359024B1BA}" type="presOf" srcId="{142F616F-0834-4085-A951-45F60AC0600A}" destId="{E6F93A2A-3FB0-45DC-B0A7-423B2075E2E3}" srcOrd="0" destOrd="0"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664D9669-60C4-42C7-9CA2-2C00EAFFB9A8}" type="presOf" srcId="{11B59264-347E-4742-8949-6B6BE211494C}" destId="{AEF37CF8-CC7C-4AEA-B88D-CFB304E35DB5}" srcOrd="0" destOrd="2" presId="urn:microsoft.com/office/officeart/2005/8/layout/hList1"/>
    <dgm:cxn modelId="{0225B3BF-1E39-4D0A-AC89-7A1FD4678785}" srcId="{51B314C1-0E8F-43D9-AD2D-30639BFC6CC7}" destId="{1A500392-3A2F-4A53-9A11-EBF716F096E3}" srcOrd="3" destOrd="0" parTransId="{4178B119-F311-474E-9081-8BEA8480BD94}" sibTransId="{A8443C68-4E13-4968-8E01-C1C1E88EAA27}"/>
    <dgm:cxn modelId="{AD4B1152-F58F-498E-991F-944F7F8C0F4C}" srcId="{603AEEAF-F684-4D8A-A7E4-887E0E375FC1}" destId="{2717ACF9-E8F2-4EEA-BE43-FE9309C35819}" srcOrd="2" destOrd="0" parTransId="{04E8F33B-4FE9-45B2-ACD4-85FC785E5A4A}" sibTransId="{5DF7971B-2722-4043-962B-B4D591807E19}"/>
    <dgm:cxn modelId="{E5C25C5B-5056-47A7-A8CC-ED352CB47575}" type="presOf" srcId="{9C23D7FC-21D0-45F6-81D5-FAC7CFE0E07E}" destId="{8400A76D-CCE0-4375-AB75-D238D2558CF1}" srcOrd="0" destOrd="4" presId="urn:microsoft.com/office/officeart/2005/8/layout/hList1"/>
    <dgm:cxn modelId="{C69F1E2B-7952-437F-890A-AE2512BE3864}" type="presOf" srcId="{51B314C1-0E8F-43D9-AD2D-30639BFC6CC7}" destId="{A5A71454-8942-43C5-A6A9-7D82A4D50DF0}" srcOrd="0" destOrd="0" presId="urn:microsoft.com/office/officeart/2005/8/layout/hList1"/>
    <dgm:cxn modelId="{A8311554-7C7C-47A6-82C0-08D7AB73157A}" type="presOf" srcId="{603AEEAF-F684-4D8A-A7E4-887E0E375FC1}" destId="{4E17E5B9-5C8D-4ED5-943B-2AA1C844039E}" srcOrd="0" destOrd="0" presId="urn:microsoft.com/office/officeart/2005/8/layout/hList1"/>
    <dgm:cxn modelId="{7FD46E2C-7A3F-4587-A64F-563171400B03}" srcId="{9E8CB76F-2049-431A-9C08-E0A136C74145}" destId="{292E14AD-BB16-4C13-B191-B27C4521D42C}" srcOrd="4" destOrd="0" parTransId="{9AA3A1B9-34B6-4E1A-85B3-94C1EDE23466}" sibTransId="{E904C6D2-ECEC-40FD-B7D6-6B7F0C304AB5}"/>
    <dgm:cxn modelId="{F1C26DB5-92C4-4F42-BAF2-10B59A11A012}" srcId="{9E8CB76F-2049-431A-9C08-E0A136C74145}" destId="{976CFF03-9B85-48CA-B879-4F22796ABEF4}" srcOrd="1" destOrd="0" parTransId="{F42BE7C6-4DBA-455D-A9A5-33D9F52D92E4}" sibTransId="{5D364DCE-3169-4108-9843-9CF084160BA4}"/>
    <dgm:cxn modelId="{675A90D2-80A5-4C9C-8594-6E29611D308F}" srcId="{462B5889-8FA2-458B-906E-7D0A7FD7D8FF}" destId="{9E8CB76F-2049-431A-9C08-E0A136C74145}" srcOrd="0" destOrd="0" parTransId="{69B8301E-B4B9-4916-8F78-E9329DAB69FD}" sibTransId="{9BC6E853-EAE5-4548-8EE5-FFDEACC00AC5}"/>
    <dgm:cxn modelId="{54BE9F8A-55AE-420D-A834-A7CF2B16FF6B}" type="presOf" srcId="{462B5889-8FA2-458B-906E-7D0A7FD7D8FF}" destId="{3BE66233-68EB-4712-AF4C-48D78D583849}" srcOrd="0" destOrd="0" presId="urn:microsoft.com/office/officeart/2005/8/layout/hList1"/>
    <dgm:cxn modelId="{2D17CA31-276A-46A6-8039-0FE93444C1A9}" type="presOf" srcId="{713FA488-AC6E-4303-BDB0-81937D83992A}" destId="{8400A76D-CCE0-4375-AB75-D238D2558CF1}" srcOrd="0" destOrd="1" presId="urn:microsoft.com/office/officeart/2005/8/layout/hList1"/>
    <dgm:cxn modelId="{A97F0850-8F14-463D-A8D6-4A0A282753D2}" type="presOf" srcId="{569B9EB3-7A57-4048-B7AD-293A7750CCF4}" destId="{AEF37CF8-CC7C-4AEA-B88D-CFB304E35DB5}" srcOrd="0" destOrd="4"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0E806622-2ACC-4C44-9B78-D89B2A1CE04B}" srcId="{51B314C1-0E8F-43D9-AD2D-30639BFC6CC7}" destId="{9C23D7FC-21D0-45F6-81D5-FAC7CFE0E07E}" srcOrd="4" destOrd="0" parTransId="{7287D723-4FD9-406C-88E2-486F13F88C80}" sibTransId="{5405798C-D4D8-475A-BCC2-4129E158B73D}"/>
    <dgm:cxn modelId="{E105CDA7-D1FF-4738-86FE-517D7B6134F6}" type="presOf" srcId="{6BB9962D-A921-4F62-A86F-B571C8BAF431}" destId="{AEF37CF8-CC7C-4AEA-B88D-CFB304E35DB5}" srcOrd="0" destOrd="0" presId="urn:microsoft.com/office/officeart/2005/8/layout/hList1"/>
    <dgm:cxn modelId="{4BD0DC1A-A043-4F05-A89D-24A05C4BD1AE}" type="presOf" srcId="{1E89F988-BD57-4BF9-B7B9-69B1E60E74CA}" destId="{8400A76D-CCE0-4375-AB75-D238D2558CF1}" srcOrd="0" destOrd="6" presId="urn:microsoft.com/office/officeart/2005/8/layout/hList1"/>
    <dgm:cxn modelId="{F284CFBA-CA3B-49F4-AB3C-1FB0F8CFA1E5}" srcId="{51B314C1-0E8F-43D9-AD2D-30639BFC6CC7}" destId="{744210FC-3DCC-4A07-A4DE-D4557E308D43}" srcOrd="2" destOrd="0" parTransId="{FB46D935-A126-4B9C-ADAA-4CF0C455D0FA}" sibTransId="{7D5B79D9-C2DE-41CF-92D5-2F06BCE4195C}"/>
    <dgm:cxn modelId="{648D697E-9B48-4D6F-B7E8-E3AC8C81E375}" srcId="{8D48F7DA-BBFB-4499-9152-97C83528F49A}" destId="{6BB9962D-A921-4F62-A86F-B571C8BAF431}" srcOrd="0" destOrd="0" parTransId="{096CBD8D-6173-49B9-88B9-B2D3CC603ED0}" sibTransId="{FE34A885-DA18-4F60-B383-B5AACBA88DE1}"/>
    <dgm:cxn modelId="{3F76EAF8-75F8-4764-A55B-1A7CA75C51D3}" srcId="{8D48F7DA-BBFB-4499-9152-97C83528F49A}" destId="{FE286803-23A2-4046-8150-5C1E4635F5D8}" srcOrd="5" destOrd="0" parTransId="{49A95415-A19E-42EA-8DBE-815F17F58CE4}" sibTransId="{C724E5C8-CAD9-47BB-85E1-C7BCE33DC8C3}"/>
    <dgm:cxn modelId="{08C3D12D-99A8-4A2D-B53E-2E3E99D90B44}" srcId="{462B5889-8FA2-458B-906E-7D0A7FD7D8FF}" destId="{51B314C1-0E8F-43D9-AD2D-30639BFC6CC7}" srcOrd="2" destOrd="0" parTransId="{3AFA477A-E883-4E8D-B31C-15D44DDE6649}" sibTransId="{8F13D755-9D44-4C0B-B08C-D6EF7DCC57AF}"/>
    <dgm:cxn modelId="{9A756B70-B374-4FFC-96C7-5F9DD95ABB7A}" type="presOf" srcId="{D4E6A407-62BA-43DA-8142-3BD3C5DF999B}" destId="{8400A76D-CCE0-4375-AB75-D238D2558CF1}" srcOrd="0" destOrd="0" presId="urn:microsoft.com/office/officeart/2005/8/layout/hList1"/>
    <dgm:cxn modelId="{56CB4039-58F1-4CE2-B307-F5302E95ABFF}" type="presOf" srcId="{8D48F7DA-BBFB-4499-9152-97C83528F49A}" destId="{866A8F34-8704-441F-B8F5-42C854A585BE}" srcOrd="0" destOrd="0" presId="urn:microsoft.com/office/officeart/2005/8/layout/hList1"/>
    <dgm:cxn modelId="{1175D270-A526-4C03-A42C-48A0569D02AE}" srcId="{51B314C1-0E8F-43D9-AD2D-30639BFC6CC7}" destId="{1E89F988-BD57-4BF9-B7B9-69B1E60E74CA}" srcOrd="6" destOrd="0" parTransId="{B8382FE2-5227-4B06-9AF7-8BAEA57733CD}" sibTransId="{D82BB5B2-3007-4042-B0BB-723716CCA6E5}"/>
    <dgm:cxn modelId="{67065285-6C50-44B9-A67D-9AD996F6B16D}" srcId="{9E8CB76F-2049-431A-9C08-E0A136C74145}" destId="{11C0933D-1A09-42C4-95BD-150894C9FCA7}" srcOrd="2" destOrd="0" parTransId="{74DA05F6-6C8D-4C81-A22C-32BE41D66646}" sibTransId="{487E67E2-05BD-4F1E-A576-A9D533A5090F}"/>
    <dgm:cxn modelId="{9FDC398A-3730-4B4E-A834-A293DAF678FD}" srcId="{8D48F7DA-BBFB-4499-9152-97C83528F49A}" destId="{11B59264-347E-4742-8949-6B6BE211494C}" srcOrd="2" destOrd="0" parTransId="{76A56576-1E0F-467B-ABD8-9BCFD6F96006}" sibTransId="{9DE69996-BB3B-43E3-99F3-E90FE943A37D}"/>
    <dgm:cxn modelId="{492E2838-83E9-4FD1-88A7-55A36520ECA1}" type="presOf" srcId="{DF4DDD2B-AE6B-45F7-A74C-7C5A78D21DF5}" destId="{8400A76D-CCE0-4375-AB75-D238D2558CF1}" srcOrd="0" destOrd="5"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FC3A0640-9027-41E5-A970-D629614F1E5F}" type="presOf" srcId="{FE286803-23A2-4046-8150-5C1E4635F5D8}" destId="{AEF37CF8-CC7C-4AEA-B88D-CFB304E35DB5}" srcOrd="0" destOrd="5" presId="urn:microsoft.com/office/officeart/2005/8/layout/hList1"/>
    <dgm:cxn modelId="{B2256ED2-C473-45BE-BC63-2692AFD72CBD}" type="presOf" srcId="{935A818F-6D70-4235-B6AD-93B0E230F7C4}" destId="{BC3B7E54-6D6E-44C4-A92A-089568618AE7}" srcOrd="0" destOrd="6" presId="urn:microsoft.com/office/officeart/2005/8/layout/hList1"/>
    <dgm:cxn modelId="{C7F2C586-314B-4FA9-AC60-478C7F68F975}" type="presOf" srcId="{82F5793B-D6DE-4CC5-99D7-F52C71C892DB}" destId="{AEF37CF8-CC7C-4AEA-B88D-CFB304E35DB5}" srcOrd="0" destOrd="3" presId="urn:microsoft.com/office/officeart/2005/8/layout/hList1"/>
    <dgm:cxn modelId="{9FEA8893-FFA4-4FC6-B7DC-C6545D48BF3A}" type="presOf" srcId="{9E8CB76F-2049-431A-9C08-E0A136C74145}" destId="{8CCCE849-3C31-458E-9F06-29B27A05C70D}" srcOrd="0" destOrd="0" presId="urn:microsoft.com/office/officeart/2005/8/layout/hList1"/>
    <dgm:cxn modelId="{D92CA432-A6CA-45E5-A538-B9105163AFDA}" srcId="{51B314C1-0E8F-43D9-AD2D-30639BFC6CC7}" destId="{DF4DDD2B-AE6B-45F7-A74C-7C5A78D21DF5}" srcOrd="5" destOrd="0" parTransId="{C29CE6F2-F8B7-4A27-A0FE-D47801D16DB9}" sibTransId="{F20DD4A6-3F2D-4666-B895-984BEC356439}"/>
    <dgm:cxn modelId="{329B09A8-7E2C-4D13-BE65-069E96692E3A}" srcId="{603AEEAF-F684-4D8A-A7E4-887E0E375FC1}" destId="{8BFCA36A-223E-4F33-8CC3-501ACA134B48}" srcOrd="4" destOrd="0" parTransId="{3E0E1A37-5258-4775-93A7-2BA568BB4CAD}" sibTransId="{DB683FC6-E2C9-457B-8FA4-9AE04538BE26}"/>
    <dgm:cxn modelId="{86DB8366-07B9-458E-98DF-3D8D4F3DE884}" type="presOf" srcId="{2E6C6FC0-6991-499F-9022-5A1A3AB435E1}" destId="{E6F93A2A-3FB0-45DC-B0A7-423B2075E2E3}" srcOrd="0" destOrd="3" presId="urn:microsoft.com/office/officeart/2005/8/layout/hList1"/>
    <dgm:cxn modelId="{5F73DED8-93AA-4A31-A4F6-BA56F7C5AC82}" srcId="{8D48F7DA-BBFB-4499-9152-97C83528F49A}" destId="{82F5793B-D6DE-4CC5-99D7-F52C71C892DB}" srcOrd="3" destOrd="0" parTransId="{E1FBA2B5-F2B3-4ED6-A30F-A573595314A3}" sibTransId="{8E74858B-EA06-4B93-A6B0-65218C28286C}"/>
    <dgm:cxn modelId="{F91EA7D4-205B-48F4-BE0B-B5619375A97C}" srcId="{8D48F7DA-BBFB-4499-9152-97C83528F49A}" destId="{569B9EB3-7A57-4048-B7AD-293A7750CCF4}" srcOrd="4" destOrd="0" parTransId="{6F3BE183-297A-407A-AA5C-0688169FB77E}" sibTransId="{591FCADC-E0F4-47F5-968E-838B3AC121C1}"/>
    <dgm:cxn modelId="{81AF1C15-05E1-47F1-A546-FED97E4FDF5B}" type="presOf" srcId="{11C0933D-1A09-42C4-95BD-150894C9FCA7}" destId="{BC3B7E54-6D6E-44C4-A92A-089568618AE7}" srcOrd="0" destOrd="2" presId="urn:microsoft.com/office/officeart/2005/8/layout/hList1"/>
    <dgm:cxn modelId="{09698E75-64AA-476F-A07D-4BD01A1514E4}" type="presOf" srcId="{6620989D-8E55-4991-9C30-1D663DF449A5}" destId="{AEF37CF8-CC7C-4AEA-B88D-CFB304E35DB5}" srcOrd="0" destOrd="1" presId="urn:microsoft.com/office/officeart/2005/8/layout/hList1"/>
    <dgm:cxn modelId="{36073624-9F3A-40E8-9B4D-0974027DE716}" srcId="{51B314C1-0E8F-43D9-AD2D-30639BFC6CC7}" destId="{713FA488-AC6E-4303-BDB0-81937D83992A}" srcOrd="1" destOrd="0" parTransId="{0B394E5A-A926-440C-BF9C-87B28A062080}" sibTransId="{E8ABE47B-58F8-469C-9107-D2A454438584}"/>
    <dgm:cxn modelId="{1F9F88F3-FBD5-4CFC-BB87-E2ABDC47EB23}" srcId="{9E8CB76F-2049-431A-9C08-E0A136C74145}" destId="{935A818F-6D70-4235-B6AD-93B0E230F7C4}" srcOrd="6" destOrd="0" parTransId="{6AB9F796-148C-4175-B8D3-985C57536455}" sibTransId="{295D033D-3014-44FC-8835-B5CBE9D728A2}"/>
    <dgm:cxn modelId="{D59D417D-0E63-47DF-BEC0-A4617B7EB029}" type="presOf" srcId="{2FA8557F-746C-48CC-AE72-9388E450E751}" destId="{BC3B7E54-6D6E-44C4-A92A-089568618AE7}" srcOrd="0" destOrd="0" presId="urn:microsoft.com/office/officeart/2005/8/layout/hList1"/>
    <dgm:cxn modelId="{FB40FD56-C507-4A8F-AA5F-D8962853C18E}" type="presOf" srcId="{8BFCA36A-223E-4F33-8CC3-501ACA134B48}" destId="{E6F93A2A-3FB0-45DC-B0A7-423B2075E2E3}" srcOrd="0" destOrd="4"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9ED00076-D02F-45AA-B827-9636D4757C4F}" type="presOf" srcId="{E3E8CCC4-5C7D-4ED4-9277-BE2E04AEE600}" destId="{BC3B7E54-6D6E-44C4-A92A-089568618AE7}" srcOrd="0" destOrd="3" presId="urn:microsoft.com/office/officeart/2005/8/layout/hList1"/>
    <dgm:cxn modelId="{662DA424-80FC-4B6F-912F-3B19429FC17B}" type="presParOf" srcId="{3BE66233-68EB-4712-AF4C-48D78D583849}" destId="{544A16FB-92AB-4CBB-8C07-794A531D2F15}" srcOrd="0" destOrd="0" presId="urn:microsoft.com/office/officeart/2005/8/layout/hList1"/>
    <dgm:cxn modelId="{6B945F2C-BD5E-456C-A8CF-26EE19713732}" type="presParOf" srcId="{544A16FB-92AB-4CBB-8C07-794A531D2F15}" destId="{8CCCE849-3C31-458E-9F06-29B27A05C70D}" srcOrd="0" destOrd="0" presId="urn:microsoft.com/office/officeart/2005/8/layout/hList1"/>
    <dgm:cxn modelId="{D9EEFEC1-6078-4542-BED2-612FD3C52DF6}" type="presParOf" srcId="{544A16FB-92AB-4CBB-8C07-794A531D2F15}" destId="{BC3B7E54-6D6E-44C4-A92A-089568618AE7}" srcOrd="1" destOrd="0" presId="urn:microsoft.com/office/officeart/2005/8/layout/hList1"/>
    <dgm:cxn modelId="{D5AB10B7-0016-4675-A43F-2A54A375952F}" type="presParOf" srcId="{3BE66233-68EB-4712-AF4C-48D78D583849}" destId="{4322B7A1-510A-492D-A54F-49B3970372D6}" srcOrd="1" destOrd="0" presId="urn:microsoft.com/office/officeart/2005/8/layout/hList1"/>
    <dgm:cxn modelId="{755142A9-7C65-4A8E-A5B0-91EA9ACFF1D0}" type="presParOf" srcId="{3BE66233-68EB-4712-AF4C-48D78D583849}" destId="{8C82F9AC-6C2C-4F10-B9C5-F0E88303896B}" srcOrd="2" destOrd="0" presId="urn:microsoft.com/office/officeart/2005/8/layout/hList1"/>
    <dgm:cxn modelId="{76F81711-4A82-40B6-9E21-19963BF1A95A}" type="presParOf" srcId="{8C82F9AC-6C2C-4F10-B9C5-F0E88303896B}" destId="{866A8F34-8704-441F-B8F5-42C854A585BE}" srcOrd="0" destOrd="0" presId="urn:microsoft.com/office/officeart/2005/8/layout/hList1"/>
    <dgm:cxn modelId="{96A78EFD-EAE1-42B3-86FA-B80086EFCB7B}" type="presParOf" srcId="{8C82F9AC-6C2C-4F10-B9C5-F0E88303896B}" destId="{AEF37CF8-CC7C-4AEA-B88D-CFB304E35DB5}" srcOrd="1" destOrd="0" presId="urn:microsoft.com/office/officeart/2005/8/layout/hList1"/>
    <dgm:cxn modelId="{42641420-0897-445E-9F7C-8A058F104758}" type="presParOf" srcId="{3BE66233-68EB-4712-AF4C-48D78D583849}" destId="{A45D426A-9175-4EC3-A3F1-EB887A90517E}" srcOrd="3" destOrd="0" presId="urn:microsoft.com/office/officeart/2005/8/layout/hList1"/>
    <dgm:cxn modelId="{BBA5822A-A7D8-402A-81F2-C7FF28136D52}" type="presParOf" srcId="{3BE66233-68EB-4712-AF4C-48D78D583849}" destId="{DB8909C7-D95D-4295-A846-F676B9C77EE5}" srcOrd="4" destOrd="0" presId="urn:microsoft.com/office/officeart/2005/8/layout/hList1"/>
    <dgm:cxn modelId="{962D38D9-45C0-49C4-A9FE-C10A723F370C}" type="presParOf" srcId="{DB8909C7-D95D-4295-A846-F676B9C77EE5}" destId="{A5A71454-8942-43C5-A6A9-7D82A4D50DF0}" srcOrd="0" destOrd="0" presId="urn:microsoft.com/office/officeart/2005/8/layout/hList1"/>
    <dgm:cxn modelId="{93F1D13B-D74F-4B99-8939-9A7A3EF5A282}" type="presParOf" srcId="{DB8909C7-D95D-4295-A846-F676B9C77EE5}" destId="{8400A76D-CCE0-4375-AB75-D238D2558CF1}" srcOrd="1" destOrd="0" presId="urn:microsoft.com/office/officeart/2005/8/layout/hList1"/>
    <dgm:cxn modelId="{3F026447-F827-4DA9-9D75-E8F67D1695FB}" type="presParOf" srcId="{3BE66233-68EB-4712-AF4C-48D78D583849}" destId="{1E128846-01D7-4D9E-BDF9-68A5AD90A9C7}" srcOrd="5" destOrd="0" presId="urn:microsoft.com/office/officeart/2005/8/layout/hList1"/>
    <dgm:cxn modelId="{75715A2F-9AD5-42EB-901B-F162B1CD28A3}" type="presParOf" srcId="{3BE66233-68EB-4712-AF4C-48D78D583849}" destId="{38990EC5-7E5D-49F0-AF68-828B60148C0F}" srcOrd="6" destOrd="0" presId="urn:microsoft.com/office/officeart/2005/8/layout/hList1"/>
    <dgm:cxn modelId="{D143F8F6-6B2A-43B1-B752-EB3575AC88F2}" type="presParOf" srcId="{38990EC5-7E5D-49F0-AF68-828B60148C0F}" destId="{4E17E5B9-5C8D-4ED5-943B-2AA1C844039E}" srcOrd="0" destOrd="0" presId="urn:microsoft.com/office/officeart/2005/8/layout/hList1"/>
    <dgm:cxn modelId="{D0C902E4-9D4C-44D2-9B77-4EC03CA4879F}" type="presParOf" srcId="{38990EC5-7E5D-49F0-AF68-828B60148C0F}" destId="{E6F93A2A-3FB0-45DC-B0A7-423B2075E2E3}" srcOrd="1" destOrd="0" presId="urn:microsoft.com/office/officeart/2005/8/layout/hList1"/>
  </dgm:cxnLst>
  <dgm:bg/>
  <dgm:whole/>
</dgm:dataModel>
</file>

<file path=ppt/diagrams/data12.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Tělesné pohodlí</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Noční hluk</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Citová opora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Vztah k ošetřujícímu lékaři </a:t>
          </a:r>
          <a:br>
            <a:rPr lang="cs-CZ" sz="1000" dirty="0" smtClean="0">
              <a:solidFill>
                <a:srgbClr val="333399"/>
              </a:solidFill>
            </a:rPr>
          </a:br>
          <a:r>
            <a:rPr lang="cs-CZ" sz="1000" dirty="0" smtClean="0">
              <a:solidFill>
                <a:srgbClr val="333399"/>
              </a:solidFill>
            </a:rPr>
            <a:t>z hlediska důvěry</a:t>
          </a:r>
          <a:endParaRPr lang="cs-CZ" sz="1000" dirty="0">
            <a:solidFill>
              <a:srgbClr val="333399"/>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Zapojení rodiny</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návštěv</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Propuštění a pokračování péče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Průběh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C0E84DA2-BFF3-403A-ACC7-EA08B56C2B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661418AE-9F24-48D1-91B8-0C6DEA8C3913}" type="parTrans" cxnId="{E0C5FE79-ED24-4628-8705-72DF9BEFB340}">
      <dgm:prSet/>
      <dgm:spPr/>
      <dgm:t>
        <a:bodyPr/>
        <a:lstStyle/>
        <a:p>
          <a:endParaRPr lang="cs-CZ"/>
        </a:p>
      </dgm:t>
    </dgm:pt>
    <dgm:pt modelId="{2A473BE5-D3F5-4475-9488-ABA09FB8DD05}" type="sibTrans" cxnId="{E0C5FE79-ED24-4628-8705-72DF9BEFB340}">
      <dgm:prSet/>
      <dgm:spPr/>
      <dgm:t>
        <a:bodyPr/>
        <a:lstStyle/>
        <a:p>
          <a:endParaRPr lang="cs-CZ"/>
        </a:p>
      </dgm:t>
    </dgm:pt>
    <dgm:pt modelId="{A6A18BE2-CF08-44F0-AA8A-D7624F5CF1A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9D90BC3D-B54B-4E83-BBE5-EDC59BA473EE}" type="parTrans" cxnId="{3E5DE8BA-86E9-44D3-B1C8-48CC83535867}">
      <dgm:prSet/>
      <dgm:spPr/>
      <dgm:t>
        <a:bodyPr/>
        <a:lstStyle/>
        <a:p>
          <a:endParaRPr lang="cs-CZ"/>
        </a:p>
      </dgm:t>
    </dgm:pt>
    <dgm:pt modelId="{EB12CA44-2378-40B8-818A-D89329325686}" type="sibTrans" cxnId="{3E5DE8BA-86E9-44D3-B1C8-48CC83535867}">
      <dgm:prSet/>
      <dgm:spPr/>
      <dgm:t>
        <a:bodyPr/>
        <a:lstStyle/>
        <a:p>
          <a:endParaRPr lang="cs-CZ"/>
        </a:p>
      </dgm:t>
    </dgm:pt>
    <dgm:pt modelId="{8E3CB524-853F-43FD-B93C-3AC34D8A276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Teplota na pokoji</a:t>
          </a:r>
          <a:endParaRPr lang="cs-CZ" sz="1000" dirty="0">
            <a:solidFill>
              <a:srgbClr val="969696"/>
            </a:solidFill>
          </a:endParaRPr>
        </a:p>
      </dgm:t>
    </dgm:pt>
    <dgm:pt modelId="{18F171D6-2448-4AD5-8416-67D40C4E4D8A}" type="parTrans" cxnId="{4C80BF89-2116-49A7-90AB-E8A4BF93EE33}">
      <dgm:prSet/>
      <dgm:spPr/>
      <dgm:t>
        <a:bodyPr/>
        <a:lstStyle/>
        <a:p>
          <a:endParaRPr lang="cs-CZ"/>
        </a:p>
      </dgm:t>
    </dgm:pt>
    <dgm:pt modelId="{D1DCFC00-074D-44A9-B6FE-4DC2E1CA77E7}" type="sibTrans" cxnId="{4C80BF89-2116-49A7-90AB-E8A4BF93EE33}">
      <dgm:prSet/>
      <dgm:spPr/>
      <dgm:t>
        <a:bodyPr/>
        <a:lstStyle/>
        <a:p>
          <a:endParaRPr lang="cs-CZ"/>
        </a:p>
      </dgm:t>
    </dgm:pt>
    <dgm:pt modelId="{9E0F9FF4-8E97-4C86-9DA2-428B0087EAA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ranního buzení</a:t>
          </a:r>
          <a:endParaRPr lang="cs-CZ" sz="1000" dirty="0">
            <a:solidFill>
              <a:srgbClr val="969696"/>
            </a:solidFill>
          </a:endParaRPr>
        </a:p>
      </dgm:t>
    </dgm:pt>
    <dgm:pt modelId="{39B02121-AC1E-4FF7-B624-4D927EE877FC}" type="parTrans" cxnId="{B8559D0F-2634-48A3-8EF4-3874B3393626}">
      <dgm:prSet/>
      <dgm:spPr/>
      <dgm:t>
        <a:bodyPr/>
        <a:lstStyle/>
        <a:p>
          <a:endParaRPr lang="cs-CZ"/>
        </a:p>
      </dgm:t>
    </dgm:pt>
    <dgm:pt modelId="{DD5E1214-A952-4519-BA98-0667E12906C8}" type="sibTrans" cxnId="{B8559D0F-2634-48A3-8EF4-3874B3393626}">
      <dgm:prSet/>
      <dgm:spPr/>
      <dgm:t>
        <a:bodyPr/>
        <a:lstStyle/>
        <a:p>
          <a:endParaRPr lang="cs-CZ"/>
        </a:p>
      </dgm:t>
    </dgm:pt>
    <dgm:pt modelId="{A24D6DCB-3BF9-464B-8BC0-E6D201E718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238C521-7B8F-44B9-BAD3-AC0BFF2BD253}" type="parTrans" cxnId="{B3618CFA-513A-44AA-9A54-2F523D109DA4}">
      <dgm:prSet/>
      <dgm:spPr/>
      <dgm:t>
        <a:bodyPr/>
        <a:lstStyle/>
        <a:p>
          <a:endParaRPr lang="cs-CZ"/>
        </a:p>
      </dgm:t>
    </dgm:pt>
    <dgm:pt modelId="{FEE52194-C922-4A24-A6DF-6A649D3EC87C}" type="sibTrans" cxnId="{B3618CFA-513A-44AA-9A54-2F523D109DA4}">
      <dgm:prSet/>
      <dgm:spPr/>
      <dgm:t>
        <a:bodyPr/>
        <a:lstStyle/>
        <a:p>
          <a:endParaRPr lang="cs-CZ"/>
        </a:p>
      </dgm:t>
    </dgm:pt>
    <dgm:pt modelId="{2DE2859B-8E04-4E5A-B4AA-8DF1CBEC00E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Množství jídla</a:t>
          </a:r>
          <a:endParaRPr lang="cs-CZ" sz="1000" dirty="0">
            <a:solidFill>
              <a:srgbClr val="969696"/>
            </a:solidFill>
          </a:endParaRPr>
        </a:p>
      </dgm:t>
    </dgm:pt>
    <dgm:pt modelId="{56E684D2-B14A-4C40-AA26-6518A49AD4C6}" type="parTrans" cxnId="{AC6BADE7-4C02-43A4-863C-DF14D84F6D59}">
      <dgm:prSet/>
      <dgm:spPr/>
      <dgm:t>
        <a:bodyPr/>
        <a:lstStyle/>
        <a:p>
          <a:endParaRPr lang="cs-CZ"/>
        </a:p>
      </dgm:t>
    </dgm:pt>
    <dgm:pt modelId="{38692862-0E0A-419F-81DF-849BCB15BD93}" type="sibTrans" cxnId="{AC6BADE7-4C02-43A4-863C-DF14D84F6D59}">
      <dgm:prSet/>
      <dgm:spPr/>
      <dgm:t>
        <a:bodyPr/>
        <a:lstStyle/>
        <a:p>
          <a:endParaRPr lang="cs-CZ"/>
        </a:p>
      </dgm:t>
    </dgm:pt>
    <dgm:pt modelId="{CDAC2305-AABB-498D-9954-9B67913F871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Pády z lůžka</a:t>
          </a:r>
          <a:endParaRPr lang="cs-CZ" sz="1000" dirty="0">
            <a:solidFill>
              <a:srgbClr val="969696"/>
            </a:solidFill>
          </a:endParaRPr>
        </a:p>
      </dgm:t>
    </dgm:pt>
    <dgm:pt modelId="{FEC5A3E0-841B-4B14-B8F5-22F644E7A3B0}" type="parTrans" cxnId="{EDB0C511-472A-400C-86C9-9FCCBE9B2592}">
      <dgm:prSet/>
      <dgm:spPr/>
      <dgm:t>
        <a:bodyPr/>
        <a:lstStyle/>
        <a:p>
          <a:endParaRPr lang="cs-CZ"/>
        </a:p>
      </dgm:t>
    </dgm:pt>
    <dgm:pt modelId="{904EE64A-0AF0-43B2-9B61-22FC9F80289F}" type="sibTrans" cxnId="{EDB0C511-472A-400C-86C9-9FCCBE9B2592}">
      <dgm:prSet/>
      <dgm:spPr/>
      <dgm:t>
        <a:bodyPr/>
        <a:lstStyle/>
        <a:p>
          <a:endParaRPr lang="cs-CZ"/>
        </a:p>
      </dgm:t>
    </dgm:pt>
    <dgm:pt modelId="{F99941A0-545A-4883-9819-59660C3594F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Tišení bolesti</a:t>
          </a:r>
          <a:endParaRPr lang="cs-CZ" sz="1000" dirty="0">
            <a:solidFill>
              <a:srgbClr val="969696"/>
            </a:solidFill>
          </a:endParaRPr>
        </a:p>
      </dgm:t>
    </dgm:pt>
    <dgm:pt modelId="{59661E33-7117-4ECC-8BB1-5D7E0433BC47}" type="parTrans" cxnId="{EE895559-6286-4042-95B4-34FE298EC618}">
      <dgm:prSet/>
      <dgm:spPr/>
      <dgm:t>
        <a:bodyPr/>
        <a:lstStyle/>
        <a:p>
          <a:endParaRPr lang="cs-CZ"/>
        </a:p>
      </dgm:t>
    </dgm:pt>
    <dgm:pt modelId="{34960612-D2F9-4588-9101-470CDAD7F437}" type="sibTrans" cxnId="{EE895559-6286-4042-95B4-34FE298EC618}">
      <dgm:prSet/>
      <dgm:spPr/>
      <dgm:t>
        <a:bodyPr/>
        <a:lstStyle/>
        <a:p>
          <a:endParaRPr lang="cs-CZ"/>
        </a:p>
      </dgm:t>
    </dgm:pt>
    <dgm:pt modelId="{F8AE8D86-40C3-4EF8-B0D1-6D364FA137A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podávání jídel</a:t>
          </a:r>
          <a:endParaRPr lang="cs-CZ" sz="1000" dirty="0">
            <a:solidFill>
              <a:srgbClr val="969696"/>
            </a:solidFill>
          </a:endParaRPr>
        </a:p>
      </dgm:t>
    </dgm:pt>
    <dgm:pt modelId="{2BF4CC60-6A0A-4AFE-B1C6-6237706E6B43}" type="parTrans" cxnId="{BB2C03E4-BAAE-4A57-A588-54DCBAF88A58}">
      <dgm:prSet/>
      <dgm:spPr/>
      <dgm:t>
        <a:bodyPr/>
        <a:lstStyle/>
        <a:p>
          <a:endParaRPr lang="cs-CZ"/>
        </a:p>
      </dgm:t>
    </dgm:pt>
    <dgm:pt modelId="{766C3AFA-731F-4006-ABE3-33781916E5FB}" type="sibTrans" cxnId="{BB2C03E4-BAAE-4A57-A588-54DCBAF88A58}">
      <dgm:prSet/>
      <dgm:spPr/>
      <dgm:t>
        <a:bodyPr/>
        <a:lstStyle/>
        <a:p>
          <a:endParaRPr lang="cs-CZ"/>
        </a:p>
      </dgm:t>
    </dgm:pt>
    <dgm:pt modelId="{492AD1BA-0449-4B1F-82CB-06325C3C744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Ochota rozptýlit obavy </a:t>
          </a:r>
          <a:br>
            <a:rPr lang="pl-PL" sz="1000" dirty="0" smtClean="0">
              <a:solidFill>
                <a:srgbClr val="333399"/>
              </a:solidFill>
            </a:rPr>
          </a:br>
          <a:r>
            <a:rPr lang="pl-PL" sz="1000" dirty="0" smtClean="0">
              <a:solidFill>
                <a:srgbClr val="333399"/>
              </a:solidFill>
            </a:rPr>
            <a:t>a strach ze strany lékaře</a:t>
          </a:r>
          <a:endParaRPr lang="cs-CZ" sz="1000" dirty="0">
            <a:solidFill>
              <a:srgbClr val="333399"/>
            </a:solidFill>
          </a:endParaRPr>
        </a:p>
      </dgm:t>
    </dgm:pt>
    <dgm:pt modelId="{6CF86BD1-79D6-4E7E-B254-2023A2677F49}" type="parTrans" cxnId="{7C45A07F-1135-4AE2-8FB9-1A097F2BE28C}">
      <dgm:prSet/>
      <dgm:spPr/>
      <dgm:t>
        <a:bodyPr/>
        <a:lstStyle/>
        <a:p>
          <a:endParaRPr lang="cs-CZ"/>
        </a:p>
      </dgm:t>
    </dgm:pt>
    <dgm:pt modelId="{3D216648-D7EF-4E26-8F49-6113E0EE0A52}" type="sibTrans" cxnId="{7C45A07F-1135-4AE2-8FB9-1A097F2BE28C}">
      <dgm:prSet/>
      <dgm:spPr/>
      <dgm:t>
        <a:bodyPr/>
        <a:lstStyle/>
        <a:p>
          <a:endParaRPr lang="cs-CZ"/>
        </a:p>
      </dgm:t>
    </dgm:pt>
    <dgm:pt modelId="{DBF1121F-8BFA-4D0C-96B7-83E8CD0CA46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Ochota rozptýlit obavy </a:t>
          </a:r>
          <a:br>
            <a:rPr lang="pl-PL" sz="1000" dirty="0" smtClean="0">
              <a:solidFill>
                <a:srgbClr val="333399"/>
              </a:solidFill>
            </a:rPr>
          </a:br>
          <a:r>
            <a:rPr lang="pl-PL" sz="1000" dirty="0" smtClean="0">
              <a:solidFill>
                <a:srgbClr val="333399"/>
              </a:solidFill>
            </a:rPr>
            <a:t>a strach ze strany sestry</a:t>
          </a:r>
          <a:endParaRPr lang="cs-CZ" sz="1000" dirty="0">
            <a:solidFill>
              <a:srgbClr val="333399"/>
            </a:solidFill>
          </a:endParaRPr>
        </a:p>
      </dgm:t>
    </dgm:pt>
    <dgm:pt modelId="{FD05899E-4339-4314-98F7-6E35C5A2AA5F}" type="parTrans" cxnId="{187ED2BB-76F7-4CBF-9544-F178352CDCB6}">
      <dgm:prSet/>
      <dgm:spPr/>
      <dgm:t>
        <a:bodyPr/>
        <a:lstStyle/>
        <a:p>
          <a:endParaRPr lang="cs-CZ"/>
        </a:p>
      </dgm:t>
    </dgm:pt>
    <dgm:pt modelId="{4448D379-8100-4F0A-AC0B-48CB0A7557A8}" type="sibTrans" cxnId="{187ED2BB-76F7-4CBF-9544-F178352CDCB6}">
      <dgm:prSet/>
      <dgm:spPr/>
      <dgm:t>
        <a:bodyPr/>
        <a:lstStyle/>
        <a:p>
          <a:endParaRPr lang="cs-CZ"/>
        </a:p>
      </dgm:t>
    </dgm:pt>
    <dgm:pt modelId="{90A98A2F-8032-41A4-9864-8910FAFE7A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Hodnocení postoje celého personálu nemocnice</a:t>
          </a:r>
          <a:endParaRPr lang="cs-CZ" sz="1000" dirty="0">
            <a:solidFill>
              <a:srgbClr val="333399"/>
            </a:solidFill>
          </a:endParaRPr>
        </a:p>
      </dgm:t>
    </dgm:pt>
    <dgm:pt modelId="{D559E0D3-85B3-43E1-8801-6A745CE4DB08}" type="parTrans" cxnId="{72C8B3CE-A5CA-450B-BC33-D71A08CEEC30}">
      <dgm:prSet/>
      <dgm:spPr/>
      <dgm:t>
        <a:bodyPr/>
        <a:lstStyle/>
        <a:p>
          <a:endParaRPr lang="cs-CZ"/>
        </a:p>
      </dgm:t>
    </dgm:pt>
    <dgm:pt modelId="{9486B827-222F-4961-BDF8-0514337B45D4}" type="sibTrans" cxnId="{72C8B3CE-A5CA-450B-BC33-D71A08CEEC30}">
      <dgm:prSet/>
      <dgm:spPr/>
      <dgm:t>
        <a:bodyPr/>
        <a:lstStyle/>
        <a:p>
          <a:endParaRPr lang="cs-CZ"/>
        </a:p>
      </dgm:t>
    </dgm:pt>
    <dgm:pt modelId="{53949251-3310-48EC-B957-B47F042BDCB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Zajištění citových </a:t>
          </a:r>
          <a:br>
            <a:rPr lang="cs-CZ" sz="1000" dirty="0" smtClean="0">
              <a:solidFill>
                <a:srgbClr val="333399"/>
              </a:solidFill>
            </a:rPr>
          </a:br>
          <a:r>
            <a:rPr lang="cs-CZ" sz="1000" dirty="0" smtClean="0">
              <a:solidFill>
                <a:srgbClr val="333399"/>
              </a:solidFill>
            </a:rPr>
            <a:t>a duchovních potřeb</a:t>
          </a:r>
          <a:endParaRPr lang="cs-CZ" sz="1000" dirty="0">
            <a:solidFill>
              <a:srgbClr val="333399"/>
            </a:solidFill>
          </a:endParaRPr>
        </a:p>
      </dgm:t>
    </dgm:pt>
    <dgm:pt modelId="{228E48CF-AA69-4CFA-BEDB-8C5D782D877F}" type="parTrans" cxnId="{597C8BA6-7C13-42A3-9105-3E39EC387074}">
      <dgm:prSet/>
      <dgm:spPr/>
      <dgm:t>
        <a:bodyPr/>
        <a:lstStyle/>
        <a:p>
          <a:endParaRPr lang="cs-CZ"/>
        </a:p>
      </dgm:t>
    </dgm:pt>
    <dgm:pt modelId="{1D7F8173-4FA6-44BA-9950-F104FC0CF425}" type="sibTrans" cxnId="{597C8BA6-7C13-42A3-9105-3E39EC387074}">
      <dgm:prSet/>
      <dgm:spPr/>
      <dgm:t>
        <a:bodyPr/>
        <a:lstStyle/>
        <a:p>
          <a:endParaRPr lang="cs-CZ"/>
        </a:p>
      </dgm:t>
    </dgm:pt>
    <dgm:pt modelId="{CD9C7332-5B84-4E72-8218-2336F8A6380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3C6F2BB4-5BDE-4D44-9ABF-355B01877D92}" type="parTrans" cxnId="{B294B4B9-8AA0-4A81-9551-DFD34DA259D8}">
      <dgm:prSet/>
      <dgm:spPr/>
      <dgm:t>
        <a:bodyPr/>
        <a:lstStyle/>
        <a:p>
          <a:endParaRPr lang="cs-CZ"/>
        </a:p>
      </dgm:t>
    </dgm:pt>
    <dgm:pt modelId="{6080A6A6-C3BE-4140-A521-8CE9227A2F4F}" type="sibTrans" cxnId="{B294B4B9-8AA0-4A81-9551-DFD34DA259D8}">
      <dgm:prSet/>
      <dgm:spPr/>
      <dgm:t>
        <a:bodyPr/>
        <a:lstStyle/>
        <a:p>
          <a:endParaRPr lang="cs-CZ"/>
        </a:p>
      </dgm:t>
    </dgm:pt>
    <dgm:pt modelId="{CE0718F1-9223-4E75-A57A-DBC960FFCA1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Vysvětlení péče po propuštění rodině</a:t>
          </a:r>
          <a:endParaRPr lang="cs-CZ" sz="1000" dirty="0">
            <a:solidFill>
              <a:srgbClr val="969696"/>
            </a:solidFill>
          </a:endParaRPr>
        </a:p>
      </dgm:t>
    </dgm:pt>
    <dgm:pt modelId="{A40013D3-DBDE-44FF-9D89-2FE7A9A07BD8}" type="parTrans" cxnId="{86637A64-ED88-4E2F-846E-35D56940208F}">
      <dgm:prSet/>
      <dgm:spPr/>
      <dgm:t>
        <a:bodyPr/>
        <a:lstStyle/>
        <a:p>
          <a:endParaRPr lang="cs-CZ"/>
        </a:p>
      </dgm:t>
    </dgm:pt>
    <dgm:pt modelId="{8B700B71-2F8F-48D7-BF32-FF8C21B64E56}" type="sibTrans" cxnId="{86637A64-ED88-4E2F-846E-35D56940208F}">
      <dgm:prSet/>
      <dgm:spPr/>
      <dgm:t>
        <a:bodyPr/>
        <a:lstStyle/>
        <a:p>
          <a:endParaRPr lang="cs-CZ"/>
        </a:p>
      </dgm:t>
    </dgm:pt>
    <dgm:pt modelId="{DC182281-1452-4873-BAAB-E3698D6FC1D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péči a užívání léků po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4A5103D4-9082-4BAD-BFBD-C07A2CC170A6}" type="parTrans" cxnId="{6AD6A94A-0D58-4525-9BC2-DE83D394C997}">
      <dgm:prSet/>
      <dgm:spPr/>
      <dgm:t>
        <a:bodyPr/>
        <a:lstStyle/>
        <a:p>
          <a:endParaRPr lang="cs-CZ"/>
        </a:p>
      </dgm:t>
    </dgm:pt>
    <dgm:pt modelId="{EF6951A2-5E2B-4B84-A75E-188396412879}" type="sibTrans" cxnId="{6AD6A94A-0D58-4525-9BC2-DE83D394C997}">
      <dgm:prSet/>
      <dgm:spPr/>
      <dgm:t>
        <a:bodyPr/>
        <a:lstStyle/>
        <a:p>
          <a:endParaRPr lang="cs-CZ"/>
        </a:p>
      </dgm:t>
    </dgm:pt>
    <dgm:pt modelId="{634F591D-4803-4CF5-A755-C90F4517786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možných nebezpečných příznacích po propuštění ze nemocnice</a:t>
          </a:r>
          <a:endParaRPr lang="cs-CZ" sz="1000" dirty="0">
            <a:solidFill>
              <a:srgbClr val="969696"/>
            </a:solidFill>
          </a:endParaRPr>
        </a:p>
      </dgm:t>
    </dgm:pt>
    <dgm:pt modelId="{5F208C92-AD06-46DC-9C32-1DE06E561BC3}" type="parTrans" cxnId="{AE892640-84C5-4CB1-9C3E-5928DF55CC2F}">
      <dgm:prSet/>
      <dgm:spPr/>
      <dgm:t>
        <a:bodyPr/>
        <a:lstStyle/>
        <a:p>
          <a:endParaRPr lang="cs-CZ"/>
        </a:p>
      </dgm:t>
    </dgm:pt>
    <dgm:pt modelId="{A328E719-0967-4290-9889-46E4885BE3CC}" type="sibTrans" cxnId="{AE892640-84C5-4CB1-9C3E-5928DF55CC2F}">
      <dgm:prSet/>
      <dgm:spPr/>
      <dgm:t>
        <a:bodyPr/>
        <a:lstStyle/>
        <a:p>
          <a:endParaRPr lang="cs-CZ"/>
        </a:p>
      </dgm:t>
    </dgm:pt>
    <dgm:pt modelId="{36BD8286-BD88-4A87-9157-3B1793362D3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Nabídka pomoci při zajišťování domácí péče po propuštění ze nemocnice</a:t>
          </a:r>
          <a:endParaRPr lang="cs-CZ" sz="1000" dirty="0">
            <a:solidFill>
              <a:srgbClr val="969696"/>
            </a:solidFill>
          </a:endParaRPr>
        </a:p>
      </dgm:t>
    </dgm:pt>
    <dgm:pt modelId="{ADC6A5D0-5927-40E1-8896-3234B0B7F5C9}" type="parTrans" cxnId="{EB370B24-725A-48A9-AF26-2711A18E5515}">
      <dgm:prSet/>
      <dgm:spPr/>
      <dgm:t>
        <a:bodyPr/>
        <a:lstStyle/>
        <a:p>
          <a:endParaRPr lang="cs-CZ"/>
        </a:p>
      </dgm:t>
    </dgm:pt>
    <dgm:pt modelId="{85B5ED9D-B83E-448C-B720-FFC400B31185}" type="sibTrans" cxnId="{EB370B24-725A-48A9-AF26-2711A18E5515}">
      <dgm:prSet/>
      <dgm:spPr/>
      <dgm:t>
        <a:bodyPr/>
        <a:lstStyle/>
        <a:p>
          <a:endParaRPr lang="cs-CZ"/>
        </a:p>
      </dgm:t>
    </dgm:pt>
    <dgm:pt modelId="{99D7D621-DAA8-4EA6-A4FC-250F94F4ACB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B294F4C6-1879-425D-8374-72C9C319FA49}" type="parTrans" cxnId="{9A822A8F-C17A-498A-8DBC-12986E7FF572}">
      <dgm:prSet/>
      <dgm:spPr/>
      <dgm:t>
        <a:bodyPr/>
        <a:lstStyle/>
        <a:p>
          <a:endParaRPr lang="cs-CZ"/>
        </a:p>
      </dgm:t>
    </dgm:pt>
    <dgm:pt modelId="{3B6498EE-6865-4900-AD9A-874DCFE70183}" type="sibTrans" cxnId="{9A822A8F-C17A-498A-8DBC-12986E7FF572}">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dgm:presLayoutVars>
          <dgm:bulletEnabled val="1"/>
        </dgm:presLayoutVars>
      </dgm:prSet>
      <dgm:spPr/>
      <dgm:t>
        <a:bodyPr/>
        <a:lstStyle/>
        <a:p>
          <a:endParaRPr lang="cs-CZ"/>
        </a:p>
      </dgm:t>
    </dgm:pt>
  </dgm:ptLst>
  <dgm:cxnLst>
    <dgm:cxn modelId="{AC6BADE7-4C02-43A4-863C-DF14D84F6D59}" srcId="{9E8CB76F-2049-431A-9C08-E0A136C74145}" destId="{2DE2859B-8E04-4E5A-B4AA-8DF1CBEC00E7}" srcOrd="6" destOrd="0" parTransId="{56E684D2-B14A-4C40-AA26-6518A49AD4C6}" sibTransId="{38692862-0E0A-419F-81DF-849BCB15BD93}"/>
    <dgm:cxn modelId="{69024232-C4F1-4460-8E26-1ACC38E9A8D6}" type="presOf" srcId="{CDAC2305-AABB-498D-9954-9B67913F8713}" destId="{BC3B7E54-6D6E-44C4-A92A-089568618AE7}" srcOrd="0" destOrd="8"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C7758B13-B508-4B77-A234-B63FA5737B70}" type="presOf" srcId="{F99941A0-545A-4883-9819-59660C3594F2}" destId="{BC3B7E54-6D6E-44C4-A92A-089568618AE7}" srcOrd="0" destOrd="9" presId="urn:microsoft.com/office/officeart/2005/8/layout/hList1"/>
    <dgm:cxn modelId="{8A06BDD3-BC15-4A16-B9DC-12791F8DB808}" type="presOf" srcId="{CD9C7332-5B84-4E72-8218-2336F8A63803}" destId="{8400A76D-CCE0-4375-AB75-D238D2558CF1}" srcOrd="0" destOrd="1" presId="urn:microsoft.com/office/officeart/2005/8/layout/hList1"/>
    <dgm:cxn modelId="{4C80BF89-2116-49A7-90AB-E8A4BF93EE33}" srcId="{9E8CB76F-2049-431A-9C08-E0A136C74145}" destId="{8E3CB524-853F-43FD-B93C-3AC34D8A276B}" srcOrd="3" destOrd="0" parTransId="{18F171D6-2448-4AD5-8416-67D40C4E4D8A}" sibTransId="{D1DCFC00-074D-44A9-B6FE-4DC2E1CA77E7}"/>
    <dgm:cxn modelId="{3E5DE8BA-86E9-44D3-B1C8-48CC83535867}" srcId="{9E8CB76F-2049-431A-9C08-E0A136C74145}" destId="{A6A18BE2-CF08-44F0-AA8A-D7624F5CF1AB}" srcOrd="2" destOrd="0" parTransId="{9D90BC3D-B54B-4E83-BBE5-EDC59BA473EE}" sibTransId="{EB12CA44-2378-40B8-818A-D89329325686}"/>
    <dgm:cxn modelId="{E0C5FE79-ED24-4628-8705-72DF9BEFB340}" srcId="{9E8CB76F-2049-431A-9C08-E0A136C74145}" destId="{C0E84DA2-BFF3-403A-ACC7-EA08B56C2BC5}" srcOrd="1" destOrd="0" parTransId="{661418AE-9F24-48D1-91B8-0C6DEA8C3913}" sibTransId="{2A473BE5-D3F5-4475-9488-ABA09FB8DD05}"/>
    <dgm:cxn modelId="{B1061DA7-7568-4560-AFF7-533DA6AB1C7C}" type="presOf" srcId="{DC182281-1452-4873-BAAB-E3698D6FC1DC}" destId="{E6F93A2A-3FB0-45DC-B0A7-423B2075E2E3}" srcOrd="0" destOrd="1" presId="urn:microsoft.com/office/officeart/2005/8/layout/hList1"/>
    <dgm:cxn modelId="{AE892640-84C5-4CB1-9C3E-5928DF55CC2F}" srcId="{603AEEAF-F684-4D8A-A7E4-887E0E375FC1}" destId="{634F591D-4803-4CF5-A755-C90F4517786C}" srcOrd="2" destOrd="0" parTransId="{5F208C92-AD06-46DC-9C32-1DE06E561BC3}" sibTransId="{A328E719-0967-4290-9889-46E4885BE3CC}"/>
    <dgm:cxn modelId="{42F3EC86-BA9B-48B9-80BB-7019E3980CC7}" srcId="{462B5889-8FA2-458B-906E-7D0A7FD7D8FF}" destId="{8D48F7DA-BBFB-4499-9152-97C83528F49A}" srcOrd="1" destOrd="0" parTransId="{C43A8375-3D94-4AD8-809A-73F66B13643F}" sibTransId="{1A032CAE-7982-48C3-AA66-38F80B3D6EEE}"/>
    <dgm:cxn modelId="{86637A64-ED88-4E2F-846E-35D56940208F}" srcId="{51B314C1-0E8F-43D9-AD2D-30639BFC6CC7}" destId="{CE0718F1-9223-4E75-A57A-DBC960FFCA17}" srcOrd="2" destOrd="0" parTransId="{A40013D3-DBDE-44FF-9D89-2FE7A9A07BD8}" sibTransId="{8B700B71-2F8F-48D7-BF32-FF8C21B64E56}"/>
    <dgm:cxn modelId="{B19052E3-9E52-4E13-866C-E632FF3E4FA6}" type="presOf" srcId="{F8AE8D86-40C3-4EF8-B0D1-6D364FA137A0}" destId="{BC3B7E54-6D6E-44C4-A92A-089568618AE7}" srcOrd="0" destOrd="7" presId="urn:microsoft.com/office/officeart/2005/8/layout/hList1"/>
    <dgm:cxn modelId="{97D20EF2-352F-490F-97EC-1101928CF6E4}" type="presOf" srcId="{462B5889-8FA2-458B-906E-7D0A7FD7D8FF}" destId="{3BE66233-68EB-4712-AF4C-48D78D583849}" srcOrd="0" destOrd="0"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E3C6A5F4-F842-4C47-A240-AD1169501A0D}" type="presOf" srcId="{603AEEAF-F684-4D8A-A7E4-887E0E375FC1}" destId="{4E17E5B9-5C8D-4ED5-943B-2AA1C844039E}" srcOrd="0" destOrd="0" presId="urn:microsoft.com/office/officeart/2005/8/layout/hList1"/>
    <dgm:cxn modelId="{909FEA01-25CC-47E4-A096-B360CE611731}" type="presOf" srcId="{51B314C1-0E8F-43D9-AD2D-30639BFC6CC7}" destId="{A5A71454-8942-43C5-A6A9-7D82A4D50DF0}" srcOrd="0" destOrd="0"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B3618CFA-513A-44AA-9A54-2F523D109DA4}" srcId="{9E8CB76F-2049-431A-9C08-E0A136C74145}" destId="{A24D6DCB-3BF9-464B-8BC0-E6D201E718C5}" srcOrd="5" destOrd="0" parTransId="{F238C521-7B8F-44B9-BAD3-AC0BFF2BD253}" sibTransId="{FEE52194-C922-4A24-A6DF-6A649D3EC87C}"/>
    <dgm:cxn modelId="{72C8B3CE-A5CA-450B-BC33-D71A08CEEC30}" srcId="{8D48F7DA-BBFB-4499-9152-97C83528F49A}" destId="{90A98A2F-8032-41A4-9864-8910FAFE7A88}" srcOrd="3" destOrd="0" parTransId="{D559E0D3-85B3-43E1-8801-6A745CE4DB08}" sibTransId="{9486B827-222F-4961-BDF8-0514337B45D4}"/>
    <dgm:cxn modelId="{B294B4B9-8AA0-4A81-9551-DFD34DA259D8}" srcId="{51B314C1-0E8F-43D9-AD2D-30639BFC6CC7}" destId="{CD9C7332-5B84-4E72-8218-2336F8A63803}" srcOrd="1" destOrd="0" parTransId="{3C6F2BB4-5BDE-4D44-9ABF-355B01877D92}" sibTransId="{6080A6A6-C3BE-4140-A521-8CE9227A2F4F}"/>
    <dgm:cxn modelId="{187ED2BB-76F7-4CBF-9544-F178352CDCB6}" srcId="{8D48F7DA-BBFB-4499-9152-97C83528F49A}" destId="{DBF1121F-8BFA-4D0C-96B7-83E8CD0CA466}" srcOrd="2" destOrd="0" parTransId="{FD05899E-4339-4314-98F7-6E35C5A2AA5F}" sibTransId="{4448D379-8100-4F0A-AC0B-48CB0A7557A8}"/>
    <dgm:cxn modelId="{597C8BA6-7C13-42A3-9105-3E39EC387074}" srcId="{8D48F7DA-BBFB-4499-9152-97C83528F49A}" destId="{53949251-3310-48EC-B957-B47F042BDCBE}" srcOrd="4" destOrd="0" parTransId="{228E48CF-AA69-4CFA-BEDB-8C5D782D877F}" sibTransId="{1D7F8173-4FA6-44BA-9950-F104FC0CF425}"/>
    <dgm:cxn modelId="{7C45A07F-1135-4AE2-8FB9-1A097F2BE28C}" srcId="{8D48F7DA-BBFB-4499-9152-97C83528F49A}" destId="{492AD1BA-0449-4B1F-82CB-06325C3C7441}" srcOrd="1" destOrd="0" parTransId="{6CF86BD1-79D6-4E7E-B254-2023A2677F49}" sibTransId="{3D216648-D7EF-4E26-8F49-6113E0EE0A52}"/>
    <dgm:cxn modelId="{EE895559-6286-4042-95B4-34FE298EC618}" srcId="{9E8CB76F-2049-431A-9C08-E0A136C74145}" destId="{F99941A0-545A-4883-9819-59660C3594F2}" srcOrd="9" destOrd="0" parTransId="{59661E33-7117-4ECC-8BB1-5D7E0433BC47}" sibTransId="{34960612-D2F9-4588-9101-470CDAD7F437}"/>
    <dgm:cxn modelId="{648D697E-9B48-4D6F-B7E8-E3AC8C81E375}" srcId="{8D48F7DA-BBFB-4499-9152-97C83528F49A}" destId="{6BB9962D-A921-4F62-A86F-B571C8BAF431}" srcOrd="0" destOrd="0" parTransId="{096CBD8D-6173-49B9-88B9-B2D3CC603ED0}" sibTransId="{FE34A885-DA18-4F60-B383-B5AACBA88DE1}"/>
    <dgm:cxn modelId="{08C3D12D-99A8-4A2D-B53E-2E3E99D90B44}" srcId="{462B5889-8FA2-458B-906E-7D0A7FD7D8FF}" destId="{51B314C1-0E8F-43D9-AD2D-30639BFC6CC7}" srcOrd="2" destOrd="0" parTransId="{3AFA477A-E883-4E8D-B31C-15D44DDE6649}" sibTransId="{8F13D755-9D44-4C0B-B08C-D6EF7DCC57AF}"/>
    <dgm:cxn modelId="{7989EA31-D855-4968-98AB-83D94EB31C59}" type="presOf" srcId="{A24D6DCB-3BF9-464B-8BC0-E6D201E718C5}" destId="{BC3B7E54-6D6E-44C4-A92A-089568618AE7}" srcOrd="0" destOrd="5" presId="urn:microsoft.com/office/officeart/2005/8/layout/hList1"/>
    <dgm:cxn modelId="{BF7E48B4-540A-4B51-AFC1-22C6807C074C}" type="presOf" srcId="{36BD8286-BD88-4A87-9157-3B1793362D3A}" destId="{E6F93A2A-3FB0-45DC-B0A7-423B2075E2E3}" srcOrd="0" destOrd="3" presId="urn:microsoft.com/office/officeart/2005/8/layout/hList1"/>
    <dgm:cxn modelId="{BB2C03E4-BAAE-4A57-A588-54DCBAF88A58}" srcId="{9E8CB76F-2049-431A-9C08-E0A136C74145}" destId="{F8AE8D86-40C3-4EF8-B0D1-6D364FA137A0}" srcOrd="7" destOrd="0" parTransId="{2BF4CC60-6A0A-4AFE-B1C6-6237706E6B43}" sibTransId="{766C3AFA-731F-4006-ABE3-33781916E5FB}"/>
    <dgm:cxn modelId="{7B0B2823-DFFC-4BDA-BA12-822AA2168405}" type="presOf" srcId="{90A98A2F-8032-41A4-9864-8910FAFE7A88}" destId="{AEF37CF8-CC7C-4AEA-B88D-CFB304E35DB5}" srcOrd="0" destOrd="3" presId="urn:microsoft.com/office/officeart/2005/8/layout/hList1"/>
    <dgm:cxn modelId="{1A0580C7-A00A-472A-A0CB-5D0C3653A952}" type="presOf" srcId="{6BB9962D-A921-4F62-A86F-B571C8BAF431}" destId="{AEF37CF8-CC7C-4AEA-B88D-CFB304E35DB5}" srcOrd="0" destOrd="0" presId="urn:microsoft.com/office/officeart/2005/8/layout/hList1"/>
    <dgm:cxn modelId="{531F9855-681B-44C2-BD83-EA93D063239E}" type="presOf" srcId="{53949251-3310-48EC-B957-B47F042BDCBE}" destId="{AEF37CF8-CC7C-4AEA-B88D-CFB304E35DB5}" srcOrd="0" destOrd="4" presId="urn:microsoft.com/office/officeart/2005/8/layout/hList1"/>
    <dgm:cxn modelId="{F3A745E7-46EC-4ACD-BD04-70896372A852}" type="presOf" srcId="{C0E84DA2-BFF3-403A-ACC7-EA08B56C2BC5}" destId="{BC3B7E54-6D6E-44C4-A92A-089568618AE7}" srcOrd="0" destOrd="1" presId="urn:microsoft.com/office/officeart/2005/8/layout/hList1"/>
    <dgm:cxn modelId="{2021742D-56A9-4B7A-8748-5E76A29495A9}" type="presOf" srcId="{9E8CB76F-2049-431A-9C08-E0A136C74145}" destId="{8CCCE849-3C31-458E-9F06-29B27A05C70D}" srcOrd="0" destOrd="0"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B51227A5-6B3F-47FA-8EC4-041C554FEA2C}" type="presOf" srcId="{DBF1121F-8BFA-4D0C-96B7-83E8CD0CA466}" destId="{AEF37CF8-CC7C-4AEA-B88D-CFB304E35DB5}" srcOrd="0" destOrd="2" presId="urn:microsoft.com/office/officeart/2005/8/layout/hList1"/>
    <dgm:cxn modelId="{9A822A8F-C17A-498A-8DBC-12986E7FF572}" srcId="{603AEEAF-F684-4D8A-A7E4-887E0E375FC1}" destId="{99D7D621-DAA8-4EA6-A4FC-250F94F4ACB0}" srcOrd="4" destOrd="0" parTransId="{B294F4C6-1879-425D-8374-72C9C319FA49}" sibTransId="{3B6498EE-6865-4900-AD9A-874DCFE70183}"/>
    <dgm:cxn modelId="{51D1B6AF-89AA-4654-B451-2118724B8F60}" type="presOf" srcId="{8E3CB524-853F-43FD-B93C-3AC34D8A276B}" destId="{BC3B7E54-6D6E-44C4-A92A-089568618AE7}" srcOrd="0" destOrd="3" presId="urn:microsoft.com/office/officeart/2005/8/layout/hList1"/>
    <dgm:cxn modelId="{6AD6A94A-0D58-4525-9BC2-DE83D394C997}" srcId="{603AEEAF-F684-4D8A-A7E4-887E0E375FC1}" destId="{DC182281-1452-4873-BAAB-E3698D6FC1DC}" srcOrd="1" destOrd="0" parTransId="{4A5103D4-9082-4BAD-BFBD-C07A2CC170A6}" sibTransId="{EF6951A2-5E2B-4B84-A75E-188396412879}"/>
    <dgm:cxn modelId="{6CD5F6BB-33F8-40DF-B593-5F414DB74554}" type="presOf" srcId="{D4E6A407-62BA-43DA-8142-3BD3C5DF999B}" destId="{8400A76D-CCE0-4375-AB75-D238D2558CF1}" srcOrd="0" destOrd="0" presId="urn:microsoft.com/office/officeart/2005/8/layout/hList1"/>
    <dgm:cxn modelId="{DE2A680B-5C79-4160-9CD8-33F150738541}" type="presOf" srcId="{2FA8557F-746C-48CC-AE72-9388E450E751}" destId="{BC3B7E54-6D6E-44C4-A92A-089568618AE7}" srcOrd="0" destOrd="0" presId="urn:microsoft.com/office/officeart/2005/8/layout/hList1"/>
    <dgm:cxn modelId="{B8559D0F-2634-48A3-8EF4-3874B3393626}" srcId="{9E8CB76F-2049-431A-9C08-E0A136C74145}" destId="{9E0F9FF4-8E97-4C86-9DA2-428B0087EAAF}" srcOrd="4" destOrd="0" parTransId="{39B02121-AC1E-4FF7-B624-4D927EE877FC}" sibTransId="{DD5E1214-A952-4519-BA98-0667E12906C8}"/>
    <dgm:cxn modelId="{EB874D50-D1DE-4E50-B324-41F327BC80DC}" type="presOf" srcId="{99D7D621-DAA8-4EA6-A4FC-250F94F4ACB0}" destId="{E6F93A2A-3FB0-45DC-B0A7-423B2075E2E3}" srcOrd="0" destOrd="4" presId="urn:microsoft.com/office/officeart/2005/8/layout/hList1"/>
    <dgm:cxn modelId="{EB370B24-725A-48A9-AF26-2711A18E5515}" srcId="{603AEEAF-F684-4D8A-A7E4-887E0E375FC1}" destId="{36BD8286-BD88-4A87-9157-3B1793362D3A}" srcOrd="3" destOrd="0" parTransId="{ADC6A5D0-5927-40E1-8896-3234B0B7F5C9}" sibTransId="{85B5ED9D-B83E-448C-B720-FFC400B31185}"/>
    <dgm:cxn modelId="{754FC5F9-BA6B-4A2D-8693-FD098D4DB447}" type="presOf" srcId="{CE0718F1-9223-4E75-A57A-DBC960FFCA17}" destId="{8400A76D-CCE0-4375-AB75-D238D2558CF1}" srcOrd="0" destOrd="2" presId="urn:microsoft.com/office/officeart/2005/8/layout/hList1"/>
    <dgm:cxn modelId="{E5E3EEE2-6CE9-460E-8F29-FFEC37944C1E}" type="presOf" srcId="{2DE2859B-8E04-4E5A-B4AA-8DF1CBEC00E7}" destId="{BC3B7E54-6D6E-44C4-A92A-089568618AE7}" srcOrd="0" destOrd="6" presId="urn:microsoft.com/office/officeart/2005/8/layout/hList1"/>
    <dgm:cxn modelId="{EDB0C511-472A-400C-86C9-9FCCBE9B2592}" srcId="{9E8CB76F-2049-431A-9C08-E0A136C74145}" destId="{CDAC2305-AABB-498D-9954-9B67913F8713}" srcOrd="8" destOrd="0" parTransId="{FEC5A3E0-841B-4B14-B8F5-22F644E7A3B0}" sibTransId="{904EE64A-0AF0-43B2-9B61-22FC9F80289F}"/>
    <dgm:cxn modelId="{C547FAFE-448C-4655-B3EE-63C99871B30E}" type="presOf" srcId="{8D48F7DA-BBFB-4499-9152-97C83528F49A}" destId="{866A8F34-8704-441F-B8F5-42C854A585BE}" srcOrd="0" destOrd="0" presId="urn:microsoft.com/office/officeart/2005/8/layout/hList1"/>
    <dgm:cxn modelId="{E87D3E97-6A6B-4ECE-85B9-841123D1F24F}" type="presOf" srcId="{634F591D-4803-4CF5-A755-C90F4517786C}" destId="{E6F93A2A-3FB0-45DC-B0A7-423B2075E2E3}" srcOrd="0" destOrd="2"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C9B5D5B2-0A0F-4DC8-834D-21F1DA0B3CB5}" type="presOf" srcId="{492AD1BA-0449-4B1F-82CB-06325C3C7441}" destId="{AEF37CF8-CC7C-4AEA-B88D-CFB304E35DB5}" srcOrd="0" destOrd="1" presId="urn:microsoft.com/office/officeart/2005/8/layout/hList1"/>
    <dgm:cxn modelId="{1E719468-0FB3-42C7-9D9A-6180BC721334}" type="presOf" srcId="{142F616F-0834-4085-A951-45F60AC0600A}" destId="{E6F93A2A-3FB0-45DC-B0A7-423B2075E2E3}" srcOrd="0" destOrd="0" presId="urn:microsoft.com/office/officeart/2005/8/layout/hList1"/>
    <dgm:cxn modelId="{043AB068-480B-42AD-965E-2937131FC496}" type="presOf" srcId="{A6A18BE2-CF08-44F0-AA8A-D7624F5CF1AB}" destId="{BC3B7E54-6D6E-44C4-A92A-089568618AE7}" srcOrd="0" destOrd="2" presId="urn:microsoft.com/office/officeart/2005/8/layout/hList1"/>
    <dgm:cxn modelId="{72D12A02-4769-4FB7-B500-E5891CF69331}" type="presOf" srcId="{9E0F9FF4-8E97-4C86-9DA2-428B0087EAAF}" destId="{BC3B7E54-6D6E-44C4-A92A-089568618AE7}" srcOrd="0" destOrd="4" presId="urn:microsoft.com/office/officeart/2005/8/layout/hList1"/>
    <dgm:cxn modelId="{D6F68AEB-7DAA-4ECA-B6E3-F1D7919C4EC8}" type="presParOf" srcId="{3BE66233-68EB-4712-AF4C-48D78D583849}" destId="{544A16FB-92AB-4CBB-8C07-794A531D2F15}" srcOrd="0" destOrd="0" presId="urn:microsoft.com/office/officeart/2005/8/layout/hList1"/>
    <dgm:cxn modelId="{09C2B526-67C4-40A5-AC02-03B2E7ECFBCF}" type="presParOf" srcId="{544A16FB-92AB-4CBB-8C07-794A531D2F15}" destId="{8CCCE849-3C31-458E-9F06-29B27A05C70D}" srcOrd="0" destOrd="0" presId="urn:microsoft.com/office/officeart/2005/8/layout/hList1"/>
    <dgm:cxn modelId="{D2B41C07-FA56-46E2-8CA4-C14D8FE83FAF}" type="presParOf" srcId="{544A16FB-92AB-4CBB-8C07-794A531D2F15}" destId="{BC3B7E54-6D6E-44C4-A92A-089568618AE7}" srcOrd="1" destOrd="0" presId="urn:microsoft.com/office/officeart/2005/8/layout/hList1"/>
    <dgm:cxn modelId="{C24F92C3-8850-4A2C-9BE4-FAD7AE7CD707}" type="presParOf" srcId="{3BE66233-68EB-4712-AF4C-48D78D583849}" destId="{4322B7A1-510A-492D-A54F-49B3970372D6}" srcOrd="1" destOrd="0" presId="urn:microsoft.com/office/officeart/2005/8/layout/hList1"/>
    <dgm:cxn modelId="{329326E4-009C-4492-96BE-88E2926D9D4D}" type="presParOf" srcId="{3BE66233-68EB-4712-AF4C-48D78D583849}" destId="{8C82F9AC-6C2C-4F10-B9C5-F0E88303896B}" srcOrd="2" destOrd="0" presId="urn:microsoft.com/office/officeart/2005/8/layout/hList1"/>
    <dgm:cxn modelId="{AF53E433-E4E7-4B52-92DF-75E16D4EBDA8}" type="presParOf" srcId="{8C82F9AC-6C2C-4F10-B9C5-F0E88303896B}" destId="{866A8F34-8704-441F-B8F5-42C854A585BE}" srcOrd="0" destOrd="0" presId="urn:microsoft.com/office/officeart/2005/8/layout/hList1"/>
    <dgm:cxn modelId="{3D43BCA0-CFC2-45AC-90E7-96D67B36630D}" type="presParOf" srcId="{8C82F9AC-6C2C-4F10-B9C5-F0E88303896B}" destId="{AEF37CF8-CC7C-4AEA-B88D-CFB304E35DB5}" srcOrd="1" destOrd="0" presId="urn:microsoft.com/office/officeart/2005/8/layout/hList1"/>
    <dgm:cxn modelId="{6CA0FDD5-FB40-4D36-85B5-41EA735E2A1F}" type="presParOf" srcId="{3BE66233-68EB-4712-AF4C-48D78D583849}" destId="{A45D426A-9175-4EC3-A3F1-EB887A90517E}" srcOrd="3" destOrd="0" presId="urn:microsoft.com/office/officeart/2005/8/layout/hList1"/>
    <dgm:cxn modelId="{7203F731-9889-45BF-AF18-B617DB934511}" type="presParOf" srcId="{3BE66233-68EB-4712-AF4C-48D78D583849}" destId="{DB8909C7-D95D-4295-A846-F676B9C77EE5}" srcOrd="4" destOrd="0" presId="urn:microsoft.com/office/officeart/2005/8/layout/hList1"/>
    <dgm:cxn modelId="{11D796A0-3D6E-4863-8AC6-120C172CA869}" type="presParOf" srcId="{DB8909C7-D95D-4295-A846-F676B9C77EE5}" destId="{A5A71454-8942-43C5-A6A9-7D82A4D50DF0}" srcOrd="0" destOrd="0" presId="urn:microsoft.com/office/officeart/2005/8/layout/hList1"/>
    <dgm:cxn modelId="{600F2480-A2B5-45DE-B8D1-46D5FE41B9AF}" type="presParOf" srcId="{DB8909C7-D95D-4295-A846-F676B9C77EE5}" destId="{8400A76D-CCE0-4375-AB75-D238D2558CF1}" srcOrd="1" destOrd="0" presId="urn:microsoft.com/office/officeart/2005/8/layout/hList1"/>
    <dgm:cxn modelId="{9668DA02-65BE-4A5E-A158-CAEF484EC15F}" type="presParOf" srcId="{3BE66233-68EB-4712-AF4C-48D78D583849}" destId="{1E128846-01D7-4D9E-BDF9-68A5AD90A9C7}" srcOrd="5" destOrd="0" presId="urn:microsoft.com/office/officeart/2005/8/layout/hList1"/>
    <dgm:cxn modelId="{AE2D89A6-4687-4936-91EF-ACCD20085558}" type="presParOf" srcId="{3BE66233-68EB-4712-AF4C-48D78D583849}" destId="{38990EC5-7E5D-49F0-AF68-828B60148C0F}" srcOrd="6" destOrd="0" presId="urn:microsoft.com/office/officeart/2005/8/layout/hList1"/>
    <dgm:cxn modelId="{5BF74797-FCE7-43F4-99BC-E00DF1D39532}" type="presParOf" srcId="{38990EC5-7E5D-49F0-AF68-828B60148C0F}" destId="{4E17E5B9-5C8D-4ED5-943B-2AA1C844039E}" srcOrd="0" destOrd="0" presId="urn:microsoft.com/office/officeart/2005/8/layout/hList1"/>
    <dgm:cxn modelId="{9B90A085-FC87-429E-9208-B48BBC90D78A}" type="presParOf" srcId="{38990EC5-7E5D-49F0-AF68-828B60148C0F}" destId="{E6F93A2A-3FB0-45DC-B0A7-423B2075E2E3}" srcOrd="1" destOrd="0" presId="urn:microsoft.com/office/officeart/2005/8/layout/hList1"/>
  </dgm:cxnLst>
  <dgm:bg/>
  <dgm:whole/>
</dgm:dataModel>
</file>

<file path=ppt/diagrams/data13.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Přijetí do nemocnice</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Dodržení termínu přijetí</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976CFF03-9B85-48CA-B879-4F22796ABE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čekání na přijetí do nemocnice vzhledem ke zdravotnímu stavu</a:t>
          </a:r>
          <a:endParaRPr lang="cs-CZ" sz="1000" dirty="0">
            <a:solidFill>
              <a:srgbClr val="969696"/>
            </a:solidFill>
          </a:endParaRPr>
        </a:p>
      </dgm:t>
    </dgm:pt>
    <dgm:pt modelId="{F42BE7C6-4DBA-455D-A9A5-33D9F52D92E4}" type="parTrans" cxnId="{F1C26DB5-92C4-4F42-BAF2-10B59A11A012}">
      <dgm:prSet/>
      <dgm:spPr/>
      <dgm:t>
        <a:bodyPr/>
        <a:lstStyle/>
        <a:p>
          <a:endParaRPr lang="cs-CZ"/>
        </a:p>
      </dgm:t>
    </dgm:pt>
    <dgm:pt modelId="{5D364DCE-3169-4108-9843-9CF084160BA4}" type="sibTrans" cxnId="{F1C26DB5-92C4-4F42-BAF2-10B59A11A012}">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Respekt, ohled, úcta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6620989D-8E55-4991-9C30-1D663DF449A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FB8E6DC9-F200-4841-9AD2-6E99DD5D9E47}" type="parTrans" cxnId="{E59A2414-8ABE-4C24-A75E-A3E869CB8A8D}">
      <dgm:prSet/>
      <dgm:spPr/>
      <dgm:t>
        <a:bodyPr/>
        <a:lstStyle/>
        <a:p>
          <a:endParaRPr lang="cs-CZ"/>
        </a:p>
      </dgm:t>
    </dgm:pt>
    <dgm:pt modelId="{0C25783B-E771-47CA-8869-3A0BCDAFEC3B}" type="sibTrans" cxnId="{E59A2414-8ABE-4C24-A75E-A3E869CB8A8D}">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Koordinace a integrace péče</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Kontinuita informací ze strany zdravotnického personálu</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713FA488-AC6E-4303-BDB0-81937D83992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Dosažitelnost zdravotnického personálu</a:t>
          </a:r>
          <a:endParaRPr lang="cs-CZ" sz="1000" dirty="0">
            <a:solidFill>
              <a:srgbClr val="969696"/>
            </a:solidFill>
          </a:endParaRPr>
        </a:p>
      </dgm:t>
    </dgm:pt>
    <dgm:pt modelId="{0B394E5A-A926-440C-BF9C-87B28A062080}" type="parTrans" cxnId="{36073624-9F3A-40E8-9B4D-0974027DE716}">
      <dgm:prSet/>
      <dgm:spPr/>
      <dgm:t>
        <a:bodyPr/>
        <a:lstStyle/>
        <a:p>
          <a:endParaRPr lang="cs-CZ"/>
        </a:p>
      </dgm:t>
    </dgm:pt>
    <dgm:pt modelId="{E8ABE47B-58F8-469C-9107-D2A454438584}" type="sibTrans" cxnId="{36073624-9F3A-40E8-9B4D-0974027DE716}">
      <dgm:prSet/>
      <dgm:spPr/>
      <dgm:t>
        <a:bodyPr/>
        <a:lstStyle/>
        <a:p>
          <a:endParaRPr lang="cs-CZ"/>
        </a:p>
      </dgm:t>
    </dgm:pt>
    <dgm:pt modelId="{11C0933D-1A09-42C4-95BD-150894C9FCA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Zhoršení zdravotních potíží během čekání na přijetí do nemocnice</a:t>
          </a:r>
          <a:endParaRPr lang="cs-CZ" sz="1000" dirty="0">
            <a:solidFill>
              <a:srgbClr val="969696"/>
            </a:solidFill>
          </a:endParaRPr>
        </a:p>
      </dgm:t>
    </dgm:pt>
    <dgm:pt modelId="{74DA05F6-6C8D-4C81-A22C-32BE41D66646}" type="parTrans" cxnId="{67065285-6C50-44B9-A67D-9AD996F6B16D}">
      <dgm:prSet/>
      <dgm:spPr/>
      <dgm:t>
        <a:bodyPr/>
        <a:lstStyle/>
        <a:p>
          <a:endParaRPr lang="cs-CZ"/>
        </a:p>
      </dgm:t>
    </dgm:pt>
    <dgm:pt modelId="{487E67E2-05BD-4F1E-A576-A9D533A5090F}" type="sibTrans" cxnId="{67065285-6C50-44B9-A67D-9AD996F6B16D}">
      <dgm:prSet/>
      <dgm:spPr/>
      <dgm:t>
        <a:bodyPr/>
        <a:lstStyle/>
        <a:p>
          <a:endParaRPr lang="cs-CZ"/>
        </a:p>
      </dgm:t>
    </dgm:pt>
    <dgm:pt modelId="{E3E8CCC4-5C7D-4ED4-9277-BE2E04AEE60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7F95443A-B377-4AA4-BD92-7D11AE6B8798}" type="parTrans" cxnId="{3457F227-6C21-4BC6-8206-363457FD6B8E}">
      <dgm:prSet/>
      <dgm:spPr/>
      <dgm:t>
        <a:bodyPr/>
        <a:lstStyle/>
        <a:p>
          <a:endParaRPr lang="cs-CZ"/>
        </a:p>
      </dgm:t>
    </dgm:pt>
    <dgm:pt modelId="{AF46762B-5DE5-4FD5-B576-0AC310965882}" type="sibTrans" cxnId="{3457F227-6C21-4BC6-8206-363457FD6B8E}">
      <dgm:prSet/>
      <dgm:spPr/>
      <dgm:t>
        <a:bodyPr/>
        <a:lstStyle/>
        <a:p>
          <a:endParaRPr lang="cs-CZ"/>
        </a:p>
      </dgm:t>
    </dgm:pt>
    <dgm:pt modelId="{292E14AD-BB16-4C13-B191-B27C4521D42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9AA3A1B9-34B6-4E1A-85B3-94C1EDE23466}" type="parTrans" cxnId="{7FD46E2C-7A3F-4587-A64F-563171400B03}">
      <dgm:prSet/>
      <dgm:spPr/>
      <dgm:t>
        <a:bodyPr/>
        <a:lstStyle/>
        <a:p>
          <a:endParaRPr lang="cs-CZ"/>
        </a:p>
      </dgm:t>
    </dgm:pt>
    <dgm:pt modelId="{E904C6D2-ECEC-40FD-B7D6-6B7F0C304AB5}" type="sibTrans" cxnId="{7FD46E2C-7A3F-4587-A64F-563171400B03}">
      <dgm:prSet/>
      <dgm:spPr/>
      <dgm:t>
        <a:bodyPr/>
        <a:lstStyle/>
        <a:p>
          <a:endParaRPr lang="cs-CZ"/>
        </a:p>
      </dgm:t>
    </dgm:pt>
    <dgm:pt modelId="{04FB6BD8-E7B2-4E3E-BB6F-0BDD5644C83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Doba čekání na uložení na lůžko</a:t>
          </a:r>
          <a:endParaRPr lang="cs-CZ" sz="1000" dirty="0">
            <a:solidFill>
              <a:srgbClr val="969696"/>
            </a:solidFill>
          </a:endParaRPr>
        </a:p>
      </dgm:t>
    </dgm:pt>
    <dgm:pt modelId="{730EBBCC-88EF-4500-B09D-199F14141A63}" type="parTrans" cxnId="{2BB9010A-301D-414A-9D82-C0A9400A1833}">
      <dgm:prSet/>
      <dgm:spPr/>
      <dgm:t>
        <a:bodyPr/>
        <a:lstStyle/>
        <a:p>
          <a:endParaRPr lang="cs-CZ"/>
        </a:p>
      </dgm:t>
    </dgm:pt>
    <dgm:pt modelId="{0D2F49FC-46D0-4F2C-A51A-D3208930EFB2}" type="sibTrans" cxnId="{2BB9010A-301D-414A-9D82-C0A9400A1833}">
      <dgm:prSet/>
      <dgm:spPr/>
      <dgm:t>
        <a:bodyPr/>
        <a:lstStyle/>
        <a:p>
          <a:endParaRPr lang="cs-CZ"/>
        </a:p>
      </dgm:t>
    </dgm:pt>
    <dgm:pt modelId="{935A818F-6D70-4235-B6AD-93B0E230F7C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6AB9F796-148C-4175-B8D3-985C57536455}" type="parTrans" cxnId="{1F9F88F3-FBD5-4CFC-BB87-E2ABDC47EB23}">
      <dgm:prSet/>
      <dgm:spPr/>
      <dgm:t>
        <a:bodyPr/>
        <a:lstStyle/>
        <a:p>
          <a:endParaRPr lang="cs-CZ"/>
        </a:p>
      </dgm:t>
    </dgm:pt>
    <dgm:pt modelId="{295D033D-3014-44FC-8835-B5CBE9D728A2}" type="sibTrans" cxnId="{1F9F88F3-FBD5-4CFC-BB87-E2ABDC47EB23}">
      <dgm:prSet/>
      <dgm:spPr/>
      <dgm:t>
        <a:bodyPr/>
        <a:lstStyle/>
        <a:p>
          <a:endParaRPr lang="cs-CZ"/>
        </a:p>
      </dgm:t>
    </dgm:pt>
    <dgm:pt modelId="{11B59264-347E-4742-8949-6B6BE211494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76A56576-1E0F-467B-ABD8-9BCFD6F96006}" type="parTrans" cxnId="{9FDC398A-3730-4B4E-A834-A293DAF678FD}">
      <dgm:prSet/>
      <dgm:spPr/>
      <dgm:t>
        <a:bodyPr/>
        <a:lstStyle/>
        <a:p>
          <a:endParaRPr lang="cs-CZ"/>
        </a:p>
      </dgm:t>
    </dgm:pt>
    <dgm:pt modelId="{9DE69996-BB3B-43E3-99F3-E90FE943A37D}" type="sibTrans" cxnId="{9FDC398A-3730-4B4E-A834-A293DAF678FD}">
      <dgm:prSet/>
      <dgm:spPr/>
      <dgm:t>
        <a:bodyPr/>
        <a:lstStyle/>
        <a:p>
          <a:endParaRPr lang="cs-CZ"/>
        </a:p>
      </dgm:t>
    </dgm:pt>
    <dgm:pt modelId="{82F5793B-D6DE-4CC5-99D7-F52C71C892D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E1FBA2B5-F2B3-4ED6-A30F-A573595314A3}" type="parTrans" cxnId="{5F73DED8-93AA-4A31-A4F6-BA56F7C5AC82}">
      <dgm:prSet/>
      <dgm:spPr/>
      <dgm:t>
        <a:bodyPr/>
        <a:lstStyle/>
        <a:p>
          <a:endParaRPr lang="cs-CZ"/>
        </a:p>
      </dgm:t>
    </dgm:pt>
    <dgm:pt modelId="{8E74858B-EA06-4B93-A6B0-65218C28286C}" type="sibTrans" cxnId="{5F73DED8-93AA-4A31-A4F6-BA56F7C5AC82}">
      <dgm:prSet/>
      <dgm:spPr/>
      <dgm:t>
        <a:bodyPr/>
        <a:lstStyle/>
        <a:p>
          <a:endParaRPr lang="cs-CZ"/>
        </a:p>
      </dgm:t>
    </dgm:pt>
    <dgm:pt modelId="{569B9EB3-7A57-4048-B7AD-293A7750CC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F3BE183-297A-407A-AA5C-0688169FB77E}" type="parTrans" cxnId="{F91EA7D4-205B-48F4-BE0B-B5619375A97C}">
      <dgm:prSet/>
      <dgm:spPr/>
      <dgm:t>
        <a:bodyPr/>
        <a:lstStyle/>
        <a:p>
          <a:endParaRPr lang="cs-CZ"/>
        </a:p>
      </dgm:t>
    </dgm:pt>
    <dgm:pt modelId="{591FCADC-E0F4-47F5-968E-838B3AC121C1}" type="sibTrans" cxnId="{F91EA7D4-205B-48F4-BE0B-B5619375A97C}">
      <dgm:prSet/>
      <dgm:spPr/>
      <dgm:t>
        <a:bodyPr/>
        <a:lstStyle/>
        <a:p>
          <a:endParaRPr lang="cs-CZ"/>
        </a:p>
      </dgm:t>
    </dgm:pt>
    <dgm:pt modelId="{FE286803-23A2-4046-8150-5C1E4635F5D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Úcta a respekt ze strany zdravotnického personálu</a:t>
          </a:r>
          <a:endParaRPr lang="cs-CZ" sz="1000" dirty="0">
            <a:solidFill>
              <a:srgbClr val="969696"/>
            </a:solidFill>
          </a:endParaRPr>
        </a:p>
      </dgm:t>
    </dgm:pt>
    <dgm:pt modelId="{49A95415-A19E-42EA-8DBE-815F17F58CE4}" type="parTrans" cxnId="{3F76EAF8-75F8-4764-A55B-1A7CA75C51D3}">
      <dgm:prSet/>
      <dgm:spPr/>
      <dgm:t>
        <a:bodyPr/>
        <a:lstStyle/>
        <a:p>
          <a:endParaRPr lang="cs-CZ"/>
        </a:p>
      </dgm:t>
    </dgm:pt>
    <dgm:pt modelId="{C724E5C8-CAD9-47BB-85E1-C7BCE33DC8C3}" type="sibTrans" cxnId="{3F76EAF8-75F8-4764-A55B-1A7CA75C51D3}">
      <dgm:prSet/>
      <dgm:spPr/>
      <dgm:t>
        <a:bodyPr/>
        <a:lstStyle/>
        <a:p>
          <a:endParaRPr lang="cs-CZ"/>
        </a:p>
      </dgm:t>
    </dgm:pt>
    <dgm:pt modelId="{744210FC-3DCC-4A07-A4DE-D4557E308D4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FB46D935-A126-4B9C-ADAA-4CF0C455D0FA}" type="parTrans" cxnId="{F284CFBA-CA3B-49F4-AB3C-1FB0F8CFA1E5}">
      <dgm:prSet/>
      <dgm:spPr/>
      <dgm:t>
        <a:bodyPr/>
        <a:lstStyle/>
        <a:p>
          <a:endParaRPr lang="cs-CZ"/>
        </a:p>
      </dgm:t>
    </dgm:pt>
    <dgm:pt modelId="{7D5B79D9-C2DE-41CF-92D5-2F06BCE4195C}" type="sibTrans" cxnId="{F284CFBA-CA3B-49F4-AB3C-1FB0F8CFA1E5}">
      <dgm:prSet/>
      <dgm:spPr/>
      <dgm:t>
        <a:bodyPr/>
        <a:lstStyle/>
        <a:p>
          <a:endParaRPr lang="cs-CZ"/>
        </a:p>
      </dgm:t>
    </dgm:pt>
    <dgm:pt modelId="{1A500392-3A2F-4A53-9A11-EBF716F096E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během vyšetření nebo léčby</a:t>
          </a:r>
          <a:endParaRPr lang="cs-CZ" sz="1000" dirty="0">
            <a:solidFill>
              <a:srgbClr val="969696"/>
            </a:solidFill>
          </a:endParaRPr>
        </a:p>
      </dgm:t>
    </dgm:pt>
    <dgm:pt modelId="{4178B119-F311-474E-9081-8BEA8480BD94}" type="parTrans" cxnId="{0225B3BF-1E39-4D0A-AC89-7A1FD4678785}">
      <dgm:prSet/>
      <dgm:spPr/>
      <dgm:t>
        <a:bodyPr/>
        <a:lstStyle/>
        <a:p>
          <a:endParaRPr lang="cs-CZ"/>
        </a:p>
      </dgm:t>
    </dgm:pt>
    <dgm:pt modelId="{A8443C68-4E13-4968-8E01-C1C1E88EAA27}" type="sibTrans" cxnId="{0225B3BF-1E39-4D0A-AC89-7A1FD4678785}">
      <dgm:prSet/>
      <dgm:spPr/>
      <dgm:t>
        <a:bodyPr/>
        <a:lstStyle/>
        <a:p>
          <a:endParaRPr lang="cs-CZ"/>
        </a:p>
      </dgm:t>
    </dgm:pt>
    <dgm:pt modelId="{9C23D7FC-21D0-45F6-81D5-FAC7CFE0E07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7287D723-4FD9-406C-88E2-486F13F88C80}" type="parTrans" cxnId="{0E806622-2ACC-4C44-9B78-D89B2A1CE04B}">
      <dgm:prSet/>
      <dgm:spPr/>
      <dgm:t>
        <a:bodyPr/>
        <a:lstStyle/>
        <a:p>
          <a:endParaRPr lang="cs-CZ"/>
        </a:p>
      </dgm:t>
    </dgm:pt>
    <dgm:pt modelId="{5405798C-D4D8-475A-BCC2-4129E158B73D}" type="sibTrans" cxnId="{0E806622-2ACC-4C44-9B78-D89B2A1CE04B}">
      <dgm:prSet/>
      <dgm:spPr/>
      <dgm:t>
        <a:bodyPr/>
        <a:lstStyle/>
        <a:p>
          <a:endParaRPr lang="cs-CZ"/>
        </a:p>
      </dgm:t>
    </dgm:pt>
    <dgm:pt modelId="{DF4DDD2B-AE6B-45F7-A74C-7C5A78D21DF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Změna termínu dohodnutého vyšetření či zákroku</a:t>
          </a:r>
          <a:endParaRPr lang="cs-CZ" sz="1000" dirty="0">
            <a:solidFill>
              <a:srgbClr val="969696"/>
            </a:solidFill>
          </a:endParaRPr>
        </a:p>
      </dgm:t>
    </dgm:pt>
    <dgm:pt modelId="{C29CE6F2-F8B7-4A27-A0FE-D47801D16DB9}" type="parTrans" cxnId="{D92CA432-A6CA-45E5-A538-B9105163AFDA}">
      <dgm:prSet/>
      <dgm:spPr/>
      <dgm:t>
        <a:bodyPr/>
        <a:lstStyle/>
        <a:p>
          <a:endParaRPr lang="cs-CZ"/>
        </a:p>
      </dgm:t>
    </dgm:pt>
    <dgm:pt modelId="{F20DD4A6-3F2D-4666-B895-984BEC356439}" type="sibTrans" cxnId="{D92CA432-A6CA-45E5-A538-B9105163AFDA}">
      <dgm:prSet/>
      <dgm:spPr/>
      <dgm:t>
        <a:bodyPr/>
        <a:lstStyle/>
        <a:p>
          <a:endParaRPr lang="cs-CZ"/>
        </a:p>
      </dgm:t>
    </dgm:pt>
    <dgm:pt modelId="{1E89F988-BD57-4BF9-B7B9-69B1E60E74C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Celkové hodnocení péče</a:t>
          </a:r>
          <a:endParaRPr lang="cs-CZ" sz="1000" dirty="0">
            <a:solidFill>
              <a:srgbClr val="969696"/>
            </a:solidFill>
          </a:endParaRPr>
        </a:p>
      </dgm:t>
    </dgm:pt>
    <dgm:pt modelId="{B8382FE2-5227-4B06-9AF7-8BAEA57733CD}" type="parTrans" cxnId="{1175D270-A526-4C03-A42C-48A0569D02AE}">
      <dgm:prSet/>
      <dgm:spPr/>
      <dgm:t>
        <a:bodyPr/>
        <a:lstStyle/>
        <a:p>
          <a:endParaRPr lang="cs-CZ"/>
        </a:p>
      </dgm:t>
    </dgm:pt>
    <dgm:pt modelId="{D82BB5B2-3007-4042-B0BB-723716CCA6E5}" type="sibTrans" cxnId="{1175D270-A526-4C03-A42C-48A0569D02AE}">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Informace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5D7EDE81-5405-47CC-898F-BD67D65DC00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C7DBAEE9-DFCB-4A5B-BF0D-DF9BE0FDFAA7}" type="parTrans" cxnId="{A3ADE20C-A37C-450A-B666-7417675D5263}">
      <dgm:prSet/>
      <dgm:spPr/>
      <dgm:t>
        <a:bodyPr/>
        <a:lstStyle/>
        <a:p>
          <a:endParaRPr lang="cs-CZ"/>
        </a:p>
      </dgm:t>
    </dgm:pt>
    <dgm:pt modelId="{8400E76C-4C07-48F9-9987-4407A8FE2D74}" type="sibTrans" cxnId="{A3ADE20C-A37C-450A-B666-7417675D5263}">
      <dgm:prSet/>
      <dgm:spPr/>
      <dgm:t>
        <a:bodyPr/>
        <a:lstStyle/>
        <a:p>
          <a:endParaRPr lang="cs-CZ"/>
        </a:p>
      </dgm:t>
    </dgm:pt>
    <dgm:pt modelId="{2717ACF9-E8F2-4EEA-BE43-FE9309C35819}">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04E8F33B-4FE9-45B2-ACD4-85FC785E5A4A}" type="parTrans" cxnId="{AD4B1152-F58F-498E-991F-944F7F8C0F4C}">
      <dgm:prSet/>
      <dgm:spPr/>
      <dgm:t>
        <a:bodyPr/>
        <a:lstStyle/>
        <a:p>
          <a:endParaRPr lang="cs-CZ"/>
        </a:p>
      </dgm:t>
    </dgm:pt>
    <dgm:pt modelId="{5DF7971B-2722-4043-962B-B4D591807E19}" type="sibTrans" cxnId="{AD4B1152-F58F-498E-991F-944F7F8C0F4C}">
      <dgm:prSet/>
      <dgm:spPr/>
      <dgm:t>
        <a:bodyPr/>
        <a:lstStyle/>
        <a:p>
          <a:endParaRPr lang="cs-CZ"/>
        </a:p>
      </dgm:t>
    </dgm:pt>
    <dgm:pt modelId="{2E6C6FC0-6991-499F-9022-5A1A3AB435E1}">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B30BCCFC-E00C-4CBF-BD5E-E4D780481B0A}" type="parTrans" cxnId="{FC02266D-5563-42F6-BF20-56DBE934BE84}">
      <dgm:prSet/>
      <dgm:spPr/>
      <dgm:t>
        <a:bodyPr/>
        <a:lstStyle/>
        <a:p>
          <a:endParaRPr lang="cs-CZ"/>
        </a:p>
      </dgm:t>
    </dgm:pt>
    <dgm:pt modelId="{36440CE6-D2AE-4B7B-B2C3-D3978D53AF14}" type="sibTrans" cxnId="{FC02266D-5563-42F6-BF20-56DBE934BE84}">
      <dgm:prSet/>
      <dgm:spPr/>
      <dgm:t>
        <a:bodyPr/>
        <a:lstStyle/>
        <a:p>
          <a:endParaRPr lang="cs-CZ"/>
        </a:p>
      </dgm:t>
    </dgm:pt>
    <dgm:pt modelId="{8BFCA36A-223E-4F33-8CC3-501ACA134B48}">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3E0E1A37-5258-4775-93A7-2BA568BB4CAD}" type="parTrans" cxnId="{329B09A8-7E2C-4D13-BE65-069E96692E3A}">
      <dgm:prSet/>
      <dgm:spPr/>
      <dgm:t>
        <a:bodyPr/>
        <a:lstStyle/>
        <a:p>
          <a:endParaRPr lang="cs-CZ"/>
        </a:p>
      </dgm:t>
    </dgm:pt>
    <dgm:pt modelId="{DB683FC6-E2C9-457B-8FA4-9AE04538BE26}" type="sibTrans" cxnId="{329B09A8-7E2C-4D13-BE65-069E96692E3A}">
      <dgm:prSet/>
      <dgm:spPr/>
      <dgm:t>
        <a:bodyPr/>
        <a:lstStyle/>
        <a:p>
          <a:endParaRPr lang="cs-CZ"/>
        </a:p>
      </dgm:t>
    </dgm:pt>
    <dgm:pt modelId="{97CA993C-7D18-4B84-82C7-BC6918DFF605}">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Seznámení s právy nemocného</a:t>
          </a:r>
          <a:endParaRPr lang="cs-CZ" sz="1000" dirty="0">
            <a:solidFill>
              <a:srgbClr val="969696"/>
            </a:solidFill>
          </a:endParaRPr>
        </a:p>
      </dgm:t>
    </dgm:pt>
    <dgm:pt modelId="{4BC71381-5559-4DFC-891D-372C643348EF}" type="parTrans" cxnId="{B7AEA2C2-FA61-44B7-838E-A924C3980C90}">
      <dgm:prSet/>
      <dgm:spPr/>
      <dgm:t>
        <a:bodyPr/>
        <a:lstStyle/>
        <a:p>
          <a:endParaRPr lang="cs-CZ"/>
        </a:p>
      </dgm:t>
    </dgm:pt>
    <dgm:pt modelId="{F941324C-13B9-4540-B0DA-33DEC0276F4A}" type="sibTrans" cxnId="{B7AEA2C2-FA61-44B7-838E-A924C3980C9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custLinFactNeighborY="3139">
        <dgm:presLayoutVars>
          <dgm:bulletEnabled val="1"/>
        </dgm:presLayoutVars>
      </dgm:prSet>
      <dgm:spPr/>
      <dgm:t>
        <a:bodyPr/>
        <a:lstStyle/>
        <a:p>
          <a:endParaRPr lang="cs-CZ"/>
        </a:p>
      </dgm:t>
    </dgm:pt>
  </dgm:ptLst>
  <dgm:cxnLst>
    <dgm:cxn modelId="{112478D1-2989-449C-A0A2-1C01C1F377AA}" type="presOf" srcId="{E3E8CCC4-5C7D-4ED4-9277-BE2E04AEE600}" destId="{BC3B7E54-6D6E-44C4-A92A-089568618AE7}" srcOrd="0" destOrd="3" presId="urn:microsoft.com/office/officeart/2005/8/layout/hList1"/>
    <dgm:cxn modelId="{FC02266D-5563-42F6-BF20-56DBE934BE84}" srcId="{603AEEAF-F684-4D8A-A7E4-887E0E375FC1}" destId="{2E6C6FC0-6991-499F-9022-5A1A3AB435E1}" srcOrd="3" destOrd="0" parTransId="{B30BCCFC-E00C-4CBF-BD5E-E4D780481B0A}" sibTransId="{36440CE6-D2AE-4B7B-B2C3-D3978D53AF14}"/>
    <dgm:cxn modelId="{39C14440-17FB-4CE0-BFE5-3E9EC67CD84F}" type="presOf" srcId="{11C0933D-1A09-42C4-95BD-150894C9FCA7}" destId="{BC3B7E54-6D6E-44C4-A92A-089568618AE7}" srcOrd="0" destOrd="2" presId="urn:microsoft.com/office/officeart/2005/8/layout/hList1"/>
    <dgm:cxn modelId="{CE03DDD2-4066-49D9-83DF-8E8E267DD018}" type="presOf" srcId="{142F616F-0834-4085-A951-45F60AC0600A}" destId="{E6F93A2A-3FB0-45DC-B0A7-423B2075E2E3}" srcOrd="0" destOrd="0"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3457F227-6C21-4BC6-8206-363457FD6B8E}" srcId="{9E8CB76F-2049-431A-9C08-E0A136C74145}" destId="{E3E8CCC4-5C7D-4ED4-9277-BE2E04AEE600}" srcOrd="3" destOrd="0" parTransId="{7F95443A-B377-4AA4-BD92-7D11AE6B8798}" sibTransId="{AF46762B-5DE5-4FD5-B576-0AC310965882}"/>
    <dgm:cxn modelId="{E59A2414-8ABE-4C24-A75E-A3E869CB8A8D}" srcId="{8D48F7DA-BBFB-4499-9152-97C83528F49A}" destId="{6620989D-8E55-4991-9C30-1D663DF449A5}" srcOrd="1" destOrd="0" parTransId="{FB8E6DC9-F200-4841-9AD2-6E99DD5D9E47}" sibTransId="{0C25783B-E771-47CA-8869-3A0BCDAFEC3B}"/>
    <dgm:cxn modelId="{B7AEA2C2-FA61-44B7-838E-A924C3980C90}" srcId="{603AEEAF-F684-4D8A-A7E4-887E0E375FC1}" destId="{97CA993C-7D18-4B84-82C7-BC6918DFF605}" srcOrd="5" destOrd="0" parTransId="{4BC71381-5559-4DFC-891D-372C643348EF}" sibTransId="{F941324C-13B9-4540-B0DA-33DEC0276F4A}"/>
    <dgm:cxn modelId="{2BB9010A-301D-414A-9D82-C0A9400A1833}" srcId="{9E8CB76F-2049-431A-9C08-E0A136C74145}" destId="{04FB6BD8-E7B2-4E3E-BB6F-0BDD5644C83A}" srcOrd="5" destOrd="0" parTransId="{730EBBCC-88EF-4500-B09D-199F14141A63}" sibTransId="{0D2F49FC-46D0-4F2C-A51A-D3208930EFB2}"/>
    <dgm:cxn modelId="{11614C30-8575-4790-B462-BF4A2EB0350C}" type="presOf" srcId="{1E89F988-BD57-4BF9-B7B9-69B1E60E74CA}" destId="{8400A76D-CCE0-4375-AB75-D238D2558CF1}" srcOrd="0" destOrd="6" presId="urn:microsoft.com/office/officeart/2005/8/layout/hList1"/>
    <dgm:cxn modelId="{A3B9ADF1-24E3-4562-9042-921E43658B52}" type="presOf" srcId="{8BFCA36A-223E-4F33-8CC3-501ACA134B48}" destId="{E6F93A2A-3FB0-45DC-B0A7-423B2075E2E3}" srcOrd="0" destOrd="4" presId="urn:microsoft.com/office/officeart/2005/8/layout/hList1"/>
    <dgm:cxn modelId="{4D5715FC-9841-41D8-87F8-5D3D2224D7A7}" type="presOf" srcId="{462B5889-8FA2-458B-906E-7D0A7FD7D8FF}" destId="{3BE66233-68EB-4712-AF4C-48D78D583849}" srcOrd="0" destOrd="0" presId="urn:microsoft.com/office/officeart/2005/8/layout/hList1"/>
    <dgm:cxn modelId="{A3ADE20C-A37C-450A-B666-7417675D5263}" srcId="{603AEEAF-F684-4D8A-A7E4-887E0E375FC1}" destId="{5D7EDE81-5405-47CC-898F-BD67D65DC000}" srcOrd="1" destOrd="0" parTransId="{C7DBAEE9-DFCB-4A5B-BF0D-DF9BE0FDFAA7}" sibTransId="{8400E76C-4C07-48F9-9987-4407A8FE2D74}"/>
    <dgm:cxn modelId="{22CCDFBA-B9F4-4283-BB70-6FC6261CE23D}" type="presOf" srcId="{04FB6BD8-E7B2-4E3E-BB6F-0BDD5644C83A}" destId="{BC3B7E54-6D6E-44C4-A92A-089568618AE7}" srcOrd="0" destOrd="5"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AD4B1152-F58F-498E-991F-944F7F8C0F4C}" srcId="{603AEEAF-F684-4D8A-A7E4-887E0E375FC1}" destId="{2717ACF9-E8F2-4EEA-BE43-FE9309C35819}" srcOrd="2" destOrd="0" parTransId="{04E8F33B-4FE9-45B2-ACD4-85FC785E5A4A}" sibTransId="{5DF7971B-2722-4043-962B-B4D591807E19}"/>
    <dgm:cxn modelId="{0225B3BF-1E39-4D0A-AC89-7A1FD4678785}" srcId="{51B314C1-0E8F-43D9-AD2D-30639BFC6CC7}" destId="{1A500392-3A2F-4A53-9A11-EBF716F096E3}" srcOrd="3" destOrd="0" parTransId="{4178B119-F311-474E-9081-8BEA8480BD94}" sibTransId="{A8443C68-4E13-4968-8E01-C1C1E88EAA27}"/>
    <dgm:cxn modelId="{76F171D2-E6BE-4EB5-A980-B4712E16C7FA}" type="presOf" srcId="{713FA488-AC6E-4303-BDB0-81937D83992A}" destId="{8400A76D-CCE0-4375-AB75-D238D2558CF1}" srcOrd="0" destOrd="1" presId="urn:microsoft.com/office/officeart/2005/8/layout/hList1"/>
    <dgm:cxn modelId="{C7467E68-3060-47D0-8275-B8C30C841230}" type="presOf" srcId="{6620989D-8E55-4991-9C30-1D663DF449A5}" destId="{AEF37CF8-CC7C-4AEA-B88D-CFB304E35DB5}" srcOrd="0" destOrd="1" presId="urn:microsoft.com/office/officeart/2005/8/layout/hList1"/>
    <dgm:cxn modelId="{342BA47A-6CA7-4851-8814-EB529CC819E9}" type="presOf" srcId="{9C23D7FC-21D0-45F6-81D5-FAC7CFE0E07E}" destId="{8400A76D-CCE0-4375-AB75-D238D2558CF1}" srcOrd="0" destOrd="4" presId="urn:microsoft.com/office/officeart/2005/8/layout/hList1"/>
    <dgm:cxn modelId="{7FD46E2C-7A3F-4587-A64F-563171400B03}" srcId="{9E8CB76F-2049-431A-9C08-E0A136C74145}" destId="{292E14AD-BB16-4C13-B191-B27C4521D42C}" srcOrd="4" destOrd="0" parTransId="{9AA3A1B9-34B6-4E1A-85B3-94C1EDE23466}" sibTransId="{E904C6D2-ECEC-40FD-B7D6-6B7F0C304AB5}"/>
    <dgm:cxn modelId="{779A2628-8424-4FF4-8C23-9B009D80FA4D}" type="presOf" srcId="{603AEEAF-F684-4D8A-A7E4-887E0E375FC1}" destId="{4E17E5B9-5C8D-4ED5-943B-2AA1C844039E}" srcOrd="0" destOrd="0" presId="urn:microsoft.com/office/officeart/2005/8/layout/hList1"/>
    <dgm:cxn modelId="{78E372E0-7FAA-4571-9C40-7C167B4C5DD8}" type="presOf" srcId="{2E6C6FC0-6991-499F-9022-5A1A3AB435E1}" destId="{E6F93A2A-3FB0-45DC-B0A7-423B2075E2E3}" srcOrd="0" destOrd="3" presId="urn:microsoft.com/office/officeart/2005/8/layout/hList1"/>
    <dgm:cxn modelId="{F1C26DB5-92C4-4F42-BAF2-10B59A11A012}" srcId="{9E8CB76F-2049-431A-9C08-E0A136C74145}" destId="{976CFF03-9B85-48CA-B879-4F22796ABEF4}" srcOrd="1" destOrd="0" parTransId="{F42BE7C6-4DBA-455D-A9A5-33D9F52D92E4}" sibTransId="{5D364DCE-3169-4108-9843-9CF084160BA4}"/>
    <dgm:cxn modelId="{E35498F7-00F4-4C2F-B2A5-F60A20A9C3F1}" type="presOf" srcId="{6BB9962D-A921-4F62-A86F-B571C8BAF431}" destId="{AEF37CF8-CC7C-4AEA-B88D-CFB304E35DB5}" srcOrd="0" destOrd="0"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EFB5A949-F99B-423D-B1B0-70F1062D8D69}" type="presOf" srcId="{11B59264-347E-4742-8949-6B6BE211494C}" destId="{AEF37CF8-CC7C-4AEA-B88D-CFB304E35DB5}" srcOrd="0" destOrd="2"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4140D423-CA82-4A78-A179-FA4B6E3CCCFA}" type="presOf" srcId="{97CA993C-7D18-4B84-82C7-BC6918DFF605}" destId="{E6F93A2A-3FB0-45DC-B0A7-423B2075E2E3}" srcOrd="0" destOrd="5" presId="urn:microsoft.com/office/officeart/2005/8/layout/hList1"/>
    <dgm:cxn modelId="{0E806622-2ACC-4C44-9B78-D89B2A1CE04B}" srcId="{51B314C1-0E8F-43D9-AD2D-30639BFC6CC7}" destId="{9C23D7FC-21D0-45F6-81D5-FAC7CFE0E07E}" srcOrd="4" destOrd="0" parTransId="{7287D723-4FD9-406C-88E2-486F13F88C80}" sibTransId="{5405798C-D4D8-475A-BCC2-4129E158B73D}"/>
    <dgm:cxn modelId="{7D72327E-818B-4715-BE8E-A90C609384AA}" type="presOf" srcId="{1A500392-3A2F-4A53-9A11-EBF716F096E3}" destId="{8400A76D-CCE0-4375-AB75-D238D2558CF1}" srcOrd="0" destOrd="3" presId="urn:microsoft.com/office/officeart/2005/8/layout/hList1"/>
    <dgm:cxn modelId="{EF631B45-6481-4C3D-B4EC-28CDD6B0E38D}" type="presOf" srcId="{8D48F7DA-BBFB-4499-9152-97C83528F49A}" destId="{866A8F34-8704-441F-B8F5-42C854A585BE}" srcOrd="0" destOrd="0" presId="urn:microsoft.com/office/officeart/2005/8/layout/hList1"/>
    <dgm:cxn modelId="{F284CFBA-CA3B-49F4-AB3C-1FB0F8CFA1E5}" srcId="{51B314C1-0E8F-43D9-AD2D-30639BFC6CC7}" destId="{744210FC-3DCC-4A07-A4DE-D4557E308D43}" srcOrd="2" destOrd="0" parTransId="{FB46D935-A126-4B9C-ADAA-4CF0C455D0FA}" sibTransId="{7D5B79D9-C2DE-41CF-92D5-2F06BCE4195C}"/>
    <dgm:cxn modelId="{648D697E-9B48-4D6F-B7E8-E3AC8C81E375}" srcId="{8D48F7DA-BBFB-4499-9152-97C83528F49A}" destId="{6BB9962D-A921-4F62-A86F-B571C8BAF431}" srcOrd="0" destOrd="0" parTransId="{096CBD8D-6173-49B9-88B9-B2D3CC603ED0}" sibTransId="{FE34A885-DA18-4F60-B383-B5AACBA88DE1}"/>
    <dgm:cxn modelId="{3F76EAF8-75F8-4764-A55B-1A7CA75C51D3}" srcId="{8D48F7DA-BBFB-4499-9152-97C83528F49A}" destId="{FE286803-23A2-4046-8150-5C1E4635F5D8}" srcOrd="5" destOrd="0" parTransId="{49A95415-A19E-42EA-8DBE-815F17F58CE4}" sibTransId="{C724E5C8-CAD9-47BB-85E1-C7BCE33DC8C3}"/>
    <dgm:cxn modelId="{08C3D12D-99A8-4A2D-B53E-2E3E99D90B44}" srcId="{462B5889-8FA2-458B-906E-7D0A7FD7D8FF}" destId="{51B314C1-0E8F-43D9-AD2D-30639BFC6CC7}" srcOrd="2" destOrd="0" parTransId="{3AFA477A-E883-4E8D-B31C-15D44DDE6649}" sibTransId="{8F13D755-9D44-4C0B-B08C-D6EF7DCC57AF}"/>
    <dgm:cxn modelId="{3BE861C6-3ABD-4154-ACD3-3407C882BF37}" type="presOf" srcId="{292E14AD-BB16-4C13-B191-B27C4521D42C}" destId="{BC3B7E54-6D6E-44C4-A92A-089568618AE7}" srcOrd="0" destOrd="4" presId="urn:microsoft.com/office/officeart/2005/8/layout/hList1"/>
    <dgm:cxn modelId="{C5B10F01-EF12-41B4-B607-56170E0B4C1F}" type="presOf" srcId="{D4E6A407-62BA-43DA-8142-3BD3C5DF999B}" destId="{8400A76D-CCE0-4375-AB75-D238D2558CF1}" srcOrd="0" destOrd="0" presId="urn:microsoft.com/office/officeart/2005/8/layout/hList1"/>
    <dgm:cxn modelId="{1175D270-A526-4C03-A42C-48A0569D02AE}" srcId="{51B314C1-0E8F-43D9-AD2D-30639BFC6CC7}" destId="{1E89F988-BD57-4BF9-B7B9-69B1E60E74CA}" srcOrd="6" destOrd="0" parTransId="{B8382FE2-5227-4B06-9AF7-8BAEA57733CD}" sibTransId="{D82BB5B2-3007-4042-B0BB-723716CCA6E5}"/>
    <dgm:cxn modelId="{14080342-AD38-499D-8226-96587FEAE474}" type="presOf" srcId="{569B9EB3-7A57-4048-B7AD-293A7750CCF4}" destId="{AEF37CF8-CC7C-4AEA-B88D-CFB304E35DB5}" srcOrd="0" destOrd="4" presId="urn:microsoft.com/office/officeart/2005/8/layout/hList1"/>
    <dgm:cxn modelId="{67065285-6C50-44B9-A67D-9AD996F6B16D}" srcId="{9E8CB76F-2049-431A-9C08-E0A136C74145}" destId="{11C0933D-1A09-42C4-95BD-150894C9FCA7}" srcOrd="2" destOrd="0" parTransId="{74DA05F6-6C8D-4C81-A22C-32BE41D66646}" sibTransId="{487E67E2-05BD-4F1E-A576-A9D533A5090F}"/>
    <dgm:cxn modelId="{9FDC398A-3730-4B4E-A834-A293DAF678FD}" srcId="{8D48F7DA-BBFB-4499-9152-97C83528F49A}" destId="{11B59264-347E-4742-8949-6B6BE211494C}" srcOrd="2" destOrd="0" parTransId="{76A56576-1E0F-467B-ABD8-9BCFD6F96006}" sibTransId="{9DE69996-BB3B-43E3-99F3-E90FE943A37D}"/>
    <dgm:cxn modelId="{724DE2CF-FB2C-4127-8C2A-35BB0161C73F}" srcId="{462B5889-8FA2-458B-906E-7D0A7FD7D8FF}" destId="{603AEEAF-F684-4D8A-A7E4-887E0E375FC1}" srcOrd="3" destOrd="0" parTransId="{24C1ECBE-B5D5-4CB8-9108-AF39215D641C}" sibTransId="{03E896C7-02E4-43D9-AF82-F5A2ABCFA7F8}"/>
    <dgm:cxn modelId="{D92CA432-A6CA-45E5-A538-B9105163AFDA}" srcId="{51B314C1-0E8F-43D9-AD2D-30639BFC6CC7}" destId="{DF4DDD2B-AE6B-45F7-A74C-7C5A78D21DF5}" srcOrd="5" destOrd="0" parTransId="{C29CE6F2-F8B7-4A27-A0FE-D47801D16DB9}" sibTransId="{F20DD4A6-3F2D-4666-B895-984BEC356439}"/>
    <dgm:cxn modelId="{64461A19-910A-4121-B5ED-1021CAAF8128}" type="presOf" srcId="{DF4DDD2B-AE6B-45F7-A74C-7C5A78D21DF5}" destId="{8400A76D-CCE0-4375-AB75-D238D2558CF1}" srcOrd="0" destOrd="5" presId="urn:microsoft.com/office/officeart/2005/8/layout/hList1"/>
    <dgm:cxn modelId="{AF47CCFF-5D2B-47F2-BE54-FE7EC9B07367}" type="presOf" srcId="{976CFF03-9B85-48CA-B879-4F22796ABEF4}" destId="{BC3B7E54-6D6E-44C4-A92A-089568618AE7}" srcOrd="0" destOrd="1" presId="urn:microsoft.com/office/officeart/2005/8/layout/hList1"/>
    <dgm:cxn modelId="{329B09A8-7E2C-4D13-BE65-069E96692E3A}" srcId="{603AEEAF-F684-4D8A-A7E4-887E0E375FC1}" destId="{8BFCA36A-223E-4F33-8CC3-501ACA134B48}" srcOrd="4" destOrd="0" parTransId="{3E0E1A37-5258-4775-93A7-2BA568BB4CAD}" sibTransId="{DB683FC6-E2C9-457B-8FA4-9AE04538BE26}"/>
    <dgm:cxn modelId="{EDB1AAF3-C887-415A-9588-84E846A34951}" type="presOf" srcId="{FE286803-23A2-4046-8150-5C1E4635F5D8}" destId="{AEF37CF8-CC7C-4AEA-B88D-CFB304E35DB5}" srcOrd="0" destOrd="5" presId="urn:microsoft.com/office/officeart/2005/8/layout/hList1"/>
    <dgm:cxn modelId="{E5A51EFA-A3EB-4FC8-977D-AB86F82B7431}" type="presOf" srcId="{744210FC-3DCC-4A07-A4DE-D4557E308D43}" destId="{8400A76D-CCE0-4375-AB75-D238D2558CF1}" srcOrd="0" destOrd="2" presId="urn:microsoft.com/office/officeart/2005/8/layout/hList1"/>
    <dgm:cxn modelId="{88C33A94-DD87-466D-BA60-A8A4B34E33EE}" type="presOf" srcId="{2FA8557F-746C-48CC-AE72-9388E450E751}" destId="{BC3B7E54-6D6E-44C4-A92A-089568618AE7}" srcOrd="0" destOrd="0" presId="urn:microsoft.com/office/officeart/2005/8/layout/hList1"/>
    <dgm:cxn modelId="{5F73DED8-93AA-4A31-A4F6-BA56F7C5AC82}" srcId="{8D48F7DA-BBFB-4499-9152-97C83528F49A}" destId="{82F5793B-D6DE-4CC5-99D7-F52C71C892DB}" srcOrd="3" destOrd="0" parTransId="{E1FBA2B5-F2B3-4ED6-A30F-A573595314A3}" sibTransId="{8E74858B-EA06-4B93-A6B0-65218C28286C}"/>
    <dgm:cxn modelId="{539522C3-E1BD-41D7-9B54-0952DD8D7548}" type="presOf" srcId="{51B314C1-0E8F-43D9-AD2D-30639BFC6CC7}" destId="{A5A71454-8942-43C5-A6A9-7D82A4D50DF0}" srcOrd="0" destOrd="0" presId="urn:microsoft.com/office/officeart/2005/8/layout/hList1"/>
    <dgm:cxn modelId="{9C5AFA05-40A7-410C-9468-F8405C9D367F}" type="presOf" srcId="{935A818F-6D70-4235-B6AD-93B0E230F7C4}" destId="{BC3B7E54-6D6E-44C4-A92A-089568618AE7}" srcOrd="0" destOrd="6" presId="urn:microsoft.com/office/officeart/2005/8/layout/hList1"/>
    <dgm:cxn modelId="{F91EA7D4-205B-48F4-BE0B-B5619375A97C}" srcId="{8D48F7DA-BBFB-4499-9152-97C83528F49A}" destId="{569B9EB3-7A57-4048-B7AD-293A7750CCF4}" srcOrd="4" destOrd="0" parTransId="{6F3BE183-297A-407A-AA5C-0688169FB77E}" sibTransId="{591FCADC-E0F4-47F5-968E-838B3AC121C1}"/>
    <dgm:cxn modelId="{0F30C8A1-01DA-4810-B7F7-E0D847AE53BC}" type="presOf" srcId="{9E8CB76F-2049-431A-9C08-E0A136C74145}" destId="{8CCCE849-3C31-458E-9F06-29B27A05C70D}" srcOrd="0" destOrd="0" presId="urn:microsoft.com/office/officeart/2005/8/layout/hList1"/>
    <dgm:cxn modelId="{36073624-9F3A-40E8-9B4D-0974027DE716}" srcId="{51B314C1-0E8F-43D9-AD2D-30639BFC6CC7}" destId="{713FA488-AC6E-4303-BDB0-81937D83992A}" srcOrd="1" destOrd="0" parTransId="{0B394E5A-A926-440C-BF9C-87B28A062080}" sibTransId="{E8ABE47B-58F8-469C-9107-D2A454438584}"/>
    <dgm:cxn modelId="{1F9F88F3-FBD5-4CFC-BB87-E2ABDC47EB23}" srcId="{9E8CB76F-2049-431A-9C08-E0A136C74145}" destId="{935A818F-6D70-4235-B6AD-93B0E230F7C4}" srcOrd="6" destOrd="0" parTransId="{6AB9F796-148C-4175-B8D3-985C57536455}" sibTransId="{295D033D-3014-44FC-8835-B5CBE9D728A2}"/>
    <dgm:cxn modelId="{386355EB-C8D6-424D-A950-DE341649DF02}" type="presOf" srcId="{5D7EDE81-5405-47CC-898F-BD67D65DC000}" destId="{E6F93A2A-3FB0-45DC-B0A7-423B2075E2E3}" srcOrd="0" destOrd="1" presId="urn:microsoft.com/office/officeart/2005/8/layout/hList1"/>
    <dgm:cxn modelId="{160AEB7C-D69D-4583-9D71-D9A1837F371B}" type="presOf" srcId="{82F5793B-D6DE-4CC5-99D7-F52C71C892DB}" destId="{AEF37CF8-CC7C-4AEA-B88D-CFB304E35DB5}" srcOrd="0" destOrd="3" presId="urn:microsoft.com/office/officeart/2005/8/layout/hList1"/>
    <dgm:cxn modelId="{126E09B6-8500-4597-9743-A3CDAE03A4AD}" type="presOf" srcId="{2717ACF9-E8F2-4EEA-BE43-FE9309C35819}" destId="{E6F93A2A-3FB0-45DC-B0A7-423B2075E2E3}" srcOrd="0" destOrd="2"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3BD3E774-8D6C-4786-A5E9-338C7D1A0E30}" type="presParOf" srcId="{3BE66233-68EB-4712-AF4C-48D78D583849}" destId="{544A16FB-92AB-4CBB-8C07-794A531D2F15}" srcOrd="0" destOrd="0" presId="urn:microsoft.com/office/officeart/2005/8/layout/hList1"/>
    <dgm:cxn modelId="{7D860170-F63A-4461-A652-35C5D954F8E7}" type="presParOf" srcId="{544A16FB-92AB-4CBB-8C07-794A531D2F15}" destId="{8CCCE849-3C31-458E-9F06-29B27A05C70D}" srcOrd="0" destOrd="0" presId="urn:microsoft.com/office/officeart/2005/8/layout/hList1"/>
    <dgm:cxn modelId="{CF349FE0-E232-43BE-BFA6-71FD833192D1}" type="presParOf" srcId="{544A16FB-92AB-4CBB-8C07-794A531D2F15}" destId="{BC3B7E54-6D6E-44C4-A92A-089568618AE7}" srcOrd="1" destOrd="0" presId="urn:microsoft.com/office/officeart/2005/8/layout/hList1"/>
    <dgm:cxn modelId="{7DF60B92-C9FA-4A78-A3A9-2150D674C5C9}" type="presParOf" srcId="{3BE66233-68EB-4712-AF4C-48D78D583849}" destId="{4322B7A1-510A-492D-A54F-49B3970372D6}" srcOrd="1" destOrd="0" presId="urn:microsoft.com/office/officeart/2005/8/layout/hList1"/>
    <dgm:cxn modelId="{DB324843-92CD-4A8A-A76A-967C6B5646AE}" type="presParOf" srcId="{3BE66233-68EB-4712-AF4C-48D78D583849}" destId="{8C82F9AC-6C2C-4F10-B9C5-F0E88303896B}" srcOrd="2" destOrd="0" presId="urn:microsoft.com/office/officeart/2005/8/layout/hList1"/>
    <dgm:cxn modelId="{E0B117C2-4451-441A-9021-807405E5A6FE}" type="presParOf" srcId="{8C82F9AC-6C2C-4F10-B9C5-F0E88303896B}" destId="{866A8F34-8704-441F-B8F5-42C854A585BE}" srcOrd="0" destOrd="0" presId="urn:microsoft.com/office/officeart/2005/8/layout/hList1"/>
    <dgm:cxn modelId="{C1B01DB0-5B9F-4CFC-96F8-A05A6ECE9C58}" type="presParOf" srcId="{8C82F9AC-6C2C-4F10-B9C5-F0E88303896B}" destId="{AEF37CF8-CC7C-4AEA-B88D-CFB304E35DB5}" srcOrd="1" destOrd="0" presId="urn:microsoft.com/office/officeart/2005/8/layout/hList1"/>
    <dgm:cxn modelId="{C18BEE67-5D1F-4082-A6C9-D187B1B7EB91}" type="presParOf" srcId="{3BE66233-68EB-4712-AF4C-48D78D583849}" destId="{A45D426A-9175-4EC3-A3F1-EB887A90517E}" srcOrd="3" destOrd="0" presId="urn:microsoft.com/office/officeart/2005/8/layout/hList1"/>
    <dgm:cxn modelId="{3FE40122-16F3-4D1A-9251-C4FFA44B5081}" type="presParOf" srcId="{3BE66233-68EB-4712-AF4C-48D78D583849}" destId="{DB8909C7-D95D-4295-A846-F676B9C77EE5}" srcOrd="4" destOrd="0" presId="urn:microsoft.com/office/officeart/2005/8/layout/hList1"/>
    <dgm:cxn modelId="{D61FB29A-4813-4073-BD7A-A9F35B4DF4F7}" type="presParOf" srcId="{DB8909C7-D95D-4295-A846-F676B9C77EE5}" destId="{A5A71454-8942-43C5-A6A9-7D82A4D50DF0}" srcOrd="0" destOrd="0" presId="urn:microsoft.com/office/officeart/2005/8/layout/hList1"/>
    <dgm:cxn modelId="{AD2A9661-B1E1-4081-852A-4B5003A41C3A}" type="presParOf" srcId="{DB8909C7-D95D-4295-A846-F676B9C77EE5}" destId="{8400A76D-CCE0-4375-AB75-D238D2558CF1}" srcOrd="1" destOrd="0" presId="urn:microsoft.com/office/officeart/2005/8/layout/hList1"/>
    <dgm:cxn modelId="{CC584442-353C-4634-A16F-85AA255896E0}" type="presParOf" srcId="{3BE66233-68EB-4712-AF4C-48D78D583849}" destId="{1E128846-01D7-4D9E-BDF9-68A5AD90A9C7}" srcOrd="5" destOrd="0" presId="urn:microsoft.com/office/officeart/2005/8/layout/hList1"/>
    <dgm:cxn modelId="{C6E02DCD-C30B-427E-8F33-45C28992181B}" type="presParOf" srcId="{3BE66233-68EB-4712-AF4C-48D78D583849}" destId="{38990EC5-7E5D-49F0-AF68-828B60148C0F}" srcOrd="6" destOrd="0" presId="urn:microsoft.com/office/officeart/2005/8/layout/hList1"/>
    <dgm:cxn modelId="{2742FFAA-5C1C-4759-B2FB-011C9F2F5D7C}" type="presParOf" srcId="{38990EC5-7E5D-49F0-AF68-828B60148C0F}" destId="{4E17E5B9-5C8D-4ED5-943B-2AA1C844039E}" srcOrd="0" destOrd="0" presId="urn:microsoft.com/office/officeart/2005/8/layout/hList1"/>
    <dgm:cxn modelId="{8D794286-6832-4D3B-AAFF-BDF13CA66BCB}" type="presParOf" srcId="{38990EC5-7E5D-49F0-AF68-828B60148C0F}" destId="{E6F93A2A-3FB0-45DC-B0A7-423B2075E2E3}" srcOrd="1" destOrd="0" presId="urn:microsoft.com/office/officeart/2005/8/layout/hList1"/>
  </dgm:cxnLst>
  <dgm:bg/>
  <dgm:whole/>
</dgm:dataModel>
</file>

<file path=ppt/diagrams/data14.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Tělesné pohodlí</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Noční hluk</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Citová opora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Zapojení rodiny</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Doba návštěv</a:t>
          </a:r>
          <a:endParaRPr lang="cs-CZ" sz="1000" dirty="0">
            <a:solidFill>
              <a:srgbClr val="333399"/>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Propuštění a pokračování péče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Průběh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C0E84DA2-BFF3-403A-ACC7-EA08B56C2B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661418AE-9F24-48D1-91B8-0C6DEA8C3913}" type="parTrans" cxnId="{E0C5FE79-ED24-4628-8705-72DF9BEFB340}">
      <dgm:prSet/>
      <dgm:spPr/>
      <dgm:t>
        <a:bodyPr/>
        <a:lstStyle/>
        <a:p>
          <a:endParaRPr lang="cs-CZ"/>
        </a:p>
      </dgm:t>
    </dgm:pt>
    <dgm:pt modelId="{2A473BE5-D3F5-4475-9488-ABA09FB8DD05}" type="sibTrans" cxnId="{E0C5FE79-ED24-4628-8705-72DF9BEFB340}">
      <dgm:prSet/>
      <dgm:spPr/>
      <dgm:t>
        <a:bodyPr/>
        <a:lstStyle/>
        <a:p>
          <a:endParaRPr lang="cs-CZ"/>
        </a:p>
      </dgm:t>
    </dgm:pt>
    <dgm:pt modelId="{A6A18BE2-CF08-44F0-AA8A-D7624F5CF1A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9D90BC3D-B54B-4E83-BBE5-EDC59BA473EE}" type="parTrans" cxnId="{3E5DE8BA-86E9-44D3-B1C8-48CC83535867}">
      <dgm:prSet/>
      <dgm:spPr/>
      <dgm:t>
        <a:bodyPr/>
        <a:lstStyle/>
        <a:p>
          <a:endParaRPr lang="cs-CZ"/>
        </a:p>
      </dgm:t>
    </dgm:pt>
    <dgm:pt modelId="{EB12CA44-2378-40B8-818A-D89329325686}" type="sibTrans" cxnId="{3E5DE8BA-86E9-44D3-B1C8-48CC83535867}">
      <dgm:prSet/>
      <dgm:spPr/>
      <dgm:t>
        <a:bodyPr/>
        <a:lstStyle/>
        <a:p>
          <a:endParaRPr lang="cs-CZ"/>
        </a:p>
      </dgm:t>
    </dgm:pt>
    <dgm:pt modelId="{8E3CB524-853F-43FD-B93C-3AC34D8A276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Teplota na pokoji</a:t>
          </a:r>
          <a:endParaRPr lang="cs-CZ" sz="1000" dirty="0">
            <a:solidFill>
              <a:srgbClr val="969696"/>
            </a:solidFill>
          </a:endParaRPr>
        </a:p>
      </dgm:t>
    </dgm:pt>
    <dgm:pt modelId="{18F171D6-2448-4AD5-8416-67D40C4E4D8A}" type="parTrans" cxnId="{4C80BF89-2116-49A7-90AB-E8A4BF93EE33}">
      <dgm:prSet/>
      <dgm:spPr/>
      <dgm:t>
        <a:bodyPr/>
        <a:lstStyle/>
        <a:p>
          <a:endParaRPr lang="cs-CZ"/>
        </a:p>
      </dgm:t>
    </dgm:pt>
    <dgm:pt modelId="{D1DCFC00-074D-44A9-B6FE-4DC2E1CA77E7}" type="sibTrans" cxnId="{4C80BF89-2116-49A7-90AB-E8A4BF93EE33}">
      <dgm:prSet/>
      <dgm:spPr/>
      <dgm:t>
        <a:bodyPr/>
        <a:lstStyle/>
        <a:p>
          <a:endParaRPr lang="cs-CZ"/>
        </a:p>
      </dgm:t>
    </dgm:pt>
    <dgm:pt modelId="{9E0F9FF4-8E97-4C86-9DA2-428B0087EAA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ranního buzení</a:t>
          </a:r>
          <a:endParaRPr lang="cs-CZ" sz="1000" dirty="0">
            <a:solidFill>
              <a:srgbClr val="969696"/>
            </a:solidFill>
          </a:endParaRPr>
        </a:p>
      </dgm:t>
    </dgm:pt>
    <dgm:pt modelId="{39B02121-AC1E-4FF7-B624-4D927EE877FC}" type="parTrans" cxnId="{B8559D0F-2634-48A3-8EF4-3874B3393626}">
      <dgm:prSet/>
      <dgm:spPr/>
      <dgm:t>
        <a:bodyPr/>
        <a:lstStyle/>
        <a:p>
          <a:endParaRPr lang="cs-CZ"/>
        </a:p>
      </dgm:t>
    </dgm:pt>
    <dgm:pt modelId="{DD5E1214-A952-4519-BA98-0667E12906C8}" type="sibTrans" cxnId="{B8559D0F-2634-48A3-8EF4-3874B3393626}">
      <dgm:prSet/>
      <dgm:spPr/>
      <dgm:t>
        <a:bodyPr/>
        <a:lstStyle/>
        <a:p>
          <a:endParaRPr lang="cs-CZ"/>
        </a:p>
      </dgm:t>
    </dgm:pt>
    <dgm:pt modelId="{A24D6DCB-3BF9-464B-8BC0-E6D201E718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238C521-7B8F-44B9-BAD3-AC0BFF2BD253}" type="parTrans" cxnId="{B3618CFA-513A-44AA-9A54-2F523D109DA4}">
      <dgm:prSet/>
      <dgm:spPr/>
      <dgm:t>
        <a:bodyPr/>
        <a:lstStyle/>
        <a:p>
          <a:endParaRPr lang="cs-CZ"/>
        </a:p>
      </dgm:t>
    </dgm:pt>
    <dgm:pt modelId="{FEE52194-C922-4A24-A6DF-6A649D3EC87C}" type="sibTrans" cxnId="{B3618CFA-513A-44AA-9A54-2F523D109DA4}">
      <dgm:prSet/>
      <dgm:spPr/>
      <dgm:t>
        <a:bodyPr/>
        <a:lstStyle/>
        <a:p>
          <a:endParaRPr lang="cs-CZ"/>
        </a:p>
      </dgm:t>
    </dgm:pt>
    <dgm:pt modelId="{2DE2859B-8E04-4E5A-B4AA-8DF1CBEC00E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Množství jídla</a:t>
          </a:r>
          <a:endParaRPr lang="cs-CZ" sz="1000" dirty="0">
            <a:solidFill>
              <a:srgbClr val="969696"/>
            </a:solidFill>
          </a:endParaRPr>
        </a:p>
      </dgm:t>
    </dgm:pt>
    <dgm:pt modelId="{56E684D2-B14A-4C40-AA26-6518A49AD4C6}" type="parTrans" cxnId="{AC6BADE7-4C02-43A4-863C-DF14D84F6D59}">
      <dgm:prSet/>
      <dgm:spPr/>
      <dgm:t>
        <a:bodyPr/>
        <a:lstStyle/>
        <a:p>
          <a:endParaRPr lang="cs-CZ"/>
        </a:p>
      </dgm:t>
    </dgm:pt>
    <dgm:pt modelId="{38692862-0E0A-419F-81DF-849BCB15BD93}" type="sibTrans" cxnId="{AC6BADE7-4C02-43A4-863C-DF14D84F6D59}">
      <dgm:prSet/>
      <dgm:spPr/>
      <dgm:t>
        <a:bodyPr/>
        <a:lstStyle/>
        <a:p>
          <a:endParaRPr lang="cs-CZ"/>
        </a:p>
      </dgm:t>
    </dgm:pt>
    <dgm:pt modelId="{CDAC2305-AABB-498D-9954-9B67913F871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Pády z lůžka</a:t>
          </a:r>
          <a:endParaRPr lang="cs-CZ" sz="1000" dirty="0">
            <a:solidFill>
              <a:srgbClr val="969696"/>
            </a:solidFill>
          </a:endParaRPr>
        </a:p>
      </dgm:t>
    </dgm:pt>
    <dgm:pt modelId="{FEC5A3E0-841B-4B14-B8F5-22F644E7A3B0}" type="parTrans" cxnId="{EDB0C511-472A-400C-86C9-9FCCBE9B2592}">
      <dgm:prSet/>
      <dgm:spPr/>
      <dgm:t>
        <a:bodyPr/>
        <a:lstStyle/>
        <a:p>
          <a:endParaRPr lang="cs-CZ"/>
        </a:p>
      </dgm:t>
    </dgm:pt>
    <dgm:pt modelId="{904EE64A-0AF0-43B2-9B61-22FC9F80289F}" type="sibTrans" cxnId="{EDB0C511-472A-400C-86C9-9FCCBE9B2592}">
      <dgm:prSet/>
      <dgm:spPr/>
      <dgm:t>
        <a:bodyPr/>
        <a:lstStyle/>
        <a:p>
          <a:endParaRPr lang="cs-CZ"/>
        </a:p>
      </dgm:t>
    </dgm:pt>
    <dgm:pt modelId="{F99941A0-545A-4883-9819-59660C3594F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Tišení bolesti</a:t>
          </a:r>
          <a:endParaRPr lang="cs-CZ" sz="1000" dirty="0">
            <a:solidFill>
              <a:srgbClr val="969696"/>
            </a:solidFill>
          </a:endParaRPr>
        </a:p>
      </dgm:t>
    </dgm:pt>
    <dgm:pt modelId="{59661E33-7117-4ECC-8BB1-5D7E0433BC47}" type="parTrans" cxnId="{EE895559-6286-4042-95B4-34FE298EC618}">
      <dgm:prSet/>
      <dgm:spPr/>
      <dgm:t>
        <a:bodyPr/>
        <a:lstStyle/>
        <a:p>
          <a:endParaRPr lang="cs-CZ"/>
        </a:p>
      </dgm:t>
    </dgm:pt>
    <dgm:pt modelId="{34960612-D2F9-4588-9101-470CDAD7F437}" type="sibTrans" cxnId="{EE895559-6286-4042-95B4-34FE298EC618}">
      <dgm:prSet/>
      <dgm:spPr/>
      <dgm:t>
        <a:bodyPr/>
        <a:lstStyle/>
        <a:p>
          <a:endParaRPr lang="cs-CZ"/>
        </a:p>
      </dgm:t>
    </dgm:pt>
    <dgm:pt modelId="{F8AE8D86-40C3-4EF8-B0D1-6D364FA137A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podávání jídel</a:t>
          </a:r>
          <a:endParaRPr lang="cs-CZ" sz="1000" dirty="0">
            <a:solidFill>
              <a:srgbClr val="969696"/>
            </a:solidFill>
          </a:endParaRPr>
        </a:p>
      </dgm:t>
    </dgm:pt>
    <dgm:pt modelId="{2BF4CC60-6A0A-4AFE-B1C6-6237706E6B43}" type="parTrans" cxnId="{BB2C03E4-BAAE-4A57-A588-54DCBAF88A58}">
      <dgm:prSet/>
      <dgm:spPr/>
      <dgm:t>
        <a:bodyPr/>
        <a:lstStyle/>
        <a:p>
          <a:endParaRPr lang="cs-CZ"/>
        </a:p>
      </dgm:t>
    </dgm:pt>
    <dgm:pt modelId="{766C3AFA-731F-4006-ABE3-33781916E5FB}" type="sibTrans" cxnId="{BB2C03E4-BAAE-4A57-A588-54DCBAF88A58}">
      <dgm:prSet/>
      <dgm:spPr/>
      <dgm:t>
        <a:bodyPr/>
        <a:lstStyle/>
        <a:p>
          <a:endParaRPr lang="cs-CZ"/>
        </a:p>
      </dgm:t>
    </dgm:pt>
    <dgm:pt modelId="{492AD1BA-0449-4B1F-82CB-06325C3C744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6CF86BD1-79D6-4E7E-B254-2023A2677F49}" type="parTrans" cxnId="{7C45A07F-1135-4AE2-8FB9-1A097F2BE28C}">
      <dgm:prSet/>
      <dgm:spPr/>
      <dgm:t>
        <a:bodyPr/>
        <a:lstStyle/>
        <a:p>
          <a:endParaRPr lang="cs-CZ"/>
        </a:p>
      </dgm:t>
    </dgm:pt>
    <dgm:pt modelId="{3D216648-D7EF-4E26-8F49-6113E0EE0A52}" type="sibTrans" cxnId="{7C45A07F-1135-4AE2-8FB9-1A097F2BE28C}">
      <dgm:prSet/>
      <dgm:spPr/>
      <dgm:t>
        <a:bodyPr/>
        <a:lstStyle/>
        <a:p>
          <a:endParaRPr lang="cs-CZ"/>
        </a:p>
      </dgm:t>
    </dgm:pt>
    <dgm:pt modelId="{DBF1121F-8BFA-4D0C-96B7-83E8CD0CA46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FD05899E-4339-4314-98F7-6E35C5A2AA5F}" type="parTrans" cxnId="{187ED2BB-76F7-4CBF-9544-F178352CDCB6}">
      <dgm:prSet/>
      <dgm:spPr/>
      <dgm:t>
        <a:bodyPr/>
        <a:lstStyle/>
        <a:p>
          <a:endParaRPr lang="cs-CZ"/>
        </a:p>
      </dgm:t>
    </dgm:pt>
    <dgm:pt modelId="{4448D379-8100-4F0A-AC0B-48CB0A7557A8}" type="sibTrans" cxnId="{187ED2BB-76F7-4CBF-9544-F178352CDCB6}">
      <dgm:prSet/>
      <dgm:spPr/>
      <dgm:t>
        <a:bodyPr/>
        <a:lstStyle/>
        <a:p>
          <a:endParaRPr lang="cs-CZ"/>
        </a:p>
      </dgm:t>
    </dgm:pt>
    <dgm:pt modelId="{90A98A2F-8032-41A4-9864-8910FAFE7A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Hodnocení postoje celého personálu nemocnice</a:t>
          </a:r>
          <a:endParaRPr lang="cs-CZ" sz="1000" dirty="0">
            <a:solidFill>
              <a:srgbClr val="969696"/>
            </a:solidFill>
          </a:endParaRPr>
        </a:p>
      </dgm:t>
    </dgm:pt>
    <dgm:pt modelId="{D559E0D3-85B3-43E1-8801-6A745CE4DB08}" type="parTrans" cxnId="{72C8B3CE-A5CA-450B-BC33-D71A08CEEC30}">
      <dgm:prSet/>
      <dgm:spPr/>
      <dgm:t>
        <a:bodyPr/>
        <a:lstStyle/>
        <a:p>
          <a:endParaRPr lang="cs-CZ"/>
        </a:p>
      </dgm:t>
    </dgm:pt>
    <dgm:pt modelId="{9486B827-222F-4961-BDF8-0514337B45D4}" type="sibTrans" cxnId="{72C8B3CE-A5CA-450B-BC33-D71A08CEEC30}">
      <dgm:prSet/>
      <dgm:spPr/>
      <dgm:t>
        <a:bodyPr/>
        <a:lstStyle/>
        <a:p>
          <a:endParaRPr lang="cs-CZ"/>
        </a:p>
      </dgm:t>
    </dgm:pt>
    <dgm:pt modelId="{53949251-3310-48EC-B957-B47F042BDCB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Zajištění citových </a:t>
          </a:r>
          <a:br>
            <a:rPr lang="cs-CZ" sz="1000" dirty="0" smtClean="0">
              <a:solidFill>
                <a:srgbClr val="969696"/>
              </a:solidFill>
            </a:rPr>
          </a:br>
          <a:r>
            <a:rPr lang="cs-CZ" sz="1000" dirty="0" smtClean="0">
              <a:solidFill>
                <a:srgbClr val="969696"/>
              </a:solidFill>
            </a:rPr>
            <a:t>a duchovních potřeb</a:t>
          </a:r>
          <a:endParaRPr lang="cs-CZ" sz="1000" dirty="0">
            <a:solidFill>
              <a:srgbClr val="969696"/>
            </a:solidFill>
          </a:endParaRPr>
        </a:p>
      </dgm:t>
    </dgm:pt>
    <dgm:pt modelId="{228E48CF-AA69-4CFA-BEDB-8C5D782D877F}" type="parTrans" cxnId="{597C8BA6-7C13-42A3-9105-3E39EC387074}">
      <dgm:prSet/>
      <dgm:spPr/>
      <dgm:t>
        <a:bodyPr/>
        <a:lstStyle/>
        <a:p>
          <a:endParaRPr lang="cs-CZ"/>
        </a:p>
      </dgm:t>
    </dgm:pt>
    <dgm:pt modelId="{1D7F8173-4FA6-44BA-9950-F104FC0CF425}" type="sibTrans" cxnId="{597C8BA6-7C13-42A3-9105-3E39EC387074}">
      <dgm:prSet/>
      <dgm:spPr/>
      <dgm:t>
        <a:bodyPr/>
        <a:lstStyle/>
        <a:p>
          <a:endParaRPr lang="cs-CZ"/>
        </a:p>
      </dgm:t>
    </dgm:pt>
    <dgm:pt modelId="{CD9C7332-5B84-4E72-8218-2336F8A6380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příležitostí pro rodinu hovořit s lékařem</a:t>
          </a:r>
          <a:endParaRPr lang="cs-CZ" sz="1000" dirty="0">
            <a:solidFill>
              <a:srgbClr val="333399"/>
            </a:solidFill>
          </a:endParaRPr>
        </a:p>
      </dgm:t>
    </dgm:pt>
    <dgm:pt modelId="{3C6F2BB4-5BDE-4D44-9ABF-355B01877D92}" type="parTrans" cxnId="{B294B4B9-8AA0-4A81-9551-DFD34DA259D8}">
      <dgm:prSet/>
      <dgm:spPr/>
      <dgm:t>
        <a:bodyPr/>
        <a:lstStyle/>
        <a:p>
          <a:endParaRPr lang="cs-CZ"/>
        </a:p>
      </dgm:t>
    </dgm:pt>
    <dgm:pt modelId="{6080A6A6-C3BE-4140-A521-8CE9227A2F4F}" type="sibTrans" cxnId="{B294B4B9-8AA0-4A81-9551-DFD34DA259D8}">
      <dgm:prSet/>
      <dgm:spPr/>
      <dgm:t>
        <a:bodyPr/>
        <a:lstStyle/>
        <a:p>
          <a:endParaRPr lang="cs-CZ"/>
        </a:p>
      </dgm:t>
    </dgm:pt>
    <dgm:pt modelId="{CE0718F1-9223-4E75-A57A-DBC960FFCA1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Vysvětlení péče po propuštění rodině</a:t>
          </a:r>
          <a:endParaRPr lang="cs-CZ" sz="1000" dirty="0">
            <a:solidFill>
              <a:srgbClr val="333399"/>
            </a:solidFill>
          </a:endParaRPr>
        </a:p>
      </dgm:t>
    </dgm:pt>
    <dgm:pt modelId="{A40013D3-DBDE-44FF-9D89-2FE7A9A07BD8}" type="parTrans" cxnId="{86637A64-ED88-4E2F-846E-35D56940208F}">
      <dgm:prSet/>
      <dgm:spPr/>
      <dgm:t>
        <a:bodyPr/>
        <a:lstStyle/>
        <a:p>
          <a:endParaRPr lang="cs-CZ"/>
        </a:p>
      </dgm:t>
    </dgm:pt>
    <dgm:pt modelId="{8B700B71-2F8F-48D7-BF32-FF8C21B64E56}" type="sibTrans" cxnId="{86637A64-ED88-4E2F-846E-35D56940208F}">
      <dgm:prSet/>
      <dgm:spPr/>
      <dgm:t>
        <a:bodyPr/>
        <a:lstStyle/>
        <a:p>
          <a:endParaRPr lang="cs-CZ"/>
        </a:p>
      </dgm:t>
    </dgm:pt>
    <dgm:pt modelId="{DC182281-1452-4873-BAAB-E3698D6FC1D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péči a užívání léků po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4A5103D4-9082-4BAD-BFBD-C07A2CC170A6}" type="parTrans" cxnId="{6AD6A94A-0D58-4525-9BC2-DE83D394C997}">
      <dgm:prSet/>
      <dgm:spPr/>
      <dgm:t>
        <a:bodyPr/>
        <a:lstStyle/>
        <a:p>
          <a:endParaRPr lang="cs-CZ"/>
        </a:p>
      </dgm:t>
    </dgm:pt>
    <dgm:pt modelId="{EF6951A2-5E2B-4B84-A75E-188396412879}" type="sibTrans" cxnId="{6AD6A94A-0D58-4525-9BC2-DE83D394C997}">
      <dgm:prSet/>
      <dgm:spPr/>
      <dgm:t>
        <a:bodyPr/>
        <a:lstStyle/>
        <a:p>
          <a:endParaRPr lang="cs-CZ"/>
        </a:p>
      </dgm:t>
    </dgm:pt>
    <dgm:pt modelId="{634F591D-4803-4CF5-A755-C90F4517786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možných nebezpečných příznacích po propuštění ze nemocnice</a:t>
          </a:r>
          <a:endParaRPr lang="cs-CZ" sz="1000" dirty="0">
            <a:solidFill>
              <a:srgbClr val="969696"/>
            </a:solidFill>
          </a:endParaRPr>
        </a:p>
      </dgm:t>
    </dgm:pt>
    <dgm:pt modelId="{5F208C92-AD06-46DC-9C32-1DE06E561BC3}" type="parTrans" cxnId="{AE892640-84C5-4CB1-9C3E-5928DF55CC2F}">
      <dgm:prSet/>
      <dgm:spPr/>
      <dgm:t>
        <a:bodyPr/>
        <a:lstStyle/>
        <a:p>
          <a:endParaRPr lang="cs-CZ"/>
        </a:p>
      </dgm:t>
    </dgm:pt>
    <dgm:pt modelId="{A328E719-0967-4290-9889-46E4885BE3CC}" type="sibTrans" cxnId="{AE892640-84C5-4CB1-9C3E-5928DF55CC2F}">
      <dgm:prSet/>
      <dgm:spPr/>
      <dgm:t>
        <a:bodyPr/>
        <a:lstStyle/>
        <a:p>
          <a:endParaRPr lang="cs-CZ"/>
        </a:p>
      </dgm:t>
    </dgm:pt>
    <dgm:pt modelId="{36BD8286-BD88-4A87-9157-3B1793362D3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Nabídka pomoci při zajišťování domácí péče po propuštění ze nemocnice</a:t>
          </a:r>
          <a:endParaRPr lang="cs-CZ" sz="1000" dirty="0">
            <a:solidFill>
              <a:srgbClr val="969696"/>
            </a:solidFill>
          </a:endParaRPr>
        </a:p>
      </dgm:t>
    </dgm:pt>
    <dgm:pt modelId="{ADC6A5D0-5927-40E1-8896-3234B0B7F5C9}" type="parTrans" cxnId="{EB370B24-725A-48A9-AF26-2711A18E5515}">
      <dgm:prSet/>
      <dgm:spPr/>
      <dgm:t>
        <a:bodyPr/>
        <a:lstStyle/>
        <a:p>
          <a:endParaRPr lang="cs-CZ"/>
        </a:p>
      </dgm:t>
    </dgm:pt>
    <dgm:pt modelId="{85B5ED9D-B83E-448C-B720-FFC400B31185}" type="sibTrans" cxnId="{EB370B24-725A-48A9-AF26-2711A18E5515}">
      <dgm:prSet/>
      <dgm:spPr/>
      <dgm:t>
        <a:bodyPr/>
        <a:lstStyle/>
        <a:p>
          <a:endParaRPr lang="cs-CZ"/>
        </a:p>
      </dgm:t>
    </dgm:pt>
    <dgm:pt modelId="{99D7D621-DAA8-4EA6-A4FC-250F94F4ACB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B294F4C6-1879-425D-8374-72C9C319FA49}" type="parTrans" cxnId="{9A822A8F-C17A-498A-8DBC-12986E7FF572}">
      <dgm:prSet/>
      <dgm:spPr/>
      <dgm:t>
        <a:bodyPr/>
        <a:lstStyle/>
        <a:p>
          <a:endParaRPr lang="cs-CZ"/>
        </a:p>
      </dgm:t>
    </dgm:pt>
    <dgm:pt modelId="{3B6498EE-6865-4900-AD9A-874DCFE70183}" type="sibTrans" cxnId="{9A822A8F-C17A-498A-8DBC-12986E7FF572}">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dgm:presLayoutVars>
          <dgm:bulletEnabled val="1"/>
        </dgm:presLayoutVars>
      </dgm:prSet>
      <dgm:spPr/>
      <dgm:t>
        <a:bodyPr/>
        <a:lstStyle/>
        <a:p>
          <a:endParaRPr lang="cs-CZ"/>
        </a:p>
      </dgm:t>
    </dgm:pt>
  </dgm:ptLst>
  <dgm:cxnLst>
    <dgm:cxn modelId="{AC6BADE7-4C02-43A4-863C-DF14D84F6D59}" srcId="{9E8CB76F-2049-431A-9C08-E0A136C74145}" destId="{2DE2859B-8E04-4E5A-B4AA-8DF1CBEC00E7}" srcOrd="6" destOrd="0" parTransId="{56E684D2-B14A-4C40-AA26-6518A49AD4C6}" sibTransId="{38692862-0E0A-419F-81DF-849BCB15BD93}"/>
    <dgm:cxn modelId="{64C0DEEA-AE08-448A-9CC2-83CF23FC0958}" type="presOf" srcId="{F99941A0-545A-4883-9819-59660C3594F2}" destId="{BC3B7E54-6D6E-44C4-A92A-089568618AE7}" srcOrd="0" destOrd="9" presId="urn:microsoft.com/office/officeart/2005/8/layout/hList1"/>
    <dgm:cxn modelId="{2C8875FE-AB0F-4C4E-9510-48CE343FDA90}" type="presOf" srcId="{2DE2859B-8E04-4E5A-B4AA-8DF1CBEC00E7}" destId="{BC3B7E54-6D6E-44C4-A92A-089568618AE7}" srcOrd="0" destOrd="6" presId="urn:microsoft.com/office/officeart/2005/8/layout/hList1"/>
    <dgm:cxn modelId="{28CCCE1E-E985-462A-BC4C-325D4BEA7BD6}" type="presOf" srcId="{CE0718F1-9223-4E75-A57A-DBC960FFCA17}" destId="{8400A76D-CCE0-4375-AB75-D238D2558CF1}" srcOrd="0" destOrd="2"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4C80BF89-2116-49A7-90AB-E8A4BF93EE33}" srcId="{9E8CB76F-2049-431A-9C08-E0A136C74145}" destId="{8E3CB524-853F-43FD-B93C-3AC34D8A276B}" srcOrd="3" destOrd="0" parTransId="{18F171D6-2448-4AD5-8416-67D40C4E4D8A}" sibTransId="{D1DCFC00-074D-44A9-B6FE-4DC2E1CA77E7}"/>
    <dgm:cxn modelId="{56BE1E98-F5DE-4E30-B43D-1E4E39158EFE}" type="presOf" srcId="{36BD8286-BD88-4A87-9157-3B1793362D3A}" destId="{E6F93A2A-3FB0-45DC-B0A7-423B2075E2E3}" srcOrd="0" destOrd="3" presId="urn:microsoft.com/office/officeart/2005/8/layout/hList1"/>
    <dgm:cxn modelId="{3E5DE8BA-86E9-44D3-B1C8-48CC83535867}" srcId="{9E8CB76F-2049-431A-9C08-E0A136C74145}" destId="{A6A18BE2-CF08-44F0-AA8A-D7624F5CF1AB}" srcOrd="2" destOrd="0" parTransId="{9D90BC3D-B54B-4E83-BBE5-EDC59BA473EE}" sibTransId="{EB12CA44-2378-40B8-818A-D89329325686}"/>
    <dgm:cxn modelId="{E0C5FE79-ED24-4628-8705-72DF9BEFB340}" srcId="{9E8CB76F-2049-431A-9C08-E0A136C74145}" destId="{C0E84DA2-BFF3-403A-ACC7-EA08B56C2BC5}" srcOrd="1" destOrd="0" parTransId="{661418AE-9F24-48D1-91B8-0C6DEA8C3913}" sibTransId="{2A473BE5-D3F5-4475-9488-ABA09FB8DD05}"/>
    <dgm:cxn modelId="{AE892640-84C5-4CB1-9C3E-5928DF55CC2F}" srcId="{603AEEAF-F684-4D8A-A7E4-887E0E375FC1}" destId="{634F591D-4803-4CF5-A755-C90F4517786C}" srcOrd="2" destOrd="0" parTransId="{5F208C92-AD06-46DC-9C32-1DE06E561BC3}" sibTransId="{A328E719-0967-4290-9889-46E4885BE3CC}"/>
    <dgm:cxn modelId="{42F3EC86-BA9B-48B9-80BB-7019E3980CC7}" srcId="{462B5889-8FA2-458B-906E-7D0A7FD7D8FF}" destId="{8D48F7DA-BBFB-4499-9152-97C83528F49A}" srcOrd="1" destOrd="0" parTransId="{C43A8375-3D94-4AD8-809A-73F66B13643F}" sibTransId="{1A032CAE-7982-48C3-AA66-38F80B3D6EEE}"/>
    <dgm:cxn modelId="{4BC96C54-17B9-46D2-A963-AC2975BDBE78}" type="presOf" srcId="{53949251-3310-48EC-B957-B47F042BDCBE}" destId="{AEF37CF8-CC7C-4AEA-B88D-CFB304E35DB5}" srcOrd="0" destOrd="4" presId="urn:microsoft.com/office/officeart/2005/8/layout/hList1"/>
    <dgm:cxn modelId="{86637A64-ED88-4E2F-846E-35D56940208F}" srcId="{51B314C1-0E8F-43D9-AD2D-30639BFC6CC7}" destId="{CE0718F1-9223-4E75-A57A-DBC960FFCA17}" srcOrd="2" destOrd="0" parTransId="{A40013D3-DBDE-44FF-9D89-2FE7A9A07BD8}" sibTransId="{8B700B71-2F8F-48D7-BF32-FF8C21B64E56}"/>
    <dgm:cxn modelId="{DF552C8F-C2AE-45BD-90B8-E2AA04F9EB5F}" type="presOf" srcId="{F8AE8D86-40C3-4EF8-B0D1-6D364FA137A0}" destId="{BC3B7E54-6D6E-44C4-A92A-089568618AE7}" srcOrd="0" destOrd="7" presId="urn:microsoft.com/office/officeart/2005/8/layout/hList1"/>
    <dgm:cxn modelId="{EE8DE643-BCF2-4C7F-8B2F-0A594BA75849}" type="presOf" srcId="{CD9C7332-5B84-4E72-8218-2336F8A63803}" destId="{8400A76D-CCE0-4375-AB75-D238D2558CF1}" srcOrd="0" destOrd="1"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93DAB89C-954D-4D53-826C-11DA30A128B1}" type="presOf" srcId="{51B314C1-0E8F-43D9-AD2D-30639BFC6CC7}" destId="{A5A71454-8942-43C5-A6A9-7D82A4D50DF0}" srcOrd="0" destOrd="0"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9CC4449F-C18A-4AF0-AF1B-08729339BD36}" type="presOf" srcId="{A24D6DCB-3BF9-464B-8BC0-E6D201E718C5}" destId="{BC3B7E54-6D6E-44C4-A92A-089568618AE7}" srcOrd="0" destOrd="5" presId="urn:microsoft.com/office/officeart/2005/8/layout/hList1"/>
    <dgm:cxn modelId="{B3618CFA-513A-44AA-9A54-2F523D109DA4}" srcId="{9E8CB76F-2049-431A-9C08-E0A136C74145}" destId="{A24D6DCB-3BF9-464B-8BC0-E6D201E718C5}" srcOrd="5" destOrd="0" parTransId="{F238C521-7B8F-44B9-BAD3-AC0BFF2BD253}" sibTransId="{FEE52194-C922-4A24-A6DF-6A649D3EC87C}"/>
    <dgm:cxn modelId="{26F15835-E4E5-420F-A0EA-CBBEBFC19923}" type="presOf" srcId="{492AD1BA-0449-4B1F-82CB-06325C3C7441}" destId="{AEF37CF8-CC7C-4AEA-B88D-CFB304E35DB5}" srcOrd="0" destOrd="1" presId="urn:microsoft.com/office/officeart/2005/8/layout/hList1"/>
    <dgm:cxn modelId="{3B913F56-6ABE-4595-9BC1-C9A923F49869}" type="presOf" srcId="{634F591D-4803-4CF5-A755-C90F4517786C}" destId="{E6F93A2A-3FB0-45DC-B0A7-423B2075E2E3}" srcOrd="0" destOrd="2" presId="urn:microsoft.com/office/officeart/2005/8/layout/hList1"/>
    <dgm:cxn modelId="{72C8B3CE-A5CA-450B-BC33-D71A08CEEC30}" srcId="{8D48F7DA-BBFB-4499-9152-97C83528F49A}" destId="{90A98A2F-8032-41A4-9864-8910FAFE7A88}" srcOrd="3" destOrd="0" parTransId="{D559E0D3-85B3-43E1-8801-6A745CE4DB08}" sibTransId="{9486B827-222F-4961-BDF8-0514337B45D4}"/>
    <dgm:cxn modelId="{B294B4B9-8AA0-4A81-9551-DFD34DA259D8}" srcId="{51B314C1-0E8F-43D9-AD2D-30639BFC6CC7}" destId="{CD9C7332-5B84-4E72-8218-2336F8A63803}" srcOrd="1" destOrd="0" parTransId="{3C6F2BB4-5BDE-4D44-9ABF-355B01877D92}" sibTransId="{6080A6A6-C3BE-4140-A521-8CE9227A2F4F}"/>
    <dgm:cxn modelId="{187ED2BB-76F7-4CBF-9544-F178352CDCB6}" srcId="{8D48F7DA-BBFB-4499-9152-97C83528F49A}" destId="{DBF1121F-8BFA-4D0C-96B7-83E8CD0CA466}" srcOrd="2" destOrd="0" parTransId="{FD05899E-4339-4314-98F7-6E35C5A2AA5F}" sibTransId="{4448D379-8100-4F0A-AC0B-48CB0A7557A8}"/>
    <dgm:cxn modelId="{597C8BA6-7C13-42A3-9105-3E39EC387074}" srcId="{8D48F7DA-BBFB-4499-9152-97C83528F49A}" destId="{53949251-3310-48EC-B957-B47F042BDCBE}" srcOrd="4" destOrd="0" parTransId="{228E48CF-AA69-4CFA-BEDB-8C5D782D877F}" sibTransId="{1D7F8173-4FA6-44BA-9950-F104FC0CF425}"/>
    <dgm:cxn modelId="{854F7542-5CAD-40D3-AC0B-54869594AD7D}" type="presOf" srcId="{90A98A2F-8032-41A4-9864-8910FAFE7A88}" destId="{AEF37CF8-CC7C-4AEA-B88D-CFB304E35DB5}" srcOrd="0" destOrd="3" presId="urn:microsoft.com/office/officeart/2005/8/layout/hList1"/>
    <dgm:cxn modelId="{7C45A07F-1135-4AE2-8FB9-1A097F2BE28C}" srcId="{8D48F7DA-BBFB-4499-9152-97C83528F49A}" destId="{492AD1BA-0449-4B1F-82CB-06325C3C7441}" srcOrd="1" destOrd="0" parTransId="{6CF86BD1-79D6-4E7E-B254-2023A2677F49}" sibTransId="{3D216648-D7EF-4E26-8F49-6113E0EE0A52}"/>
    <dgm:cxn modelId="{EE895559-6286-4042-95B4-34FE298EC618}" srcId="{9E8CB76F-2049-431A-9C08-E0A136C74145}" destId="{F99941A0-545A-4883-9819-59660C3594F2}" srcOrd="9" destOrd="0" parTransId="{59661E33-7117-4ECC-8BB1-5D7E0433BC47}" sibTransId="{34960612-D2F9-4588-9101-470CDAD7F437}"/>
    <dgm:cxn modelId="{648D697E-9B48-4D6F-B7E8-E3AC8C81E375}" srcId="{8D48F7DA-BBFB-4499-9152-97C83528F49A}" destId="{6BB9962D-A921-4F62-A86F-B571C8BAF431}" srcOrd="0" destOrd="0" parTransId="{096CBD8D-6173-49B9-88B9-B2D3CC603ED0}" sibTransId="{FE34A885-DA18-4F60-B383-B5AACBA88DE1}"/>
    <dgm:cxn modelId="{08C3D12D-99A8-4A2D-B53E-2E3E99D90B44}" srcId="{462B5889-8FA2-458B-906E-7D0A7FD7D8FF}" destId="{51B314C1-0E8F-43D9-AD2D-30639BFC6CC7}" srcOrd="2" destOrd="0" parTransId="{3AFA477A-E883-4E8D-B31C-15D44DDE6649}" sibTransId="{8F13D755-9D44-4C0B-B08C-D6EF7DCC57AF}"/>
    <dgm:cxn modelId="{3606B2E0-0B38-48C5-845F-F9711A8C6D9C}" type="presOf" srcId="{9E0F9FF4-8E97-4C86-9DA2-428B0087EAAF}" destId="{BC3B7E54-6D6E-44C4-A92A-089568618AE7}" srcOrd="0" destOrd="4" presId="urn:microsoft.com/office/officeart/2005/8/layout/hList1"/>
    <dgm:cxn modelId="{64359EF0-0297-4D10-BD66-A929E53E4AFA}" type="presOf" srcId="{142F616F-0834-4085-A951-45F60AC0600A}" destId="{E6F93A2A-3FB0-45DC-B0A7-423B2075E2E3}" srcOrd="0" destOrd="0" presId="urn:microsoft.com/office/officeart/2005/8/layout/hList1"/>
    <dgm:cxn modelId="{AE13E20D-C3D8-4737-8268-1F8DE9779FE5}" type="presOf" srcId="{462B5889-8FA2-458B-906E-7D0A7FD7D8FF}" destId="{3BE66233-68EB-4712-AF4C-48D78D583849}" srcOrd="0" destOrd="0" presId="urn:microsoft.com/office/officeart/2005/8/layout/hList1"/>
    <dgm:cxn modelId="{BB2C03E4-BAAE-4A57-A588-54DCBAF88A58}" srcId="{9E8CB76F-2049-431A-9C08-E0A136C74145}" destId="{F8AE8D86-40C3-4EF8-B0D1-6D364FA137A0}" srcOrd="7" destOrd="0" parTransId="{2BF4CC60-6A0A-4AFE-B1C6-6237706E6B43}" sibTransId="{766C3AFA-731F-4006-ABE3-33781916E5FB}"/>
    <dgm:cxn modelId="{78B059AB-4AE3-4DAA-A89F-2250FC4D019E}" type="presOf" srcId="{DC182281-1452-4873-BAAB-E3698D6FC1DC}" destId="{E6F93A2A-3FB0-45DC-B0A7-423B2075E2E3}" srcOrd="0" destOrd="1" presId="urn:microsoft.com/office/officeart/2005/8/layout/hList1"/>
    <dgm:cxn modelId="{14B5D5DD-E2BD-4C0D-8A17-389CB4C2597A}" type="presOf" srcId="{6BB9962D-A921-4F62-A86F-B571C8BAF431}" destId="{AEF37CF8-CC7C-4AEA-B88D-CFB304E35DB5}" srcOrd="0" destOrd="0" presId="urn:microsoft.com/office/officeart/2005/8/layout/hList1"/>
    <dgm:cxn modelId="{961DCB90-A45F-4DF9-BBBB-B3C2DA9308C5}" type="presOf" srcId="{9E8CB76F-2049-431A-9C08-E0A136C74145}" destId="{8CCCE849-3C31-458E-9F06-29B27A05C70D}" srcOrd="0" destOrd="0"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9A822A8F-C17A-498A-8DBC-12986E7FF572}" srcId="{603AEEAF-F684-4D8A-A7E4-887E0E375FC1}" destId="{99D7D621-DAA8-4EA6-A4FC-250F94F4ACB0}" srcOrd="4" destOrd="0" parTransId="{B294F4C6-1879-425D-8374-72C9C319FA49}" sibTransId="{3B6498EE-6865-4900-AD9A-874DCFE70183}"/>
    <dgm:cxn modelId="{6AD6A94A-0D58-4525-9BC2-DE83D394C997}" srcId="{603AEEAF-F684-4D8A-A7E4-887E0E375FC1}" destId="{DC182281-1452-4873-BAAB-E3698D6FC1DC}" srcOrd="1" destOrd="0" parTransId="{4A5103D4-9082-4BAD-BFBD-C07A2CC170A6}" sibTransId="{EF6951A2-5E2B-4B84-A75E-188396412879}"/>
    <dgm:cxn modelId="{5229035E-5656-4E23-B47F-B5C8A7AB815E}" type="presOf" srcId="{603AEEAF-F684-4D8A-A7E4-887E0E375FC1}" destId="{4E17E5B9-5C8D-4ED5-943B-2AA1C844039E}" srcOrd="0" destOrd="0" presId="urn:microsoft.com/office/officeart/2005/8/layout/hList1"/>
    <dgm:cxn modelId="{FBE42F52-E16C-43B5-A2BC-50EB9F6FD54E}" type="presOf" srcId="{2FA8557F-746C-48CC-AE72-9388E450E751}" destId="{BC3B7E54-6D6E-44C4-A92A-089568618AE7}" srcOrd="0" destOrd="0" presId="urn:microsoft.com/office/officeart/2005/8/layout/hList1"/>
    <dgm:cxn modelId="{E0D277FD-1F9A-4448-9673-2DBBF9D9E757}" type="presOf" srcId="{D4E6A407-62BA-43DA-8142-3BD3C5DF999B}" destId="{8400A76D-CCE0-4375-AB75-D238D2558CF1}" srcOrd="0" destOrd="0" presId="urn:microsoft.com/office/officeart/2005/8/layout/hList1"/>
    <dgm:cxn modelId="{56AE1857-B715-41E0-A544-1E86A12A3760}" type="presOf" srcId="{A6A18BE2-CF08-44F0-AA8A-D7624F5CF1AB}" destId="{BC3B7E54-6D6E-44C4-A92A-089568618AE7}" srcOrd="0" destOrd="2" presId="urn:microsoft.com/office/officeart/2005/8/layout/hList1"/>
    <dgm:cxn modelId="{B8559D0F-2634-48A3-8EF4-3874B3393626}" srcId="{9E8CB76F-2049-431A-9C08-E0A136C74145}" destId="{9E0F9FF4-8E97-4C86-9DA2-428B0087EAAF}" srcOrd="4" destOrd="0" parTransId="{39B02121-AC1E-4FF7-B624-4D927EE877FC}" sibTransId="{DD5E1214-A952-4519-BA98-0667E12906C8}"/>
    <dgm:cxn modelId="{F7184BE0-A068-4D76-8079-EF212F174388}" type="presOf" srcId="{C0E84DA2-BFF3-403A-ACC7-EA08B56C2BC5}" destId="{BC3B7E54-6D6E-44C4-A92A-089568618AE7}" srcOrd="0" destOrd="1" presId="urn:microsoft.com/office/officeart/2005/8/layout/hList1"/>
    <dgm:cxn modelId="{EB370B24-725A-48A9-AF26-2711A18E5515}" srcId="{603AEEAF-F684-4D8A-A7E4-887E0E375FC1}" destId="{36BD8286-BD88-4A87-9157-3B1793362D3A}" srcOrd="3" destOrd="0" parTransId="{ADC6A5D0-5927-40E1-8896-3234B0B7F5C9}" sibTransId="{85B5ED9D-B83E-448C-B720-FFC400B31185}"/>
    <dgm:cxn modelId="{F124A38F-3118-4414-8F1D-3632216BA09A}" type="presOf" srcId="{CDAC2305-AABB-498D-9954-9B67913F8713}" destId="{BC3B7E54-6D6E-44C4-A92A-089568618AE7}" srcOrd="0" destOrd="8" presId="urn:microsoft.com/office/officeart/2005/8/layout/hList1"/>
    <dgm:cxn modelId="{EDB0C511-472A-400C-86C9-9FCCBE9B2592}" srcId="{9E8CB76F-2049-431A-9C08-E0A136C74145}" destId="{CDAC2305-AABB-498D-9954-9B67913F8713}" srcOrd="8" destOrd="0" parTransId="{FEC5A3E0-841B-4B14-B8F5-22F644E7A3B0}" sibTransId="{904EE64A-0AF0-43B2-9B61-22FC9F80289F}"/>
    <dgm:cxn modelId="{D43F68C9-50E0-4153-9F27-38FEE192D932}" type="presOf" srcId="{8E3CB524-853F-43FD-B93C-3AC34D8A276B}" destId="{BC3B7E54-6D6E-44C4-A92A-089568618AE7}" srcOrd="0" destOrd="3" presId="urn:microsoft.com/office/officeart/2005/8/layout/hList1"/>
    <dgm:cxn modelId="{46F8255A-DBDE-4BA7-A497-9752320A2F35}" type="presOf" srcId="{DBF1121F-8BFA-4D0C-96B7-83E8CD0CA466}" destId="{AEF37CF8-CC7C-4AEA-B88D-CFB304E35DB5}" srcOrd="0" destOrd="2"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2F59FB13-4A4A-4559-86C5-333097BF1072}" type="presOf" srcId="{8D48F7DA-BBFB-4499-9152-97C83528F49A}" destId="{866A8F34-8704-441F-B8F5-42C854A585BE}" srcOrd="0" destOrd="0" presId="urn:microsoft.com/office/officeart/2005/8/layout/hList1"/>
    <dgm:cxn modelId="{AD7D39D8-506D-4F75-ABA9-3315EC9474FB}" type="presOf" srcId="{99D7D621-DAA8-4EA6-A4FC-250F94F4ACB0}" destId="{E6F93A2A-3FB0-45DC-B0A7-423B2075E2E3}" srcOrd="0" destOrd="4" presId="urn:microsoft.com/office/officeart/2005/8/layout/hList1"/>
    <dgm:cxn modelId="{81E74EF4-54CD-4D81-BCBD-F47B7F7C1DA6}" type="presParOf" srcId="{3BE66233-68EB-4712-AF4C-48D78D583849}" destId="{544A16FB-92AB-4CBB-8C07-794A531D2F15}" srcOrd="0" destOrd="0" presId="urn:microsoft.com/office/officeart/2005/8/layout/hList1"/>
    <dgm:cxn modelId="{58F65356-8768-4368-9001-917B477BE157}" type="presParOf" srcId="{544A16FB-92AB-4CBB-8C07-794A531D2F15}" destId="{8CCCE849-3C31-458E-9F06-29B27A05C70D}" srcOrd="0" destOrd="0" presId="urn:microsoft.com/office/officeart/2005/8/layout/hList1"/>
    <dgm:cxn modelId="{CBD453BC-EDAA-4532-9980-435C39B0F71C}" type="presParOf" srcId="{544A16FB-92AB-4CBB-8C07-794A531D2F15}" destId="{BC3B7E54-6D6E-44C4-A92A-089568618AE7}" srcOrd="1" destOrd="0" presId="urn:microsoft.com/office/officeart/2005/8/layout/hList1"/>
    <dgm:cxn modelId="{6123994F-458F-4CA9-8AE1-534B9A7A80E4}" type="presParOf" srcId="{3BE66233-68EB-4712-AF4C-48D78D583849}" destId="{4322B7A1-510A-492D-A54F-49B3970372D6}" srcOrd="1" destOrd="0" presId="urn:microsoft.com/office/officeart/2005/8/layout/hList1"/>
    <dgm:cxn modelId="{BDAF1DEB-E95A-4C38-8B25-EC9652E9E111}" type="presParOf" srcId="{3BE66233-68EB-4712-AF4C-48D78D583849}" destId="{8C82F9AC-6C2C-4F10-B9C5-F0E88303896B}" srcOrd="2" destOrd="0" presId="urn:microsoft.com/office/officeart/2005/8/layout/hList1"/>
    <dgm:cxn modelId="{1D14B251-06E4-437F-BBE2-F9771633FBE2}" type="presParOf" srcId="{8C82F9AC-6C2C-4F10-B9C5-F0E88303896B}" destId="{866A8F34-8704-441F-B8F5-42C854A585BE}" srcOrd="0" destOrd="0" presId="urn:microsoft.com/office/officeart/2005/8/layout/hList1"/>
    <dgm:cxn modelId="{A6272B8F-A9AF-4EE8-A4D3-935DF062432E}" type="presParOf" srcId="{8C82F9AC-6C2C-4F10-B9C5-F0E88303896B}" destId="{AEF37CF8-CC7C-4AEA-B88D-CFB304E35DB5}" srcOrd="1" destOrd="0" presId="urn:microsoft.com/office/officeart/2005/8/layout/hList1"/>
    <dgm:cxn modelId="{4B7C29DF-B168-492F-B841-5BA7788236AD}" type="presParOf" srcId="{3BE66233-68EB-4712-AF4C-48D78D583849}" destId="{A45D426A-9175-4EC3-A3F1-EB887A90517E}" srcOrd="3" destOrd="0" presId="urn:microsoft.com/office/officeart/2005/8/layout/hList1"/>
    <dgm:cxn modelId="{E692188D-B324-423B-9A1A-821AA1C8C5CB}" type="presParOf" srcId="{3BE66233-68EB-4712-AF4C-48D78D583849}" destId="{DB8909C7-D95D-4295-A846-F676B9C77EE5}" srcOrd="4" destOrd="0" presId="urn:microsoft.com/office/officeart/2005/8/layout/hList1"/>
    <dgm:cxn modelId="{36EC16CE-D0B8-40ED-8385-986ECF38D443}" type="presParOf" srcId="{DB8909C7-D95D-4295-A846-F676B9C77EE5}" destId="{A5A71454-8942-43C5-A6A9-7D82A4D50DF0}" srcOrd="0" destOrd="0" presId="urn:microsoft.com/office/officeart/2005/8/layout/hList1"/>
    <dgm:cxn modelId="{F8936ED7-3579-4959-99FC-430CAE214478}" type="presParOf" srcId="{DB8909C7-D95D-4295-A846-F676B9C77EE5}" destId="{8400A76D-CCE0-4375-AB75-D238D2558CF1}" srcOrd="1" destOrd="0" presId="urn:microsoft.com/office/officeart/2005/8/layout/hList1"/>
    <dgm:cxn modelId="{2AB7E4CD-01D1-4271-B025-BB1383D1AEF6}" type="presParOf" srcId="{3BE66233-68EB-4712-AF4C-48D78D583849}" destId="{1E128846-01D7-4D9E-BDF9-68A5AD90A9C7}" srcOrd="5" destOrd="0" presId="urn:microsoft.com/office/officeart/2005/8/layout/hList1"/>
    <dgm:cxn modelId="{22DB3A57-4A38-4798-AF9B-B3774208E636}" type="presParOf" srcId="{3BE66233-68EB-4712-AF4C-48D78D583849}" destId="{38990EC5-7E5D-49F0-AF68-828B60148C0F}" srcOrd="6" destOrd="0" presId="urn:microsoft.com/office/officeart/2005/8/layout/hList1"/>
    <dgm:cxn modelId="{1C5076A5-F4F7-4ABF-B3BE-ABA67440EB3C}" type="presParOf" srcId="{38990EC5-7E5D-49F0-AF68-828B60148C0F}" destId="{4E17E5B9-5C8D-4ED5-943B-2AA1C844039E}" srcOrd="0" destOrd="0" presId="urn:microsoft.com/office/officeart/2005/8/layout/hList1"/>
    <dgm:cxn modelId="{C2AAD225-AE88-4624-B11E-43DA0CF42991}" type="presParOf" srcId="{38990EC5-7E5D-49F0-AF68-828B60148C0F}" destId="{E6F93A2A-3FB0-45DC-B0A7-423B2075E2E3}" srcOrd="1" destOrd="0" presId="urn:microsoft.com/office/officeart/2005/8/layout/hList1"/>
  </dgm:cxnLst>
  <dgm:bg/>
  <dgm:whole/>
</dgm:dataModel>
</file>

<file path=ppt/diagrams/data15.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Přijetí do nemocnice</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Dodržení termínu přijetí</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976CFF03-9B85-48CA-B879-4F22796ABE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čekání na přijetí do nemocnice vzhledem ke zdravotnímu stavu</a:t>
          </a:r>
          <a:endParaRPr lang="cs-CZ" sz="1000" dirty="0">
            <a:solidFill>
              <a:srgbClr val="969696"/>
            </a:solidFill>
          </a:endParaRPr>
        </a:p>
      </dgm:t>
    </dgm:pt>
    <dgm:pt modelId="{F42BE7C6-4DBA-455D-A9A5-33D9F52D92E4}" type="parTrans" cxnId="{F1C26DB5-92C4-4F42-BAF2-10B59A11A012}">
      <dgm:prSet/>
      <dgm:spPr/>
      <dgm:t>
        <a:bodyPr/>
        <a:lstStyle/>
        <a:p>
          <a:endParaRPr lang="cs-CZ"/>
        </a:p>
      </dgm:t>
    </dgm:pt>
    <dgm:pt modelId="{5D364DCE-3169-4108-9843-9CF084160BA4}" type="sibTrans" cxnId="{F1C26DB5-92C4-4F42-BAF2-10B59A11A012}">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Respekt, ohled, úcta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6620989D-8E55-4991-9C30-1D663DF449A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FB8E6DC9-F200-4841-9AD2-6E99DD5D9E47}" type="parTrans" cxnId="{E59A2414-8ABE-4C24-A75E-A3E869CB8A8D}">
      <dgm:prSet/>
      <dgm:spPr/>
      <dgm:t>
        <a:bodyPr/>
        <a:lstStyle/>
        <a:p>
          <a:endParaRPr lang="cs-CZ"/>
        </a:p>
      </dgm:t>
    </dgm:pt>
    <dgm:pt modelId="{0C25783B-E771-47CA-8869-3A0BCDAFEC3B}" type="sibTrans" cxnId="{E59A2414-8ABE-4C24-A75E-A3E869CB8A8D}">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Koordinace a integrace péče</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Kontinuita informací ze strany zdravotnického personálu</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713FA488-AC6E-4303-BDB0-81937D83992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Dosažitelnost zdravotnického personálu</a:t>
          </a:r>
          <a:endParaRPr lang="cs-CZ" sz="1000" dirty="0">
            <a:solidFill>
              <a:srgbClr val="969696"/>
            </a:solidFill>
          </a:endParaRPr>
        </a:p>
      </dgm:t>
    </dgm:pt>
    <dgm:pt modelId="{0B394E5A-A926-440C-BF9C-87B28A062080}" type="parTrans" cxnId="{36073624-9F3A-40E8-9B4D-0974027DE716}">
      <dgm:prSet/>
      <dgm:spPr/>
      <dgm:t>
        <a:bodyPr/>
        <a:lstStyle/>
        <a:p>
          <a:endParaRPr lang="cs-CZ"/>
        </a:p>
      </dgm:t>
    </dgm:pt>
    <dgm:pt modelId="{E8ABE47B-58F8-469C-9107-D2A454438584}" type="sibTrans" cxnId="{36073624-9F3A-40E8-9B4D-0974027DE716}">
      <dgm:prSet/>
      <dgm:spPr/>
      <dgm:t>
        <a:bodyPr/>
        <a:lstStyle/>
        <a:p>
          <a:endParaRPr lang="cs-CZ"/>
        </a:p>
      </dgm:t>
    </dgm:pt>
    <dgm:pt modelId="{11C0933D-1A09-42C4-95BD-150894C9FCA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Zhoršení zdravotních potíží během čekání na přijetí do nemocnice</a:t>
          </a:r>
          <a:endParaRPr lang="cs-CZ" sz="1000" dirty="0">
            <a:solidFill>
              <a:srgbClr val="969696"/>
            </a:solidFill>
          </a:endParaRPr>
        </a:p>
      </dgm:t>
    </dgm:pt>
    <dgm:pt modelId="{74DA05F6-6C8D-4C81-A22C-32BE41D66646}" type="parTrans" cxnId="{67065285-6C50-44B9-A67D-9AD996F6B16D}">
      <dgm:prSet/>
      <dgm:spPr/>
      <dgm:t>
        <a:bodyPr/>
        <a:lstStyle/>
        <a:p>
          <a:endParaRPr lang="cs-CZ"/>
        </a:p>
      </dgm:t>
    </dgm:pt>
    <dgm:pt modelId="{487E67E2-05BD-4F1E-A576-A9D533A5090F}" type="sibTrans" cxnId="{67065285-6C50-44B9-A67D-9AD996F6B16D}">
      <dgm:prSet/>
      <dgm:spPr/>
      <dgm:t>
        <a:bodyPr/>
        <a:lstStyle/>
        <a:p>
          <a:endParaRPr lang="cs-CZ"/>
        </a:p>
      </dgm:t>
    </dgm:pt>
    <dgm:pt modelId="{E3E8CCC4-5C7D-4ED4-9277-BE2E04AEE60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7F95443A-B377-4AA4-BD92-7D11AE6B8798}" type="parTrans" cxnId="{3457F227-6C21-4BC6-8206-363457FD6B8E}">
      <dgm:prSet/>
      <dgm:spPr/>
      <dgm:t>
        <a:bodyPr/>
        <a:lstStyle/>
        <a:p>
          <a:endParaRPr lang="cs-CZ"/>
        </a:p>
      </dgm:t>
    </dgm:pt>
    <dgm:pt modelId="{AF46762B-5DE5-4FD5-B576-0AC310965882}" type="sibTrans" cxnId="{3457F227-6C21-4BC6-8206-363457FD6B8E}">
      <dgm:prSet/>
      <dgm:spPr/>
      <dgm:t>
        <a:bodyPr/>
        <a:lstStyle/>
        <a:p>
          <a:endParaRPr lang="cs-CZ"/>
        </a:p>
      </dgm:t>
    </dgm:pt>
    <dgm:pt modelId="{292E14AD-BB16-4C13-B191-B27C4521D42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9AA3A1B9-34B6-4E1A-85B3-94C1EDE23466}" type="parTrans" cxnId="{7FD46E2C-7A3F-4587-A64F-563171400B03}">
      <dgm:prSet/>
      <dgm:spPr/>
      <dgm:t>
        <a:bodyPr/>
        <a:lstStyle/>
        <a:p>
          <a:endParaRPr lang="cs-CZ"/>
        </a:p>
      </dgm:t>
    </dgm:pt>
    <dgm:pt modelId="{E904C6D2-ECEC-40FD-B7D6-6B7F0C304AB5}" type="sibTrans" cxnId="{7FD46E2C-7A3F-4587-A64F-563171400B03}">
      <dgm:prSet/>
      <dgm:spPr/>
      <dgm:t>
        <a:bodyPr/>
        <a:lstStyle/>
        <a:p>
          <a:endParaRPr lang="cs-CZ"/>
        </a:p>
      </dgm:t>
    </dgm:pt>
    <dgm:pt modelId="{04FB6BD8-E7B2-4E3E-BB6F-0BDD5644C83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Doba čekání na uložení na lůžko</a:t>
          </a:r>
          <a:endParaRPr lang="cs-CZ" sz="1000" dirty="0">
            <a:solidFill>
              <a:srgbClr val="969696"/>
            </a:solidFill>
          </a:endParaRPr>
        </a:p>
      </dgm:t>
    </dgm:pt>
    <dgm:pt modelId="{730EBBCC-88EF-4500-B09D-199F14141A63}" type="parTrans" cxnId="{2BB9010A-301D-414A-9D82-C0A9400A1833}">
      <dgm:prSet/>
      <dgm:spPr/>
      <dgm:t>
        <a:bodyPr/>
        <a:lstStyle/>
        <a:p>
          <a:endParaRPr lang="cs-CZ"/>
        </a:p>
      </dgm:t>
    </dgm:pt>
    <dgm:pt modelId="{0D2F49FC-46D0-4F2C-A51A-D3208930EFB2}" type="sibTrans" cxnId="{2BB9010A-301D-414A-9D82-C0A9400A1833}">
      <dgm:prSet/>
      <dgm:spPr/>
      <dgm:t>
        <a:bodyPr/>
        <a:lstStyle/>
        <a:p>
          <a:endParaRPr lang="cs-CZ"/>
        </a:p>
      </dgm:t>
    </dgm:pt>
    <dgm:pt modelId="{935A818F-6D70-4235-B6AD-93B0E230F7C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6AB9F796-148C-4175-B8D3-985C57536455}" type="parTrans" cxnId="{1F9F88F3-FBD5-4CFC-BB87-E2ABDC47EB23}">
      <dgm:prSet/>
      <dgm:spPr/>
      <dgm:t>
        <a:bodyPr/>
        <a:lstStyle/>
        <a:p>
          <a:endParaRPr lang="cs-CZ"/>
        </a:p>
      </dgm:t>
    </dgm:pt>
    <dgm:pt modelId="{295D033D-3014-44FC-8835-B5CBE9D728A2}" type="sibTrans" cxnId="{1F9F88F3-FBD5-4CFC-BB87-E2ABDC47EB23}">
      <dgm:prSet/>
      <dgm:spPr/>
      <dgm:t>
        <a:bodyPr/>
        <a:lstStyle/>
        <a:p>
          <a:endParaRPr lang="cs-CZ"/>
        </a:p>
      </dgm:t>
    </dgm:pt>
    <dgm:pt modelId="{11B59264-347E-4742-8949-6B6BE211494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76A56576-1E0F-467B-ABD8-9BCFD6F96006}" type="parTrans" cxnId="{9FDC398A-3730-4B4E-A834-A293DAF678FD}">
      <dgm:prSet/>
      <dgm:spPr/>
      <dgm:t>
        <a:bodyPr/>
        <a:lstStyle/>
        <a:p>
          <a:endParaRPr lang="cs-CZ"/>
        </a:p>
      </dgm:t>
    </dgm:pt>
    <dgm:pt modelId="{9DE69996-BB3B-43E3-99F3-E90FE943A37D}" type="sibTrans" cxnId="{9FDC398A-3730-4B4E-A834-A293DAF678FD}">
      <dgm:prSet/>
      <dgm:spPr/>
      <dgm:t>
        <a:bodyPr/>
        <a:lstStyle/>
        <a:p>
          <a:endParaRPr lang="cs-CZ"/>
        </a:p>
      </dgm:t>
    </dgm:pt>
    <dgm:pt modelId="{82F5793B-D6DE-4CC5-99D7-F52C71C892D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E1FBA2B5-F2B3-4ED6-A30F-A573595314A3}" type="parTrans" cxnId="{5F73DED8-93AA-4A31-A4F6-BA56F7C5AC82}">
      <dgm:prSet/>
      <dgm:spPr/>
      <dgm:t>
        <a:bodyPr/>
        <a:lstStyle/>
        <a:p>
          <a:endParaRPr lang="cs-CZ"/>
        </a:p>
      </dgm:t>
    </dgm:pt>
    <dgm:pt modelId="{8E74858B-EA06-4B93-A6B0-65218C28286C}" type="sibTrans" cxnId="{5F73DED8-93AA-4A31-A4F6-BA56F7C5AC82}">
      <dgm:prSet/>
      <dgm:spPr/>
      <dgm:t>
        <a:bodyPr/>
        <a:lstStyle/>
        <a:p>
          <a:endParaRPr lang="cs-CZ"/>
        </a:p>
      </dgm:t>
    </dgm:pt>
    <dgm:pt modelId="{569B9EB3-7A57-4048-B7AD-293A7750CC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F3BE183-297A-407A-AA5C-0688169FB77E}" type="parTrans" cxnId="{F91EA7D4-205B-48F4-BE0B-B5619375A97C}">
      <dgm:prSet/>
      <dgm:spPr/>
      <dgm:t>
        <a:bodyPr/>
        <a:lstStyle/>
        <a:p>
          <a:endParaRPr lang="cs-CZ"/>
        </a:p>
      </dgm:t>
    </dgm:pt>
    <dgm:pt modelId="{591FCADC-E0F4-47F5-968E-838B3AC121C1}" type="sibTrans" cxnId="{F91EA7D4-205B-48F4-BE0B-B5619375A97C}">
      <dgm:prSet/>
      <dgm:spPr/>
      <dgm:t>
        <a:bodyPr/>
        <a:lstStyle/>
        <a:p>
          <a:endParaRPr lang="cs-CZ"/>
        </a:p>
      </dgm:t>
    </dgm:pt>
    <dgm:pt modelId="{FE286803-23A2-4046-8150-5C1E4635F5D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Úcta a respekt ze strany zdravotnického personálu</a:t>
          </a:r>
          <a:endParaRPr lang="cs-CZ" sz="1000" dirty="0">
            <a:solidFill>
              <a:srgbClr val="969696"/>
            </a:solidFill>
          </a:endParaRPr>
        </a:p>
      </dgm:t>
    </dgm:pt>
    <dgm:pt modelId="{49A95415-A19E-42EA-8DBE-815F17F58CE4}" type="parTrans" cxnId="{3F76EAF8-75F8-4764-A55B-1A7CA75C51D3}">
      <dgm:prSet/>
      <dgm:spPr/>
      <dgm:t>
        <a:bodyPr/>
        <a:lstStyle/>
        <a:p>
          <a:endParaRPr lang="cs-CZ"/>
        </a:p>
      </dgm:t>
    </dgm:pt>
    <dgm:pt modelId="{C724E5C8-CAD9-47BB-85E1-C7BCE33DC8C3}" type="sibTrans" cxnId="{3F76EAF8-75F8-4764-A55B-1A7CA75C51D3}">
      <dgm:prSet/>
      <dgm:spPr/>
      <dgm:t>
        <a:bodyPr/>
        <a:lstStyle/>
        <a:p>
          <a:endParaRPr lang="cs-CZ"/>
        </a:p>
      </dgm:t>
    </dgm:pt>
    <dgm:pt modelId="{744210FC-3DCC-4A07-A4DE-D4557E308D4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FB46D935-A126-4B9C-ADAA-4CF0C455D0FA}" type="parTrans" cxnId="{F284CFBA-CA3B-49F4-AB3C-1FB0F8CFA1E5}">
      <dgm:prSet/>
      <dgm:spPr/>
      <dgm:t>
        <a:bodyPr/>
        <a:lstStyle/>
        <a:p>
          <a:endParaRPr lang="cs-CZ"/>
        </a:p>
      </dgm:t>
    </dgm:pt>
    <dgm:pt modelId="{7D5B79D9-C2DE-41CF-92D5-2F06BCE4195C}" type="sibTrans" cxnId="{F284CFBA-CA3B-49F4-AB3C-1FB0F8CFA1E5}">
      <dgm:prSet/>
      <dgm:spPr/>
      <dgm:t>
        <a:bodyPr/>
        <a:lstStyle/>
        <a:p>
          <a:endParaRPr lang="cs-CZ"/>
        </a:p>
      </dgm:t>
    </dgm:pt>
    <dgm:pt modelId="{1A500392-3A2F-4A53-9A11-EBF716F096E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během vyšetření nebo léčby</a:t>
          </a:r>
          <a:endParaRPr lang="cs-CZ" sz="1000" dirty="0">
            <a:solidFill>
              <a:srgbClr val="969696"/>
            </a:solidFill>
          </a:endParaRPr>
        </a:p>
      </dgm:t>
    </dgm:pt>
    <dgm:pt modelId="{4178B119-F311-474E-9081-8BEA8480BD94}" type="parTrans" cxnId="{0225B3BF-1E39-4D0A-AC89-7A1FD4678785}">
      <dgm:prSet/>
      <dgm:spPr/>
      <dgm:t>
        <a:bodyPr/>
        <a:lstStyle/>
        <a:p>
          <a:endParaRPr lang="cs-CZ"/>
        </a:p>
      </dgm:t>
    </dgm:pt>
    <dgm:pt modelId="{A8443C68-4E13-4968-8E01-C1C1E88EAA27}" type="sibTrans" cxnId="{0225B3BF-1E39-4D0A-AC89-7A1FD4678785}">
      <dgm:prSet/>
      <dgm:spPr/>
      <dgm:t>
        <a:bodyPr/>
        <a:lstStyle/>
        <a:p>
          <a:endParaRPr lang="cs-CZ"/>
        </a:p>
      </dgm:t>
    </dgm:pt>
    <dgm:pt modelId="{9C23D7FC-21D0-45F6-81D5-FAC7CFE0E07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7287D723-4FD9-406C-88E2-486F13F88C80}" type="parTrans" cxnId="{0E806622-2ACC-4C44-9B78-D89B2A1CE04B}">
      <dgm:prSet/>
      <dgm:spPr/>
      <dgm:t>
        <a:bodyPr/>
        <a:lstStyle/>
        <a:p>
          <a:endParaRPr lang="cs-CZ"/>
        </a:p>
      </dgm:t>
    </dgm:pt>
    <dgm:pt modelId="{5405798C-D4D8-475A-BCC2-4129E158B73D}" type="sibTrans" cxnId="{0E806622-2ACC-4C44-9B78-D89B2A1CE04B}">
      <dgm:prSet/>
      <dgm:spPr/>
      <dgm:t>
        <a:bodyPr/>
        <a:lstStyle/>
        <a:p>
          <a:endParaRPr lang="cs-CZ"/>
        </a:p>
      </dgm:t>
    </dgm:pt>
    <dgm:pt modelId="{DF4DDD2B-AE6B-45F7-A74C-7C5A78D21DF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Změna termínu dohodnutého vyšetření či zákroku</a:t>
          </a:r>
          <a:endParaRPr lang="cs-CZ" sz="1000" dirty="0">
            <a:solidFill>
              <a:srgbClr val="969696"/>
            </a:solidFill>
          </a:endParaRPr>
        </a:p>
      </dgm:t>
    </dgm:pt>
    <dgm:pt modelId="{C29CE6F2-F8B7-4A27-A0FE-D47801D16DB9}" type="parTrans" cxnId="{D92CA432-A6CA-45E5-A538-B9105163AFDA}">
      <dgm:prSet/>
      <dgm:spPr/>
      <dgm:t>
        <a:bodyPr/>
        <a:lstStyle/>
        <a:p>
          <a:endParaRPr lang="cs-CZ"/>
        </a:p>
      </dgm:t>
    </dgm:pt>
    <dgm:pt modelId="{F20DD4A6-3F2D-4666-B895-984BEC356439}" type="sibTrans" cxnId="{D92CA432-A6CA-45E5-A538-B9105163AFDA}">
      <dgm:prSet/>
      <dgm:spPr/>
      <dgm:t>
        <a:bodyPr/>
        <a:lstStyle/>
        <a:p>
          <a:endParaRPr lang="cs-CZ"/>
        </a:p>
      </dgm:t>
    </dgm:pt>
    <dgm:pt modelId="{1E89F988-BD57-4BF9-B7B9-69B1E60E74C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Celkové hodnocení péče</a:t>
          </a:r>
          <a:endParaRPr lang="cs-CZ" sz="1000" dirty="0">
            <a:solidFill>
              <a:srgbClr val="969696"/>
            </a:solidFill>
          </a:endParaRPr>
        </a:p>
      </dgm:t>
    </dgm:pt>
    <dgm:pt modelId="{B8382FE2-5227-4B06-9AF7-8BAEA57733CD}" type="parTrans" cxnId="{1175D270-A526-4C03-A42C-48A0569D02AE}">
      <dgm:prSet/>
      <dgm:spPr/>
      <dgm:t>
        <a:bodyPr/>
        <a:lstStyle/>
        <a:p>
          <a:endParaRPr lang="cs-CZ"/>
        </a:p>
      </dgm:t>
    </dgm:pt>
    <dgm:pt modelId="{D82BB5B2-3007-4042-B0BB-723716CCA6E5}" type="sibTrans" cxnId="{1175D270-A526-4C03-A42C-48A0569D02AE}">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Informace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5D7EDE81-5405-47CC-898F-BD67D65DC00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C7DBAEE9-DFCB-4A5B-BF0D-DF9BE0FDFAA7}" type="parTrans" cxnId="{A3ADE20C-A37C-450A-B666-7417675D5263}">
      <dgm:prSet/>
      <dgm:spPr/>
      <dgm:t>
        <a:bodyPr/>
        <a:lstStyle/>
        <a:p>
          <a:endParaRPr lang="cs-CZ"/>
        </a:p>
      </dgm:t>
    </dgm:pt>
    <dgm:pt modelId="{8400E76C-4C07-48F9-9987-4407A8FE2D74}" type="sibTrans" cxnId="{A3ADE20C-A37C-450A-B666-7417675D5263}">
      <dgm:prSet/>
      <dgm:spPr/>
      <dgm:t>
        <a:bodyPr/>
        <a:lstStyle/>
        <a:p>
          <a:endParaRPr lang="cs-CZ"/>
        </a:p>
      </dgm:t>
    </dgm:pt>
    <dgm:pt modelId="{2717ACF9-E8F2-4EEA-BE43-FE9309C35819}">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04E8F33B-4FE9-45B2-ACD4-85FC785E5A4A}" type="parTrans" cxnId="{AD4B1152-F58F-498E-991F-944F7F8C0F4C}">
      <dgm:prSet/>
      <dgm:spPr/>
      <dgm:t>
        <a:bodyPr/>
        <a:lstStyle/>
        <a:p>
          <a:endParaRPr lang="cs-CZ"/>
        </a:p>
      </dgm:t>
    </dgm:pt>
    <dgm:pt modelId="{5DF7971B-2722-4043-962B-B4D591807E19}" type="sibTrans" cxnId="{AD4B1152-F58F-498E-991F-944F7F8C0F4C}">
      <dgm:prSet/>
      <dgm:spPr/>
      <dgm:t>
        <a:bodyPr/>
        <a:lstStyle/>
        <a:p>
          <a:endParaRPr lang="cs-CZ"/>
        </a:p>
      </dgm:t>
    </dgm:pt>
    <dgm:pt modelId="{2E6C6FC0-6991-499F-9022-5A1A3AB435E1}">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B30BCCFC-E00C-4CBF-BD5E-E4D780481B0A}" type="parTrans" cxnId="{FC02266D-5563-42F6-BF20-56DBE934BE84}">
      <dgm:prSet/>
      <dgm:spPr/>
      <dgm:t>
        <a:bodyPr/>
        <a:lstStyle/>
        <a:p>
          <a:endParaRPr lang="cs-CZ"/>
        </a:p>
      </dgm:t>
    </dgm:pt>
    <dgm:pt modelId="{36440CE6-D2AE-4B7B-B2C3-D3978D53AF14}" type="sibTrans" cxnId="{FC02266D-5563-42F6-BF20-56DBE934BE84}">
      <dgm:prSet/>
      <dgm:spPr/>
      <dgm:t>
        <a:bodyPr/>
        <a:lstStyle/>
        <a:p>
          <a:endParaRPr lang="cs-CZ"/>
        </a:p>
      </dgm:t>
    </dgm:pt>
    <dgm:pt modelId="{8BFCA36A-223E-4F33-8CC3-501ACA134B48}">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3E0E1A37-5258-4775-93A7-2BA568BB4CAD}" type="parTrans" cxnId="{329B09A8-7E2C-4D13-BE65-069E96692E3A}">
      <dgm:prSet/>
      <dgm:spPr/>
      <dgm:t>
        <a:bodyPr/>
        <a:lstStyle/>
        <a:p>
          <a:endParaRPr lang="cs-CZ"/>
        </a:p>
      </dgm:t>
    </dgm:pt>
    <dgm:pt modelId="{DB683FC6-E2C9-457B-8FA4-9AE04538BE26}" type="sibTrans" cxnId="{329B09A8-7E2C-4D13-BE65-069E96692E3A}">
      <dgm:prSet/>
      <dgm:spPr/>
      <dgm:t>
        <a:bodyPr/>
        <a:lstStyle/>
        <a:p>
          <a:endParaRPr lang="cs-CZ"/>
        </a:p>
      </dgm:t>
    </dgm:pt>
    <dgm:pt modelId="{97CA993C-7D18-4B84-82C7-BC6918DFF605}">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Seznámení s právy nemocného</a:t>
          </a:r>
          <a:endParaRPr lang="cs-CZ" sz="1000" dirty="0">
            <a:solidFill>
              <a:srgbClr val="969696"/>
            </a:solidFill>
          </a:endParaRPr>
        </a:p>
      </dgm:t>
    </dgm:pt>
    <dgm:pt modelId="{4BC71381-5559-4DFC-891D-372C643348EF}" type="parTrans" cxnId="{B7AEA2C2-FA61-44B7-838E-A924C3980C90}">
      <dgm:prSet/>
      <dgm:spPr/>
      <dgm:t>
        <a:bodyPr/>
        <a:lstStyle/>
        <a:p>
          <a:endParaRPr lang="cs-CZ"/>
        </a:p>
      </dgm:t>
    </dgm:pt>
    <dgm:pt modelId="{F941324C-13B9-4540-B0DA-33DEC0276F4A}" type="sibTrans" cxnId="{B7AEA2C2-FA61-44B7-838E-A924C3980C9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custLinFactNeighborY="3139">
        <dgm:presLayoutVars>
          <dgm:bulletEnabled val="1"/>
        </dgm:presLayoutVars>
      </dgm:prSet>
      <dgm:spPr/>
      <dgm:t>
        <a:bodyPr/>
        <a:lstStyle/>
        <a:p>
          <a:endParaRPr lang="cs-CZ"/>
        </a:p>
      </dgm:t>
    </dgm:pt>
  </dgm:ptLst>
  <dgm:cxnLst>
    <dgm:cxn modelId="{FC02266D-5563-42F6-BF20-56DBE934BE84}" srcId="{603AEEAF-F684-4D8A-A7E4-887E0E375FC1}" destId="{2E6C6FC0-6991-499F-9022-5A1A3AB435E1}" srcOrd="3" destOrd="0" parTransId="{B30BCCFC-E00C-4CBF-BD5E-E4D780481B0A}" sibTransId="{36440CE6-D2AE-4B7B-B2C3-D3978D53AF14}"/>
    <dgm:cxn modelId="{63F476FC-FF35-4AF9-9DCF-CE15A714F7D6}" type="presOf" srcId="{D4E6A407-62BA-43DA-8142-3BD3C5DF999B}" destId="{8400A76D-CCE0-4375-AB75-D238D2558CF1}" srcOrd="0" destOrd="0" presId="urn:microsoft.com/office/officeart/2005/8/layout/hList1"/>
    <dgm:cxn modelId="{B6F0367C-018C-463D-AE61-5EF83577EB95}" type="presOf" srcId="{04FB6BD8-E7B2-4E3E-BB6F-0BDD5644C83A}" destId="{BC3B7E54-6D6E-44C4-A92A-089568618AE7}" srcOrd="0" destOrd="5" presId="urn:microsoft.com/office/officeart/2005/8/layout/hList1"/>
    <dgm:cxn modelId="{70512542-620B-4583-8FC2-416200C0B367}" type="presOf" srcId="{DF4DDD2B-AE6B-45F7-A74C-7C5A78D21DF5}" destId="{8400A76D-CCE0-4375-AB75-D238D2558CF1}" srcOrd="0" destOrd="5"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DF63AA65-2A68-4DED-997C-B4701C30104F}" type="presOf" srcId="{935A818F-6D70-4235-B6AD-93B0E230F7C4}" destId="{BC3B7E54-6D6E-44C4-A92A-089568618AE7}" srcOrd="0" destOrd="6" presId="urn:microsoft.com/office/officeart/2005/8/layout/hList1"/>
    <dgm:cxn modelId="{3457F227-6C21-4BC6-8206-363457FD6B8E}" srcId="{9E8CB76F-2049-431A-9C08-E0A136C74145}" destId="{E3E8CCC4-5C7D-4ED4-9277-BE2E04AEE600}" srcOrd="3" destOrd="0" parTransId="{7F95443A-B377-4AA4-BD92-7D11AE6B8798}" sibTransId="{AF46762B-5DE5-4FD5-B576-0AC310965882}"/>
    <dgm:cxn modelId="{E59A2414-8ABE-4C24-A75E-A3E869CB8A8D}" srcId="{8D48F7DA-BBFB-4499-9152-97C83528F49A}" destId="{6620989D-8E55-4991-9C30-1D663DF449A5}" srcOrd="1" destOrd="0" parTransId="{FB8E6DC9-F200-4841-9AD2-6E99DD5D9E47}" sibTransId="{0C25783B-E771-47CA-8869-3A0BCDAFEC3B}"/>
    <dgm:cxn modelId="{781EC80B-6C0C-43B4-B41A-E7AD5FC66C90}" type="presOf" srcId="{51B314C1-0E8F-43D9-AD2D-30639BFC6CC7}" destId="{A5A71454-8942-43C5-A6A9-7D82A4D50DF0}" srcOrd="0" destOrd="0" presId="urn:microsoft.com/office/officeart/2005/8/layout/hList1"/>
    <dgm:cxn modelId="{B7AEA2C2-FA61-44B7-838E-A924C3980C90}" srcId="{603AEEAF-F684-4D8A-A7E4-887E0E375FC1}" destId="{97CA993C-7D18-4B84-82C7-BC6918DFF605}" srcOrd="5" destOrd="0" parTransId="{4BC71381-5559-4DFC-891D-372C643348EF}" sibTransId="{F941324C-13B9-4540-B0DA-33DEC0276F4A}"/>
    <dgm:cxn modelId="{D695ABF0-1C56-452C-B549-B9276AFDF2DB}" type="presOf" srcId="{1A500392-3A2F-4A53-9A11-EBF716F096E3}" destId="{8400A76D-CCE0-4375-AB75-D238D2558CF1}" srcOrd="0" destOrd="3" presId="urn:microsoft.com/office/officeart/2005/8/layout/hList1"/>
    <dgm:cxn modelId="{DEED742C-FC5B-471F-941E-5613BAC7B162}" type="presOf" srcId="{569B9EB3-7A57-4048-B7AD-293A7750CCF4}" destId="{AEF37CF8-CC7C-4AEA-B88D-CFB304E35DB5}" srcOrd="0" destOrd="4" presId="urn:microsoft.com/office/officeart/2005/8/layout/hList1"/>
    <dgm:cxn modelId="{2BB9010A-301D-414A-9D82-C0A9400A1833}" srcId="{9E8CB76F-2049-431A-9C08-E0A136C74145}" destId="{04FB6BD8-E7B2-4E3E-BB6F-0BDD5644C83A}" srcOrd="5" destOrd="0" parTransId="{730EBBCC-88EF-4500-B09D-199F14141A63}" sibTransId="{0D2F49FC-46D0-4F2C-A51A-D3208930EFB2}"/>
    <dgm:cxn modelId="{1B62A6FC-5A5A-4AD9-A808-FB2684EBDFD7}" type="presOf" srcId="{142F616F-0834-4085-A951-45F60AC0600A}" destId="{E6F93A2A-3FB0-45DC-B0A7-423B2075E2E3}" srcOrd="0" destOrd="0" presId="urn:microsoft.com/office/officeart/2005/8/layout/hList1"/>
    <dgm:cxn modelId="{A3ADE20C-A37C-450A-B666-7417675D5263}" srcId="{603AEEAF-F684-4D8A-A7E4-887E0E375FC1}" destId="{5D7EDE81-5405-47CC-898F-BD67D65DC000}" srcOrd="1" destOrd="0" parTransId="{C7DBAEE9-DFCB-4A5B-BF0D-DF9BE0FDFAA7}" sibTransId="{8400E76C-4C07-48F9-9987-4407A8FE2D74}"/>
    <dgm:cxn modelId="{42F3EC86-BA9B-48B9-80BB-7019E3980CC7}" srcId="{462B5889-8FA2-458B-906E-7D0A7FD7D8FF}" destId="{8D48F7DA-BBFB-4499-9152-97C83528F49A}" srcOrd="1" destOrd="0" parTransId="{C43A8375-3D94-4AD8-809A-73F66B13643F}" sibTransId="{1A032CAE-7982-48C3-AA66-38F80B3D6EEE}"/>
    <dgm:cxn modelId="{FD735151-2406-43C0-8FCE-06772756F664}" type="presOf" srcId="{11B59264-347E-4742-8949-6B6BE211494C}" destId="{AEF37CF8-CC7C-4AEA-B88D-CFB304E35DB5}" srcOrd="0" destOrd="2" presId="urn:microsoft.com/office/officeart/2005/8/layout/hList1"/>
    <dgm:cxn modelId="{CA03C45A-D4E9-45A6-996C-B733D4ECE88B}" type="presOf" srcId="{97CA993C-7D18-4B84-82C7-BC6918DFF605}" destId="{E6F93A2A-3FB0-45DC-B0A7-423B2075E2E3}" srcOrd="0" destOrd="5" presId="urn:microsoft.com/office/officeart/2005/8/layout/hList1"/>
    <dgm:cxn modelId="{0225B3BF-1E39-4D0A-AC89-7A1FD4678785}" srcId="{51B314C1-0E8F-43D9-AD2D-30639BFC6CC7}" destId="{1A500392-3A2F-4A53-9A11-EBF716F096E3}" srcOrd="3" destOrd="0" parTransId="{4178B119-F311-474E-9081-8BEA8480BD94}" sibTransId="{A8443C68-4E13-4968-8E01-C1C1E88EAA27}"/>
    <dgm:cxn modelId="{AD4B1152-F58F-498E-991F-944F7F8C0F4C}" srcId="{603AEEAF-F684-4D8A-A7E4-887E0E375FC1}" destId="{2717ACF9-E8F2-4EEA-BE43-FE9309C35819}" srcOrd="2" destOrd="0" parTransId="{04E8F33B-4FE9-45B2-ACD4-85FC785E5A4A}" sibTransId="{5DF7971B-2722-4043-962B-B4D591807E19}"/>
    <dgm:cxn modelId="{9425B6CE-975F-4029-9E1F-0178D3DF419B}" type="presOf" srcId="{2717ACF9-E8F2-4EEA-BE43-FE9309C35819}" destId="{E6F93A2A-3FB0-45DC-B0A7-423B2075E2E3}" srcOrd="0" destOrd="2" presId="urn:microsoft.com/office/officeart/2005/8/layout/hList1"/>
    <dgm:cxn modelId="{7FD46E2C-7A3F-4587-A64F-563171400B03}" srcId="{9E8CB76F-2049-431A-9C08-E0A136C74145}" destId="{292E14AD-BB16-4C13-B191-B27C4521D42C}" srcOrd="4" destOrd="0" parTransId="{9AA3A1B9-34B6-4E1A-85B3-94C1EDE23466}" sibTransId="{E904C6D2-ECEC-40FD-B7D6-6B7F0C304AB5}"/>
    <dgm:cxn modelId="{89BA57D4-C972-4B44-B8C6-369EB98CA58C}" type="presOf" srcId="{6620989D-8E55-4991-9C30-1D663DF449A5}" destId="{AEF37CF8-CC7C-4AEA-B88D-CFB304E35DB5}" srcOrd="0" destOrd="1" presId="urn:microsoft.com/office/officeart/2005/8/layout/hList1"/>
    <dgm:cxn modelId="{56A5A593-F67C-4DDD-A0EE-93B43D666CCD}" type="presOf" srcId="{744210FC-3DCC-4A07-A4DE-D4557E308D43}" destId="{8400A76D-CCE0-4375-AB75-D238D2558CF1}" srcOrd="0" destOrd="2" presId="urn:microsoft.com/office/officeart/2005/8/layout/hList1"/>
    <dgm:cxn modelId="{F1C26DB5-92C4-4F42-BAF2-10B59A11A012}" srcId="{9E8CB76F-2049-431A-9C08-E0A136C74145}" destId="{976CFF03-9B85-48CA-B879-4F22796ABEF4}" srcOrd="1" destOrd="0" parTransId="{F42BE7C6-4DBA-455D-A9A5-33D9F52D92E4}" sibTransId="{5D364DCE-3169-4108-9843-9CF084160BA4}"/>
    <dgm:cxn modelId="{675A90D2-80A5-4C9C-8594-6E29611D308F}" srcId="{462B5889-8FA2-458B-906E-7D0A7FD7D8FF}" destId="{9E8CB76F-2049-431A-9C08-E0A136C74145}" srcOrd="0" destOrd="0" parTransId="{69B8301E-B4B9-4916-8F78-E9329DAB69FD}" sibTransId="{9BC6E853-EAE5-4548-8EE5-FFDEACC00AC5}"/>
    <dgm:cxn modelId="{F4E19FFC-3E78-47B8-BAC3-28F941E91970}" srcId="{9E8CB76F-2049-431A-9C08-E0A136C74145}" destId="{2FA8557F-746C-48CC-AE72-9388E450E751}" srcOrd="0" destOrd="0" parTransId="{C65393BA-FBCF-4D79-B29A-13B8F3D59F5A}" sibTransId="{EA611527-8569-4690-9624-3A30DD53E3FA}"/>
    <dgm:cxn modelId="{6D10EA66-5B62-4986-B26F-85080BB39DAF}" type="presOf" srcId="{2FA8557F-746C-48CC-AE72-9388E450E751}" destId="{BC3B7E54-6D6E-44C4-A92A-089568618AE7}" srcOrd="0" destOrd="0" presId="urn:microsoft.com/office/officeart/2005/8/layout/hList1"/>
    <dgm:cxn modelId="{649EE779-D929-436F-97B9-367B5AA1A303}" type="presOf" srcId="{8D48F7DA-BBFB-4499-9152-97C83528F49A}" destId="{866A8F34-8704-441F-B8F5-42C854A585BE}" srcOrd="0" destOrd="0" presId="urn:microsoft.com/office/officeart/2005/8/layout/hList1"/>
    <dgm:cxn modelId="{7010483F-B428-426D-A029-285284F39344}" type="presOf" srcId="{82F5793B-D6DE-4CC5-99D7-F52C71C892DB}" destId="{AEF37CF8-CC7C-4AEA-B88D-CFB304E35DB5}" srcOrd="0" destOrd="3" presId="urn:microsoft.com/office/officeart/2005/8/layout/hList1"/>
    <dgm:cxn modelId="{0E806622-2ACC-4C44-9B78-D89B2A1CE04B}" srcId="{51B314C1-0E8F-43D9-AD2D-30639BFC6CC7}" destId="{9C23D7FC-21D0-45F6-81D5-FAC7CFE0E07E}" srcOrd="4" destOrd="0" parTransId="{7287D723-4FD9-406C-88E2-486F13F88C80}" sibTransId="{5405798C-D4D8-475A-BCC2-4129E158B73D}"/>
    <dgm:cxn modelId="{F284CFBA-CA3B-49F4-AB3C-1FB0F8CFA1E5}" srcId="{51B314C1-0E8F-43D9-AD2D-30639BFC6CC7}" destId="{744210FC-3DCC-4A07-A4DE-D4557E308D43}" srcOrd="2" destOrd="0" parTransId="{FB46D935-A126-4B9C-ADAA-4CF0C455D0FA}" sibTransId="{7D5B79D9-C2DE-41CF-92D5-2F06BCE4195C}"/>
    <dgm:cxn modelId="{648D697E-9B48-4D6F-B7E8-E3AC8C81E375}" srcId="{8D48F7DA-BBFB-4499-9152-97C83528F49A}" destId="{6BB9962D-A921-4F62-A86F-B571C8BAF431}" srcOrd="0" destOrd="0" parTransId="{096CBD8D-6173-49B9-88B9-B2D3CC603ED0}" sibTransId="{FE34A885-DA18-4F60-B383-B5AACBA88DE1}"/>
    <dgm:cxn modelId="{3F76EAF8-75F8-4764-A55B-1A7CA75C51D3}" srcId="{8D48F7DA-BBFB-4499-9152-97C83528F49A}" destId="{FE286803-23A2-4046-8150-5C1E4635F5D8}" srcOrd="5" destOrd="0" parTransId="{49A95415-A19E-42EA-8DBE-815F17F58CE4}" sibTransId="{C724E5C8-CAD9-47BB-85E1-C7BCE33DC8C3}"/>
    <dgm:cxn modelId="{08C3D12D-99A8-4A2D-B53E-2E3E99D90B44}" srcId="{462B5889-8FA2-458B-906E-7D0A7FD7D8FF}" destId="{51B314C1-0E8F-43D9-AD2D-30639BFC6CC7}" srcOrd="2" destOrd="0" parTransId="{3AFA477A-E883-4E8D-B31C-15D44DDE6649}" sibTransId="{8F13D755-9D44-4C0B-B08C-D6EF7DCC57AF}"/>
    <dgm:cxn modelId="{3234C9C1-9B49-41F5-90C5-A84F3D48D367}" type="presOf" srcId="{5D7EDE81-5405-47CC-898F-BD67D65DC000}" destId="{E6F93A2A-3FB0-45DC-B0A7-423B2075E2E3}" srcOrd="0" destOrd="1" presId="urn:microsoft.com/office/officeart/2005/8/layout/hList1"/>
    <dgm:cxn modelId="{1175D270-A526-4C03-A42C-48A0569D02AE}" srcId="{51B314C1-0E8F-43D9-AD2D-30639BFC6CC7}" destId="{1E89F988-BD57-4BF9-B7B9-69B1E60E74CA}" srcOrd="6" destOrd="0" parTransId="{B8382FE2-5227-4B06-9AF7-8BAEA57733CD}" sibTransId="{D82BB5B2-3007-4042-B0BB-723716CCA6E5}"/>
    <dgm:cxn modelId="{923A4768-43BF-4F0C-9B55-C8422CCBB2D3}" type="presOf" srcId="{FE286803-23A2-4046-8150-5C1E4635F5D8}" destId="{AEF37CF8-CC7C-4AEA-B88D-CFB304E35DB5}" srcOrd="0" destOrd="5" presId="urn:microsoft.com/office/officeart/2005/8/layout/hList1"/>
    <dgm:cxn modelId="{AD0518CE-F66D-4BAC-A25F-1930B5F8AE96}" type="presOf" srcId="{2E6C6FC0-6991-499F-9022-5A1A3AB435E1}" destId="{E6F93A2A-3FB0-45DC-B0A7-423B2075E2E3}" srcOrd="0" destOrd="3" presId="urn:microsoft.com/office/officeart/2005/8/layout/hList1"/>
    <dgm:cxn modelId="{67065285-6C50-44B9-A67D-9AD996F6B16D}" srcId="{9E8CB76F-2049-431A-9C08-E0A136C74145}" destId="{11C0933D-1A09-42C4-95BD-150894C9FCA7}" srcOrd="2" destOrd="0" parTransId="{74DA05F6-6C8D-4C81-A22C-32BE41D66646}" sibTransId="{487E67E2-05BD-4F1E-A576-A9D533A5090F}"/>
    <dgm:cxn modelId="{914530C1-CB06-48CC-AE5A-686FBD311B4F}" type="presOf" srcId="{713FA488-AC6E-4303-BDB0-81937D83992A}" destId="{8400A76D-CCE0-4375-AB75-D238D2558CF1}" srcOrd="0" destOrd="1" presId="urn:microsoft.com/office/officeart/2005/8/layout/hList1"/>
    <dgm:cxn modelId="{9FDC398A-3730-4B4E-A834-A293DAF678FD}" srcId="{8D48F7DA-BBFB-4499-9152-97C83528F49A}" destId="{11B59264-347E-4742-8949-6B6BE211494C}" srcOrd="2" destOrd="0" parTransId="{76A56576-1E0F-467B-ABD8-9BCFD6F96006}" sibTransId="{9DE69996-BB3B-43E3-99F3-E90FE943A37D}"/>
    <dgm:cxn modelId="{724DE2CF-FB2C-4127-8C2A-35BB0161C73F}" srcId="{462B5889-8FA2-458B-906E-7D0A7FD7D8FF}" destId="{603AEEAF-F684-4D8A-A7E4-887E0E375FC1}" srcOrd="3" destOrd="0" parTransId="{24C1ECBE-B5D5-4CB8-9108-AF39215D641C}" sibTransId="{03E896C7-02E4-43D9-AF82-F5A2ABCFA7F8}"/>
    <dgm:cxn modelId="{9FC6F241-3388-4D7A-8177-FE906D069539}" type="presOf" srcId="{E3E8CCC4-5C7D-4ED4-9277-BE2E04AEE600}" destId="{BC3B7E54-6D6E-44C4-A92A-089568618AE7}" srcOrd="0" destOrd="3" presId="urn:microsoft.com/office/officeart/2005/8/layout/hList1"/>
    <dgm:cxn modelId="{D92CA432-A6CA-45E5-A538-B9105163AFDA}" srcId="{51B314C1-0E8F-43D9-AD2D-30639BFC6CC7}" destId="{DF4DDD2B-AE6B-45F7-A74C-7C5A78D21DF5}" srcOrd="5" destOrd="0" parTransId="{C29CE6F2-F8B7-4A27-A0FE-D47801D16DB9}" sibTransId="{F20DD4A6-3F2D-4666-B895-984BEC356439}"/>
    <dgm:cxn modelId="{D6782C84-5AFB-45D0-B4A2-9F75D77F002D}" type="presOf" srcId="{9E8CB76F-2049-431A-9C08-E0A136C74145}" destId="{8CCCE849-3C31-458E-9F06-29B27A05C70D}" srcOrd="0" destOrd="0" presId="urn:microsoft.com/office/officeart/2005/8/layout/hList1"/>
    <dgm:cxn modelId="{DA8520E4-2419-4334-B5E7-615D13F923CE}" type="presOf" srcId="{603AEEAF-F684-4D8A-A7E4-887E0E375FC1}" destId="{4E17E5B9-5C8D-4ED5-943B-2AA1C844039E}" srcOrd="0" destOrd="0" presId="urn:microsoft.com/office/officeart/2005/8/layout/hList1"/>
    <dgm:cxn modelId="{8671C89E-78C1-4E1C-8B9A-93A5D77180EC}" type="presOf" srcId="{8BFCA36A-223E-4F33-8CC3-501ACA134B48}" destId="{E6F93A2A-3FB0-45DC-B0A7-423B2075E2E3}" srcOrd="0" destOrd="4" presId="urn:microsoft.com/office/officeart/2005/8/layout/hList1"/>
    <dgm:cxn modelId="{329B09A8-7E2C-4D13-BE65-069E96692E3A}" srcId="{603AEEAF-F684-4D8A-A7E4-887E0E375FC1}" destId="{8BFCA36A-223E-4F33-8CC3-501ACA134B48}" srcOrd="4" destOrd="0" parTransId="{3E0E1A37-5258-4775-93A7-2BA568BB4CAD}" sibTransId="{DB683FC6-E2C9-457B-8FA4-9AE04538BE26}"/>
    <dgm:cxn modelId="{E90C790A-D8DC-4260-B761-39E89594C035}" type="presOf" srcId="{292E14AD-BB16-4C13-B191-B27C4521D42C}" destId="{BC3B7E54-6D6E-44C4-A92A-089568618AE7}" srcOrd="0" destOrd="4" presId="urn:microsoft.com/office/officeart/2005/8/layout/hList1"/>
    <dgm:cxn modelId="{9CEF04B8-B1E4-49C8-9A1B-C27C64E4C9D1}" type="presOf" srcId="{1E89F988-BD57-4BF9-B7B9-69B1E60E74CA}" destId="{8400A76D-CCE0-4375-AB75-D238D2558CF1}" srcOrd="0" destOrd="6" presId="urn:microsoft.com/office/officeart/2005/8/layout/hList1"/>
    <dgm:cxn modelId="{7CE1774D-7F8E-4EFA-9345-A7440DD53A61}" type="presOf" srcId="{976CFF03-9B85-48CA-B879-4F22796ABEF4}" destId="{BC3B7E54-6D6E-44C4-A92A-089568618AE7}" srcOrd="0" destOrd="1" presId="urn:microsoft.com/office/officeart/2005/8/layout/hList1"/>
    <dgm:cxn modelId="{13CBB816-87D5-4A3C-A7D8-9577B100BABD}" type="presOf" srcId="{9C23D7FC-21D0-45F6-81D5-FAC7CFE0E07E}" destId="{8400A76D-CCE0-4375-AB75-D238D2558CF1}" srcOrd="0" destOrd="4" presId="urn:microsoft.com/office/officeart/2005/8/layout/hList1"/>
    <dgm:cxn modelId="{5F73DED8-93AA-4A31-A4F6-BA56F7C5AC82}" srcId="{8D48F7DA-BBFB-4499-9152-97C83528F49A}" destId="{82F5793B-D6DE-4CC5-99D7-F52C71C892DB}" srcOrd="3" destOrd="0" parTransId="{E1FBA2B5-F2B3-4ED6-A30F-A573595314A3}" sibTransId="{8E74858B-EA06-4B93-A6B0-65218C28286C}"/>
    <dgm:cxn modelId="{F91EA7D4-205B-48F4-BE0B-B5619375A97C}" srcId="{8D48F7DA-BBFB-4499-9152-97C83528F49A}" destId="{569B9EB3-7A57-4048-B7AD-293A7750CCF4}" srcOrd="4" destOrd="0" parTransId="{6F3BE183-297A-407A-AA5C-0688169FB77E}" sibTransId="{591FCADC-E0F4-47F5-968E-838B3AC121C1}"/>
    <dgm:cxn modelId="{36073624-9F3A-40E8-9B4D-0974027DE716}" srcId="{51B314C1-0E8F-43D9-AD2D-30639BFC6CC7}" destId="{713FA488-AC6E-4303-BDB0-81937D83992A}" srcOrd="1" destOrd="0" parTransId="{0B394E5A-A926-440C-BF9C-87B28A062080}" sibTransId="{E8ABE47B-58F8-469C-9107-D2A454438584}"/>
    <dgm:cxn modelId="{1F9F88F3-FBD5-4CFC-BB87-E2ABDC47EB23}" srcId="{9E8CB76F-2049-431A-9C08-E0A136C74145}" destId="{935A818F-6D70-4235-B6AD-93B0E230F7C4}" srcOrd="6" destOrd="0" parTransId="{6AB9F796-148C-4175-B8D3-985C57536455}" sibTransId="{295D033D-3014-44FC-8835-B5CBE9D728A2}"/>
    <dgm:cxn modelId="{6DF14C83-1E20-4AD7-A421-4F39B0C7D4EC}" type="presOf" srcId="{462B5889-8FA2-458B-906E-7D0A7FD7D8FF}" destId="{3BE66233-68EB-4712-AF4C-48D78D583849}" srcOrd="0" destOrd="0"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B6D95A4B-8636-4B42-80B5-3C6900EEE9E5}" type="presOf" srcId="{6BB9962D-A921-4F62-A86F-B571C8BAF431}" destId="{AEF37CF8-CC7C-4AEA-B88D-CFB304E35DB5}" srcOrd="0" destOrd="0" presId="urn:microsoft.com/office/officeart/2005/8/layout/hList1"/>
    <dgm:cxn modelId="{9240AD8B-3E0F-436D-A9E1-3A9326E813F1}" type="presOf" srcId="{11C0933D-1A09-42C4-95BD-150894C9FCA7}" destId="{BC3B7E54-6D6E-44C4-A92A-089568618AE7}" srcOrd="0" destOrd="2" presId="urn:microsoft.com/office/officeart/2005/8/layout/hList1"/>
    <dgm:cxn modelId="{D450BFED-2B54-4741-B4A5-BFEEC3E9D7C8}" type="presParOf" srcId="{3BE66233-68EB-4712-AF4C-48D78D583849}" destId="{544A16FB-92AB-4CBB-8C07-794A531D2F15}" srcOrd="0" destOrd="0" presId="urn:microsoft.com/office/officeart/2005/8/layout/hList1"/>
    <dgm:cxn modelId="{F8FECBCF-3C20-4EFA-BC6D-1FA5A2B79B86}" type="presParOf" srcId="{544A16FB-92AB-4CBB-8C07-794A531D2F15}" destId="{8CCCE849-3C31-458E-9F06-29B27A05C70D}" srcOrd="0" destOrd="0" presId="urn:microsoft.com/office/officeart/2005/8/layout/hList1"/>
    <dgm:cxn modelId="{DBD6A881-22BD-45F9-A7FC-B72355AB8085}" type="presParOf" srcId="{544A16FB-92AB-4CBB-8C07-794A531D2F15}" destId="{BC3B7E54-6D6E-44C4-A92A-089568618AE7}" srcOrd="1" destOrd="0" presId="urn:microsoft.com/office/officeart/2005/8/layout/hList1"/>
    <dgm:cxn modelId="{89DD1428-6E40-44E1-A72D-B46092BB501E}" type="presParOf" srcId="{3BE66233-68EB-4712-AF4C-48D78D583849}" destId="{4322B7A1-510A-492D-A54F-49B3970372D6}" srcOrd="1" destOrd="0" presId="urn:microsoft.com/office/officeart/2005/8/layout/hList1"/>
    <dgm:cxn modelId="{78D36A8A-ABF3-49FD-A2B7-A13999C5FC9B}" type="presParOf" srcId="{3BE66233-68EB-4712-AF4C-48D78D583849}" destId="{8C82F9AC-6C2C-4F10-B9C5-F0E88303896B}" srcOrd="2" destOrd="0" presId="urn:microsoft.com/office/officeart/2005/8/layout/hList1"/>
    <dgm:cxn modelId="{A18DB517-088D-488A-A990-B2DDF51FC704}" type="presParOf" srcId="{8C82F9AC-6C2C-4F10-B9C5-F0E88303896B}" destId="{866A8F34-8704-441F-B8F5-42C854A585BE}" srcOrd="0" destOrd="0" presId="urn:microsoft.com/office/officeart/2005/8/layout/hList1"/>
    <dgm:cxn modelId="{233A66D2-1B51-4C62-8DBC-0B582ABADB52}" type="presParOf" srcId="{8C82F9AC-6C2C-4F10-B9C5-F0E88303896B}" destId="{AEF37CF8-CC7C-4AEA-B88D-CFB304E35DB5}" srcOrd="1" destOrd="0" presId="urn:microsoft.com/office/officeart/2005/8/layout/hList1"/>
    <dgm:cxn modelId="{DA23E4ED-B845-48C3-854A-63F077D06CFA}" type="presParOf" srcId="{3BE66233-68EB-4712-AF4C-48D78D583849}" destId="{A45D426A-9175-4EC3-A3F1-EB887A90517E}" srcOrd="3" destOrd="0" presId="urn:microsoft.com/office/officeart/2005/8/layout/hList1"/>
    <dgm:cxn modelId="{AEDDBE72-26B2-4B9F-8F38-C5288A3DBD3F}" type="presParOf" srcId="{3BE66233-68EB-4712-AF4C-48D78D583849}" destId="{DB8909C7-D95D-4295-A846-F676B9C77EE5}" srcOrd="4" destOrd="0" presId="urn:microsoft.com/office/officeart/2005/8/layout/hList1"/>
    <dgm:cxn modelId="{E3557C7D-BE0F-4FEF-B58A-21B1274529D6}" type="presParOf" srcId="{DB8909C7-D95D-4295-A846-F676B9C77EE5}" destId="{A5A71454-8942-43C5-A6A9-7D82A4D50DF0}" srcOrd="0" destOrd="0" presId="urn:microsoft.com/office/officeart/2005/8/layout/hList1"/>
    <dgm:cxn modelId="{5D743191-C752-468E-9E9E-62A25FCCC597}" type="presParOf" srcId="{DB8909C7-D95D-4295-A846-F676B9C77EE5}" destId="{8400A76D-CCE0-4375-AB75-D238D2558CF1}" srcOrd="1" destOrd="0" presId="urn:microsoft.com/office/officeart/2005/8/layout/hList1"/>
    <dgm:cxn modelId="{447E2983-E547-4954-9471-D37ACD5F98B7}" type="presParOf" srcId="{3BE66233-68EB-4712-AF4C-48D78D583849}" destId="{1E128846-01D7-4D9E-BDF9-68A5AD90A9C7}" srcOrd="5" destOrd="0" presId="urn:microsoft.com/office/officeart/2005/8/layout/hList1"/>
    <dgm:cxn modelId="{5C927C86-1C1D-4E3F-ABC3-61762EF40BCA}" type="presParOf" srcId="{3BE66233-68EB-4712-AF4C-48D78D583849}" destId="{38990EC5-7E5D-49F0-AF68-828B60148C0F}" srcOrd="6" destOrd="0" presId="urn:microsoft.com/office/officeart/2005/8/layout/hList1"/>
    <dgm:cxn modelId="{D18D0F86-A722-4E03-8BBE-09BC1402C8A6}" type="presParOf" srcId="{38990EC5-7E5D-49F0-AF68-828B60148C0F}" destId="{4E17E5B9-5C8D-4ED5-943B-2AA1C844039E}" srcOrd="0" destOrd="0" presId="urn:microsoft.com/office/officeart/2005/8/layout/hList1"/>
    <dgm:cxn modelId="{559864ED-D913-46DA-8FED-E1D834289D11}" type="presParOf" srcId="{38990EC5-7E5D-49F0-AF68-828B60148C0F}" destId="{E6F93A2A-3FB0-45DC-B0A7-423B2075E2E3}" srcOrd="1" destOrd="0" presId="urn:microsoft.com/office/officeart/2005/8/layout/hList1"/>
  </dgm:cxnLst>
  <dgm:bg/>
  <dgm:whole/>
</dgm:dataModel>
</file>

<file path=ppt/diagrams/data16.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Tělesné pohodlí</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Noční hluk</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Citová opora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Zapojení rodiny</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návštěv</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603AEEAF-F684-4D8A-A7E4-887E0E375FC1}">
      <dgm:prSe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Propuštění a pokračování péče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Průběh propuštění </a:t>
          </a:r>
          <a:br>
            <a:rPr lang="cs-CZ" sz="1000" dirty="0" smtClean="0">
              <a:solidFill>
                <a:srgbClr val="333399"/>
              </a:solidFill>
            </a:rPr>
          </a:br>
          <a:r>
            <a:rPr lang="cs-CZ" sz="1000" dirty="0" smtClean="0">
              <a:solidFill>
                <a:srgbClr val="333399"/>
              </a:solidFill>
            </a:rPr>
            <a:t>ze nemocnice</a:t>
          </a:r>
          <a:endParaRPr lang="cs-CZ" sz="1000" dirty="0">
            <a:solidFill>
              <a:srgbClr val="333399"/>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C0E84DA2-BFF3-403A-ACC7-EA08B56C2B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661418AE-9F24-48D1-91B8-0C6DEA8C3913}" type="parTrans" cxnId="{E0C5FE79-ED24-4628-8705-72DF9BEFB340}">
      <dgm:prSet/>
      <dgm:spPr/>
      <dgm:t>
        <a:bodyPr/>
        <a:lstStyle/>
        <a:p>
          <a:endParaRPr lang="cs-CZ"/>
        </a:p>
      </dgm:t>
    </dgm:pt>
    <dgm:pt modelId="{2A473BE5-D3F5-4475-9488-ABA09FB8DD05}" type="sibTrans" cxnId="{E0C5FE79-ED24-4628-8705-72DF9BEFB340}">
      <dgm:prSet/>
      <dgm:spPr/>
      <dgm:t>
        <a:bodyPr/>
        <a:lstStyle/>
        <a:p>
          <a:endParaRPr lang="cs-CZ"/>
        </a:p>
      </dgm:t>
    </dgm:pt>
    <dgm:pt modelId="{A6A18BE2-CF08-44F0-AA8A-D7624F5CF1A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9D90BC3D-B54B-4E83-BBE5-EDC59BA473EE}" type="parTrans" cxnId="{3E5DE8BA-86E9-44D3-B1C8-48CC83535867}">
      <dgm:prSet/>
      <dgm:spPr/>
      <dgm:t>
        <a:bodyPr/>
        <a:lstStyle/>
        <a:p>
          <a:endParaRPr lang="cs-CZ"/>
        </a:p>
      </dgm:t>
    </dgm:pt>
    <dgm:pt modelId="{EB12CA44-2378-40B8-818A-D89329325686}" type="sibTrans" cxnId="{3E5DE8BA-86E9-44D3-B1C8-48CC83535867}">
      <dgm:prSet/>
      <dgm:spPr/>
      <dgm:t>
        <a:bodyPr/>
        <a:lstStyle/>
        <a:p>
          <a:endParaRPr lang="cs-CZ"/>
        </a:p>
      </dgm:t>
    </dgm:pt>
    <dgm:pt modelId="{8E3CB524-853F-43FD-B93C-3AC34D8A276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Teplota na pokoji</a:t>
          </a:r>
          <a:endParaRPr lang="cs-CZ" sz="1000" dirty="0">
            <a:solidFill>
              <a:srgbClr val="969696"/>
            </a:solidFill>
          </a:endParaRPr>
        </a:p>
      </dgm:t>
    </dgm:pt>
    <dgm:pt modelId="{18F171D6-2448-4AD5-8416-67D40C4E4D8A}" type="parTrans" cxnId="{4C80BF89-2116-49A7-90AB-E8A4BF93EE33}">
      <dgm:prSet/>
      <dgm:spPr/>
      <dgm:t>
        <a:bodyPr/>
        <a:lstStyle/>
        <a:p>
          <a:endParaRPr lang="cs-CZ"/>
        </a:p>
      </dgm:t>
    </dgm:pt>
    <dgm:pt modelId="{D1DCFC00-074D-44A9-B6FE-4DC2E1CA77E7}" type="sibTrans" cxnId="{4C80BF89-2116-49A7-90AB-E8A4BF93EE33}">
      <dgm:prSet/>
      <dgm:spPr/>
      <dgm:t>
        <a:bodyPr/>
        <a:lstStyle/>
        <a:p>
          <a:endParaRPr lang="cs-CZ"/>
        </a:p>
      </dgm:t>
    </dgm:pt>
    <dgm:pt modelId="{9E0F9FF4-8E97-4C86-9DA2-428B0087EAA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ranního buzení</a:t>
          </a:r>
          <a:endParaRPr lang="cs-CZ" sz="1000" dirty="0">
            <a:solidFill>
              <a:srgbClr val="969696"/>
            </a:solidFill>
          </a:endParaRPr>
        </a:p>
      </dgm:t>
    </dgm:pt>
    <dgm:pt modelId="{39B02121-AC1E-4FF7-B624-4D927EE877FC}" type="parTrans" cxnId="{B8559D0F-2634-48A3-8EF4-3874B3393626}">
      <dgm:prSet/>
      <dgm:spPr/>
      <dgm:t>
        <a:bodyPr/>
        <a:lstStyle/>
        <a:p>
          <a:endParaRPr lang="cs-CZ"/>
        </a:p>
      </dgm:t>
    </dgm:pt>
    <dgm:pt modelId="{DD5E1214-A952-4519-BA98-0667E12906C8}" type="sibTrans" cxnId="{B8559D0F-2634-48A3-8EF4-3874B3393626}">
      <dgm:prSet/>
      <dgm:spPr/>
      <dgm:t>
        <a:bodyPr/>
        <a:lstStyle/>
        <a:p>
          <a:endParaRPr lang="cs-CZ"/>
        </a:p>
      </dgm:t>
    </dgm:pt>
    <dgm:pt modelId="{A24D6DCB-3BF9-464B-8BC0-E6D201E718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238C521-7B8F-44B9-BAD3-AC0BFF2BD253}" type="parTrans" cxnId="{B3618CFA-513A-44AA-9A54-2F523D109DA4}">
      <dgm:prSet/>
      <dgm:spPr/>
      <dgm:t>
        <a:bodyPr/>
        <a:lstStyle/>
        <a:p>
          <a:endParaRPr lang="cs-CZ"/>
        </a:p>
      </dgm:t>
    </dgm:pt>
    <dgm:pt modelId="{FEE52194-C922-4A24-A6DF-6A649D3EC87C}" type="sibTrans" cxnId="{B3618CFA-513A-44AA-9A54-2F523D109DA4}">
      <dgm:prSet/>
      <dgm:spPr/>
      <dgm:t>
        <a:bodyPr/>
        <a:lstStyle/>
        <a:p>
          <a:endParaRPr lang="cs-CZ"/>
        </a:p>
      </dgm:t>
    </dgm:pt>
    <dgm:pt modelId="{2DE2859B-8E04-4E5A-B4AA-8DF1CBEC00E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Množství jídla</a:t>
          </a:r>
          <a:endParaRPr lang="cs-CZ" sz="1000" dirty="0">
            <a:solidFill>
              <a:srgbClr val="969696"/>
            </a:solidFill>
          </a:endParaRPr>
        </a:p>
      </dgm:t>
    </dgm:pt>
    <dgm:pt modelId="{56E684D2-B14A-4C40-AA26-6518A49AD4C6}" type="parTrans" cxnId="{AC6BADE7-4C02-43A4-863C-DF14D84F6D59}">
      <dgm:prSet/>
      <dgm:spPr/>
      <dgm:t>
        <a:bodyPr/>
        <a:lstStyle/>
        <a:p>
          <a:endParaRPr lang="cs-CZ"/>
        </a:p>
      </dgm:t>
    </dgm:pt>
    <dgm:pt modelId="{38692862-0E0A-419F-81DF-849BCB15BD93}" type="sibTrans" cxnId="{AC6BADE7-4C02-43A4-863C-DF14D84F6D59}">
      <dgm:prSet/>
      <dgm:spPr/>
      <dgm:t>
        <a:bodyPr/>
        <a:lstStyle/>
        <a:p>
          <a:endParaRPr lang="cs-CZ"/>
        </a:p>
      </dgm:t>
    </dgm:pt>
    <dgm:pt modelId="{CDAC2305-AABB-498D-9954-9B67913F871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Pády z lůžka</a:t>
          </a:r>
          <a:endParaRPr lang="cs-CZ" sz="1000" dirty="0">
            <a:solidFill>
              <a:srgbClr val="969696"/>
            </a:solidFill>
          </a:endParaRPr>
        </a:p>
      </dgm:t>
    </dgm:pt>
    <dgm:pt modelId="{FEC5A3E0-841B-4B14-B8F5-22F644E7A3B0}" type="parTrans" cxnId="{EDB0C511-472A-400C-86C9-9FCCBE9B2592}">
      <dgm:prSet/>
      <dgm:spPr/>
      <dgm:t>
        <a:bodyPr/>
        <a:lstStyle/>
        <a:p>
          <a:endParaRPr lang="cs-CZ"/>
        </a:p>
      </dgm:t>
    </dgm:pt>
    <dgm:pt modelId="{904EE64A-0AF0-43B2-9B61-22FC9F80289F}" type="sibTrans" cxnId="{EDB0C511-472A-400C-86C9-9FCCBE9B2592}">
      <dgm:prSet/>
      <dgm:spPr/>
      <dgm:t>
        <a:bodyPr/>
        <a:lstStyle/>
        <a:p>
          <a:endParaRPr lang="cs-CZ"/>
        </a:p>
      </dgm:t>
    </dgm:pt>
    <dgm:pt modelId="{F99941A0-545A-4883-9819-59660C3594F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Tišení bolesti</a:t>
          </a:r>
          <a:endParaRPr lang="cs-CZ" sz="1000" dirty="0">
            <a:solidFill>
              <a:srgbClr val="969696"/>
            </a:solidFill>
          </a:endParaRPr>
        </a:p>
      </dgm:t>
    </dgm:pt>
    <dgm:pt modelId="{59661E33-7117-4ECC-8BB1-5D7E0433BC47}" type="parTrans" cxnId="{EE895559-6286-4042-95B4-34FE298EC618}">
      <dgm:prSet/>
      <dgm:spPr/>
      <dgm:t>
        <a:bodyPr/>
        <a:lstStyle/>
        <a:p>
          <a:endParaRPr lang="cs-CZ"/>
        </a:p>
      </dgm:t>
    </dgm:pt>
    <dgm:pt modelId="{34960612-D2F9-4588-9101-470CDAD7F437}" type="sibTrans" cxnId="{EE895559-6286-4042-95B4-34FE298EC618}">
      <dgm:prSet/>
      <dgm:spPr/>
      <dgm:t>
        <a:bodyPr/>
        <a:lstStyle/>
        <a:p>
          <a:endParaRPr lang="cs-CZ"/>
        </a:p>
      </dgm:t>
    </dgm:pt>
    <dgm:pt modelId="{F8AE8D86-40C3-4EF8-B0D1-6D364FA137A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podávání jídel</a:t>
          </a:r>
          <a:endParaRPr lang="cs-CZ" sz="1000" dirty="0">
            <a:solidFill>
              <a:srgbClr val="969696"/>
            </a:solidFill>
          </a:endParaRPr>
        </a:p>
      </dgm:t>
    </dgm:pt>
    <dgm:pt modelId="{2BF4CC60-6A0A-4AFE-B1C6-6237706E6B43}" type="parTrans" cxnId="{BB2C03E4-BAAE-4A57-A588-54DCBAF88A58}">
      <dgm:prSet/>
      <dgm:spPr/>
      <dgm:t>
        <a:bodyPr/>
        <a:lstStyle/>
        <a:p>
          <a:endParaRPr lang="cs-CZ"/>
        </a:p>
      </dgm:t>
    </dgm:pt>
    <dgm:pt modelId="{766C3AFA-731F-4006-ABE3-33781916E5FB}" type="sibTrans" cxnId="{BB2C03E4-BAAE-4A57-A588-54DCBAF88A58}">
      <dgm:prSet/>
      <dgm:spPr/>
      <dgm:t>
        <a:bodyPr/>
        <a:lstStyle/>
        <a:p>
          <a:endParaRPr lang="cs-CZ"/>
        </a:p>
      </dgm:t>
    </dgm:pt>
    <dgm:pt modelId="{492AD1BA-0449-4B1F-82CB-06325C3C744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6CF86BD1-79D6-4E7E-B254-2023A2677F49}" type="parTrans" cxnId="{7C45A07F-1135-4AE2-8FB9-1A097F2BE28C}">
      <dgm:prSet/>
      <dgm:spPr/>
      <dgm:t>
        <a:bodyPr/>
        <a:lstStyle/>
        <a:p>
          <a:endParaRPr lang="cs-CZ"/>
        </a:p>
      </dgm:t>
    </dgm:pt>
    <dgm:pt modelId="{3D216648-D7EF-4E26-8F49-6113E0EE0A52}" type="sibTrans" cxnId="{7C45A07F-1135-4AE2-8FB9-1A097F2BE28C}">
      <dgm:prSet/>
      <dgm:spPr/>
      <dgm:t>
        <a:bodyPr/>
        <a:lstStyle/>
        <a:p>
          <a:endParaRPr lang="cs-CZ"/>
        </a:p>
      </dgm:t>
    </dgm:pt>
    <dgm:pt modelId="{DBF1121F-8BFA-4D0C-96B7-83E8CD0CA46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FD05899E-4339-4314-98F7-6E35C5A2AA5F}" type="parTrans" cxnId="{187ED2BB-76F7-4CBF-9544-F178352CDCB6}">
      <dgm:prSet/>
      <dgm:spPr/>
      <dgm:t>
        <a:bodyPr/>
        <a:lstStyle/>
        <a:p>
          <a:endParaRPr lang="cs-CZ"/>
        </a:p>
      </dgm:t>
    </dgm:pt>
    <dgm:pt modelId="{4448D379-8100-4F0A-AC0B-48CB0A7557A8}" type="sibTrans" cxnId="{187ED2BB-76F7-4CBF-9544-F178352CDCB6}">
      <dgm:prSet/>
      <dgm:spPr/>
      <dgm:t>
        <a:bodyPr/>
        <a:lstStyle/>
        <a:p>
          <a:endParaRPr lang="cs-CZ"/>
        </a:p>
      </dgm:t>
    </dgm:pt>
    <dgm:pt modelId="{90A98A2F-8032-41A4-9864-8910FAFE7A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Hodnocení postoje celého personálu nemocnice</a:t>
          </a:r>
          <a:endParaRPr lang="cs-CZ" sz="1000" dirty="0">
            <a:solidFill>
              <a:srgbClr val="969696"/>
            </a:solidFill>
          </a:endParaRPr>
        </a:p>
      </dgm:t>
    </dgm:pt>
    <dgm:pt modelId="{D559E0D3-85B3-43E1-8801-6A745CE4DB08}" type="parTrans" cxnId="{72C8B3CE-A5CA-450B-BC33-D71A08CEEC30}">
      <dgm:prSet/>
      <dgm:spPr/>
      <dgm:t>
        <a:bodyPr/>
        <a:lstStyle/>
        <a:p>
          <a:endParaRPr lang="cs-CZ"/>
        </a:p>
      </dgm:t>
    </dgm:pt>
    <dgm:pt modelId="{9486B827-222F-4961-BDF8-0514337B45D4}" type="sibTrans" cxnId="{72C8B3CE-A5CA-450B-BC33-D71A08CEEC30}">
      <dgm:prSet/>
      <dgm:spPr/>
      <dgm:t>
        <a:bodyPr/>
        <a:lstStyle/>
        <a:p>
          <a:endParaRPr lang="cs-CZ"/>
        </a:p>
      </dgm:t>
    </dgm:pt>
    <dgm:pt modelId="{53949251-3310-48EC-B957-B47F042BDCB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Zajištění citových </a:t>
          </a:r>
          <a:br>
            <a:rPr lang="cs-CZ" sz="1000" dirty="0" smtClean="0">
              <a:solidFill>
                <a:srgbClr val="969696"/>
              </a:solidFill>
            </a:rPr>
          </a:br>
          <a:r>
            <a:rPr lang="cs-CZ" sz="1000" dirty="0" smtClean="0">
              <a:solidFill>
                <a:srgbClr val="969696"/>
              </a:solidFill>
            </a:rPr>
            <a:t>a duchovních potřeb</a:t>
          </a:r>
          <a:endParaRPr lang="cs-CZ" sz="1000" dirty="0">
            <a:solidFill>
              <a:srgbClr val="969696"/>
            </a:solidFill>
          </a:endParaRPr>
        </a:p>
      </dgm:t>
    </dgm:pt>
    <dgm:pt modelId="{228E48CF-AA69-4CFA-BEDB-8C5D782D877F}" type="parTrans" cxnId="{597C8BA6-7C13-42A3-9105-3E39EC387074}">
      <dgm:prSet/>
      <dgm:spPr/>
      <dgm:t>
        <a:bodyPr/>
        <a:lstStyle/>
        <a:p>
          <a:endParaRPr lang="cs-CZ"/>
        </a:p>
      </dgm:t>
    </dgm:pt>
    <dgm:pt modelId="{1D7F8173-4FA6-44BA-9950-F104FC0CF425}" type="sibTrans" cxnId="{597C8BA6-7C13-42A3-9105-3E39EC387074}">
      <dgm:prSet/>
      <dgm:spPr/>
      <dgm:t>
        <a:bodyPr/>
        <a:lstStyle/>
        <a:p>
          <a:endParaRPr lang="cs-CZ"/>
        </a:p>
      </dgm:t>
    </dgm:pt>
    <dgm:pt modelId="{CD9C7332-5B84-4E72-8218-2336F8A6380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3C6F2BB4-5BDE-4D44-9ABF-355B01877D92}" type="parTrans" cxnId="{B294B4B9-8AA0-4A81-9551-DFD34DA259D8}">
      <dgm:prSet/>
      <dgm:spPr/>
      <dgm:t>
        <a:bodyPr/>
        <a:lstStyle/>
        <a:p>
          <a:endParaRPr lang="cs-CZ"/>
        </a:p>
      </dgm:t>
    </dgm:pt>
    <dgm:pt modelId="{6080A6A6-C3BE-4140-A521-8CE9227A2F4F}" type="sibTrans" cxnId="{B294B4B9-8AA0-4A81-9551-DFD34DA259D8}">
      <dgm:prSet/>
      <dgm:spPr/>
      <dgm:t>
        <a:bodyPr/>
        <a:lstStyle/>
        <a:p>
          <a:endParaRPr lang="cs-CZ"/>
        </a:p>
      </dgm:t>
    </dgm:pt>
    <dgm:pt modelId="{CE0718F1-9223-4E75-A57A-DBC960FFCA1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Vysvětlení péče po propuštění rodině</a:t>
          </a:r>
          <a:endParaRPr lang="cs-CZ" sz="1000" dirty="0">
            <a:solidFill>
              <a:srgbClr val="969696"/>
            </a:solidFill>
          </a:endParaRPr>
        </a:p>
      </dgm:t>
    </dgm:pt>
    <dgm:pt modelId="{A40013D3-DBDE-44FF-9D89-2FE7A9A07BD8}" type="parTrans" cxnId="{86637A64-ED88-4E2F-846E-35D56940208F}">
      <dgm:prSet/>
      <dgm:spPr/>
      <dgm:t>
        <a:bodyPr/>
        <a:lstStyle/>
        <a:p>
          <a:endParaRPr lang="cs-CZ"/>
        </a:p>
      </dgm:t>
    </dgm:pt>
    <dgm:pt modelId="{8B700B71-2F8F-48D7-BF32-FF8C21B64E56}" type="sibTrans" cxnId="{86637A64-ED88-4E2F-846E-35D56940208F}">
      <dgm:prSet/>
      <dgm:spPr/>
      <dgm:t>
        <a:bodyPr/>
        <a:lstStyle/>
        <a:p>
          <a:endParaRPr lang="cs-CZ"/>
        </a:p>
      </dgm:t>
    </dgm:pt>
    <dgm:pt modelId="{DC182281-1452-4873-BAAB-E3698D6FC1D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Informace o péči a užívání léků po propuštění </a:t>
          </a:r>
          <a:br>
            <a:rPr lang="cs-CZ" sz="1000" dirty="0" smtClean="0">
              <a:solidFill>
                <a:srgbClr val="333399"/>
              </a:solidFill>
            </a:rPr>
          </a:br>
          <a:r>
            <a:rPr lang="cs-CZ" sz="1000" dirty="0" smtClean="0">
              <a:solidFill>
                <a:srgbClr val="333399"/>
              </a:solidFill>
            </a:rPr>
            <a:t>ze nemocnice</a:t>
          </a:r>
          <a:endParaRPr lang="cs-CZ" sz="1000" dirty="0">
            <a:solidFill>
              <a:srgbClr val="333399"/>
            </a:solidFill>
          </a:endParaRPr>
        </a:p>
      </dgm:t>
    </dgm:pt>
    <dgm:pt modelId="{4A5103D4-9082-4BAD-BFBD-C07A2CC170A6}" type="parTrans" cxnId="{6AD6A94A-0D58-4525-9BC2-DE83D394C997}">
      <dgm:prSet/>
      <dgm:spPr/>
      <dgm:t>
        <a:bodyPr/>
        <a:lstStyle/>
        <a:p>
          <a:endParaRPr lang="cs-CZ"/>
        </a:p>
      </dgm:t>
    </dgm:pt>
    <dgm:pt modelId="{EF6951A2-5E2B-4B84-A75E-188396412879}" type="sibTrans" cxnId="{6AD6A94A-0D58-4525-9BC2-DE83D394C997}">
      <dgm:prSet/>
      <dgm:spPr/>
      <dgm:t>
        <a:bodyPr/>
        <a:lstStyle/>
        <a:p>
          <a:endParaRPr lang="cs-CZ"/>
        </a:p>
      </dgm:t>
    </dgm:pt>
    <dgm:pt modelId="{634F591D-4803-4CF5-A755-C90F4517786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Informace o možných nebezpečných příznacích po propuštění ze nemocnice</a:t>
          </a:r>
          <a:endParaRPr lang="cs-CZ" sz="1000" dirty="0">
            <a:solidFill>
              <a:srgbClr val="333399"/>
            </a:solidFill>
          </a:endParaRPr>
        </a:p>
      </dgm:t>
    </dgm:pt>
    <dgm:pt modelId="{5F208C92-AD06-46DC-9C32-1DE06E561BC3}" type="parTrans" cxnId="{AE892640-84C5-4CB1-9C3E-5928DF55CC2F}">
      <dgm:prSet/>
      <dgm:spPr/>
      <dgm:t>
        <a:bodyPr/>
        <a:lstStyle/>
        <a:p>
          <a:endParaRPr lang="cs-CZ"/>
        </a:p>
      </dgm:t>
    </dgm:pt>
    <dgm:pt modelId="{A328E719-0967-4290-9889-46E4885BE3CC}" type="sibTrans" cxnId="{AE892640-84C5-4CB1-9C3E-5928DF55CC2F}">
      <dgm:prSet/>
      <dgm:spPr/>
      <dgm:t>
        <a:bodyPr/>
        <a:lstStyle/>
        <a:p>
          <a:endParaRPr lang="cs-CZ"/>
        </a:p>
      </dgm:t>
    </dgm:pt>
    <dgm:pt modelId="{36BD8286-BD88-4A87-9157-3B1793362D3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Nabídka pomoci při zajišťování domácí péče po propuštění ze nemocnice</a:t>
          </a:r>
          <a:endParaRPr lang="cs-CZ" sz="1000" dirty="0">
            <a:solidFill>
              <a:srgbClr val="333399"/>
            </a:solidFill>
          </a:endParaRPr>
        </a:p>
      </dgm:t>
    </dgm:pt>
    <dgm:pt modelId="{ADC6A5D0-5927-40E1-8896-3234B0B7F5C9}" type="parTrans" cxnId="{EB370B24-725A-48A9-AF26-2711A18E5515}">
      <dgm:prSet/>
      <dgm:spPr/>
      <dgm:t>
        <a:bodyPr/>
        <a:lstStyle/>
        <a:p>
          <a:endParaRPr lang="cs-CZ"/>
        </a:p>
      </dgm:t>
    </dgm:pt>
    <dgm:pt modelId="{85B5ED9D-B83E-448C-B720-FFC400B31185}" type="sibTrans" cxnId="{EB370B24-725A-48A9-AF26-2711A18E5515}">
      <dgm:prSet/>
      <dgm:spPr/>
      <dgm:t>
        <a:bodyPr/>
        <a:lstStyle/>
        <a:p>
          <a:endParaRPr lang="cs-CZ"/>
        </a:p>
      </dgm:t>
    </dgm:pt>
    <dgm:pt modelId="{99D7D621-DAA8-4EA6-A4FC-250F94F4ACB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Doporučení nemocnice rodině nebo přátelům</a:t>
          </a:r>
          <a:endParaRPr lang="cs-CZ" sz="1000" dirty="0">
            <a:solidFill>
              <a:srgbClr val="333399"/>
            </a:solidFill>
          </a:endParaRPr>
        </a:p>
      </dgm:t>
    </dgm:pt>
    <dgm:pt modelId="{B294F4C6-1879-425D-8374-72C9C319FA49}" type="parTrans" cxnId="{9A822A8F-C17A-498A-8DBC-12986E7FF572}">
      <dgm:prSet/>
      <dgm:spPr/>
      <dgm:t>
        <a:bodyPr/>
        <a:lstStyle/>
        <a:p>
          <a:endParaRPr lang="cs-CZ"/>
        </a:p>
      </dgm:t>
    </dgm:pt>
    <dgm:pt modelId="{3B6498EE-6865-4900-AD9A-874DCFE70183}" type="sibTrans" cxnId="{9A822A8F-C17A-498A-8DBC-12986E7FF572}">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dgm:presLayoutVars>
          <dgm:bulletEnabled val="1"/>
        </dgm:presLayoutVars>
      </dgm:prSet>
      <dgm:spPr/>
      <dgm:t>
        <a:bodyPr/>
        <a:lstStyle/>
        <a:p>
          <a:endParaRPr lang="cs-CZ"/>
        </a:p>
      </dgm:t>
    </dgm:pt>
  </dgm:ptLst>
  <dgm:cxnLst>
    <dgm:cxn modelId="{AC6BADE7-4C02-43A4-863C-DF14D84F6D59}" srcId="{9E8CB76F-2049-431A-9C08-E0A136C74145}" destId="{2DE2859B-8E04-4E5A-B4AA-8DF1CBEC00E7}" srcOrd="6" destOrd="0" parTransId="{56E684D2-B14A-4C40-AA26-6518A49AD4C6}" sibTransId="{38692862-0E0A-419F-81DF-849BCB15BD93}"/>
    <dgm:cxn modelId="{04FD15CA-6C3B-4D50-8EF9-F0BE6CB67C3B}" type="presOf" srcId="{F8AE8D86-40C3-4EF8-B0D1-6D364FA137A0}" destId="{BC3B7E54-6D6E-44C4-A92A-089568618AE7}" srcOrd="0" destOrd="7" presId="urn:microsoft.com/office/officeart/2005/8/layout/hList1"/>
    <dgm:cxn modelId="{2CFEACDB-FD10-4DE9-89DA-E54B7F565B3E}" type="presOf" srcId="{99D7D621-DAA8-4EA6-A4FC-250F94F4ACB0}" destId="{E6F93A2A-3FB0-45DC-B0A7-423B2075E2E3}" srcOrd="0" destOrd="4"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7ECF4E38-FEA5-4324-878B-0053B2C4167C}" type="presOf" srcId="{51B314C1-0E8F-43D9-AD2D-30639BFC6CC7}" destId="{A5A71454-8942-43C5-A6A9-7D82A4D50DF0}" srcOrd="0" destOrd="0" presId="urn:microsoft.com/office/officeart/2005/8/layout/hList1"/>
    <dgm:cxn modelId="{5493BBB3-0EFE-4B03-81EF-02028A488B5E}" type="presOf" srcId="{CDAC2305-AABB-498D-9954-9B67913F8713}" destId="{BC3B7E54-6D6E-44C4-A92A-089568618AE7}" srcOrd="0" destOrd="8" presId="urn:microsoft.com/office/officeart/2005/8/layout/hList1"/>
    <dgm:cxn modelId="{E974677A-1BB1-454D-98B0-A7A176DA7DA3}" type="presOf" srcId="{634F591D-4803-4CF5-A755-C90F4517786C}" destId="{E6F93A2A-3FB0-45DC-B0A7-423B2075E2E3}" srcOrd="0" destOrd="2" presId="urn:microsoft.com/office/officeart/2005/8/layout/hList1"/>
    <dgm:cxn modelId="{A66F585A-B2A7-4054-87F1-A250BBA527A0}" type="presOf" srcId="{9E0F9FF4-8E97-4C86-9DA2-428B0087EAAF}" destId="{BC3B7E54-6D6E-44C4-A92A-089568618AE7}" srcOrd="0" destOrd="4" presId="urn:microsoft.com/office/officeart/2005/8/layout/hList1"/>
    <dgm:cxn modelId="{4C80BF89-2116-49A7-90AB-E8A4BF93EE33}" srcId="{9E8CB76F-2049-431A-9C08-E0A136C74145}" destId="{8E3CB524-853F-43FD-B93C-3AC34D8A276B}" srcOrd="3" destOrd="0" parTransId="{18F171D6-2448-4AD5-8416-67D40C4E4D8A}" sibTransId="{D1DCFC00-074D-44A9-B6FE-4DC2E1CA77E7}"/>
    <dgm:cxn modelId="{3E5DE8BA-86E9-44D3-B1C8-48CC83535867}" srcId="{9E8CB76F-2049-431A-9C08-E0A136C74145}" destId="{A6A18BE2-CF08-44F0-AA8A-D7624F5CF1AB}" srcOrd="2" destOrd="0" parTransId="{9D90BC3D-B54B-4E83-BBE5-EDC59BA473EE}" sibTransId="{EB12CA44-2378-40B8-818A-D89329325686}"/>
    <dgm:cxn modelId="{E0C5FE79-ED24-4628-8705-72DF9BEFB340}" srcId="{9E8CB76F-2049-431A-9C08-E0A136C74145}" destId="{C0E84DA2-BFF3-403A-ACC7-EA08B56C2BC5}" srcOrd="1" destOrd="0" parTransId="{661418AE-9F24-48D1-91B8-0C6DEA8C3913}" sibTransId="{2A473BE5-D3F5-4475-9488-ABA09FB8DD05}"/>
    <dgm:cxn modelId="{AE892640-84C5-4CB1-9C3E-5928DF55CC2F}" srcId="{603AEEAF-F684-4D8A-A7E4-887E0E375FC1}" destId="{634F591D-4803-4CF5-A755-C90F4517786C}" srcOrd="2" destOrd="0" parTransId="{5F208C92-AD06-46DC-9C32-1DE06E561BC3}" sibTransId="{A328E719-0967-4290-9889-46E4885BE3CC}"/>
    <dgm:cxn modelId="{42F3EC86-BA9B-48B9-80BB-7019E3980CC7}" srcId="{462B5889-8FA2-458B-906E-7D0A7FD7D8FF}" destId="{8D48F7DA-BBFB-4499-9152-97C83528F49A}" srcOrd="1" destOrd="0" parTransId="{C43A8375-3D94-4AD8-809A-73F66B13643F}" sibTransId="{1A032CAE-7982-48C3-AA66-38F80B3D6EEE}"/>
    <dgm:cxn modelId="{4289D672-F5E0-46FB-B2EC-418E8841C42E}" type="presOf" srcId="{36BD8286-BD88-4A87-9157-3B1793362D3A}" destId="{E6F93A2A-3FB0-45DC-B0A7-423B2075E2E3}" srcOrd="0" destOrd="3" presId="urn:microsoft.com/office/officeart/2005/8/layout/hList1"/>
    <dgm:cxn modelId="{86637A64-ED88-4E2F-846E-35D56940208F}" srcId="{51B314C1-0E8F-43D9-AD2D-30639BFC6CC7}" destId="{CE0718F1-9223-4E75-A57A-DBC960FFCA17}" srcOrd="2" destOrd="0" parTransId="{A40013D3-DBDE-44FF-9D89-2FE7A9A07BD8}" sibTransId="{8B700B71-2F8F-48D7-BF32-FF8C21B64E56}"/>
    <dgm:cxn modelId="{675A90D2-80A5-4C9C-8594-6E29611D308F}" srcId="{462B5889-8FA2-458B-906E-7D0A7FD7D8FF}" destId="{9E8CB76F-2049-431A-9C08-E0A136C74145}" srcOrd="0" destOrd="0" parTransId="{69B8301E-B4B9-4916-8F78-E9329DAB69FD}" sibTransId="{9BC6E853-EAE5-4548-8EE5-FFDEACC00AC5}"/>
    <dgm:cxn modelId="{648B32E2-2889-43BE-93FB-CE8980AE3B5D}" type="presOf" srcId="{90A98A2F-8032-41A4-9864-8910FAFE7A88}" destId="{AEF37CF8-CC7C-4AEA-B88D-CFB304E35DB5}" srcOrd="0" destOrd="3"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B3618CFA-513A-44AA-9A54-2F523D109DA4}" srcId="{9E8CB76F-2049-431A-9C08-E0A136C74145}" destId="{A24D6DCB-3BF9-464B-8BC0-E6D201E718C5}" srcOrd="5" destOrd="0" parTransId="{F238C521-7B8F-44B9-BAD3-AC0BFF2BD253}" sibTransId="{FEE52194-C922-4A24-A6DF-6A649D3EC87C}"/>
    <dgm:cxn modelId="{72C8B3CE-A5CA-450B-BC33-D71A08CEEC30}" srcId="{8D48F7DA-BBFB-4499-9152-97C83528F49A}" destId="{90A98A2F-8032-41A4-9864-8910FAFE7A88}" srcOrd="3" destOrd="0" parTransId="{D559E0D3-85B3-43E1-8801-6A745CE4DB08}" sibTransId="{9486B827-222F-4961-BDF8-0514337B45D4}"/>
    <dgm:cxn modelId="{B294B4B9-8AA0-4A81-9551-DFD34DA259D8}" srcId="{51B314C1-0E8F-43D9-AD2D-30639BFC6CC7}" destId="{CD9C7332-5B84-4E72-8218-2336F8A63803}" srcOrd="1" destOrd="0" parTransId="{3C6F2BB4-5BDE-4D44-9ABF-355B01877D92}" sibTransId="{6080A6A6-C3BE-4140-A521-8CE9227A2F4F}"/>
    <dgm:cxn modelId="{187ED2BB-76F7-4CBF-9544-F178352CDCB6}" srcId="{8D48F7DA-BBFB-4499-9152-97C83528F49A}" destId="{DBF1121F-8BFA-4D0C-96B7-83E8CD0CA466}" srcOrd="2" destOrd="0" parTransId="{FD05899E-4339-4314-98F7-6E35C5A2AA5F}" sibTransId="{4448D379-8100-4F0A-AC0B-48CB0A7557A8}"/>
    <dgm:cxn modelId="{597C8BA6-7C13-42A3-9105-3E39EC387074}" srcId="{8D48F7DA-BBFB-4499-9152-97C83528F49A}" destId="{53949251-3310-48EC-B957-B47F042BDCBE}" srcOrd="4" destOrd="0" parTransId="{228E48CF-AA69-4CFA-BEDB-8C5D782D877F}" sibTransId="{1D7F8173-4FA6-44BA-9950-F104FC0CF425}"/>
    <dgm:cxn modelId="{7C45A07F-1135-4AE2-8FB9-1A097F2BE28C}" srcId="{8D48F7DA-BBFB-4499-9152-97C83528F49A}" destId="{492AD1BA-0449-4B1F-82CB-06325C3C7441}" srcOrd="1" destOrd="0" parTransId="{6CF86BD1-79D6-4E7E-B254-2023A2677F49}" sibTransId="{3D216648-D7EF-4E26-8F49-6113E0EE0A52}"/>
    <dgm:cxn modelId="{EE895559-6286-4042-95B4-34FE298EC618}" srcId="{9E8CB76F-2049-431A-9C08-E0A136C74145}" destId="{F99941A0-545A-4883-9819-59660C3594F2}" srcOrd="9" destOrd="0" parTransId="{59661E33-7117-4ECC-8BB1-5D7E0433BC47}" sibTransId="{34960612-D2F9-4588-9101-470CDAD7F437}"/>
    <dgm:cxn modelId="{92D53F42-B4B4-4C7E-90BC-27E975B2AF37}" type="presOf" srcId="{8E3CB524-853F-43FD-B93C-3AC34D8A276B}" destId="{BC3B7E54-6D6E-44C4-A92A-089568618AE7}" srcOrd="0" destOrd="3" presId="urn:microsoft.com/office/officeart/2005/8/layout/hList1"/>
    <dgm:cxn modelId="{648D697E-9B48-4D6F-B7E8-E3AC8C81E375}" srcId="{8D48F7DA-BBFB-4499-9152-97C83528F49A}" destId="{6BB9962D-A921-4F62-A86F-B571C8BAF431}" srcOrd="0" destOrd="0" parTransId="{096CBD8D-6173-49B9-88B9-B2D3CC603ED0}" sibTransId="{FE34A885-DA18-4F60-B383-B5AACBA88DE1}"/>
    <dgm:cxn modelId="{1565345C-4F5C-4E48-BB6C-EBAAA79455ED}" type="presOf" srcId="{53949251-3310-48EC-B957-B47F042BDCBE}" destId="{AEF37CF8-CC7C-4AEA-B88D-CFB304E35DB5}" srcOrd="0" destOrd="4" presId="urn:microsoft.com/office/officeart/2005/8/layout/hList1"/>
    <dgm:cxn modelId="{08C3D12D-99A8-4A2D-B53E-2E3E99D90B44}" srcId="{462B5889-8FA2-458B-906E-7D0A7FD7D8FF}" destId="{51B314C1-0E8F-43D9-AD2D-30639BFC6CC7}" srcOrd="2" destOrd="0" parTransId="{3AFA477A-E883-4E8D-B31C-15D44DDE6649}" sibTransId="{8F13D755-9D44-4C0B-B08C-D6EF7DCC57AF}"/>
    <dgm:cxn modelId="{58841408-9C4A-40A9-A490-F633FF34D9F6}" type="presOf" srcId="{C0E84DA2-BFF3-403A-ACC7-EA08B56C2BC5}" destId="{BC3B7E54-6D6E-44C4-A92A-089568618AE7}" srcOrd="0" destOrd="1" presId="urn:microsoft.com/office/officeart/2005/8/layout/hList1"/>
    <dgm:cxn modelId="{BB2C03E4-BAAE-4A57-A588-54DCBAF88A58}" srcId="{9E8CB76F-2049-431A-9C08-E0A136C74145}" destId="{F8AE8D86-40C3-4EF8-B0D1-6D364FA137A0}" srcOrd="7" destOrd="0" parTransId="{2BF4CC60-6A0A-4AFE-B1C6-6237706E6B43}" sibTransId="{766C3AFA-731F-4006-ABE3-33781916E5FB}"/>
    <dgm:cxn modelId="{C2BB44F1-EBFD-47DA-9E01-6770454A5395}" type="presOf" srcId="{D4E6A407-62BA-43DA-8142-3BD3C5DF999B}" destId="{8400A76D-CCE0-4375-AB75-D238D2558CF1}" srcOrd="0" destOrd="0" presId="urn:microsoft.com/office/officeart/2005/8/layout/hList1"/>
    <dgm:cxn modelId="{8DAFCF08-87FE-4200-8F32-E1FC27603A0A}" type="presOf" srcId="{F99941A0-545A-4883-9819-59660C3594F2}" destId="{BC3B7E54-6D6E-44C4-A92A-089568618AE7}" srcOrd="0" destOrd="9" presId="urn:microsoft.com/office/officeart/2005/8/layout/hList1"/>
    <dgm:cxn modelId="{4FEB8C53-D355-4FA9-9989-9E816075C211}" type="presOf" srcId="{2FA8557F-746C-48CC-AE72-9388E450E751}" destId="{BC3B7E54-6D6E-44C4-A92A-089568618AE7}" srcOrd="0" destOrd="0" presId="urn:microsoft.com/office/officeart/2005/8/layout/hList1"/>
    <dgm:cxn modelId="{50F1CF3B-50CC-4382-A5DB-AC8D37F935F5}" type="presOf" srcId="{2DE2859B-8E04-4E5A-B4AA-8DF1CBEC00E7}" destId="{BC3B7E54-6D6E-44C4-A92A-089568618AE7}" srcOrd="0" destOrd="6"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9A822A8F-C17A-498A-8DBC-12986E7FF572}" srcId="{603AEEAF-F684-4D8A-A7E4-887E0E375FC1}" destId="{99D7D621-DAA8-4EA6-A4FC-250F94F4ACB0}" srcOrd="4" destOrd="0" parTransId="{B294F4C6-1879-425D-8374-72C9C319FA49}" sibTransId="{3B6498EE-6865-4900-AD9A-874DCFE70183}"/>
    <dgm:cxn modelId="{068B71BC-206E-40A4-89CC-8018E6BECD51}" type="presOf" srcId="{9E8CB76F-2049-431A-9C08-E0A136C74145}" destId="{8CCCE849-3C31-458E-9F06-29B27A05C70D}" srcOrd="0" destOrd="0" presId="urn:microsoft.com/office/officeart/2005/8/layout/hList1"/>
    <dgm:cxn modelId="{6AD6A94A-0D58-4525-9BC2-DE83D394C997}" srcId="{603AEEAF-F684-4D8A-A7E4-887E0E375FC1}" destId="{DC182281-1452-4873-BAAB-E3698D6FC1DC}" srcOrd="1" destOrd="0" parTransId="{4A5103D4-9082-4BAD-BFBD-C07A2CC170A6}" sibTransId="{EF6951A2-5E2B-4B84-A75E-188396412879}"/>
    <dgm:cxn modelId="{364AE0B1-B045-4083-B7D4-F53DB2953078}" type="presOf" srcId="{6BB9962D-A921-4F62-A86F-B571C8BAF431}" destId="{AEF37CF8-CC7C-4AEA-B88D-CFB304E35DB5}" srcOrd="0" destOrd="0" presId="urn:microsoft.com/office/officeart/2005/8/layout/hList1"/>
    <dgm:cxn modelId="{481ED157-930F-4AE5-849D-C86A57373D40}" type="presOf" srcId="{DC182281-1452-4873-BAAB-E3698D6FC1DC}" destId="{E6F93A2A-3FB0-45DC-B0A7-423B2075E2E3}" srcOrd="0" destOrd="1" presId="urn:microsoft.com/office/officeart/2005/8/layout/hList1"/>
    <dgm:cxn modelId="{3BF2A6BD-A9B2-4350-ADFD-2A015FC2698E}" type="presOf" srcId="{CD9C7332-5B84-4E72-8218-2336F8A63803}" destId="{8400A76D-CCE0-4375-AB75-D238D2558CF1}" srcOrd="0" destOrd="1" presId="urn:microsoft.com/office/officeart/2005/8/layout/hList1"/>
    <dgm:cxn modelId="{9B2B7ABD-62ED-4B42-91BD-3E54E490E143}" type="presOf" srcId="{A6A18BE2-CF08-44F0-AA8A-D7624F5CF1AB}" destId="{BC3B7E54-6D6E-44C4-A92A-089568618AE7}" srcOrd="0" destOrd="2" presId="urn:microsoft.com/office/officeart/2005/8/layout/hList1"/>
    <dgm:cxn modelId="{B8559D0F-2634-48A3-8EF4-3874B3393626}" srcId="{9E8CB76F-2049-431A-9C08-E0A136C74145}" destId="{9E0F9FF4-8E97-4C86-9DA2-428B0087EAAF}" srcOrd="4" destOrd="0" parTransId="{39B02121-AC1E-4FF7-B624-4D927EE877FC}" sibTransId="{DD5E1214-A952-4519-BA98-0667E12906C8}"/>
    <dgm:cxn modelId="{675FEA32-FAA4-48C3-B770-5E6DFB4A6CE4}" type="presOf" srcId="{CE0718F1-9223-4E75-A57A-DBC960FFCA17}" destId="{8400A76D-CCE0-4375-AB75-D238D2558CF1}" srcOrd="0" destOrd="2" presId="urn:microsoft.com/office/officeart/2005/8/layout/hList1"/>
    <dgm:cxn modelId="{EB370B24-725A-48A9-AF26-2711A18E5515}" srcId="{603AEEAF-F684-4D8A-A7E4-887E0E375FC1}" destId="{36BD8286-BD88-4A87-9157-3B1793362D3A}" srcOrd="3" destOrd="0" parTransId="{ADC6A5D0-5927-40E1-8896-3234B0B7F5C9}" sibTransId="{85B5ED9D-B83E-448C-B720-FFC400B31185}"/>
    <dgm:cxn modelId="{B6915550-EF5B-4C76-BE69-BF721DA62952}" type="presOf" srcId="{DBF1121F-8BFA-4D0C-96B7-83E8CD0CA466}" destId="{AEF37CF8-CC7C-4AEA-B88D-CFB304E35DB5}" srcOrd="0" destOrd="2" presId="urn:microsoft.com/office/officeart/2005/8/layout/hList1"/>
    <dgm:cxn modelId="{EDB0C511-472A-400C-86C9-9FCCBE9B2592}" srcId="{9E8CB76F-2049-431A-9C08-E0A136C74145}" destId="{CDAC2305-AABB-498D-9954-9B67913F8713}" srcOrd="8" destOrd="0" parTransId="{FEC5A3E0-841B-4B14-B8F5-22F644E7A3B0}" sibTransId="{904EE64A-0AF0-43B2-9B61-22FC9F80289F}"/>
    <dgm:cxn modelId="{05C484BC-5F46-40F5-9553-4806D47A56E6}" type="presOf" srcId="{8D48F7DA-BBFB-4499-9152-97C83528F49A}" destId="{866A8F34-8704-441F-B8F5-42C854A585BE}" srcOrd="0" destOrd="0" presId="urn:microsoft.com/office/officeart/2005/8/layout/hList1"/>
    <dgm:cxn modelId="{5917FB5F-99B9-4AB7-AAE4-D79B4A9EC3FC}" type="presOf" srcId="{492AD1BA-0449-4B1F-82CB-06325C3C7441}" destId="{AEF37CF8-CC7C-4AEA-B88D-CFB304E35DB5}" srcOrd="0" destOrd="1"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F39144A4-0E0D-494F-9D68-DE157E7990C7}" type="presOf" srcId="{603AEEAF-F684-4D8A-A7E4-887E0E375FC1}" destId="{4E17E5B9-5C8D-4ED5-943B-2AA1C844039E}" srcOrd="0" destOrd="0" presId="urn:microsoft.com/office/officeart/2005/8/layout/hList1"/>
    <dgm:cxn modelId="{1712E84E-BEC7-4F30-BE71-7B5B2C367FD1}" type="presOf" srcId="{A24D6DCB-3BF9-464B-8BC0-E6D201E718C5}" destId="{BC3B7E54-6D6E-44C4-A92A-089568618AE7}" srcOrd="0" destOrd="5" presId="urn:microsoft.com/office/officeart/2005/8/layout/hList1"/>
    <dgm:cxn modelId="{CFFDA7BC-E53B-4ECD-BB4F-CD8DA0F803D8}" type="presOf" srcId="{462B5889-8FA2-458B-906E-7D0A7FD7D8FF}" destId="{3BE66233-68EB-4712-AF4C-48D78D583849}" srcOrd="0" destOrd="0" presId="urn:microsoft.com/office/officeart/2005/8/layout/hList1"/>
    <dgm:cxn modelId="{CD70D603-A55A-46A2-902D-C3B591DB14F3}" type="presOf" srcId="{142F616F-0834-4085-A951-45F60AC0600A}" destId="{E6F93A2A-3FB0-45DC-B0A7-423B2075E2E3}" srcOrd="0" destOrd="0" presId="urn:microsoft.com/office/officeart/2005/8/layout/hList1"/>
    <dgm:cxn modelId="{DEE14029-8DB2-414E-BA56-F29F4A14D5A6}" type="presParOf" srcId="{3BE66233-68EB-4712-AF4C-48D78D583849}" destId="{544A16FB-92AB-4CBB-8C07-794A531D2F15}" srcOrd="0" destOrd="0" presId="urn:microsoft.com/office/officeart/2005/8/layout/hList1"/>
    <dgm:cxn modelId="{0CA344FD-081A-439D-983F-B6BA8693F355}" type="presParOf" srcId="{544A16FB-92AB-4CBB-8C07-794A531D2F15}" destId="{8CCCE849-3C31-458E-9F06-29B27A05C70D}" srcOrd="0" destOrd="0" presId="urn:microsoft.com/office/officeart/2005/8/layout/hList1"/>
    <dgm:cxn modelId="{2C19CE70-D8DB-4298-A974-FA6C58771199}" type="presParOf" srcId="{544A16FB-92AB-4CBB-8C07-794A531D2F15}" destId="{BC3B7E54-6D6E-44C4-A92A-089568618AE7}" srcOrd="1" destOrd="0" presId="urn:microsoft.com/office/officeart/2005/8/layout/hList1"/>
    <dgm:cxn modelId="{3AB3DE05-00BF-47E1-BFBC-CED4E42AB1C3}" type="presParOf" srcId="{3BE66233-68EB-4712-AF4C-48D78D583849}" destId="{4322B7A1-510A-492D-A54F-49B3970372D6}" srcOrd="1" destOrd="0" presId="urn:microsoft.com/office/officeart/2005/8/layout/hList1"/>
    <dgm:cxn modelId="{A49F0187-A149-4B90-8CC7-387EBBD472DE}" type="presParOf" srcId="{3BE66233-68EB-4712-AF4C-48D78D583849}" destId="{8C82F9AC-6C2C-4F10-B9C5-F0E88303896B}" srcOrd="2" destOrd="0" presId="urn:microsoft.com/office/officeart/2005/8/layout/hList1"/>
    <dgm:cxn modelId="{547888A5-70AD-4CB4-9F3D-452A368F3BA2}" type="presParOf" srcId="{8C82F9AC-6C2C-4F10-B9C5-F0E88303896B}" destId="{866A8F34-8704-441F-B8F5-42C854A585BE}" srcOrd="0" destOrd="0" presId="urn:microsoft.com/office/officeart/2005/8/layout/hList1"/>
    <dgm:cxn modelId="{0EE50992-A042-4347-AD9A-4997B1C3EFDC}" type="presParOf" srcId="{8C82F9AC-6C2C-4F10-B9C5-F0E88303896B}" destId="{AEF37CF8-CC7C-4AEA-B88D-CFB304E35DB5}" srcOrd="1" destOrd="0" presId="urn:microsoft.com/office/officeart/2005/8/layout/hList1"/>
    <dgm:cxn modelId="{8CF5A6C3-F2BC-4C62-9F0A-C5377CAD2660}" type="presParOf" srcId="{3BE66233-68EB-4712-AF4C-48D78D583849}" destId="{A45D426A-9175-4EC3-A3F1-EB887A90517E}" srcOrd="3" destOrd="0" presId="urn:microsoft.com/office/officeart/2005/8/layout/hList1"/>
    <dgm:cxn modelId="{54B7766D-1E13-469E-ADF9-509E4B2285EB}" type="presParOf" srcId="{3BE66233-68EB-4712-AF4C-48D78D583849}" destId="{DB8909C7-D95D-4295-A846-F676B9C77EE5}" srcOrd="4" destOrd="0" presId="urn:microsoft.com/office/officeart/2005/8/layout/hList1"/>
    <dgm:cxn modelId="{A26BE0A4-8894-44A9-BFE0-7B3D20C46EBD}" type="presParOf" srcId="{DB8909C7-D95D-4295-A846-F676B9C77EE5}" destId="{A5A71454-8942-43C5-A6A9-7D82A4D50DF0}" srcOrd="0" destOrd="0" presId="urn:microsoft.com/office/officeart/2005/8/layout/hList1"/>
    <dgm:cxn modelId="{23932E85-5CBA-45E2-A9AB-0E4F324612F0}" type="presParOf" srcId="{DB8909C7-D95D-4295-A846-F676B9C77EE5}" destId="{8400A76D-CCE0-4375-AB75-D238D2558CF1}" srcOrd="1" destOrd="0" presId="urn:microsoft.com/office/officeart/2005/8/layout/hList1"/>
    <dgm:cxn modelId="{263629A0-7A3A-4A12-B886-55A695D6C963}" type="presParOf" srcId="{3BE66233-68EB-4712-AF4C-48D78D583849}" destId="{1E128846-01D7-4D9E-BDF9-68A5AD90A9C7}" srcOrd="5" destOrd="0" presId="urn:microsoft.com/office/officeart/2005/8/layout/hList1"/>
    <dgm:cxn modelId="{2B484F51-5BDC-4A5F-B6E9-DF23E2BD040E}" type="presParOf" srcId="{3BE66233-68EB-4712-AF4C-48D78D583849}" destId="{38990EC5-7E5D-49F0-AF68-828B60148C0F}" srcOrd="6" destOrd="0" presId="urn:microsoft.com/office/officeart/2005/8/layout/hList1"/>
    <dgm:cxn modelId="{AB27651E-8714-454D-A101-5C60C451BFC0}" type="presParOf" srcId="{38990EC5-7E5D-49F0-AF68-828B60148C0F}" destId="{4E17E5B9-5C8D-4ED5-943B-2AA1C844039E}" srcOrd="0" destOrd="0" presId="urn:microsoft.com/office/officeart/2005/8/layout/hList1"/>
    <dgm:cxn modelId="{79CE6B7F-7277-42CC-823F-D8AD91D95572}" type="presParOf" srcId="{38990EC5-7E5D-49F0-AF68-828B60148C0F}" destId="{E6F93A2A-3FB0-45DC-B0A7-423B2075E2E3}" srcOrd="1" destOrd="0" presId="urn:microsoft.com/office/officeart/2005/8/layout/hList1"/>
  </dgm:cxnLst>
  <dgm:bg/>
  <dgm:whole/>
</dgm:dataModel>
</file>

<file path=ppt/diagrams/data17.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se sestrami</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Ochota rozptýlit obavy </a:t>
          </a:r>
          <a:br>
            <a:rPr lang="pl-PL" sz="1000" dirty="0" smtClean="0">
              <a:solidFill>
                <a:srgbClr val="333399"/>
              </a:solidFill>
            </a:rPr>
          </a:br>
          <a:r>
            <a:rPr lang="pl-PL" sz="1000" dirty="0" smtClean="0">
              <a:solidFill>
                <a:srgbClr val="333399"/>
              </a:solidFill>
            </a:rPr>
            <a:t>a strach ze strany sestry</a:t>
          </a:r>
          <a:endParaRPr lang="cs-CZ" sz="1000" dirty="0">
            <a:solidFill>
              <a:srgbClr val="333399"/>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 lékaři</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Znalost ošetřujícího lékaře</a:t>
          </a:r>
          <a:endParaRPr lang="cs-CZ" sz="1000" dirty="0">
            <a:solidFill>
              <a:srgbClr val="333399"/>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se všeobecnými službami</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Dojem z prvního kontaktu </a:t>
          </a:r>
          <a:br>
            <a:rPr lang="pl-PL" sz="1000" dirty="0" smtClean="0">
              <a:solidFill>
                <a:srgbClr val="333399"/>
              </a:solidFill>
            </a:rPr>
          </a:br>
          <a:r>
            <a:rPr lang="pl-PL" sz="1000" dirty="0" smtClean="0">
              <a:solidFill>
                <a:srgbClr val="333399"/>
              </a:solidFill>
            </a:rPr>
            <a:t>s nemocnicí</a:t>
          </a:r>
          <a:endParaRPr lang="cs-CZ" sz="1000" dirty="0">
            <a:solidFill>
              <a:srgbClr val="333399"/>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30175CD5-DB62-41A5-92D7-71EBC534817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Způsob komunikace před  pacientem ze strany sestry</a:t>
          </a:r>
          <a:endParaRPr lang="cs-CZ" sz="1000" dirty="0">
            <a:solidFill>
              <a:srgbClr val="333399"/>
            </a:solidFill>
          </a:endParaRPr>
        </a:p>
      </dgm:t>
    </dgm:pt>
    <dgm:pt modelId="{98A24FF7-B2DB-496B-B0BE-D6B377B60BA3}" type="parTrans" cxnId="{F3DA48E0-D179-4929-9473-60FD57E6A011}">
      <dgm:prSet/>
      <dgm:spPr/>
      <dgm:t>
        <a:bodyPr/>
        <a:lstStyle/>
        <a:p>
          <a:endParaRPr lang="cs-CZ"/>
        </a:p>
      </dgm:t>
    </dgm:pt>
    <dgm:pt modelId="{CE931ABF-D6A9-45B0-BDB7-C1D6E6F13DDB}" type="sibTrans" cxnId="{F3DA48E0-D179-4929-9473-60FD57E6A011}">
      <dgm:prSet/>
      <dgm:spPr/>
      <dgm:t>
        <a:bodyPr/>
        <a:lstStyle/>
        <a:p>
          <a:endParaRPr lang="cs-CZ"/>
        </a:p>
      </dgm:t>
    </dgm:pt>
    <dgm:pt modelId="{86810FC6-7422-41AE-ADDD-3EB9AEE1D23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Důvěra k ošetřujícím sestrám</a:t>
          </a:r>
          <a:endParaRPr lang="cs-CZ" sz="1000" dirty="0">
            <a:solidFill>
              <a:srgbClr val="333399"/>
            </a:solidFill>
          </a:endParaRPr>
        </a:p>
      </dgm:t>
    </dgm:pt>
    <dgm:pt modelId="{1CC92EE3-B74F-431D-8E3E-48DAD9053B79}" type="parTrans" cxnId="{0FC4273A-1075-463A-87C7-DF6C020846E7}">
      <dgm:prSet/>
      <dgm:spPr/>
      <dgm:t>
        <a:bodyPr/>
        <a:lstStyle/>
        <a:p>
          <a:endParaRPr lang="cs-CZ"/>
        </a:p>
      </dgm:t>
    </dgm:pt>
    <dgm:pt modelId="{B870081D-5BDB-4FFB-8C28-751B999DA14D}" type="sibTrans" cxnId="{0FC4273A-1075-463A-87C7-DF6C020846E7}">
      <dgm:prSet/>
      <dgm:spPr/>
      <dgm:t>
        <a:bodyPr/>
        <a:lstStyle/>
        <a:p>
          <a:endParaRPr lang="cs-CZ"/>
        </a:p>
      </dgm:t>
    </dgm:pt>
    <dgm:pt modelId="{C06CA5B4-AA93-402C-B146-6DEC0C8BD5D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Srozumitelnost odpovědí sester</a:t>
          </a:r>
          <a:endParaRPr lang="cs-CZ" sz="1000" dirty="0">
            <a:solidFill>
              <a:srgbClr val="333399"/>
            </a:solidFill>
          </a:endParaRPr>
        </a:p>
      </dgm:t>
    </dgm:pt>
    <dgm:pt modelId="{5AD61713-A43C-4B9E-87DA-1056CDF69B53}" type="parTrans" cxnId="{45C91E26-1FC5-4434-BA79-EA1A8E35ECF3}">
      <dgm:prSet/>
      <dgm:spPr/>
      <dgm:t>
        <a:bodyPr/>
        <a:lstStyle/>
        <a:p>
          <a:endParaRPr lang="cs-CZ"/>
        </a:p>
      </dgm:t>
    </dgm:pt>
    <dgm:pt modelId="{2D723320-2A4E-46FA-B879-273E75076769}" type="sibTrans" cxnId="{45C91E26-1FC5-4434-BA79-EA1A8E35ECF3}">
      <dgm:prSet/>
      <dgm:spPr/>
      <dgm:t>
        <a:bodyPr/>
        <a:lstStyle/>
        <a:p>
          <a:endParaRPr lang="cs-CZ"/>
        </a:p>
      </dgm:t>
    </dgm:pt>
    <dgm:pt modelId="{23CB24F7-2E66-47C6-9BF3-E84ECFD85E7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Rychlost pomoci ze strany zdravotnického personálu</a:t>
          </a:r>
          <a:endParaRPr lang="cs-CZ" sz="1000" dirty="0">
            <a:solidFill>
              <a:srgbClr val="333399"/>
            </a:solidFill>
          </a:endParaRPr>
        </a:p>
      </dgm:t>
    </dgm:pt>
    <dgm:pt modelId="{05C6B1D9-2A81-4F36-BD25-A64AAAA86C60}" type="parTrans" cxnId="{EE6D527E-E765-4E21-BE94-E44059F7A9A8}">
      <dgm:prSet/>
      <dgm:spPr/>
      <dgm:t>
        <a:bodyPr/>
        <a:lstStyle/>
        <a:p>
          <a:endParaRPr lang="cs-CZ"/>
        </a:p>
      </dgm:t>
    </dgm:pt>
    <dgm:pt modelId="{22B53A45-CD74-407B-B062-3EACA0A2ADF4}" type="sibTrans" cxnId="{EE6D527E-E765-4E21-BE94-E44059F7A9A8}">
      <dgm:prSet/>
      <dgm:spPr/>
      <dgm:t>
        <a:bodyPr/>
        <a:lstStyle/>
        <a:p>
          <a:endParaRPr lang="cs-CZ"/>
        </a:p>
      </dgm:t>
    </dgm:pt>
    <dgm:pt modelId="{193DC8F5-1FF0-4071-A9AE-78AD1AC6D38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Čistota pokojů</a:t>
          </a:r>
          <a:endParaRPr lang="cs-CZ" sz="1000" dirty="0">
            <a:solidFill>
              <a:srgbClr val="333399"/>
            </a:solidFill>
          </a:endParaRPr>
        </a:p>
      </dgm:t>
    </dgm:pt>
    <dgm:pt modelId="{1BCD2213-96A9-40FE-A7C1-1B4216029DE4}" type="parTrans" cxnId="{8DADF36B-FC92-4B5A-A88A-F01AA054F0DC}">
      <dgm:prSet/>
      <dgm:spPr/>
      <dgm:t>
        <a:bodyPr/>
        <a:lstStyle/>
        <a:p>
          <a:endParaRPr lang="cs-CZ"/>
        </a:p>
      </dgm:t>
    </dgm:pt>
    <dgm:pt modelId="{5ACEF4F8-14EB-4064-BC1F-D55B115B6B87}" type="sibTrans" cxnId="{8DADF36B-FC92-4B5A-A88A-F01AA054F0DC}">
      <dgm:prSet/>
      <dgm:spPr/>
      <dgm:t>
        <a:bodyPr/>
        <a:lstStyle/>
        <a:p>
          <a:endParaRPr lang="cs-CZ"/>
        </a:p>
      </dgm:t>
    </dgm:pt>
    <dgm:pt modelId="{80AF34DF-134A-499E-9AFF-64B37AB75FF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Čistota toalet a sprch</a:t>
          </a:r>
          <a:endParaRPr lang="cs-CZ" sz="1000" dirty="0">
            <a:solidFill>
              <a:srgbClr val="333399"/>
            </a:solidFill>
          </a:endParaRPr>
        </a:p>
      </dgm:t>
    </dgm:pt>
    <dgm:pt modelId="{BDBCB138-B2C6-4E5A-8306-FC0EC0D84EF0}" type="parTrans" cxnId="{EB1377B5-29B9-4868-9C4A-4006B22C009B}">
      <dgm:prSet/>
      <dgm:spPr/>
      <dgm:t>
        <a:bodyPr/>
        <a:lstStyle/>
        <a:p>
          <a:endParaRPr lang="cs-CZ"/>
        </a:p>
      </dgm:t>
    </dgm:pt>
    <dgm:pt modelId="{8E883384-8369-4414-A417-AB7ECB2EDFFC}" type="sibTrans" cxnId="{EB1377B5-29B9-4868-9C4A-4006B22C009B}">
      <dgm:prSet/>
      <dgm:spPr/>
      <dgm:t>
        <a:bodyPr/>
        <a:lstStyle/>
        <a:p>
          <a:endParaRPr lang="cs-CZ"/>
        </a:p>
      </dgm:t>
    </dgm:pt>
    <dgm:pt modelId="{0DDDF58C-49A9-48B3-B186-D7A93F4B58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Frekvence návštěv ošetřujícího lékaře</a:t>
          </a:r>
          <a:endParaRPr lang="cs-CZ" sz="1000" dirty="0">
            <a:solidFill>
              <a:srgbClr val="333399"/>
            </a:solidFill>
          </a:endParaRPr>
        </a:p>
      </dgm:t>
    </dgm:pt>
    <dgm:pt modelId="{27603E1D-9EC7-457B-951F-AA6EE4B78C85}" type="parTrans" cxnId="{6DB500E5-90AD-4720-9E71-A71D42181AF9}">
      <dgm:prSet/>
      <dgm:spPr/>
      <dgm:t>
        <a:bodyPr/>
        <a:lstStyle/>
        <a:p>
          <a:endParaRPr lang="cs-CZ"/>
        </a:p>
      </dgm:t>
    </dgm:pt>
    <dgm:pt modelId="{ABB7B1EC-30A5-4F74-8945-07288FEDEDE2}" type="sibTrans" cxnId="{6DB500E5-90AD-4720-9E71-A71D42181AF9}">
      <dgm:prSet/>
      <dgm:spPr/>
      <dgm:t>
        <a:bodyPr/>
        <a:lstStyle/>
        <a:p>
          <a:endParaRPr lang="cs-CZ"/>
        </a:p>
      </dgm:t>
    </dgm:pt>
    <dgm:pt modelId="{4C0C652D-4FC5-42B5-97AC-025B2CC578D9}">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Vztah k ošetřujícímu lékaři </a:t>
          </a:r>
          <a:br>
            <a:rPr lang="cs-CZ" sz="1000" dirty="0" smtClean="0">
              <a:solidFill>
                <a:srgbClr val="333399"/>
              </a:solidFill>
            </a:rPr>
          </a:br>
          <a:r>
            <a:rPr lang="cs-CZ" sz="1000" dirty="0" smtClean="0">
              <a:solidFill>
                <a:srgbClr val="333399"/>
              </a:solidFill>
            </a:rPr>
            <a:t>z hlediska důvěry</a:t>
          </a:r>
          <a:endParaRPr lang="cs-CZ" sz="1000" dirty="0">
            <a:solidFill>
              <a:srgbClr val="333399"/>
            </a:solidFill>
          </a:endParaRPr>
        </a:p>
      </dgm:t>
    </dgm:pt>
    <dgm:pt modelId="{434042E3-3E37-445C-8E54-1F725333EF71}" type="parTrans" cxnId="{7B01E451-3033-4BF2-A2AE-B16EC885075C}">
      <dgm:prSet/>
      <dgm:spPr/>
      <dgm:t>
        <a:bodyPr/>
        <a:lstStyle/>
        <a:p>
          <a:endParaRPr lang="cs-CZ"/>
        </a:p>
      </dgm:t>
    </dgm:pt>
    <dgm:pt modelId="{B4707DBA-DCCC-467A-9F0D-B10FF804ECE4}" type="sibTrans" cxnId="{7B01E451-3033-4BF2-A2AE-B16EC885075C}">
      <dgm:prSet/>
      <dgm:spPr/>
      <dgm:t>
        <a:bodyPr/>
        <a:lstStyle/>
        <a:p>
          <a:endParaRPr lang="cs-CZ"/>
        </a:p>
      </dgm:t>
    </dgm:pt>
    <dgm:pt modelId="{A29CC3EF-E66B-4C3D-9382-F6F8B3A0843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Srozumitelnost odpovědí lékaře</a:t>
          </a:r>
          <a:endParaRPr lang="cs-CZ" sz="1000" dirty="0">
            <a:solidFill>
              <a:srgbClr val="333399"/>
            </a:solidFill>
          </a:endParaRPr>
        </a:p>
      </dgm:t>
    </dgm:pt>
    <dgm:pt modelId="{4C72B13A-BB14-426F-B5C8-ED4A87EDA8BD}" type="parTrans" cxnId="{3E5BDDCC-6A9A-4834-BDB6-255BB4AD4290}">
      <dgm:prSet/>
      <dgm:spPr/>
      <dgm:t>
        <a:bodyPr/>
        <a:lstStyle/>
        <a:p>
          <a:endParaRPr lang="cs-CZ"/>
        </a:p>
      </dgm:t>
    </dgm:pt>
    <dgm:pt modelId="{398753E4-E62F-4A66-941F-EE85FA613BDF}" type="sibTrans" cxnId="{3E5BDDCC-6A9A-4834-BDB6-255BB4AD4290}">
      <dgm:prSet/>
      <dgm:spPr/>
      <dgm:t>
        <a:bodyPr/>
        <a:lstStyle/>
        <a:p>
          <a:endParaRPr lang="cs-CZ"/>
        </a:p>
      </dgm:t>
    </dgm:pt>
    <dgm:pt modelId="{0AFF6BBF-BA63-4D4B-B9C0-7C03483CE10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Ochota rozptýlit obavy </a:t>
          </a:r>
          <a:br>
            <a:rPr lang="pl-PL" sz="1000" dirty="0" smtClean="0">
              <a:solidFill>
                <a:srgbClr val="333399"/>
              </a:solidFill>
            </a:rPr>
          </a:br>
          <a:r>
            <a:rPr lang="pl-PL" sz="1000" dirty="0" smtClean="0">
              <a:solidFill>
                <a:srgbClr val="333399"/>
              </a:solidFill>
            </a:rPr>
            <a:t>a strach ze strany lékaře</a:t>
          </a:r>
          <a:endParaRPr lang="cs-CZ" sz="1000" dirty="0">
            <a:solidFill>
              <a:srgbClr val="333399"/>
            </a:solidFill>
          </a:endParaRPr>
        </a:p>
      </dgm:t>
    </dgm:pt>
    <dgm:pt modelId="{E3EFCD03-80B4-45BE-9322-A7EAB19F2A5A}" type="parTrans" cxnId="{EE478E01-0EC1-4349-B1A9-343030453F79}">
      <dgm:prSet/>
      <dgm:spPr/>
      <dgm:t>
        <a:bodyPr/>
        <a:lstStyle/>
        <a:p>
          <a:endParaRPr lang="cs-CZ"/>
        </a:p>
      </dgm:t>
    </dgm:pt>
    <dgm:pt modelId="{5D6AE5C8-C8A6-41F7-9FB6-0D1E9A8AFD0B}" type="sibTrans" cxnId="{EE478E01-0EC1-4349-B1A9-343030453F79}">
      <dgm:prSet/>
      <dgm:spPr/>
      <dgm:t>
        <a:bodyPr/>
        <a:lstStyle/>
        <a:p>
          <a:endParaRPr lang="cs-CZ"/>
        </a:p>
      </dgm:t>
    </dgm:pt>
    <dgm:pt modelId="{9D63360C-D157-446E-B600-5B5290BB12E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Způsob komunikace před pacientem ze strany lékaře</a:t>
          </a:r>
          <a:endParaRPr lang="cs-CZ" sz="1000" dirty="0">
            <a:solidFill>
              <a:srgbClr val="333399"/>
            </a:solidFill>
          </a:endParaRPr>
        </a:p>
      </dgm:t>
    </dgm:pt>
    <dgm:pt modelId="{55A227A7-C258-490A-9104-5B39633F1F5E}" type="parTrans" cxnId="{9ECE7186-30A7-4D8C-A889-767FEDD03EED}">
      <dgm:prSet/>
      <dgm:spPr/>
      <dgm:t>
        <a:bodyPr/>
        <a:lstStyle/>
        <a:p>
          <a:endParaRPr lang="cs-CZ"/>
        </a:p>
      </dgm:t>
    </dgm:pt>
    <dgm:pt modelId="{730D404A-CCCB-4BFA-AE68-74EEA4BF22AD}" type="sibTrans" cxnId="{9ECE7186-30A7-4D8C-A889-767FEDD03EED}">
      <dgm:prSet/>
      <dgm:spPr/>
      <dgm:t>
        <a:bodyPr/>
        <a:lstStyle/>
        <a:p>
          <a:endParaRPr lang="cs-CZ"/>
        </a:p>
      </dgm:t>
    </dgm:pt>
    <dgm:pt modelId="{DC3B9BBA-531D-48A0-8880-9B84E376259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Frekvence hovorů s lékařem</a:t>
          </a:r>
          <a:endParaRPr lang="cs-CZ" sz="1000" dirty="0">
            <a:solidFill>
              <a:srgbClr val="333399"/>
            </a:solidFill>
          </a:endParaRPr>
        </a:p>
      </dgm:t>
    </dgm:pt>
    <dgm:pt modelId="{765DE65D-A328-4E78-ACB4-848A56FFA501}" type="parTrans" cxnId="{543FADCA-5DDD-4480-9630-925A0085BDBD}">
      <dgm:prSet/>
      <dgm:spPr/>
      <dgm:t>
        <a:bodyPr/>
        <a:lstStyle/>
        <a:p>
          <a:endParaRPr lang="cs-CZ"/>
        </a:p>
      </dgm:t>
    </dgm:pt>
    <dgm:pt modelId="{45D8D583-FB2A-4A68-9FEB-5EEA8D74C65C}" type="sibTrans" cxnId="{543FADCA-5DDD-4480-9630-925A0085BDBD}">
      <dgm:prSet/>
      <dgm:spPr/>
      <dgm:t>
        <a:bodyPr/>
        <a:lstStyle/>
        <a:p>
          <a:endParaRPr lang="cs-CZ"/>
        </a:p>
      </dgm:t>
    </dgm:pt>
    <dgm:pt modelId="{E338A16E-54BE-4E4B-905A-613F631FDB1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Potřeba většího zapojení do rozhodování o vlastní léčbě</a:t>
          </a:r>
          <a:endParaRPr lang="cs-CZ" sz="1000" dirty="0">
            <a:solidFill>
              <a:srgbClr val="333399"/>
            </a:solidFill>
          </a:endParaRPr>
        </a:p>
      </dgm:t>
    </dgm:pt>
    <dgm:pt modelId="{6C74754A-6837-4C6B-B64A-D4A48DC7C5E5}" type="parTrans" cxnId="{C3F01B39-EE44-4E4F-8CD8-9240BEBF9CFE}">
      <dgm:prSet/>
      <dgm:spPr/>
      <dgm:t>
        <a:bodyPr/>
        <a:lstStyle/>
        <a:p>
          <a:endParaRPr lang="cs-CZ"/>
        </a:p>
      </dgm:t>
    </dgm:pt>
    <dgm:pt modelId="{8EC4E6A8-5504-4233-9E1A-C49B98E3433D}" type="sibTrans" cxnId="{C3F01B39-EE44-4E4F-8CD8-9240BEBF9CFE}">
      <dgm:prSet/>
      <dgm:spPr/>
      <dgm:t>
        <a:bodyPr/>
        <a:lstStyle/>
        <a:p>
          <a:endParaRPr lang="cs-CZ"/>
        </a:p>
      </dgm:t>
    </dgm:pt>
    <dgm:pt modelId="{169CDFC7-3B7F-4727-8C1A-843A87233AC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příležitostí pro rodinu hovořit s lékařem</a:t>
          </a:r>
          <a:endParaRPr lang="cs-CZ" sz="1000" dirty="0">
            <a:solidFill>
              <a:srgbClr val="333399"/>
            </a:solidFill>
          </a:endParaRPr>
        </a:p>
      </dgm:t>
    </dgm:pt>
    <dgm:pt modelId="{934B0EB0-F583-49D3-B6C6-943336CC0A1E}" type="parTrans" cxnId="{3480266C-7D4F-4CEF-8A5C-24C3455EE1AF}">
      <dgm:prSet/>
      <dgm:spPr/>
      <dgm:t>
        <a:bodyPr/>
        <a:lstStyle/>
        <a:p>
          <a:endParaRPr lang="cs-CZ"/>
        </a:p>
      </dgm:t>
    </dgm:pt>
    <dgm:pt modelId="{A56EE705-3717-40FC-8DD2-996D1D4E57C2}" type="sibTrans" cxnId="{3480266C-7D4F-4CEF-8A5C-24C3455EE1AF}">
      <dgm:prSet/>
      <dgm:spPr/>
      <dgm:t>
        <a:bodyPr/>
        <a:lstStyle/>
        <a:p>
          <a:endParaRPr lang="cs-CZ"/>
        </a:p>
      </dgm:t>
    </dgm:pt>
    <dgm:pt modelId="{78D071F4-7FA4-44A4-AD5E-0E1597D12A3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soukromí při probírání zdravotního stavu nebo léčby</a:t>
          </a:r>
          <a:endParaRPr lang="cs-CZ" sz="1000" dirty="0">
            <a:solidFill>
              <a:srgbClr val="333399"/>
            </a:solidFill>
          </a:endParaRPr>
        </a:p>
      </dgm:t>
    </dgm:pt>
    <dgm:pt modelId="{5E9E747F-B6BC-41D0-B52E-0D51B811D4FE}" type="parTrans" cxnId="{5E44BD16-7B85-4A53-81E0-0B32AFBC8ABE}">
      <dgm:prSet/>
      <dgm:spPr/>
      <dgm:t>
        <a:bodyPr/>
        <a:lstStyle/>
        <a:p>
          <a:endParaRPr lang="cs-CZ"/>
        </a:p>
      </dgm:t>
    </dgm:pt>
    <dgm:pt modelId="{C841F965-9759-49DD-A81D-129296E6C6A5}" type="sibTrans" cxnId="{5E44BD16-7B85-4A53-81E0-0B32AFBC8ABE}">
      <dgm:prSet/>
      <dgm:spPr/>
      <dgm:t>
        <a:bodyPr/>
        <a:lstStyle/>
        <a:p>
          <a:endParaRPr lang="cs-CZ"/>
        </a:p>
      </dgm:t>
    </dgm:pt>
    <dgm:pt modelId="{1304F153-6800-4336-BCAC-C60D5662409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informací </a:t>
          </a:r>
          <a:br>
            <a:rPr lang="cs-CZ" sz="1000" dirty="0" smtClean="0">
              <a:solidFill>
                <a:srgbClr val="333399"/>
              </a:solidFill>
            </a:rPr>
          </a:br>
          <a:r>
            <a:rPr lang="cs-CZ" sz="1000" dirty="0" smtClean="0">
              <a:solidFill>
                <a:srgbClr val="333399"/>
              </a:solidFill>
            </a:rPr>
            <a:t>o zdravotním stavu a dalším průběhu léčby</a:t>
          </a:r>
          <a:endParaRPr lang="cs-CZ" sz="1000" dirty="0">
            <a:solidFill>
              <a:srgbClr val="333399"/>
            </a:solidFill>
          </a:endParaRPr>
        </a:p>
      </dgm:t>
    </dgm:pt>
    <dgm:pt modelId="{6B72526F-6B98-4A1D-A0C9-9B16D46C0C05}" type="parTrans" cxnId="{C7F43502-FCBC-4768-B347-CEE08D041D89}">
      <dgm:prSet/>
      <dgm:spPr/>
      <dgm:t>
        <a:bodyPr/>
        <a:lstStyle/>
        <a:p>
          <a:endParaRPr lang="cs-CZ"/>
        </a:p>
      </dgm:t>
    </dgm:pt>
    <dgm:pt modelId="{46BCBF8C-FD90-44F2-A33E-65EB9500965C}" type="sibTrans" cxnId="{C7F43502-FCBC-4768-B347-CEE08D041D89}">
      <dgm:prSet/>
      <dgm:spPr/>
      <dgm:t>
        <a:bodyPr/>
        <a:lstStyle/>
        <a:p>
          <a:endParaRPr lang="cs-CZ"/>
        </a:p>
      </dgm:t>
    </dgm:pt>
    <dgm:pt modelId="{2B17AE43-DD9C-443C-9C8B-D7ABC4ABCB0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Organizace a plynulost přijetí do nemocnice</a:t>
          </a:r>
          <a:endParaRPr lang="cs-CZ" sz="1000" dirty="0">
            <a:solidFill>
              <a:srgbClr val="333399"/>
            </a:solidFill>
          </a:endParaRPr>
        </a:p>
      </dgm:t>
    </dgm:pt>
    <dgm:pt modelId="{78788ED8-62FD-4D44-82D2-C20079B74A6D}" type="parTrans" cxnId="{17632BDF-F8EE-43EC-989E-BCC18460A15A}">
      <dgm:prSet/>
      <dgm:spPr/>
      <dgm:t>
        <a:bodyPr/>
        <a:lstStyle/>
        <a:p>
          <a:endParaRPr lang="cs-CZ"/>
        </a:p>
      </dgm:t>
    </dgm:pt>
    <dgm:pt modelId="{9D02D754-9B5F-4478-AA1E-6A02E5B3C9A2}" type="sibTrans" cxnId="{17632BDF-F8EE-43EC-989E-BCC18460A15A}">
      <dgm:prSet/>
      <dgm:spPr/>
      <dgm:t>
        <a:bodyPr/>
        <a:lstStyle/>
        <a:p>
          <a:endParaRPr lang="cs-CZ"/>
        </a:p>
      </dgm:t>
    </dgm:pt>
    <dgm:pt modelId="{1BBE552A-FF31-4A25-A5A0-F74A56866FC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Kvalita jídla</a:t>
          </a:r>
          <a:endParaRPr lang="cs-CZ" sz="1000" dirty="0">
            <a:solidFill>
              <a:srgbClr val="333399"/>
            </a:solidFill>
          </a:endParaRPr>
        </a:p>
      </dgm:t>
    </dgm:pt>
    <dgm:pt modelId="{FA9F2ED4-87A8-42E6-BD6A-3B678A428256}" type="parTrans" cxnId="{424820B2-5952-4EA9-BE7E-4EF00018DA6D}">
      <dgm:prSet/>
      <dgm:spPr/>
      <dgm:t>
        <a:bodyPr/>
        <a:lstStyle/>
        <a:p>
          <a:endParaRPr lang="cs-CZ"/>
        </a:p>
      </dgm:t>
    </dgm:pt>
    <dgm:pt modelId="{426E6FA9-D502-4427-86D8-52C29477D844}" type="sibTrans" cxnId="{424820B2-5952-4EA9-BE7E-4EF00018DA6D}">
      <dgm:prSet/>
      <dgm:spPr/>
      <dgm:t>
        <a:bodyPr/>
        <a:lstStyle/>
        <a:p>
          <a:endParaRPr lang="cs-CZ"/>
        </a:p>
      </dgm:t>
    </dgm:pt>
    <dgm:pt modelId="{31D2F912-E349-46BD-B1DA-70298D629DB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Spokojenost s vybranými službami nemocnice (telefon, TV, noviny atd.)</a:t>
          </a:r>
          <a:endParaRPr lang="cs-CZ" sz="1000" dirty="0">
            <a:solidFill>
              <a:srgbClr val="333399"/>
            </a:solidFill>
          </a:endParaRPr>
        </a:p>
      </dgm:t>
    </dgm:pt>
    <dgm:pt modelId="{DC92A304-0518-4F48-B0D5-A834900C111B}" type="parTrans" cxnId="{D5984720-2595-4359-A8A0-B5E6F5F11497}">
      <dgm:prSet/>
      <dgm:spPr/>
      <dgm:t>
        <a:bodyPr/>
        <a:lstStyle/>
        <a:p>
          <a:endParaRPr lang="cs-CZ"/>
        </a:p>
      </dgm:t>
    </dgm:pt>
    <dgm:pt modelId="{D0241E4B-ADB5-4AF9-A481-E3DAF51EBC2D}" type="sibTrans" cxnId="{D5984720-2595-4359-A8A0-B5E6F5F11497}">
      <dgm:prSet/>
      <dgm:spPr/>
      <dgm:t>
        <a:bodyPr/>
        <a:lstStyle/>
        <a:p>
          <a:endParaRPr lang="cs-CZ"/>
        </a:p>
      </dgm:t>
    </dgm:pt>
    <dgm:pt modelId="{EE0EDF0C-4FE7-4617-B9BD-962081F9C8B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Doporučení nemocnice rodině nebo přátelům</a:t>
          </a:r>
          <a:endParaRPr lang="cs-CZ" sz="1000" dirty="0">
            <a:solidFill>
              <a:srgbClr val="333399"/>
            </a:solidFill>
          </a:endParaRPr>
        </a:p>
      </dgm:t>
    </dgm:pt>
    <dgm:pt modelId="{2D5EAC29-2611-4013-AD1C-C363A049A655}" type="parTrans" cxnId="{DCC7FB7B-A756-4D2A-8595-7B8CE691DDD0}">
      <dgm:prSet/>
      <dgm:spPr/>
      <dgm:t>
        <a:bodyPr/>
        <a:lstStyle/>
        <a:p>
          <a:endParaRPr lang="cs-CZ"/>
        </a:p>
      </dgm:t>
    </dgm:pt>
    <dgm:pt modelId="{31FC33F6-35C0-4051-918E-018A5669D06F}" type="sibTrans" cxnId="{DCC7FB7B-A756-4D2A-8595-7B8CE691DDD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3">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3">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3">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3">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3">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3">
        <dgm:presLayoutVars>
          <dgm:bulletEnabled val="1"/>
        </dgm:presLayoutVars>
      </dgm:prSet>
      <dgm:spPr/>
      <dgm:t>
        <a:bodyPr/>
        <a:lstStyle/>
        <a:p>
          <a:endParaRPr lang="cs-CZ"/>
        </a:p>
      </dgm:t>
    </dgm:pt>
  </dgm:ptLst>
  <dgm:cxnLst>
    <dgm:cxn modelId="{7259DAA4-2225-4648-BFF8-B9DE515C14FB}" type="presOf" srcId="{1BBE552A-FF31-4A25-A5A0-F74A56866FCB}" destId="{8400A76D-CCE0-4375-AB75-D238D2558CF1}" srcOrd="0" destOrd="2" presId="urn:microsoft.com/office/officeart/2005/8/layout/hList1"/>
    <dgm:cxn modelId="{EB8BEAAE-4F00-4BD9-AD7D-5BED22635FEE}" type="presOf" srcId="{193DC8F5-1FF0-4071-A9AE-78AD1AC6D386}" destId="{BC3B7E54-6D6E-44C4-A92A-089568618AE7}" srcOrd="0" destOrd="5" presId="urn:microsoft.com/office/officeart/2005/8/layout/hList1"/>
    <dgm:cxn modelId="{FC88325E-A1AB-441D-929F-9C9E40230F4A}" type="presOf" srcId="{462B5889-8FA2-458B-906E-7D0A7FD7D8FF}" destId="{3BE66233-68EB-4712-AF4C-48D78D583849}" srcOrd="0" destOrd="0" presId="urn:microsoft.com/office/officeart/2005/8/layout/hList1"/>
    <dgm:cxn modelId="{D1D56F03-2DEC-41C7-ADD6-CA399ED1F888}" type="presOf" srcId="{EE0EDF0C-4FE7-4617-B9BD-962081F9C8B2}" destId="{8400A76D-CCE0-4375-AB75-D238D2558CF1}" srcOrd="0" destOrd="4" presId="urn:microsoft.com/office/officeart/2005/8/layout/hList1"/>
    <dgm:cxn modelId="{61A0CB67-3968-4C4A-8F27-1AFF1D1D0659}" type="presOf" srcId="{A29CC3EF-E66B-4C3D-9382-F6F8B3A0843D}" destId="{AEF37CF8-CC7C-4AEA-B88D-CFB304E35DB5}" srcOrd="0" destOrd="3" presId="urn:microsoft.com/office/officeart/2005/8/layout/hList1"/>
    <dgm:cxn modelId="{EB1377B5-29B9-4868-9C4A-4006B22C009B}" srcId="{9E8CB76F-2049-431A-9C08-E0A136C74145}" destId="{80AF34DF-134A-499E-9AFF-64B37AB75FFF}" srcOrd="6" destOrd="0" parTransId="{BDBCB138-B2C6-4E5A-8306-FC0EC0D84EF0}" sibTransId="{8E883384-8369-4414-A417-AB7ECB2EDFFC}"/>
    <dgm:cxn modelId="{0FC4273A-1075-463A-87C7-DF6C020846E7}" srcId="{9E8CB76F-2049-431A-9C08-E0A136C74145}" destId="{86810FC6-7422-41AE-ADDD-3EB9AEE1D23E}" srcOrd="2" destOrd="0" parTransId="{1CC92EE3-B74F-431D-8E3E-48DAD9053B79}" sibTransId="{B870081D-5BDB-4FFB-8C28-751B999DA14D}"/>
    <dgm:cxn modelId="{4B16DAC4-DA9E-4CBD-8A6D-3F689E1B81AE}" type="presOf" srcId="{1304F153-6800-4336-BCAC-C60D56624098}" destId="{AEF37CF8-CC7C-4AEA-B88D-CFB304E35DB5}" srcOrd="0" destOrd="10" presId="urn:microsoft.com/office/officeart/2005/8/layout/hList1"/>
    <dgm:cxn modelId="{543FADCA-5DDD-4480-9630-925A0085BDBD}" srcId="{8D48F7DA-BBFB-4499-9152-97C83528F49A}" destId="{DC3B9BBA-531D-48A0-8880-9B84E376259A}" srcOrd="6" destOrd="0" parTransId="{765DE65D-A328-4E78-ACB4-848A56FFA501}" sibTransId="{45D8D583-FB2A-4A68-9FEB-5EEA8D74C65C}"/>
    <dgm:cxn modelId="{010D41B6-B166-4AE6-9FAC-8BCD75516A97}" type="presOf" srcId="{23CB24F7-2E66-47C6-9BF3-E84ECFD85E7F}" destId="{BC3B7E54-6D6E-44C4-A92A-089568618AE7}" srcOrd="0" destOrd="4"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3480266C-7D4F-4CEF-8A5C-24C3455EE1AF}" srcId="{8D48F7DA-BBFB-4499-9152-97C83528F49A}" destId="{169CDFC7-3B7F-4727-8C1A-843A87233AC3}" srcOrd="8" destOrd="0" parTransId="{934B0EB0-F583-49D3-B6C6-943336CC0A1E}" sibTransId="{A56EE705-3717-40FC-8DD2-996D1D4E57C2}"/>
    <dgm:cxn modelId="{9ECE7186-30A7-4D8C-A889-767FEDD03EED}" srcId="{8D48F7DA-BBFB-4499-9152-97C83528F49A}" destId="{9D63360C-D157-446E-B600-5B5290BB12E4}" srcOrd="5" destOrd="0" parTransId="{55A227A7-C258-490A-9104-5B39633F1F5E}" sibTransId="{730D404A-CCCB-4BFA-AE68-74EEA4BF22AD}"/>
    <dgm:cxn modelId="{EE6D527E-E765-4E21-BE94-E44059F7A9A8}" srcId="{9E8CB76F-2049-431A-9C08-E0A136C74145}" destId="{23CB24F7-2E66-47C6-9BF3-E84ECFD85E7F}" srcOrd="4" destOrd="0" parTransId="{05C6B1D9-2A81-4F36-BD25-A64AAAA86C60}" sibTransId="{22B53A45-CD74-407B-B062-3EACA0A2ADF4}"/>
    <dgm:cxn modelId="{424820B2-5952-4EA9-BE7E-4EF00018DA6D}" srcId="{51B314C1-0E8F-43D9-AD2D-30639BFC6CC7}" destId="{1BBE552A-FF31-4A25-A5A0-F74A56866FCB}" srcOrd="2" destOrd="0" parTransId="{FA9F2ED4-87A8-42E6-BD6A-3B678A428256}" sibTransId="{426E6FA9-D502-4427-86D8-52C29477D844}"/>
    <dgm:cxn modelId="{F3DA48E0-D179-4929-9473-60FD57E6A011}" srcId="{9E8CB76F-2049-431A-9C08-E0A136C74145}" destId="{30175CD5-DB62-41A5-92D7-71EBC5348170}" srcOrd="1" destOrd="0" parTransId="{98A24FF7-B2DB-496B-B0BE-D6B377B60BA3}" sibTransId="{CE931ABF-D6A9-45B0-BDB7-C1D6E6F13DDB}"/>
    <dgm:cxn modelId="{7AACA339-7F93-4EE3-A62B-C9105BE25ADC}" type="presOf" srcId="{E338A16E-54BE-4E4B-905A-613F631FDB1D}" destId="{AEF37CF8-CC7C-4AEA-B88D-CFB304E35DB5}" srcOrd="0" destOrd="7" presId="urn:microsoft.com/office/officeart/2005/8/layout/hList1"/>
    <dgm:cxn modelId="{DCC7FB7B-A756-4D2A-8595-7B8CE691DDD0}" srcId="{51B314C1-0E8F-43D9-AD2D-30639BFC6CC7}" destId="{EE0EDF0C-4FE7-4617-B9BD-962081F9C8B2}" srcOrd="4" destOrd="0" parTransId="{2D5EAC29-2611-4013-AD1C-C363A049A655}" sibTransId="{31FC33F6-35C0-4051-918E-018A5669D06F}"/>
    <dgm:cxn modelId="{675A90D2-80A5-4C9C-8594-6E29611D308F}" srcId="{462B5889-8FA2-458B-906E-7D0A7FD7D8FF}" destId="{9E8CB76F-2049-431A-9C08-E0A136C74145}" srcOrd="0" destOrd="0" parTransId="{69B8301E-B4B9-4916-8F78-E9329DAB69FD}" sibTransId="{9BC6E853-EAE5-4548-8EE5-FFDEACC00AC5}"/>
    <dgm:cxn modelId="{D5984720-2595-4359-A8A0-B5E6F5F11497}" srcId="{51B314C1-0E8F-43D9-AD2D-30639BFC6CC7}" destId="{31D2F912-E349-46BD-B1DA-70298D629DBB}" srcOrd="3" destOrd="0" parTransId="{DC92A304-0518-4F48-B0D5-A834900C111B}" sibTransId="{D0241E4B-ADB5-4AF9-A481-E3DAF51EBC2D}"/>
    <dgm:cxn modelId="{7118D485-E514-4B2F-807B-EE198C0E07EE}" type="presOf" srcId="{51B314C1-0E8F-43D9-AD2D-30639BFC6CC7}" destId="{A5A71454-8942-43C5-A6A9-7D82A4D50DF0}" srcOrd="0" destOrd="0" presId="urn:microsoft.com/office/officeart/2005/8/layout/hList1"/>
    <dgm:cxn modelId="{95F28596-D1BE-4EF7-B1FF-5D907910E004}" type="presOf" srcId="{2B17AE43-DD9C-443C-9C8B-D7ABC4ABCB01}" destId="{8400A76D-CCE0-4375-AB75-D238D2558CF1}" srcOrd="0" destOrd="1"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8DADF36B-FC92-4B5A-A88A-F01AA054F0DC}" srcId="{9E8CB76F-2049-431A-9C08-E0A136C74145}" destId="{193DC8F5-1FF0-4071-A9AE-78AD1AC6D386}" srcOrd="5" destOrd="0" parTransId="{1BCD2213-96A9-40FE-A7C1-1B4216029DE4}" sibTransId="{5ACEF4F8-14EB-4064-BC1F-D55B115B6B87}"/>
    <dgm:cxn modelId="{BD3672D3-D032-4CC1-9A38-1B60EC49C75E}" type="presOf" srcId="{8D48F7DA-BBFB-4499-9152-97C83528F49A}" destId="{866A8F34-8704-441F-B8F5-42C854A585BE}" srcOrd="0" destOrd="0" presId="urn:microsoft.com/office/officeart/2005/8/layout/hList1"/>
    <dgm:cxn modelId="{C3F01B39-EE44-4E4F-8CD8-9240BEBF9CFE}" srcId="{8D48F7DA-BBFB-4499-9152-97C83528F49A}" destId="{E338A16E-54BE-4E4B-905A-613F631FDB1D}" srcOrd="7" destOrd="0" parTransId="{6C74754A-6837-4C6B-B64A-D4A48DC7C5E5}" sibTransId="{8EC4E6A8-5504-4233-9E1A-C49B98E3433D}"/>
    <dgm:cxn modelId="{9D48D4FF-44B0-4D82-9D95-C37F0228A081}" type="presOf" srcId="{78D071F4-7FA4-44A4-AD5E-0E1597D12A3D}" destId="{AEF37CF8-CC7C-4AEA-B88D-CFB304E35DB5}" srcOrd="0" destOrd="9" presId="urn:microsoft.com/office/officeart/2005/8/layout/hList1"/>
    <dgm:cxn modelId="{EE478E01-0EC1-4349-B1A9-343030453F79}" srcId="{8D48F7DA-BBFB-4499-9152-97C83528F49A}" destId="{0AFF6BBF-BA63-4D4B-B9C0-7C03483CE10F}" srcOrd="4" destOrd="0" parTransId="{E3EFCD03-80B4-45BE-9322-A7EAB19F2A5A}" sibTransId="{5D6AE5C8-C8A6-41F7-9FB6-0D1E9A8AFD0B}"/>
    <dgm:cxn modelId="{648D697E-9B48-4D6F-B7E8-E3AC8C81E375}" srcId="{8D48F7DA-BBFB-4499-9152-97C83528F49A}" destId="{6BB9962D-A921-4F62-A86F-B571C8BAF431}" srcOrd="0" destOrd="0" parTransId="{096CBD8D-6173-49B9-88B9-B2D3CC603ED0}" sibTransId="{FE34A885-DA18-4F60-B383-B5AACBA88DE1}"/>
    <dgm:cxn modelId="{17632BDF-F8EE-43EC-989E-BCC18460A15A}" srcId="{51B314C1-0E8F-43D9-AD2D-30639BFC6CC7}" destId="{2B17AE43-DD9C-443C-9C8B-D7ABC4ABCB01}" srcOrd="1" destOrd="0" parTransId="{78788ED8-62FD-4D44-82D2-C20079B74A6D}" sibTransId="{9D02D754-9B5F-4478-AA1E-6A02E5B3C9A2}"/>
    <dgm:cxn modelId="{ACDCF310-CD31-43DA-AF98-152B0C2CCC36}" type="presOf" srcId="{4C0C652D-4FC5-42B5-97AC-025B2CC578D9}" destId="{AEF37CF8-CC7C-4AEA-B88D-CFB304E35DB5}" srcOrd="0" destOrd="2" presId="urn:microsoft.com/office/officeart/2005/8/layout/hList1"/>
    <dgm:cxn modelId="{C7F43502-FCBC-4768-B347-CEE08D041D89}" srcId="{8D48F7DA-BBFB-4499-9152-97C83528F49A}" destId="{1304F153-6800-4336-BCAC-C60D56624098}" srcOrd="10" destOrd="0" parTransId="{6B72526F-6B98-4A1D-A0C9-9B16D46C0C05}" sibTransId="{46BCBF8C-FD90-44F2-A33E-65EB9500965C}"/>
    <dgm:cxn modelId="{08C3D12D-99A8-4A2D-B53E-2E3E99D90B44}" srcId="{462B5889-8FA2-458B-906E-7D0A7FD7D8FF}" destId="{51B314C1-0E8F-43D9-AD2D-30639BFC6CC7}" srcOrd="2" destOrd="0" parTransId="{3AFA477A-E883-4E8D-B31C-15D44DDE6649}" sibTransId="{8F13D755-9D44-4C0B-B08C-D6EF7DCC57AF}"/>
    <dgm:cxn modelId="{3D689427-5CF2-4BB6-B8C5-BDCABC3265CE}" type="presOf" srcId="{C06CA5B4-AA93-402C-B146-6DEC0C8BD5D4}" destId="{BC3B7E54-6D6E-44C4-A92A-089568618AE7}" srcOrd="0" destOrd="3" presId="urn:microsoft.com/office/officeart/2005/8/layout/hList1"/>
    <dgm:cxn modelId="{2A654AD1-EBB8-4A5D-902C-4B56DF8C6958}" type="presOf" srcId="{0AFF6BBF-BA63-4D4B-B9C0-7C03483CE10F}" destId="{AEF37CF8-CC7C-4AEA-B88D-CFB304E35DB5}" srcOrd="0" destOrd="4" presId="urn:microsoft.com/office/officeart/2005/8/layout/hList1"/>
    <dgm:cxn modelId="{639DB0BA-98AB-48EA-BB9C-B66B46DD797E}" type="presOf" srcId="{86810FC6-7422-41AE-ADDD-3EB9AEE1D23E}" destId="{BC3B7E54-6D6E-44C4-A92A-089568618AE7}" srcOrd="0" destOrd="2" presId="urn:microsoft.com/office/officeart/2005/8/layout/hList1"/>
    <dgm:cxn modelId="{3E5BDDCC-6A9A-4834-BDB6-255BB4AD4290}" srcId="{8D48F7DA-BBFB-4499-9152-97C83528F49A}" destId="{A29CC3EF-E66B-4C3D-9382-F6F8B3A0843D}" srcOrd="3" destOrd="0" parTransId="{4C72B13A-BB14-426F-B5C8-ED4A87EDA8BD}" sibTransId="{398753E4-E62F-4A66-941F-EE85FA613BDF}"/>
    <dgm:cxn modelId="{E1A7ABFE-ED76-448D-AFE8-0030FBE94529}" type="presOf" srcId="{2FA8557F-746C-48CC-AE72-9388E450E751}" destId="{BC3B7E54-6D6E-44C4-A92A-089568618AE7}" srcOrd="0" destOrd="0" presId="urn:microsoft.com/office/officeart/2005/8/layout/hList1"/>
    <dgm:cxn modelId="{7B01E451-3033-4BF2-A2AE-B16EC885075C}" srcId="{8D48F7DA-BBFB-4499-9152-97C83528F49A}" destId="{4C0C652D-4FC5-42B5-97AC-025B2CC578D9}" srcOrd="2" destOrd="0" parTransId="{434042E3-3E37-445C-8E54-1F725333EF71}" sibTransId="{B4707DBA-DCCC-467A-9F0D-B10FF804ECE4}"/>
    <dgm:cxn modelId="{D1AF4798-47D6-48BE-8442-CC7BCFFE5558}" type="presOf" srcId="{9E8CB76F-2049-431A-9C08-E0A136C74145}" destId="{8CCCE849-3C31-458E-9F06-29B27A05C70D}" srcOrd="0" destOrd="0" presId="urn:microsoft.com/office/officeart/2005/8/layout/hList1"/>
    <dgm:cxn modelId="{6DB500E5-90AD-4720-9E71-A71D42181AF9}" srcId="{8D48F7DA-BBFB-4499-9152-97C83528F49A}" destId="{0DDDF58C-49A9-48B3-B186-D7A93F4B5888}" srcOrd="1" destOrd="0" parTransId="{27603E1D-9EC7-457B-951F-AA6EE4B78C85}" sibTransId="{ABB7B1EC-30A5-4F74-8945-07288FEDEDE2}"/>
    <dgm:cxn modelId="{DDD22608-7557-45B6-8763-CCF13DF7CB72}" type="presOf" srcId="{30175CD5-DB62-41A5-92D7-71EBC5348170}" destId="{BC3B7E54-6D6E-44C4-A92A-089568618AE7}" srcOrd="0" destOrd="1" presId="urn:microsoft.com/office/officeart/2005/8/layout/hList1"/>
    <dgm:cxn modelId="{F1A52DCE-E3FC-4A38-8C7D-91915784DA6E}" type="presOf" srcId="{0DDDF58C-49A9-48B3-B186-D7A93F4B5888}" destId="{AEF37CF8-CC7C-4AEA-B88D-CFB304E35DB5}" srcOrd="0" destOrd="1" presId="urn:microsoft.com/office/officeart/2005/8/layout/hList1"/>
    <dgm:cxn modelId="{14415C59-16C8-43A2-85C7-0F57E27094A7}" type="presOf" srcId="{9D63360C-D157-446E-B600-5B5290BB12E4}" destId="{AEF37CF8-CC7C-4AEA-B88D-CFB304E35DB5}" srcOrd="0" destOrd="5" presId="urn:microsoft.com/office/officeart/2005/8/layout/hList1"/>
    <dgm:cxn modelId="{7B2F45AF-AEBD-4DB6-B61D-A3BF6E7DBAED}" type="presOf" srcId="{DC3B9BBA-531D-48A0-8880-9B84E376259A}" destId="{AEF37CF8-CC7C-4AEA-B88D-CFB304E35DB5}" srcOrd="0" destOrd="6" presId="urn:microsoft.com/office/officeart/2005/8/layout/hList1"/>
    <dgm:cxn modelId="{5E44BD16-7B85-4A53-81E0-0B32AFBC8ABE}" srcId="{8D48F7DA-BBFB-4499-9152-97C83528F49A}" destId="{78D071F4-7FA4-44A4-AD5E-0E1597D12A3D}" srcOrd="9" destOrd="0" parTransId="{5E9E747F-B6BC-41D0-B52E-0D51B811D4FE}" sibTransId="{C841F965-9759-49DD-A81D-129296E6C6A5}"/>
    <dgm:cxn modelId="{52385375-BD96-48F9-9390-8D8E4C38EF46}" type="presOf" srcId="{D4E6A407-62BA-43DA-8142-3BD3C5DF999B}" destId="{8400A76D-CCE0-4375-AB75-D238D2558CF1}" srcOrd="0" destOrd="0" presId="urn:microsoft.com/office/officeart/2005/8/layout/hList1"/>
    <dgm:cxn modelId="{921B05AC-9F92-4BBF-8D53-48CDB16F84B4}" type="presOf" srcId="{169CDFC7-3B7F-4727-8C1A-843A87233AC3}" destId="{AEF37CF8-CC7C-4AEA-B88D-CFB304E35DB5}" srcOrd="0" destOrd="8"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F80CC672-B453-467F-A1A1-9131B2F8B30D}" type="presOf" srcId="{31D2F912-E349-46BD-B1DA-70298D629DBB}" destId="{8400A76D-CCE0-4375-AB75-D238D2558CF1}" srcOrd="0" destOrd="3" presId="urn:microsoft.com/office/officeart/2005/8/layout/hList1"/>
    <dgm:cxn modelId="{45C91E26-1FC5-4434-BA79-EA1A8E35ECF3}" srcId="{9E8CB76F-2049-431A-9C08-E0A136C74145}" destId="{C06CA5B4-AA93-402C-B146-6DEC0C8BD5D4}" srcOrd="3" destOrd="0" parTransId="{5AD61713-A43C-4B9E-87DA-1056CDF69B53}" sibTransId="{2D723320-2A4E-46FA-B879-273E75076769}"/>
    <dgm:cxn modelId="{9C7D3C4D-07A2-4575-B321-C48CDE7FCCD3}" type="presOf" srcId="{80AF34DF-134A-499E-9AFF-64B37AB75FFF}" destId="{BC3B7E54-6D6E-44C4-A92A-089568618AE7}" srcOrd="0" destOrd="6" presId="urn:microsoft.com/office/officeart/2005/8/layout/hList1"/>
    <dgm:cxn modelId="{864E86F3-501A-4B2E-B09E-9725A629B28B}" type="presOf" srcId="{6BB9962D-A921-4F62-A86F-B571C8BAF431}" destId="{AEF37CF8-CC7C-4AEA-B88D-CFB304E35DB5}" srcOrd="0" destOrd="0" presId="urn:microsoft.com/office/officeart/2005/8/layout/hList1"/>
    <dgm:cxn modelId="{C4DEE17D-7361-41AD-A508-76764F773DC8}" type="presParOf" srcId="{3BE66233-68EB-4712-AF4C-48D78D583849}" destId="{544A16FB-92AB-4CBB-8C07-794A531D2F15}" srcOrd="0" destOrd="0" presId="urn:microsoft.com/office/officeart/2005/8/layout/hList1"/>
    <dgm:cxn modelId="{6D19DA4E-7B7D-4C51-A6E4-34E888EDE74B}" type="presParOf" srcId="{544A16FB-92AB-4CBB-8C07-794A531D2F15}" destId="{8CCCE849-3C31-458E-9F06-29B27A05C70D}" srcOrd="0" destOrd="0" presId="urn:microsoft.com/office/officeart/2005/8/layout/hList1"/>
    <dgm:cxn modelId="{7F6713C6-DCDC-45C8-B126-6071576B3D4D}" type="presParOf" srcId="{544A16FB-92AB-4CBB-8C07-794A531D2F15}" destId="{BC3B7E54-6D6E-44C4-A92A-089568618AE7}" srcOrd="1" destOrd="0" presId="urn:microsoft.com/office/officeart/2005/8/layout/hList1"/>
    <dgm:cxn modelId="{1CD5057C-2334-44D9-B8C6-6B5130E8B6C0}" type="presParOf" srcId="{3BE66233-68EB-4712-AF4C-48D78D583849}" destId="{4322B7A1-510A-492D-A54F-49B3970372D6}" srcOrd="1" destOrd="0" presId="urn:microsoft.com/office/officeart/2005/8/layout/hList1"/>
    <dgm:cxn modelId="{1F3151E8-2431-40E4-9969-3361D10C6904}" type="presParOf" srcId="{3BE66233-68EB-4712-AF4C-48D78D583849}" destId="{8C82F9AC-6C2C-4F10-B9C5-F0E88303896B}" srcOrd="2" destOrd="0" presId="urn:microsoft.com/office/officeart/2005/8/layout/hList1"/>
    <dgm:cxn modelId="{59C26AA7-C60B-4640-853A-549147A2E976}" type="presParOf" srcId="{8C82F9AC-6C2C-4F10-B9C5-F0E88303896B}" destId="{866A8F34-8704-441F-B8F5-42C854A585BE}" srcOrd="0" destOrd="0" presId="urn:microsoft.com/office/officeart/2005/8/layout/hList1"/>
    <dgm:cxn modelId="{902ACF6F-49CE-4BEC-AAF2-451C8450109A}" type="presParOf" srcId="{8C82F9AC-6C2C-4F10-B9C5-F0E88303896B}" destId="{AEF37CF8-CC7C-4AEA-B88D-CFB304E35DB5}" srcOrd="1" destOrd="0" presId="urn:microsoft.com/office/officeart/2005/8/layout/hList1"/>
    <dgm:cxn modelId="{D564839A-27AD-4128-B2CB-E40956773EF4}" type="presParOf" srcId="{3BE66233-68EB-4712-AF4C-48D78D583849}" destId="{A45D426A-9175-4EC3-A3F1-EB887A90517E}" srcOrd="3" destOrd="0" presId="urn:microsoft.com/office/officeart/2005/8/layout/hList1"/>
    <dgm:cxn modelId="{51B009EC-99A2-4F4B-9BD4-F6890329B42D}" type="presParOf" srcId="{3BE66233-68EB-4712-AF4C-48D78D583849}" destId="{DB8909C7-D95D-4295-A846-F676B9C77EE5}" srcOrd="4" destOrd="0" presId="urn:microsoft.com/office/officeart/2005/8/layout/hList1"/>
    <dgm:cxn modelId="{02065D28-1AF0-4460-B187-FF091C05A929}" type="presParOf" srcId="{DB8909C7-D95D-4295-A846-F676B9C77EE5}" destId="{A5A71454-8942-43C5-A6A9-7D82A4D50DF0}" srcOrd="0" destOrd="0" presId="urn:microsoft.com/office/officeart/2005/8/layout/hList1"/>
    <dgm:cxn modelId="{887C8BBF-F020-40BB-8D23-CA2E0BC275F4}" type="presParOf" srcId="{DB8909C7-D95D-4295-A846-F676B9C77EE5}" destId="{8400A76D-CCE0-4375-AB75-D238D2558CF1}" srcOrd="1" destOrd="0" presId="urn:microsoft.com/office/officeart/2005/8/layout/hList1"/>
  </dgm:cxnLst>
  <dgm:bg/>
  <dgm:whole/>
</dgm:dataModel>
</file>

<file path=ppt/diagrams/data18.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se sestrami</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Ochota rozptýlit obavy </a:t>
          </a:r>
          <a:br>
            <a:rPr lang="pl-PL" sz="1000" dirty="0" smtClean="0">
              <a:solidFill>
                <a:srgbClr val="333399"/>
              </a:solidFill>
            </a:rPr>
          </a:br>
          <a:r>
            <a:rPr lang="pl-PL" sz="1000" dirty="0" smtClean="0">
              <a:solidFill>
                <a:srgbClr val="333399"/>
              </a:solidFill>
            </a:rPr>
            <a:t>a strach ze strany sestry</a:t>
          </a:r>
          <a:endParaRPr lang="cs-CZ" sz="1000" dirty="0">
            <a:solidFill>
              <a:srgbClr val="333399"/>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 lékaři</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se všeobecnými službami</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30175CD5-DB62-41A5-92D7-71EBC534817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Způsob komunikace před  pacientem ze strany sestry</a:t>
          </a:r>
          <a:endParaRPr lang="cs-CZ" sz="1000" dirty="0">
            <a:solidFill>
              <a:srgbClr val="333399"/>
            </a:solidFill>
          </a:endParaRPr>
        </a:p>
      </dgm:t>
    </dgm:pt>
    <dgm:pt modelId="{98A24FF7-B2DB-496B-B0BE-D6B377B60BA3}" type="parTrans" cxnId="{F3DA48E0-D179-4929-9473-60FD57E6A011}">
      <dgm:prSet/>
      <dgm:spPr/>
      <dgm:t>
        <a:bodyPr/>
        <a:lstStyle/>
        <a:p>
          <a:endParaRPr lang="cs-CZ"/>
        </a:p>
      </dgm:t>
    </dgm:pt>
    <dgm:pt modelId="{CE931ABF-D6A9-45B0-BDB7-C1D6E6F13DDB}" type="sibTrans" cxnId="{F3DA48E0-D179-4929-9473-60FD57E6A011}">
      <dgm:prSet/>
      <dgm:spPr/>
      <dgm:t>
        <a:bodyPr/>
        <a:lstStyle/>
        <a:p>
          <a:endParaRPr lang="cs-CZ"/>
        </a:p>
      </dgm:t>
    </dgm:pt>
    <dgm:pt modelId="{86810FC6-7422-41AE-ADDD-3EB9AEE1D23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Důvěra k ošetřujícím sestrám</a:t>
          </a:r>
          <a:endParaRPr lang="cs-CZ" sz="1000" dirty="0">
            <a:solidFill>
              <a:srgbClr val="333399"/>
            </a:solidFill>
          </a:endParaRPr>
        </a:p>
      </dgm:t>
    </dgm:pt>
    <dgm:pt modelId="{1CC92EE3-B74F-431D-8E3E-48DAD9053B79}" type="parTrans" cxnId="{0FC4273A-1075-463A-87C7-DF6C020846E7}">
      <dgm:prSet/>
      <dgm:spPr/>
      <dgm:t>
        <a:bodyPr/>
        <a:lstStyle/>
        <a:p>
          <a:endParaRPr lang="cs-CZ"/>
        </a:p>
      </dgm:t>
    </dgm:pt>
    <dgm:pt modelId="{B870081D-5BDB-4FFB-8C28-751B999DA14D}" type="sibTrans" cxnId="{0FC4273A-1075-463A-87C7-DF6C020846E7}">
      <dgm:prSet/>
      <dgm:spPr/>
      <dgm:t>
        <a:bodyPr/>
        <a:lstStyle/>
        <a:p>
          <a:endParaRPr lang="cs-CZ"/>
        </a:p>
      </dgm:t>
    </dgm:pt>
    <dgm:pt modelId="{C06CA5B4-AA93-402C-B146-6DEC0C8BD5D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Srozumitelnost odpovědí sester</a:t>
          </a:r>
          <a:endParaRPr lang="cs-CZ" sz="1000" dirty="0">
            <a:solidFill>
              <a:srgbClr val="333399"/>
            </a:solidFill>
          </a:endParaRPr>
        </a:p>
      </dgm:t>
    </dgm:pt>
    <dgm:pt modelId="{5AD61713-A43C-4B9E-87DA-1056CDF69B53}" type="parTrans" cxnId="{45C91E26-1FC5-4434-BA79-EA1A8E35ECF3}">
      <dgm:prSet/>
      <dgm:spPr/>
      <dgm:t>
        <a:bodyPr/>
        <a:lstStyle/>
        <a:p>
          <a:endParaRPr lang="cs-CZ"/>
        </a:p>
      </dgm:t>
    </dgm:pt>
    <dgm:pt modelId="{2D723320-2A4E-46FA-B879-273E75076769}" type="sibTrans" cxnId="{45C91E26-1FC5-4434-BA79-EA1A8E35ECF3}">
      <dgm:prSet/>
      <dgm:spPr/>
      <dgm:t>
        <a:bodyPr/>
        <a:lstStyle/>
        <a:p>
          <a:endParaRPr lang="cs-CZ"/>
        </a:p>
      </dgm:t>
    </dgm:pt>
    <dgm:pt modelId="{23CB24F7-2E66-47C6-9BF3-E84ECFD85E7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Rychlost pomoci ze strany zdravotnického personálu</a:t>
          </a:r>
          <a:endParaRPr lang="cs-CZ" sz="1000" dirty="0">
            <a:solidFill>
              <a:srgbClr val="333399"/>
            </a:solidFill>
          </a:endParaRPr>
        </a:p>
      </dgm:t>
    </dgm:pt>
    <dgm:pt modelId="{05C6B1D9-2A81-4F36-BD25-A64AAAA86C60}" type="parTrans" cxnId="{EE6D527E-E765-4E21-BE94-E44059F7A9A8}">
      <dgm:prSet/>
      <dgm:spPr/>
      <dgm:t>
        <a:bodyPr/>
        <a:lstStyle/>
        <a:p>
          <a:endParaRPr lang="cs-CZ"/>
        </a:p>
      </dgm:t>
    </dgm:pt>
    <dgm:pt modelId="{22B53A45-CD74-407B-B062-3EACA0A2ADF4}" type="sibTrans" cxnId="{EE6D527E-E765-4E21-BE94-E44059F7A9A8}">
      <dgm:prSet/>
      <dgm:spPr/>
      <dgm:t>
        <a:bodyPr/>
        <a:lstStyle/>
        <a:p>
          <a:endParaRPr lang="cs-CZ"/>
        </a:p>
      </dgm:t>
    </dgm:pt>
    <dgm:pt modelId="{193DC8F5-1FF0-4071-A9AE-78AD1AC6D38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Čistota pokojů</a:t>
          </a:r>
          <a:endParaRPr lang="cs-CZ" sz="1000" dirty="0">
            <a:solidFill>
              <a:srgbClr val="333399"/>
            </a:solidFill>
          </a:endParaRPr>
        </a:p>
      </dgm:t>
    </dgm:pt>
    <dgm:pt modelId="{1BCD2213-96A9-40FE-A7C1-1B4216029DE4}" type="parTrans" cxnId="{8DADF36B-FC92-4B5A-A88A-F01AA054F0DC}">
      <dgm:prSet/>
      <dgm:spPr/>
      <dgm:t>
        <a:bodyPr/>
        <a:lstStyle/>
        <a:p>
          <a:endParaRPr lang="cs-CZ"/>
        </a:p>
      </dgm:t>
    </dgm:pt>
    <dgm:pt modelId="{5ACEF4F8-14EB-4064-BC1F-D55B115B6B87}" type="sibTrans" cxnId="{8DADF36B-FC92-4B5A-A88A-F01AA054F0DC}">
      <dgm:prSet/>
      <dgm:spPr/>
      <dgm:t>
        <a:bodyPr/>
        <a:lstStyle/>
        <a:p>
          <a:endParaRPr lang="cs-CZ"/>
        </a:p>
      </dgm:t>
    </dgm:pt>
    <dgm:pt modelId="{80AF34DF-134A-499E-9AFF-64B37AB75FF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Čistota toalet a sprch</a:t>
          </a:r>
          <a:endParaRPr lang="cs-CZ" sz="1000" dirty="0">
            <a:solidFill>
              <a:srgbClr val="333399"/>
            </a:solidFill>
          </a:endParaRPr>
        </a:p>
      </dgm:t>
    </dgm:pt>
    <dgm:pt modelId="{BDBCB138-B2C6-4E5A-8306-FC0EC0D84EF0}" type="parTrans" cxnId="{EB1377B5-29B9-4868-9C4A-4006B22C009B}">
      <dgm:prSet/>
      <dgm:spPr/>
      <dgm:t>
        <a:bodyPr/>
        <a:lstStyle/>
        <a:p>
          <a:endParaRPr lang="cs-CZ"/>
        </a:p>
      </dgm:t>
    </dgm:pt>
    <dgm:pt modelId="{8E883384-8369-4414-A417-AB7ECB2EDFFC}" type="sibTrans" cxnId="{EB1377B5-29B9-4868-9C4A-4006B22C009B}">
      <dgm:prSet/>
      <dgm:spPr/>
      <dgm:t>
        <a:bodyPr/>
        <a:lstStyle/>
        <a:p>
          <a:endParaRPr lang="cs-CZ"/>
        </a:p>
      </dgm:t>
    </dgm:pt>
    <dgm:pt modelId="{0DDDF58C-49A9-48B3-B186-D7A93F4B58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27603E1D-9EC7-457B-951F-AA6EE4B78C85}" type="parTrans" cxnId="{6DB500E5-90AD-4720-9E71-A71D42181AF9}">
      <dgm:prSet/>
      <dgm:spPr/>
      <dgm:t>
        <a:bodyPr/>
        <a:lstStyle/>
        <a:p>
          <a:endParaRPr lang="cs-CZ"/>
        </a:p>
      </dgm:t>
    </dgm:pt>
    <dgm:pt modelId="{ABB7B1EC-30A5-4F74-8945-07288FEDEDE2}" type="sibTrans" cxnId="{6DB500E5-90AD-4720-9E71-A71D42181AF9}">
      <dgm:prSet/>
      <dgm:spPr/>
      <dgm:t>
        <a:bodyPr/>
        <a:lstStyle/>
        <a:p>
          <a:endParaRPr lang="cs-CZ"/>
        </a:p>
      </dgm:t>
    </dgm:pt>
    <dgm:pt modelId="{4C0C652D-4FC5-42B5-97AC-025B2CC578D9}">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434042E3-3E37-445C-8E54-1F725333EF71}" type="parTrans" cxnId="{7B01E451-3033-4BF2-A2AE-B16EC885075C}">
      <dgm:prSet/>
      <dgm:spPr/>
      <dgm:t>
        <a:bodyPr/>
        <a:lstStyle/>
        <a:p>
          <a:endParaRPr lang="cs-CZ"/>
        </a:p>
      </dgm:t>
    </dgm:pt>
    <dgm:pt modelId="{B4707DBA-DCCC-467A-9F0D-B10FF804ECE4}" type="sibTrans" cxnId="{7B01E451-3033-4BF2-A2AE-B16EC885075C}">
      <dgm:prSet/>
      <dgm:spPr/>
      <dgm:t>
        <a:bodyPr/>
        <a:lstStyle/>
        <a:p>
          <a:endParaRPr lang="cs-CZ"/>
        </a:p>
      </dgm:t>
    </dgm:pt>
    <dgm:pt modelId="{A29CC3EF-E66B-4C3D-9382-F6F8B3A0843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4C72B13A-BB14-426F-B5C8-ED4A87EDA8BD}" type="parTrans" cxnId="{3E5BDDCC-6A9A-4834-BDB6-255BB4AD4290}">
      <dgm:prSet/>
      <dgm:spPr/>
      <dgm:t>
        <a:bodyPr/>
        <a:lstStyle/>
        <a:p>
          <a:endParaRPr lang="cs-CZ"/>
        </a:p>
      </dgm:t>
    </dgm:pt>
    <dgm:pt modelId="{398753E4-E62F-4A66-941F-EE85FA613BDF}" type="sibTrans" cxnId="{3E5BDDCC-6A9A-4834-BDB6-255BB4AD4290}">
      <dgm:prSet/>
      <dgm:spPr/>
      <dgm:t>
        <a:bodyPr/>
        <a:lstStyle/>
        <a:p>
          <a:endParaRPr lang="cs-CZ"/>
        </a:p>
      </dgm:t>
    </dgm:pt>
    <dgm:pt modelId="{0AFF6BBF-BA63-4D4B-B9C0-7C03483CE10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E3EFCD03-80B4-45BE-9322-A7EAB19F2A5A}" type="parTrans" cxnId="{EE478E01-0EC1-4349-B1A9-343030453F79}">
      <dgm:prSet/>
      <dgm:spPr/>
      <dgm:t>
        <a:bodyPr/>
        <a:lstStyle/>
        <a:p>
          <a:endParaRPr lang="cs-CZ"/>
        </a:p>
      </dgm:t>
    </dgm:pt>
    <dgm:pt modelId="{5D6AE5C8-C8A6-41F7-9FB6-0D1E9A8AFD0B}" type="sibTrans" cxnId="{EE478E01-0EC1-4349-B1A9-343030453F79}">
      <dgm:prSet/>
      <dgm:spPr/>
      <dgm:t>
        <a:bodyPr/>
        <a:lstStyle/>
        <a:p>
          <a:endParaRPr lang="cs-CZ"/>
        </a:p>
      </dgm:t>
    </dgm:pt>
    <dgm:pt modelId="{9D63360C-D157-446E-B600-5B5290BB12E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55A227A7-C258-490A-9104-5B39633F1F5E}" type="parTrans" cxnId="{9ECE7186-30A7-4D8C-A889-767FEDD03EED}">
      <dgm:prSet/>
      <dgm:spPr/>
      <dgm:t>
        <a:bodyPr/>
        <a:lstStyle/>
        <a:p>
          <a:endParaRPr lang="cs-CZ"/>
        </a:p>
      </dgm:t>
    </dgm:pt>
    <dgm:pt modelId="{730D404A-CCCB-4BFA-AE68-74EEA4BF22AD}" type="sibTrans" cxnId="{9ECE7186-30A7-4D8C-A889-767FEDD03EED}">
      <dgm:prSet/>
      <dgm:spPr/>
      <dgm:t>
        <a:bodyPr/>
        <a:lstStyle/>
        <a:p>
          <a:endParaRPr lang="cs-CZ"/>
        </a:p>
      </dgm:t>
    </dgm:pt>
    <dgm:pt modelId="{DC3B9BBA-531D-48A0-8880-9B84E376259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765DE65D-A328-4E78-ACB4-848A56FFA501}" type="parTrans" cxnId="{543FADCA-5DDD-4480-9630-925A0085BDBD}">
      <dgm:prSet/>
      <dgm:spPr/>
      <dgm:t>
        <a:bodyPr/>
        <a:lstStyle/>
        <a:p>
          <a:endParaRPr lang="cs-CZ"/>
        </a:p>
      </dgm:t>
    </dgm:pt>
    <dgm:pt modelId="{45D8D583-FB2A-4A68-9FEB-5EEA8D74C65C}" type="sibTrans" cxnId="{543FADCA-5DDD-4480-9630-925A0085BDBD}">
      <dgm:prSet/>
      <dgm:spPr/>
      <dgm:t>
        <a:bodyPr/>
        <a:lstStyle/>
        <a:p>
          <a:endParaRPr lang="cs-CZ"/>
        </a:p>
      </dgm:t>
    </dgm:pt>
    <dgm:pt modelId="{E338A16E-54BE-4E4B-905A-613F631FDB1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C74754A-6837-4C6B-B64A-D4A48DC7C5E5}" type="parTrans" cxnId="{C3F01B39-EE44-4E4F-8CD8-9240BEBF9CFE}">
      <dgm:prSet/>
      <dgm:spPr/>
      <dgm:t>
        <a:bodyPr/>
        <a:lstStyle/>
        <a:p>
          <a:endParaRPr lang="cs-CZ"/>
        </a:p>
      </dgm:t>
    </dgm:pt>
    <dgm:pt modelId="{8EC4E6A8-5504-4233-9E1A-C49B98E3433D}" type="sibTrans" cxnId="{C3F01B39-EE44-4E4F-8CD8-9240BEBF9CFE}">
      <dgm:prSet/>
      <dgm:spPr/>
      <dgm:t>
        <a:bodyPr/>
        <a:lstStyle/>
        <a:p>
          <a:endParaRPr lang="cs-CZ"/>
        </a:p>
      </dgm:t>
    </dgm:pt>
    <dgm:pt modelId="{169CDFC7-3B7F-4727-8C1A-843A87233AC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934B0EB0-F583-49D3-B6C6-943336CC0A1E}" type="parTrans" cxnId="{3480266C-7D4F-4CEF-8A5C-24C3455EE1AF}">
      <dgm:prSet/>
      <dgm:spPr/>
      <dgm:t>
        <a:bodyPr/>
        <a:lstStyle/>
        <a:p>
          <a:endParaRPr lang="cs-CZ"/>
        </a:p>
      </dgm:t>
    </dgm:pt>
    <dgm:pt modelId="{A56EE705-3717-40FC-8DD2-996D1D4E57C2}" type="sibTrans" cxnId="{3480266C-7D4F-4CEF-8A5C-24C3455EE1AF}">
      <dgm:prSet/>
      <dgm:spPr/>
      <dgm:t>
        <a:bodyPr/>
        <a:lstStyle/>
        <a:p>
          <a:endParaRPr lang="cs-CZ"/>
        </a:p>
      </dgm:t>
    </dgm:pt>
    <dgm:pt modelId="{78D071F4-7FA4-44A4-AD5E-0E1597D12A3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5E9E747F-B6BC-41D0-B52E-0D51B811D4FE}" type="parTrans" cxnId="{5E44BD16-7B85-4A53-81E0-0B32AFBC8ABE}">
      <dgm:prSet/>
      <dgm:spPr/>
      <dgm:t>
        <a:bodyPr/>
        <a:lstStyle/>
        <a:p>
          <a:endParaRPr lang="cs-CZ"/>
        </a:p>
      </dgm:t>
    </dgm:pt>
    <dgm:pt modelId="{C841F965-9759-49DD-A81D-129296E6C6A5}" type="sibTrans" cxnId="{5E44BD16-7B85-4A53-81E0-0B32AFBC8ABE}">
      <dgm:prSet/>
      <dgm:spPr/>
      <dgm:t>
        <a:bodyPr/>
        <a:lstStyle/>
        <a:p>
          <a:endParaRPr lang="cs-CZ"/>
        </a:p>
      </dgm:t>
    </dgm:pt>
    <dgm:pt modelId="{1304F153-6800-4336-BCAC-C60D5662409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6B72526F-6B98-4A1D-A0C9-9B16D46C0C05}" type="parTrans" cxnId="{C7F43502-FCBC-4768-B347-CEE08D041D89}">
      <dgm:prSet/>
      <dgm:spPr/>
      <dgm:t>
        <a:bodyPr/>
        <a:lstStyle/>
        <a:p>
          <a:endParaRPr lang="cs-CZ"/>
        </a:p>
      </dgm:t>
    </dgm:pt>
    <dgm:pt modelId="{46BCBF8C-FD90-44F2-A33E-65EB9500965C}" type="sibTrans" cxnId="{C7F43502-FCBC-4768-B347-CEE08D041D89}">
      <dgm:prSet/>
      <dgm:spPr/>
      <dgm:t>
        <a:bodyPr/>
        <a:lstStyle/>
        <a:p>
          <a:endParaRPr lang="cs-CZ"/>
        </a:p>
      </dgm:t>
    </dgm:pt>
    <dgm:pt modelId="{2B17AE43-DD9C-443C-9C8B-D7ABC4ABCB0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78788ED8-62FD-4D44-82D2-C20079B74A6D}" type="parTrans" cxnId="{17632BDF-F8EE-43EC-989E-BCC18460A15A}">
      <dgm:prSet/>
      <dgm:spPr/>
      <dgm:t>
        <a:bodyPr/>
        <a:lstStyle/>
        <a:p>
          <a:endParaRPr lang="cs-CZ"/>
        </a:p>
      </dgm:t>
    </dgm:pt>
    <dgm:pt modelId="{9D02D754-9B5F-4478-AA1E-6A02E5B3C9A2}" type="sibTrans" cxnId="{17632BDF-F8EE-43EC-989E-BCC18460A15A}">
      <dgm:prSet/>
      <dgm:spPr/>
      <dgm:t>
        <a:bodyPr/>
        <a:lstStyle/>
        <a:p>
          <a:endParaRPr lang="cs-CZ"/>
        </a:p>
      </dgm:t>
    </dgm:pt>
    <dgm:pt modelId="{1BBE552A-FF31-4A25-A5A0-F74A56866FC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A9F2ED4-87A8-42E6-BD6A-3B678A428256}" type="parTrans" cxnId="{424820B2-5952-4EA9-BE7E-4EF00018DA6D}">
      <dgm:prSet/>
      <dgm:spPr/>
      <dgm:t>
        <a:bodyPr/>
        <a:lstStyle/>
        <a:p>
          <a:endParaRPr lang="cs-CZ"/>
        </a:p>
      </dgm:t>
    </dgm:pt>
    <dgm:pt modelId="{426E6FA9-D502-4427-86D8-52C29477D844}" type="sibTrans" cxnId="{424820B2-5952-4EA9-BE7E-4EF00018DA6D}">
      <dgm:prSet/>
      <dgm:spPr/>
      <dgm:t>
        <a:bodyPr/>
        <a:lstStyle/>
        <a:p>
          <a:endParaRPr lang="cs-CZ"/>
        </a:p>
      </dgm:t>
    </dgm:pt>
    <dgm:pt modelId="{31D2F912-E349-46BD-B1DA-70298D629DB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DC92A304-0518-4F48-B0D5-A834900C111B}" type="parTrans" cxnId="{D5984720-2595-4359-A8A0-B5E6F5F11497}">
      <dgm:prSet/>
      <dgm:spPr/>
      <dgm:t>
        <a:bodyPr/>
        <a:lstStyle/>
        <a:p>
          <a:endParaRPr lang="cs-CZ"/>
        </a:p>
      </dgm:t>
    </dgm:pt>
    <dgm:pt modelId="{D0241E4B-ADB5-4AF9-A481-E3DAF51EBC2D}" type="sibTrans" cxnId="{D5984720-2595-4359-A8A0-B5E6F5F11497}">
      <dgm:prSet/>
      <dgm:spPr/>
      <dgm:t>
        <a:bodyPr/>
        <a:lstStyle/>
        <a:p>
          <a:endParaRPr lang="cs-CZ"/>
        </a:p>
      </dgm:t>
    </dgm:pt>
    <dgm:pt modelId="{EE0EDF0C-4FE7-4617-B9BD-962081F9C8B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2D5EAC29-2611-4013-AD1C-C363A049A655}" type="parTrans" cxnId="{DCC7FB7B-A756-4D2A-8595-7B8CE691DDD0}">
      <dgm:prSet/>
      <dgm:spPr/>
      <dgm:t>
        <a:bodyPr/>
        <a:lstStyle/>
        <a:p>
          <a:endParaRPr lang="cs-CZ"/>
        </a:p>
      </dgm:t>
    </dgm:pt>
    <dgm:pt modelId="{31FC33F6-35C0-4051-918E-018A5669D06F}" type="sibTrans" cxnId="{DCC7FB7B-A756-4D2A-8595-7B8CE691DDD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3">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3">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3">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3">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3">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3">
        <dgm:presLayoutVars>
          <dgm:bulletEnabled val="1"/>
        </dgm:presLayoutVars>
      </dgm:prSet>
      <dgm:spPr/>
      <dgm:t>
        <a:bodyPr/>
        <a:lstStyle/>
        <a:p>
          <a:endParaRPr lang="cs-CZ"/>
        </a:p>
      </dgm:t>
    </dgm:pt>
  </dgm:ptLst>
  <dgm:cxnLst>
    <dgm:cxn modelId="{543FADCA-5DDD-4480-9630-925A0085BDBD}" srcId="{8D48F7DA-BBFB-4499-9152-97C83528F49A}" destId="{DC3B9BBA-531D-48A0-8880-9B84E376259A}" srcOrd="6" destOrd="0" parTransId="{765DE65D-A328-4E78-ACB4-848A56FFA501}" sibTransId="{45D8D583-FB2A-4A68-9FEB-5EEA8D74C65C}"/>
    <dgm:cxn modelId="{944EBEB2-CD58-4153-88E0-DD29AB14186C}" type="presOf" srcId="{DC3B9BBA-531D-48A0-8880-9B84E376259A}" destId="{AEF37CF8-CC7C-4AEA-B88D-CFB304E35DB5}" srcOrd="0" destOrd="6" presId="urn:microsoft.com/office/officeart/2005/8/layout/hList1"/>
    <dgm:cxn modelId="{3E5BDDCC-6A9A-4834-BDB6-255BB4AD4290}" srcId="{8D48F7DA-BBFB-4499-9152-97C83528F49A}" destId="{A29CC3EF-E66B-4C3D-9382-F6F8B3A0843D}" srcOrd="3" destOrd="0" parTransId="{4C72B13A-BB14-426F-B5C8-ED4A87EDA8BD}" sibTransId="{398753E4-E62F-4A66-941F-EE85FA613BDF}"/>
    <dgm:cxn modelId="{EE6D527E-E765-4E21-BE94-E44059F7A9A8}" srcId="{9E8CB76F-2049-431A-9C08-E0A136C74145}" destId="{23CB24F7-2E66-47C6-9BF3-E84ECFD85E7F}" srcOrd="4" destOrd="0" parTransId="{05C6B1D9-2A81-4F36-BD25-A64AAAA86C60}" sibTransId="{22B53A45-CD74-407B-B062-3EACA0A2ADF4}"/>
    <dgm:cxn modelId="{424820B2-5952-4EA9-BE7E-4EF00018DA6D}" srcId="{51B314C1-0E8F-43D9-AD2D-30639BFC6CC7}" destId="{1BBE552A-FF31-4A25-A5A0-F74A56866FCB}" srcOrd="2" destOrd="0" parTransId="{FA9F2ED4-87A8-42E6-BD6A-3B678A428256}" sibTransId="{426E6FA9-D502-4427-86D8-52C29477D844}"/>
    <dgm:cxn modelId="{38E9E176-62B4-4E27-9439-2562BD251963}" type="presOf" srcId="{0DDDF58C-49A9-48B3-B186-D7A93F4B5888}" destId="{AEF37CF8-CC7C-4AEA-B88D-CFB304E35DB5}" srcOrd="0" destOrd="1" presId="urn:microsoft.com/office/officeart/2005/8/layout/hList1"/>
    <dgm:cxn modelId="{B9CE98FC-F31E-4FDD-B984-65F227F93C89}" type="presOf" srcId="{9E8CB76F-2049-431A-9C08-E0A136C74145}" destId="{8CCCE849-3C31-458E-9F06-29B27A05C70D}" srcOrd="0" destOrd="0" presId="urn:microsoft.com/office/officeart/2005/8/layout/hList1"/>
    <dgm:cxn modelId="{C5F6AC47-7578-402A-BFF6-85DF08416056}" type="presOf" srcId="{80AF34DF-134A-499E-9AFF-64B37AB75FFF}" destId="{BC3B7E54-6D6E-44C4-A92A-089568618AE7}" srcOrd="0" destOrd="6" presId="urn:microsoft.com/office/officeart/2005/8/layout/hList1"/>
    <dgm:cxn modelId="{C4B107D1-EC6A-4F93-A63F-57B475E691E9}" type="presOf" srcId="{E338A16E-54BE-4E4B-905A-613F631FDB1D}" destId="{AEF37CF8-CC7C-4AEA-B88D-CFB304E35DB5}" srcOrd="0" destOrd="7" presId="urn:microsoft.com/office/officeart/2005/8/layout/hList1"/>
    <dgm:cxn modelId="{17632BDF-F8EE-43EC-989E-BCC18460A15A}" srcId="{51B314C1-0E8F-43D9-AD2D-30639BFC6CC7}" destId="{2B17AE43-DD9C-443C-9C8B-D7ABC4ABCB01}" srcOrd="1" destOrd="0" parTransId="{78788ED8-62FD-4D44-82D2-C20079B74A6D}" sibTransId="{9D02D754-9B5F-4478-AA1E-6A02E5B3C9A2}"/>
    <dgm:cxn modelId="{61AC1291-D3E3-41B3-BB15-DF2016810E66}" srcId="{51B314C1-0E8F-43D9-AD2D-30639BFC6CC7}" destId="{D4E6A407-62BA-43DA-8142-3BD3C5DF999B}" srcOrd="0" destOrd="0" parTransId="{27113500-A210-4963-B5EF-680023CE1A3D}" sibTransId="{5B9FB8CB-03C9-4438-B5A0-7F2922859EE6}"/>
    <dgm:cxn modelId="{5E44BD16-7B85-4A53-81E0-0B32AFBC8ABE}" srcId="{8D48F7DA-BBFB-4499-9152-97C83528F49A}" destId="{78D071F4-7FA4-44A4-AD5E-0E1597D12A3D}" srcOrd="9" destOrd="0" parTransId="{5E9E747F-B6BC-41D0-B52E-0D51B811D4FE}" sibTransId="{C841F965-9759-49DD-A81D-129296E6C6A5}"/>
    <dgm:cxn modelId="{B12E29CE-9C85-4D69-95AB-0B2E9E97B403}" type="presOf" srcId="{193DC8F5-1FF0-4071-A9AE-78AD1AC6D386}" destId="{BC3B7E54-6D6E-44C4-A92A-089568618AE7}" srcOrd="0" destOrd="5" presId="urn:microsoft.com/office/officeart/2005/8/layout/hList1"/>
    <dgm:cxn modelId="{F01C6E2D-0301-409E-B282-B03E736CDB84}" type="presOf" srcId="{9D63360C-D157-446E-B600-5B5290BB12E4}" destId="{AEF37CF8-CC7C-4AEA-B88D-CFB304E35DB5}" srcOrd="0" destOrd="5" presId="urn:microsoft.com/office/officeart/2005/8/layout/hList1"/>
    <dgm:cxn modelId="{C7F43502-FCBC-4768-B347-CEE08D041D89}" srcId="{8D48F7DA-BBFB-4499-9152-97C83528F49A}" destId="{1304F153-6800-4336-BCAC-C60D56624098}" srcOrd="10" destOrd="0" parTransId="{6B72526F-6B98-4A1D-A0C9-9B16D46C0C05}" sibTransId="{46BCBF8C-FD90-44F2-A33E-65EB9500965C}"/>
    <dgm:cxn modelId="{55843D4B-F764-4236-A0F1-C74C2D5ED4E7}" type="presOf" srcId="{30175CD5-DB62-41A5-92D7-71EBC5348170}" destId="{BC3B7E54-6D6E-44C4-A92A-089568618AE7}" srcOrd="0" destOrd="1" presId="urn:microsoft.com/office/officeart/2005/8/layout/hList1"/>
    <dgm:cxn modelId="{C1CA2AF1-480D-4537-8A16-4E95C598C5F2}" type="presOf" srcId="{2FA8557F-746C-48CC-AE72-9388E450E751}" destId="{BC3B7E54-6D6E-44C4-A92A-089568618AE7}" srcOrd="0" destOrd="0" presId="urn:microsoft.com/office/officeart/2005/8/layout/hList1"/>
    <dgm:cxn modelId="{F3DA48E0-D179-4929-9473-60FD57E6A011}" srcId="{9E8CB76F-2049-431A-9C08-E0A136C74145}" destId="{30175CD5-DB62-41A5-92D7-71EBC5348170}" srcOrd="1" destOrd="0" parTransId="{98A24FF7-B2DB-496B-B0BE-D6B377B60BA3}" sibTransId="{CE931ABF-D6A9-45B0-BDB7-C1D6E6F13DDB}"/>
    <dgm:cxn modelId="{2D27B482-D005-4926-A2B1-96969E521232}" type="presOf" srcId="{169CDFC7-3B7F-4727-8C1A-843A87233AC3}" destId="{AEF37CF8-CC7C-4AEA-B88D-CFB304E35DB5}" srcOrd="0" destOrd="8" presId="urn:microsoft.com/office/officeart/2005/8/layout/hList1"/>
    <dgm:cxn modelId="{30921D47-839B-45C4-B04E-704D627A220E}" type="presOf" srcId="{78D071F4-7FA4-44A4-AD5E-0E1597D12A3D}" destId="{AEF37CF8-CC7C-4AEA-B88D-CFB304E35DB5}" srcOrd="0" destOrd="9"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3480266C-7D4F-4CEF-8A5C-24C3455EE1AF}" srcId="{8D48F7DA-BBFB-4499-9152-97C83528F49A}" destId="{169CDFC7-3B7F-4727-8C1A-843A87233AC3}" srcOrd="8" destOrd="0" parTransId="{934B0EB0-F583-49D3-B6C6-943336CC0A1E}" sibTransId="{A56EE705-3717-40FC-8DD2-996D1D4E57C2}"/>
    <dgm:cxn modelId="{1561B95D-EE31-497B-AF42-30A5AC5F069B}" type="presOf" srcId="{A29CC3EF-E66B-4C3D-9382-F6F8B3A0843D}" destId="{AEF37CF8-CC7C-4AEA-B88D-CFB304E35DB5}" srcOrd="0" destOrd="3" presId="urn:microsoft.com/office/officeart/2005/8/layout/hList1"/>
    <dgm:cxn modelId="{10B236E1-8A72-43CE-B0D9-FA2F66D01FDE}" type="presOf" srcId="{4C0C652D-4FC5-42B5-97AC-025B2CC578D9}" destId="{AEF37CF8-CC7C-4AEA-B88D-CFB304E35DB5}" srcOrd="0" destOrd="2" presId="urn:microsoft.com/office/officeart/2005/8/layout/hList1"/>
    <dgm:cxn modelId="{08C3D12D-99A8-4A2D-B53E-2E3E99D90B44}" srcId="{462B5889-8FA2-458B-906E-7D0A7FD7D8FF}" destId="{51B314C1-0E8F-43D9-AD2D-30639BFC6CC7}" srcOrd="2" destOrd="0" parTransId="{3AFA477A-E883-4E8D-B31C-15D44DDE6649}" sibTransId="{8F13D755-9D44-4C0B-B08C-D6EF7DCC57AF}"/>
    <dgm:cxn modelId="{138B8C4C-401B-4C64-9DC8-C6FD661070DF}" type="presOf" srcId="{C06CA5B4-AA93-402C-B146-6DEC0C8BD5D4}" destId="{BC3B7E54-6D6E-44C4-A92A-089568618AE7}" srcOrd="0" destOrd="3" presId="urn:microsoft.com/office/officeart/2005/8/layout/hList1"/>
    <dgm:cxn modelId="{7B01E451-3033-4BF2-A2AE-B16EC885075C}" srcId="{8D48F7DA-BBFB-4499-9152-97C83528F49A}" destId="{4C0C652D-4FC5-42B5-97AC-025B2CC578D9}" srcOrd="2" destOrd="0" parTransId="{434042E3-3E37-445C-8E54-1F725333EF71}" sibTransId="{B4707DBA-DCCC-467A-9F0D-B10FF804ECE4}"/>
    <dgm:cxn modelId="{7D1073A6-BE3F-447D-9015-B80754F4B539}" type="presOf" srcId="{8D48F7DA-BBFB-4499-9152-97C83528F49A}" destId="{866A8F34-8704-441F-B8F5-42C854A585BE}" srcOrd="0" destOrd="0" presId="urn:microsoft.com/office/officeart/2005/8/layout/hList1"/>
    <dgm:cxn modelId="{45C91E26-1FC5-4434-BA79-EA1A8E35ECF3}" srcId="{9E8CB76F-2049-431A-9C08-E0A136C74145}" destId="{C06CA5B4-AA93-402C-B146-6DEC0C8BD5D4}" srcOrd="3" destOrd="0" parTransId="{5AD61713-A43C-4B9E-87DA-1056CDF69B53}" sibTransId="{2D723320-2A4E-46FA-B879-273E75076769}"/>
    <dgm:cxn modelId="{D5984720-2595-4359-A8A0-B5E6F5F11497}" srcId="{51B314C1-0E8F-43D9-AD2D-30639BFC6CC7}" destId="{31D2F912-E349-46BD-B1DA-70298D629DBB}" srcOrd="3" destOrd="0" parTransId="{DC92A304-0518-4F48-B0D5-A834900C111B}" sibTransId="{D0241E4B-ADB5-4AF9-A481-E3DAF51EBC2D}"/>
    <dgm:cxn modelId="{AEC84627-A4F5-472C-A1AB-2A3B4C664AA1}" type="presOf" srcId="{2B17AE43-DD9C-443C-9C8B-D7ABC4ABCB01}" destId="{8400A76D-CCE0-4375-AB75-D238D2558CF1}" srcOrd="0" destOrd="1" presId="urn:microsoft.com/office/officeart/2005/8/layout/hList1"/>
    <dgm:cxn modelId="{C7485D6D-9163-485B-969D-96515BA2C321}" type="presOf" srcId="{1304F153-6800-4336-BCAC-C60D56624098}" destId="{AEF37CF8-CC7C-4AEA-B88D-CFB304E35DB5}" srcOrd="0" destOrd="10" presId="urn:microsoft.com/office/officeart/2005/8/layout/hList1"/>
    <dgm:cxn modelId="{A727A758-691B-47DE-8CAC-DBD330055633}" type="presOf" srcId="{6BB9962D-A921-4F62-A86F-B571C8BAF431}" destId="{AEF37CF8-CC7C-4AEA-B88D-CFB304E35DB5}" srcOrd="0" destOrd="0" presId="urn:microsoft.com/office/officeart/2005/8/layout/hList1"/>
    <dgm:cxn modelId="{C604ECB2-BC21-4396-A51F-98D82AE7F6DD}" type="presOf" srcId="{0AFF6BBF-BA63-4D4B-B9C0-7C03483CE10F}" destId="{AEF37CF8-CC7C-4AEA-B88D-CFB304E35DB5}" srcOrd="0" destOrd="4" presId="urn:microsoft.com/office/officeart/2005/8/layout/hList1"/>
    <dgm:cxn modelId="{0B394636-00AB-4A38-BFEB-1D1BA2854D97}" type="presOf" srcId="{1BBE552A-FF31-4A25-A5A0-F74A56866FCB}" destId="{8400A76D-CCE0-4375-AB75-D238D2558CF1}" srcOrd="0" destOrd="2" presId="urn:microsoft.com/office/officeart/2005/8/layout/hList1"/>
    <dgm:cxn modelId="{C584F868-5462-44BB-B65F-31E90DCA18A6}" type="presOf" srcId="{462B5889-8FA2-458B-906E-7D0A7FD7D8FF}" destId="{3BE66233-68EB-4712-AF4C-48D78D583849}" srcOrd="0" destOrd="0" presId="urn:microsoft.com/office/officeart/2005/8/layout/hList1"/>
    <dgm:cxn modelId="{EB1377B5-29B9-4868-9C4A-4006B22C009B}" srcId="{9E8CB76F-2049-431A-9C08-E0A136C74145}" destId="{80AF34DF-134A-499E-9AFF-64B37AB75FFF}" srcOrd="6" destOrd="0" parTransId="{BDBCB138-B2C6-4E5A-8306-FC0EC0D84EF0}" sibTransId="{8E883384-8369-4414-A417-AB7ECB2EDFFC}"/>
    <dgm:cxn modelId="{675A90D2-80A5-4C9C-8594-6E29611D308F}" srcId="{462B5889-8FA2-458B-906E-7D0A7FD7D8FF}" destId="{9E8CB76F-2049-431A-9C08-E0A136C74145}" srcOrd="0" destOrd="0" parTransId="{69B8301E-B4B9-4916-8F78-E9329DAB69FD}" sibTransId="{9BC6E853-EAE5-4548-8EE5-FFDEACC00AC5}"/>
    <dgm:cxn modelId="{6DB500E5-90AD-4720-9E71-A71D42181AF9}" srcId="{8D48F7DA-BBFB-4499-9152-97C83528F49A}" destId="{0DDDF58C-49A9-48B3-B186-D7A93F4B5888}" srcOrd="1" destOrd="0" parTransId="{27603E1D-9EC7-457B-951F-AA6EE4B78C85}" sibTransId="{ABB7B1EC-30A5-4F74-8945-07288FEDEDE2}"/>
    <dgm:cxn modelId="{1F31DABC-8097-495F-B2AA-B99224F42904}" type="presOf" srcId="{D4E6A407-62BA-43DA-8142-3BD3C5DF999B}" destId="{8400A76D-CCE0-4375-AB75-D238D2558CF1}" srcOrd="0" destOrd="0" presId="urn:microsoft.com/office/officeart/2005/8/layout/hList1"/>
    <dgm:cxn modelId="{EE478E01-0EC1-4349-B1A9-343030453F79}" srcId="{8D48F7DA-BBFB-4499-9152-97C83528F49A}" destId="{0AFF6BBF-BA63-4D4B-B9C0-7C03483CE10F}" srcOrd="4" destOrd="0" parTransId="{E3EFCD03-80B4-45BE-9322-A7EAB19F2A5A}" sibTransId="{5D6AE5C8-C8A6-41F7-9FB6-0D1E9A8AFD0B}"/>
    <dgm:cxn modelId="{8DADF36B-FC92-4B5A-A88A-F01AA054F0DC}" srcId="{9E8CB76F-2049-431A-9C08-E0A136C74145}" destId="{193DC8F5-1FF0-4071-A9AE-78AD1AC6D386}" srcOrd="5" destOrd="0" parTransId="{1BCD2213-96A9-40FE-A7C1-1B4216029DE4}" sibTransId="{5ACEF4F8-14EB-4064-BC1F-D55B115B6B87}"/>
    <dgm:cxn modelId="{DCC7FB7B-A756-4D2A-8595-7B8CE691DDD0}" srcId="{51B314C1-0E8F-43D9-AD2D-30639BFC6CC7}" destId="{EE0EDF0C-4FE7-4617-B9BD-962081F9C8B2}" srcOrd="4" destOrd="0" parTransId="{2D5EAC29-2611-4013-AD1C-C363A049A655}" sibTransId="{31FC33F6-35C0-4051-918E-018A5669D06F}"/>
    <dgm:cxn modelId="{13A54B59-5F79-4FAF-ADDB-F70BB0061A97}" type="presOf" srcId="{51B314C1-0E8F-43D9-AD2D-30639BFC6CC7}" destId="{A5A71454-8942-43C5-A6A9-7D82A4D50DF0}" srcOrd="0" destOrd="0" presId="urn:microsoft.com/office/officeart/2005/8/layout/hList1"/>
    <dgm:cxn modelId="{865566D0-2591-415C-8B34-E32414FD8DA1}" type="presOf" srcId="{31D2F912-E349-46BD-B1DA-70298D629DBB}" destId="{8400A76D-CCE0-4375-AB75-D238D2558CF1}" srcOrd="0" destOrd="3" presId="urn:microsoft.com/office/officeart/2005/8/layout/hList1"/>
    <dgm:cxn modelId="{F813DA3D-CA11-477E-A01E-C085C129D622}" type="presOf" srcId="{EE0EDF0C-4FE7-4617-B9BD-962081F9C8B2}" destId="{8400A76D-CCE0-4375-AB75-D238D2558CF1}" srcOrd="0" destOrd="4"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A32488ED-4A24-4BB4-B6A1-0E107461E68C}" type="presOf" srcId="{86810FC6-7422-41AE-ADDD-3EB9AEE1D23E}" destId="{BC3B7E54-6D6E-44C4-A92A-089568618AE7}" srcOrd="0" destOrd="2" presId="urn:microsoft.com/office/officeart/2005/8/layout/hList1"/>
    <dgm:cxn modelId="{0D568C63-774E-4CFB-A357-944D50680938}" type="presOf" srcId="{23CB24F7-2E66-47C6-9BF3-E84ECFD85E7F}" destId="{BC3B7E54-6D6E-44C4-A92A-089568618AE7}" srcOrd="0" destOrd="4" presId="urn:microsoft.com/office/officeart/2005/8/layout/hList1"/>
    <dgm:cxn modelId="{C3F01B39-EE44-4E4F-8CD8-9240BEBF9CFE}" srcId="{8D48F7DA-BBFB-4499-9152-97C83528F49A}" destId="{E338A16E-54BE-4E4B-905A-613F631FDB1D}" srcOrd="7" destOrd="0" parTransId="{6C74754A-6837-4C6B-B64A-D4A48DC7C5E5}" sibTransId="{8EC4E6A8-5504-4233-9E1A-C49B98E3433D}"/>
    <dgm:cxn modelId="{0FC4273A-1075-463A-87C7-DF6C020846E7}" srcId="{9E8CB76F-2049-431A-9C08-E0A136C74145}" destId="{86810FC6-7422-41AE-ADDD-3EB9AEE1D23E}" srcOrd="2" destOrd="0" parTransId="{1CC92EE3-B74F-431D-8E3E-48DAD9053B79}" sibTransId="{B870081D-5BDB-4FFB-8C28-751B999DA14D}"/>
    <dgm:cxn modelId="{9ECE7186-30A7-4D8C-A889-767FEDD03EED}" srcId="{8D48F7DA-BBFB-4499-9152-97C83528F49A}" destId="{9D63360C-D157-446E-B600-5B5290BB12E4}" srcOrd="5" destOrd="0" parTransId="{55A227A7-C258-490A-9104-5B39633F1F5E}" sibTransId="{730D404A-CCCB-4BFA-AE68-74EEA4BF22AD}"/>
    <dgm:cxn modelId="{648D697E-9B48-4D6F-B7E8-E3AC8C81E375}" srcId="{8D48F7DA-BBFB-4499-9152-97C83528F49A}" destId="{6BB9962D-A921-4F62-A86F-B571C8BAF431}" srcOrd="0" destOrd="0" parTransId="{096CBD8D-6173-49B9-88B9-B2D3CC603ED0}" sibTransId="{FE34A885-DA18-4F60-B383-B5AACBA88DE1}"/>
    <dgm:cxn modelId="{11F2BC69-109C-4A84-A1F0-2C7C6A9AAAEC}" type="presParOf" srcId="{3BE66233-68EB-4712-AF4C-48D78D583849}" destId="{544A16FB-92AB-4CBB-8C07-794A531D2F15}" srcOrd="0" destOrd="0" presId="urn:microsoft.com/office/officeart/2005/8/layout/hList1"/>
    <dgm:cxn modelId="{5BF3D1F5-2F33-4289-A97C-70C31F5C8DC6}" type="presParOf" srcId="{544A16FB-92AB-4CBB-8C07-794A531D2F15}" destId="{8CCCE849-3C31-458E-9F06-29B27A05C70D}" srcOrd="0" destOrd="0" presId="urn:microsoft.com/office/officeart/2005/8/layout/hList1"/>
    <dgm:cxn modelId="{3F503062-C659-469C-9790-7C36F497DE33}" type="presParOf" srcId="{544A16FB-92AB-4CBB-8C07-794A531D2F15}" destId="{BC3B7E54-6D6E-44C4-A92A-089568618AE7}" srcOrd="1" destOrd="0" presId="urn:microsoft.com/office/officeart/2005/8/layout/hList1"/>
    <dgm:cxn modelId="{F2FBC14E-4413-4927-891D-BA6CFCC4153B}" type="presParOf" srcId="{3BE66233-68EB-4712-AF4C-48D78D583849}" destId="{4322B7A1-510A-492D-A54F-49B3970372D6}" srcOrd="1" destOrd="0" presId="urn:microsoft.com/office/officeart/2005/8/layout/hList1"/>
    <dgm:cxn modelId="{1B37CF95-6A1E-4988-B35A-FCDAB136BE8F}" type="presParOf" srcId="{3BE66233-68EB-4712-AF4C-48D78D583849}" destId="{8C82F9AC-6C2C-4F10-B9C5-F0E88303896B}" srcOrd="2" destOrd="0" presId="urn:microsoft.com/office/officeart/2005/8/layout/hList1"/>
    <dgm:cxn modelId="{3C565FA8-041D-4A3D-830D-905C934401DF}" type="presParOf" srcId="{8C82F9AC-6C2C-4F10-B9C5-F0E88303896B}" destId="{866A8F34-8704-441F-B8F5-42C854A585BE}" srcOrd="0" destOrd="0" presId="urn:microsoft.com/office/officeart/2005/8/layout/hList1"/>
    <dgm:cxn modelId="{E1F1BA25-F88C-4054-8DF9-6FE777134724}" type="presParOf" srcId="{8C82F9AC-6C2C-4F10-B9C5-F0E88303896B}" destId="{AEF37CF8-CC7C-4AEA-B88D-CFB304E35DB5}" srcOrd="1" destOrd="0" presId="urn:microsoft.com/office/officeart/2005/8/layout/hList1"/>
    <dgm:cxn modelId="{B9347183-56FC-4061-842E-3B6C668F5161}" type="presParOf" srcId="{3BE66233-68EB-4712-AF4C-48D78D583849}" destId="{A45D426A-9175-4EC3-A3F1-EB887A90517E}" srcOrd="3" destOrd="0" presId="urn:microsoft.com/office/officeart/2005/8/layout/hList1"/>
    <dgm:cxn modelId="{81F29C44-9CB3-445C-AA26-0F52E2DBC530}" type="presParOf" srcId="{3BE66233-68EB-4712-AF4C-48D78D583849}" destId="{DB8909C7-D95D-4295-A846-F676B9C77EE5}" srcOrd="4" destOrd="0" presId="urn:microsoft.com/office/officeart/2005/8/layout/hList1"/>
    <dgm:cxn modelId="{D7C4020B-78E9-4285-9051-BD2E87A15F7A}" type="presParOf" srcId="{DB8909C7-D95D-4295-A846-F676B9C77EE5}" destId="{A5A71454-8942-43C5-A6A9-7D82A4D50DF0}" srcOrd="0" destOrd="0" presId="urn:microsoft.com/office/officeart/2005/8/layout/hList1"/>
    <dgm:cxn modelId="{BF4A5C72-48E4-46F6-A970-4724233A8669}" type="presParOf" srcId="{DB8909C7-D95D-4295-A846-F676B9C77EE5}" destId="{8400A76D-CCE0-4375-AB75-D238D2558CF1}" srcOrd="1" destOrd="0" presId="urn:microsoft.com/office/officeart/2005/8/layout/hList1"/>
  </dgm:cxnLst>
  <dgm:bg/>
  <dgm:whole/>
</dgm:dataModel>
</file>

<file path=ppt/diagrams/data19.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se sestrami</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 lékaři</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Znalost ošetřujícího lékaře</a:t>
          </a:r>
          <a:endParaRPr lang="cs-CZ" sz="1000" dirty="0">
            <a:solidFill>
              <a:srgbClr val="333399"/>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se všeobecnými službami</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30175CD5-DB62-41A5-92D7-71EBC534817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98A24FF7-B2DB-496B-B0BE-D6B377B60BA3}" type="parTrans" cxnId="{F3DA48E0-D179-4929-9473-60FD57E6A011}">
      <dgm:prSet/>
      <dgm:spPr/>
      <dgm:t>
        <a:bodyPr/>
        <a:lstStyle/>
        <a:p>
          <a:endParaRPr lang="cs-CZ"/>
        </a:p>
      </dgm:t>
    </dgm:pt>
    <dgm:pt modelId="{CE931ABF-D6A9-45B0-BDB7-C1D6E6F13DDB}" type="sibTrans" cxnId="{F3DA48E0-D179-4929-9473-60FD57E6A011}">
      <dgm:prSet/>
      <dgm:spPr/>
      <dgm:t>
        <a:bodyPr/>
        <a:lstStyle/>
        <a:p>
          <a:endParaRPr lang="cs-CZ"/>
        </a:p>
      </dgm:t>
    </dgm:pt>
    <dgm:pt modelId="{86810FC6-7422-41AE-ADDD-3EB9AEE1D23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1CC92EE3-B74F-431D-8E3E-48DAD9053B79}" type="parTrans" cxnId="{0FC4273A-1075-463A-87C7-DF6C020846E7}">
      <dgm:prSet/>
      <dgm:spPr/>
      <dgm:t>
        <a:bodyPr/>
        <a:lstStyle/>
        <a:p>
          <a:endParaRPr lang="cs-CZ"/>
        </a:p>
      </dgm:t>
    </dgm:pt>
    <dgm:pt modelId="{B870081D-5BDB-4FFB-8C28-751B999DA14D}" type="sibTrans" cxnId="{0FC4273A-1075-463A-87C7-DF6C020846E7}">
      <dgm:prSet/>
      <dgm:spPr/>
      <dgm:t>
        <a:bodyPr/>
        <a:lstStyle/>
        <a:p>
          <a:endParaRPr lang="cs-CZ"/>
        </a:p>
      </dgm:t>
    </dgm:pt>
    <dgm:pt modelId="{C06CA5B4-AA93-402C-B146-6DEC0C8BD5D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5AD61713-A43C-4B9E-87DA-1056CDF69B53}" type="parTrans" cxnId="{45C91E26-1FC5-4434-BA79-EA1A8E35ECF3}">
      <dgm:prSet/>
      <dgm:spPr/>
      <dgm:t>
        <a:bodyPr/>
        <a:lstStyle/>
        <a:p>
          <a:endParaRPr lang="cs-CZ"/>
        </a:p>
      </dgm:t>
    </dgm:pt>
    <dgm:pt modelId="{2D723320-2A4E-46FA-B879-273E75076769}" type="sibTrans" cxnId="{45C91E26-1FC5-4434-BA79-EA1A8E35ECF3}">
      <dgm:prSet/>
      <dgm:spPr/>
      <dgm:t>
        <a:bodyPr/>
        <a:lstStyle/>
        <a:p>
          <a:endParaRPr lang="cs-CZ"/>
        </a:p>
      </dgm:t>
    </dgm:pt>
    <dgm:pt modelId="{23CB24F7-2E66-47C6-9BF3-E84ECFD85E7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05C6B1D9-2A81-4F36-BD25-A64AAAA86C60}" type="parTrans" cxnId="{EE6D527E-E765-4E21-BE94-E44059F7A9A8}">
      <dgm:prSet/>
      <dgm:spPr/>
      <dgm:t>
        <a:bodyPr/>
        <a:lstStyle/>
        <a:p>
          <a:endParaRPr lang="cs-CZ"/>
        </a:p>
      </dgm:t>
    </dgm:pt>
    <dgm:pt modelId="{22B53A45-CD74-407B-B062-3EACA0A2ADF4}" type="sibTrans" cxnId="{EE6D527E-E765-4E21-BE94-E44059F7A9A8}">
      <dgm:prSet/>
      <dgm:spPr/>
      <dgm:t>
        <a:bodyPr/>
        <a:lstStyle/>
        <a:p>
          <a:endParaRPr lang="cs-CZ"/>
        </a:p>
      </dgm:t>
    </dgm:pt>
    <dgm:pt modelId="{193DC8F5-1FF0-4071-A9AE-78AD1AC6D38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1BCD2213-96A9-40FE-A7C1-1B4216029DE4}" type="parTrans" cxnId="{8DADF36B-FC92-4B5A-A88A-F01AA054F0DC}">
      <dgm:prSet/>
      <dgm:spPr/>
      <dgm:t>
        <a:bodyPr/>
        <a:lstStyle/>
        <a:p>
          <a:endParaRPr lang="cs-CZ"/>
        </a:p>
      </dgm:t>
    </dgm:pt>
    <dgm:pt modelId="{5ACEF4F8-14EB-4064-BC1F-D55B115B6B87}" type="sibTrans" cxnId="{8DADF36B-FC92-4B5A-A88A-F01AA054F0DC}">
      <dgm:prSet/>
      <dgm:spPr/>
      <dgm:t>
        <a:bodyPr/>
        <a:lstStyle/>
        <a:p>
          <a:endParaRPr lang="cs-CZ"/>
        </a:p>
      </dgm:t>
    </dgm:pt>
    <dgm:pt modelId="{80AF34DF-134A-499E-9AFF-64B37AB75FF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BDBCB138-B2C6-4E5A-8306-FC0EC0D84EF0}" type="parTrans" cxnId="{EB1377B5-29B9-4868-9C4A-4006B22C009B}">
      <dgm:prSet/>
      <dgm:spPr/>
      <dgm:t>
        <a:bodyPr/>
        <a:lstStyle/>
        <a:p>
          <a:endParaRPr lang="cs-CZ"/>
        </a:p>
      </dgm:t>
    </dgm:pt>
    <dgm:pt modelId="{8E883384-8369-4414-A417-AB7ECB2EDFFC}" type="sibTrans" cxnId="{EB1377B5-29B9-4868-9C4A-4006B22C009B}">
      <dgm:prSet/>
      <dgm:spPr/>
      <dgm:t>
        <a:bodyPr/>
        <a:lstStyle/>
        <a:p>
          <a:endParaRPr lang="cs-CZ"/>
        </a:p>
      </dgm:t>
    </dgm:pt>
    <dgm:pt modelId="{0DDDF58C-49A9-48B3-B186-D7A93F4B58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Frekvence návštěv ošetřujícího lékaře</a:t>
          </a:r>
          <a:endParaRPr lang="cs-CZ" sz="1000" dirty="0">
            <a:solidFill>
              <a:srgbClr val="333399"/>
            </a:solidFill>
          </a:endParaRPr>
        </a:p>
      </dgm:t>
    </dgm:pt>
    <dgm:pt modelId="{27603E1D-9EC7-457B-951F-AA6EE4B78C85}" type="parTrans" cxnId="{6DB500E5-90AD-4720-9E71-A71D42181AF9}">
      <dgm:prSet/>
      <dgm:spPr/>
      <dgm:t>
        <a:bodyPr/>
        <a:lstStyle/>
        <a:p>
          <a:endParaRPr lang="cs-CZ"/>
        </a:p>
      </dgm:t>
    </dgm:pt>
    <dgm:pt modelId="{ABB7B1EC-30A5-4F74-8945-07288FEDEDE2}" type="sibTrans" cxnId="{6DB500E5-90AD-4720-9E71-A71D42181AF9}">
      <dgm:prSet/>
      <dgm:spPr/>
      <dgm:t>
        <a:bodyPr/>
        <a:lstStyle/>
        <a:p>
          <a:endParaRPr lang="cs-CZ"/>
        </a:p>
      </dgm:t>
    </dgm:pt>
    <dgm:pt modelId="{4C0C652D-4FC5-42B5-97AC-025B2CC578D9}">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Vztah k ošetřujícímu lékaři </a:t>
          </a:r>
          <a:br>
            <a:rPr lang="cs-CZ" sz="1000" dirty="0" smtClean="0">
              <a:solidFill>
                <a:srgbClr val="333399"/>
              </a:solidFill>
            </a:rPr>
          </a:br>
          <a:r>
            <a:rPr lang="cs-CZ" sz="1000" dirty="0" smtClean="0">
              <a:solidFill>
                <a:srgbClr val="333399"/>
              </a:solidFill>
            </a:rPr>
            <a:t>z hlediska důvěry</a:t>
          </a:r>
          <a:endParaRPr lang="cs-CZ" sz="1000" dirty="0">
            <a:solidFill>
              <a:srgbClr val="333399"/>
            </a:solidFill>
          </a:endParaRPr>
        </a:p>
      </dgm:t>
    </dgm:pt>
    <dgm:pt modelId="{434042E3-3E37-445C-8E54-1F725333EF71}" type="parTrans" cxnId="{7B01E451-3033-4BF2-A2AE-B16EC885075C}">
      <dgm:prSet/>
      <dgm:spPr/>
      <dgm:t>
        <a:bodyPr/>
        <a:lstStyle/>
        <a:p>
          <a:endParaRPr lang="cs-CZ"/>
        </a:p>
      </dgm:t>
    </dgm:pt>
    <dgm:pt modelId="{B4707DBA-DCCC-467A-9F0D-B10FF804ECE4}" type="sibTrans" cxnId="{7B01E451-3033-4BF2-A2AE-B16EC885075C}">
      <dgm:prSet/>
      <dgm:spPr/>
      <dgm:t>
        <a:bodyPr/>
        <a:lstStyle/>
        <a:p>
          <a:endParaRPr lang="cs-CZ"/>
        </a:p>
      </dgm:t>
    </dgm:pt>
    <dgm:pt modelId="{A29CC3EF-E66B-4C3D-9382-F6F8B3A0843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Srozumitelnost odpovědí lékaře</a:t>
          </a:r>
          <a:endParaRPr lang="cs-CZ" sz="1000" dirty="0">
            <a:solidFill>
              <a:srgbClr val="333399"/>
            </a:solidFill>
          </a:endParaRPr>
        </a:p>
      </dgm:t>
    </dgm:pt>
    <dgm:pt modelId="{4C72B13A-BB14-426F-B5C8-ED4A87EDA8BD}" type="parTrans" cxnId="{3E5BDDCC-6A9A-4834-BDB6-255BB4AD4290}">
      <dgm:prSet/>
      <dgm:spPr/>
      <dgm:t>
        <a:bodyPr/>
        <a:lstStyle/>
        <a:p>
          <a:endParaRPr lang="cs-CZ"/>
        </a:p>
      </dgm:t>
    </dgm:pt>
    <dgm:pt modelId="{398753E4-E62F-4A66-941F-EE85FA613BDF}" type="sibTrans" cxnId="{3E5BDDCC-6A9A-4834-BDB6-255BB4AD4290}">
      <dgm:prSet/>
      <dgm:spPr/>
      <dgm:t>
        <a:bodyPr/>
        <a:lstStyle/>
        <a:p>
          <a:endParaRPr lang="cs-CZ"/>
        </a:p>
      </dgm:t>
    </dgm:pt>
    <dgm:pt modelId="{0AFF6BBF-BA63-4D4B-B9C0-7C03483CE10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Ochota rozptýlit obavy </a:t>
          </a:r>
          <a:br>
            <a:rPr lang="pl-PL" sz="1000" dirty="0" smtClean="0">
              <a:solidFill>
                <a:srgbClr val="333399"/>
              </a:solidFill>
            </a:rPr>
          </a:br>
          <a:r>
            <a:rPr lang="pl-PL" sz="1000" dirty="0" smtClean="0">
              <a:solidFill>
                <a:srgbClr val="333399"/>
              </a:solidFill>
            </a:rPr>
            <a:t>a strach ze strany lékaře</a:t>
          </a:r>
          <a:endParaRPr lang="cs-CZ" sz="1000" dirty="0">
            <a:solidFill>
              <a:srgbClr val="333399"/>
            </a:solidFill>
          </a:endParaRPr>
        </a:p>
      </dgm:t>
    </dgm:pt>
    <dgm:pt modelId="{E3EFCD03-80B4-45BE-9322-A7EAB19F2A5A}" type="parTrans" cxnId="{EE478E01-0EC1-4349-B1A9-343030453F79}">
      <dgm:prSet/>
      <dgm:spPr/>
      <dgm:t>
        <a:bodyPr/>
        <a:lstStyle/>
        <a:p>
          <a:endParaRPr lang="cs-CZ"/>
        </a:p>
      </dgm:t>
    </dgm:pt>
    <dgm:pt modelId="{5D6AE5C8-C8A6-41F7-9FB6-0D1E9A8AFD0B}" type="sibTrans" cxnId="{EE478E01-0EC1-4349-B1A9-343030453F79}">
      <dgm:prSet/>
      <dgm:spPr/>
      <dgm:t>
        <a:bodyPr/>
        <a:lstStyle/>
        <a:p>
          <a:endParaRPr lang="cs-CZ"/>
        </a:p>
      </dgm:t>
    </dgm:pt>
    <dgm:pt modelId="{9D63360C-D157-446E-B600-5B5290BB12E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Způsob komunikace před pacientem ze strany lékaře</a:t>
          </a:r>
          <a:endParaRPr lang="cs-CZ" sz="1000" dirty="0">
            <a:solidFill>
              <a:srgbClr val="333399"/>
            </a:solidFill>
          </a:endParaRPr>
        </a:p>
      </dgm:t>
    </dgm:pt>
    <dgm:pt modelId="{55A227A7-C258-490A-9104-5B39633F1F5E}" type="parTrans" cxnId="{9ECE7186-30A7-4D8C-A889-767FEDD03EED}">
      <dgm:prSet/>
      <dgm:spPr/>
      <dgm:t>
        <a:bodyPr/>
        <a:lstStyle/>
        <a:p>
          <a:endParaRPr lang="cs-CZ"/>
        </a:p>
      </dgm:t>
    </dgm:pt>
    <dgm:pt modelId="{730D404A-CCCB-4BFA-AE68-74EEA4BF22AD}" type="sibTrans" cxnId="{9ECE7186-30A7-4D8C-A889-767FEDD03EED}">
      <dgm:prSet/>
      <dgm:spPr/>
      <dgm:t>
        <a:bodyPr/>
        <a:lstStyle/>
        <a:p>
          <a:endParaRPr lang="cs-CZ"/>
        </a:p>
      </dgm:t>
    </dgm:pt>
    <dgm:pt modelId="{DC3B9BBA-531D-48A0-8880-9B84E376259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Frekvence hovorů s lékařem</a:t>
          </a:r>
          <a:endParaRPr lang="cs-CZ" sz="1000" dirty="0">
            <a:solidFill>
              <a:srgbClr val="333399"/>
            </a:solidFill>
          </a:endParaRPr>
        </a:p>
      </dgm:t>
    </dgm:pt>
    <dgm:pt modelId="{765DE65D-A328-4E78-ACB4-848A56FFA501}" type="parTrans" cxnId="{543FADCA-5DDD-4480-9630-925A0085BDBD}">
      <dgm:prSet/>
      <dgm:spPr/>
      <dgm:t>
        <a:bodyPr/>
        <a:lstStyle/>
        <a:p>
          <a:endParaRPr lang="cs-CZ"/>
        </a:p>
      </dgm:t>
    </dgm:pt>
    <dgm:pt modelId="{45D8D583-FB2A-4A68-9FEB-5EEA8D74C65C}" type="sibTrans" cxnId="{543FADCA-5DDD-4480-9630-925A0085BDBD}">
      <dgm:prSet/>
      <dgm:spPr/>
      <dgm:t>
        <a:bodyPr/>
        <a:lstStyle/>
        <a:p>
          <a:endParaRPr lang="cs-CZ"/>
        </a:p>
      </dgm:t>
    </dgm:pt>
    <dgm:pt modelId="{E338A16E-54BE-4E4B-905A-613F631FDB1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Potřeba většího zapojení do rozhodování o vlastní léčbě</a:t>
          </a:r>
          <a:endParaRPr lang="cs-CZ" sz="1000" dirty="0">
            <a:solidFill>
              <a:srgbClr val="333399"/>
            </a:solidFill>
          </a:endParaRPr>
        </a:p>
      </dgm:t>
    </dgm:pt>
    <dgm:pt modelId="{6C74754A-6837-4C6B-B64A-D4A48DC7C5E5}" type="parTrans" cxnId="{C3F01B39-EE44-4E4F-8CD8-9240BEBF9CFE}">
      <dgm:prSet/>
      <dgm:spPr/>
      <dgm:t>
        <a:bodyPr/>
        <a:lstStyle/>
        <a:p>
          <a:endParaRPr lang="cs-CZ"/>
        </a:p>
      </dgm:t>
    </dgm:pt>
    <dgm:pt modelId="{8EC4E6A8-5504-4233-9E1A-C49B98E3433D}" type="sibTrans" cxnId="{C3F01B39-EE44-4E4F-8CD8-9240BEBF9CFE}">
      <dgm:prSet/>
      <dgm:spPr/>
      <dgm:t>
        <a:bodyPr/>
        <a:lstStyle/>
        <a:p>
          <a:endParaRPr lang="cs-CZ"/>
        </a:p>
      </dgm:t>
    </dgm:pt>
    <dgm:pt modelId="{169CDFC7-3B7F-4727-8C1A-843A87233AC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příležitostí pro rodinu hovořit s lékařem</a:t>
          </a:r>
          <a:endParaRPr lang="cs-CZ" sz="1000" dirty="0">
            <a:solidFill>
              <a:srgbClr val="333399"/>
            </a:solidFill>
          </a:endParaRPr>
        </a:p>
      </dgm:t>
    </dgm:pt>
    <dgm:pt modelId="{934B0EB0-F583-49D3-B6C6-943336CC0A1E}" type="parTrans" cxnId="{3480266C-7D4F-4CEF-8A5C-24C3455EE1AF}">
      <dgm:prSet/>
      <dgm:spPr/>
      <dgm:t>
        <a:bodyPr/>
        <a:lstStyle/>
        <a:p>
          <a:endParaRPr lang="cs-CZ"/>
        </a:p>
      </dgm:t>
    </dgm:pt>
    <dgm:pt modelId="{A56EE705-3717-40FC-8DD2-996D1D4E57C2}" type="sibTrans" cxnId="{3480266C-7D4F-4CEF-8A5C-24C3455EE1AF}">
      <dgm:prSet/>
      <dgm:spPr/>
      <dgm:t>
        <a:bodyPr/>
        <a:lstStyle/>
        <a:p>
          <a:endParaRPr lang="cs-CZ"/>
        </a:p>
      </dgm:t>
    </dgm:pt>
    <dgm:pt modelId="{78D071F4-7FA4-44A4-AD5E-0E1597D12A3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soukromí při probírání zdravotního stavu nebo léčby</a:t>
          </a:r>
          <a:endParaRPr lang="cs-CZ" sz="1000" dirty="0">
            <a:solidFill>
              <a:srgbClr val="333399"/>
            </a:solidFill>
          </a:endParaRPr>
        </a:p>
      </dgm:t>
    </dgm:pt>
    <dgm:pt modelId="{5E9E747F-B6BC-41D0-B52E-0D51B811D4FE}" type="parTrans" cxnId="{5E44BD16-7B85-4A53-81E0-0B32AFBC8ABE}">
      <dgm:prSet/>
      <dgm:spPr/>
      <dgm:t>
        <a:bodyPr/>
        <a:lstStyle/>
        <a:p>
          <a:endParaRPr lang="cs-CZ"/>
        </a:p>
      </dgm:t>
    </dgm:pt>
    <dgm:pt modelId="{C841F965-9759-49DD-A81D-129296E6C6A5}" type="sibTrans" cxnId="{5E44BD16-7B85-4A53-81E0-0B32AFBC8ABE}">
      <dgm:prSet/>
      <dgm:spPr/>
      <dgm:t>
        <a:bodyPr/>
        <a:lstStyle/>
        <a:p>
          <a:endParaRPr lang="cs-CZ"/>
        </a:p>
      </dgm:t>
    </dgm:pt>
    <dgm:pt modelId="{1304F153-6800-4336-BCAC-C60D5662409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informací </a:t>
          </a:r>
          <a:br>
            <a:rPr lang="cs-CZ" sz="1000" dirty="0" smtClean="0">
              <a:solidFill>
                <a:srgbClr val="333399"/>
              </a:solidFill>
            </a:rPr>
          </a:br>
          <a:r>
            <a:rPr lang="cs-CZ" sz="1000" dirty="0" smtClean="0">
              <a:solidFill>
                <a:srgbClr val="333399"/>
              </a:solidFill>
            </a:rPr>
            <a:t>o zdravotním stavu a dalším průběhu léčby</a:t>
          </a:r>
          <a:endParaRPr lang="cs-CZ" sz="1000" dirty="0">
            <a:solidFill>
              <a:srgbClr val="333399"/>
            </a:solidFill>
          </a:endParaRPr>
        </a:p>
      </dgm:t>
    </dgm:pt>
    <dgm:pt modelId="{6B72526F-6B98-4A1D-A0C9-9B16D46C0C05}" type="parTrans" cxnId="{C7F43502-FCBC-4768-B347-CEE08D041D89}">
      <dgm:prSet/>
      <dgm:spPr/>
      <dgm:t>
        <a:bodyPr/>
        <a:lstStyle/>
        <a:p>
          <a:endParaRPr lang="cs-CZ"/>
        </a:p>
      </dgm:t>
    </dgm:pt>
    <dgm:pt modelId="{46BCBF8C-FD90-44F2-A33E-65EB9500965C}" type="sibTrans" cxnId="{C7F43502-FCBC-4768-B347-CEE08D041D89}">
      <dgm:prSet/>
      <dgm:spPr/>
      <dgm:t>
        <a:bodyPr/>
        <a:lstStyle/>
        <a:p>
          <a:endParaRPr lang="cs-CZ"/>
        </a:p>
      </dgm:t>
    </dgm:pt>
    <dgm:pt modelId="{2B17AE43-DD9C-443C-9C8B-D7ABC4ABCB0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78788ED8-62FD-4D44-82D2-C20079B74A6D}" type="parTrans" cxnId="{17632BDF-F8EE-43EC-989E-BCC18460A15A}">
      <dgm:prSet/>
      <dgm:spPr/>
      <dgm:t>
        <a:bodyPr/>
        <a:lstStyle/>
        <a:p>
          <a:endParaRPr lang="cs-CZ"/>
        </a:p>
      </dgm:t>
    </dgm:pt>
    <dgm:pt modelId="{9D02D754-9B5F-4478-AA1E-6A02E5B3C9A2}" type="sibTrans" cxnId="{17632BDF-F8EE-43EC-989E-BCC18460A15A}">
      <dgm:prSet/>
      <dgm:spPr/>
      <dgm:t>
        <a:bodyPr/>
        <a:lstStyle/>
        <a:p>
          <a:endParaRPr lang="cs-CZ"/>
        </a:p>
      </dgm:t>
    </dgm:pt>
    <dgm:pt modelId="{1BBE552A-FF31-4A25-A5A0-F74A56866FC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A9F2ED4-87A8-42E6-BD6A-3B678A428256}" type="parTrans" cxnId="{424820B2-5952-4EA9-BE7E-4EF00018DA6D}">
      <dgm:prSet/>
      <dgm:spPr/>
      <dgm:t>
        <a:bodyPr/>
        <a:lstStyle/>
        <a:p>
          <a:endParaRPr lang="cs-CZ"/>
        </a:p>
      </dgm:t>
    </dgm:pt>
    <dgm:pt modelId="{426E6FA9-D502-4427-86D8-52C29477D844}" type="sibTrans" cxnId="{424820B2-5952-4EA9-BE7E-4EF00018DA6D}">
      <dgm:prSet/>
      <dgm:spPr/>
      <dgm:t>
        <a:bodyPr/>
        <a:lstStyle/>
        <a:p>
          <a:endParaRPr lang="cs-CZ"/>
        </a:p>
      </dgm:t>
    </dgm:pt>
    <dgm:pt modelId="{31D2F912-E349-46BD-B1DA-70298D629DB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DC92A304-0518-4F48-B0D5-A834900C111B}" type="parTrans" cxnId="{D5984720-2595-4359-A8A0-B5E6F5F11497}">
      <dgm:prSet/>
      <dgm:spPr/>
      <dgm:t>
        <a:bodyPr/>
        <a:lstStyle/>
        <a:p>
          <a:endParaRPr lang="cs-CZ"/>
        </a:p>
      </dgm:t>
    </dgm:pt>
    <dgm:pt modelId="{D0241E4B-ADB5-4AF9-A481-E3DAF51EBC2D}" type="sibTrans" cxnId="{D5984720-2595-4359-A8A0-B5E6F5F11497}">
      <dgm:prSet/>
      <dgm:spPr/>
      <dgm:t>
        <a:bodyPr/>
        <a:lstStyle/>
        <a:p>
          <a:endParaRPr lang="cs-CZ"/>
        </a:p>
      </dgm:t>
    </dgm:pt>
    <dgm:pt modelId="{EE0EDF0C-4FE7-4617-B9BD-962081F9C8B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2D5EAC29-2611-4013-AD1C-C363A049A655}" type="parTrans" cxnId="{DCC7FB7B-A756-4D2A-8595-7B8CE691DDD0}">
      <dgm:prSet/>
      <dgm:spPr/>
      <dgm:t>
        <a:bodyPr/>
        <a:lstStyle/>
        <a:p>
          <a:endParaRPr lang="cs-CZ"/>
        </a:p>
      </dgm:t>
    </dgm:pt>
    <dgm:pt modelId="{31FC33F6-35C0-4051-918E-018A5669D06F}" type="sibTrans" cxnId="{DCC7FB7B-A756-4D2A-8595-7B8CE691DDD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3">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3">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3">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3">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3">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3">
        <dgm:presLayoutVars>
          <dgm:bulletEnabled val="1"/>
        </dgm:presLayoutVars>
      </dgm:prSet>
      <dgm:spPr/>
      <dgm:t>
        <a:bodyPr/>
        <a:lstStyle/>
        <a:p>
          <a:endParaRPr lang="cs-CZ"/>
        </a:p>
      </dgm:t>
    </dgm:pt>
  </dgm:ptLst>
  <dgm:cxnLst>
    <dgm:cxn modelId="{538F211D-FD48-42BD-B3A3-17E646DB79C0}" type="presOf" srcId="{51B314C1-0E8F-43D9-AD2D-30639BFC6CC7}" destId="{A5A71454-8942-43C5-A6A9-7D82A4D50DF0}" srcOrd="0" destOrd="0" presId="urn:microsoft.com/office/officeart/2005/8/layout/hList1"/>
    <dgm:cxn modelId="{BCB3B143-8938-4259-9FF0-C376EE04556B}" type="presOf" srcId="{80AF34DF-134A-499E-9AFF-64B37AB75FFF}" destId="{BC3B7E54-6D6E-44C4-A92A-089568618AE7}" srcOrd="0" destOrd="6" presId="urn:microsoft.com/office/officeart/2005/8/layout/hList1"/>
    <dgm:cxn modelId="{7C5747BE-0FF6-425E-A39E-63151816CC0D}" type="presOf" srcId="{C06CA5B4-AA93-402C-B146-6DEC0C8BD5D4}" destId="{BC3B7E54-6D6E-44C4-A92A-089568618AE7}" srcOrd="0" destOrd="3" presId="urn:microsoft.com/office/officeart/2005/8/layout/hList1"/>
    <dgm:cxn modelId="{EB1377B5-29B9-4868-9C4A-4006B22C009B}" srcId="{9E8CB76F-2049-431A-9C08-E0A136C74145}" destId="{80AF34DF-134A-499E-9AFF-64B37AB75FFF}" srcOrd="6" destOrd="0" parTransId="{BDBCB138-B2C6-4E5A-8306-FC0EC0D84EF0}" sibTransId="{8E883384-8369-4414-A417-AB7ECB2EDFFC}"/>
    <dgm:cxn modelId="{0FC4273A-1075-463A-87C7-DF6C020846E7}" srcId="{9E8CB76F-2049-431A-9C08-E0A136C74145}" destId="{86810FC6-7422-41AE-ADDD-3EB9AEE1D23E}" srcOrd="2" destOrd="0" parTransId="{1CC92EE3-B74F-431D-8E3E-48DAD9053B79}" sibTransId="{B870081D-5BDB-4FFB-8C28-751B999DA14D}"/>
    <dgm:cxn modelId="{4196AE6C-0275-470C-A359-9B377990F74D}" type="presOf" srcId="{9E8CB76F-2049-431A-9C08-E0A136C74145}" destId="{8CCCE849-3C31-458E-9F06-29B27A05C70D}" srcOrd="0" destOrd="0" presId="urn:microsoft.com/office/officeart/2005/8/layout/hList1"/>
    <dgm:cxn modelId="{543FADCA-5DDD-4480-9630-925A0085BDBD}" srcId="{8D48F7DA-BBFB-4499-9152-97C83528F49A}" destId="{DC3B9BBA-531D-48A0-8880-9B84E376259A}" srcOrd="6" destOrd="0" parTransId="{765DE65D-A328-4E78-ACB4-848A56FFA501}" sibTransId="{45D8D583-FB2A-4A68-9FEB-5EEA8D74C65C}"/>
    <dgm:cxn modelId="{5547A019-6943-43B4-9720-DE4050FE245C}" type="presOf" srcId="{30175CD5-DB62-41A5-92D7-71EBC5348170}" destId="{BC3B7E54-6D6E-44C4-A92A-089568618AE7}" srcOrd="0" destOrd="1"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3480266C-7D4F-4CEF-8A5C-24C3455EE1AF}" srcId="{8D48F7DA-BBFB-4499-9152-97C83528F49A}" destId="{169CDFC7-3B7F-4727-8C1A-843A87233AC3}" srcOrd="8" destOrd="0" parTransId="{934B0EB0-F583-49D3-B6C6-943336CC0A1E}" sibTransId="{A56EE705-3717-40FC-8DD2-996D1D4E57C2}"/>
    <dgm:cxn modelId="{9ECE7186-30A7-4D8C-A889-767FEDD03EED}" srcId="{8D48F7DA-BBFB-4499-9152-97C83528F49A}" destId="{9D63360C-D157-446E-B600-5B5290BB12E4}" srcOrd="5" destOrd="0" parTransId="{55A227A7-C258-490A-9104-5B39633F1F5E}" sibTransId="{730D404A-CCCB-4BFA-AE68-74EEA4BF22AD}"/>
    <dgm:cxn modelId="{86184C02-05FC-4699-9740-16C73AB68AF3}" type="presOf" srcId="{A29CC3EF-E66B-4C3D-9382-F6F8B3A0843D}" destId="{AEF37CF8-CC7C-4AEA-B88D-CFB304E35DB5}" srcOrd="0" destOrd="3" presId="urn:microsoft.com/office/officeart/2005/8/layout/hList1"/>
    <dgm:cxn modelId="{EE6D527E-E765-4E21-BE94-E44059F7A9A8}" srcId="{9E8CB76F-2049-431A-9C08-E0A136C74145}" destId="{23CB24F7-2E66-47C6-9BF3-E84ECFD85E7F}" srcOrd="4" destOrd="0" parTransId="{05C6B1D9-2A81-4F36-BD25-A64AAAA86C60}" sibTransId="{22B53A45-CD74-407B-B062-3EACA0A2ADF4}"/>
    <dgm:cxn modelId="{AB3AAB6D-E4D5-4A84-8BCF-A428F079A3AE}" type="presOf" srcId="{86810FC6-7422-41AE-ADDD-3EB9AEE1D23E}" destId="{BC3B7E54-6D6E-44C4-A92A-089568618AE7}" srcOrd="0" destOrd="2" presId="urn:microsoft.com/office/officeart/2005/8/layout/hList1"/>
    <dgm:cxn modelId="{424820B2-5952-4EA9-BE7E-4EF00018DA6D}" srcId="{51B314C1-0E8F-43D9-AD2D-30639BFC6CC7}" destId="{1BBE552A-FF31-4A25-A5A0-F74A56866FCB}" srcOrd="2" destOrd="0" parTransId="{FA9F2ED4-87A8-42E6-BD6A-3B678A428256}" sibTransId="{426E6FA9-D502-4427-86D8-52C29477D844}"/>
    <dgm:cxn modelId="{F3DA48E0-D179-4929-9473-60FD57E6A011}" srcId="{9E8CB76F-2049-431A-9C08-E0A136C74145}" destId="{30175CD5-DB62-41A5-92D7-71EBC5348170}" srcOrd="1" destOrd="0" parTransId="{98A24FF7-B2DB-496B-B0BE-D6B377B60BA3}" sibTransId="{CE931ABF-D6A9-45B0-BDB7-C1D6E6F13DDB}"/>
    <dgm:cxn modelId="{DCC7FB7B-A756-4D2A-8595-7B8CE691DDD0}" srcId="{51B314C1-0E8F-43D9-AD2D-30639BFC6CC7}" destId="{EE0EDF0C-4FE7-4617-B9BD-962081F9C8B2}" srcOrd="4" destOrd="0" parTransId="{2D5EAC29-2611-4013-AD1C-C363A049A655}" sibTransId="{31FC33F6-35C0-4051-918E-018A5669D06F}"/>
    <dgm:cxn modelId="{675A90D2-80A5-4C9C-8594-6E29611D308F}" srcId="{462B5889-8FA2-458B-906E-7D0A7FD7D8FF}" destId="{9E8CB76F-2049-431A-9C08-E0A136C74145}" srcOrd="0" destOrd="0" parTransId="{69B8301E-B4B9-4916-8F78-E9329DAB69FD}" sibTransId="{9BC6E853-EAE5-4548-8EE5-FFDEACC00AC5}"/>
    <dgm:cxn modelId="{D5984720-2595-4359-A8A0-B5E6F5F11497}" srcId="{51B314C1-0E8F-43D9-AD2D-30639BFC6CC7}" destId="{31D2F912-E349-46BD-B1DA-70298D629DBB}" srcOrd="3" destOrd="0" parTransId="{DC92A304-0518-4F48-B0D5-A834900C111B}" sibTransId="{D0241E4B-ADB5-4AF9-A481-E3DAF51EBC2D}"/>
    <dgm:cxn modelId="{A7D44A1D-8387-495E-AA79-5979FB9E6A59}" type="presOf" srcId="{DC3B9BBA-531D-48A0-8880-9B84E376259A}" destId="{AEF37CF8-CC7C-4AEA-B88D-CFB304E35DB5}" srcOrd="0" destOrd="6"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8DADF36B-FC92-4B5A-A88A-F01AA054F0DC}" srcId="{9E8CB76F-2049-431A-9C08-E0A136C74145}" destId="{193DC8F5-1FF0-4071-A9AE-78AD1AC6D386}" srcOrd="5" destOrd="0" parTransId="{1BCD2213-96A9-40FE-A7C1-1B4216029DE4}" sibTransId="{5ACEF4F8-14EB-4064-BC1F-D55B115B6B87}"/>
    <dgm:cxn modelId="{C565DE6B-47B4-45FD-96F1-5EFFB4B5867C}" type="presOf" srcId="{0DDDF58C-49A9-48B3-B186-D7A93F4B5888}" destId="{AEF37CF8-CC7C-4AEA-B88D-CFB304E35DB5}" srcOrd="0" destOrd="1" presId="urn:microsoft.com/office/officeart/2005/8/layout/hList1"/>
    <dgm:cxn modelId="{C3F01B39-EE44-4E4F-8CD8-9240BEBF9CFE}" srcId="{8D48F7DA-BBFB-4499-9152-97C83528F49A}" destId="{E338A16E-54BE-4E4B-905A-613F631FDB1D}" srcOrd="7" destOrd="0" parTransId="{6C74754A-6837-4C6B-B64A-D4A48DC7C5E5}" sibTransId="{8EC4E6A8-5504-4233-9E1A-C49B98E3433D}"/>
    <dgm:cxn modelId="{EE478E01-0EC1-4349-B1A9-343030453F79}" srcId="{8D48F7DA-BBFB-4499-9152-97C83528F49A}" destId="{0AFF6BBF-BA63-4D4B-B9C0-7C03483CE10F}" srcOrd="4" destOrd="0" parTransId="{E3EFCD03-80B4-45BE-9322-A7EAB19F2A5A}" sibTransId="{5D6AE5C8-C8A6-41F7-9FB6-0D1E9A8AFD0B}"/>
    <dgm:cxn modelId="{648D697E-9B48-4D6F-B7E8-E3AC8C81E375}" srcId="{8D48F7DA-BBFB-4499-9152-97C83528F49A}" destId="{6BB9962D-A921-4F62-A86F-B571C8BAF431}" srcOrd="0" destOrd="0" parTransId="{096CBD8D-6173-49B9-88B9-B2D3CC603ED0}" sibTransId="{FE34A885-DA18-4F60-B383-B5AACBA88DE1}"/>
    <dgm:cxn modelId="{17632BDF-F8EE-43EC-989E-BCC18460A15A}" srcId="{51B314C1-0E8F-43D9-AD2D-30639BFC6CC7}" destId="{2B17AE43-DD9C-443C-9C8B-D7ABC4ABCB01}" srcOrd="1" destOrd="0" parTransId="{78788ED8-62FD-4D44-82D2-C20079B74A6D}" sibTransId="{9D02D754-9B5F-4478-AA1E-6A02E5B3C9A2}"/>
    <dgm:cxn modelId="{C7F43502-FCBC-4768-B347-CEE08D041D89}" srcId="{8D48F7DA-BBFB-4499-9152-97C83528F49A}" destId="{1304F153-6800-4336-BCAC-C60D56624098}" srcOrd="10" destOrd="0" parTransId="{6B72526F-6B98-4A1D-A0C9-9B16D46C0C05}" sibTransId="{46BCBF8C-FD90-44F2-A33E-65EB9500965C}"/>
    <dgm:cxn modelId="{08C3D12D-99A8-4A2D-B53E-2E3E99D90B44}" srcId="{462B5889-8FA2-458B-906E-7D0A7FD7D8FF}" destId="{51B314C1-0E8F-43D9-AD2D-30639BFC6CC7}" srcOrd="2" destOrd="0" parTransId="{3AFA477A-E883-4E8D-B31C-15D44DDE6649}" sibTransId="{8F13D755-9D44-4C0B-B08C-D6EF7DCC57AF}"/>
    <dgm:cxn modelId="{1475FB52-903F-4330-B4EE-85525E87D55B}" type="presOf" srcId="{4C0C652D-4FC5-42B5-97AC-025B2CC578D9}" destId="{AEF37CF8-CC7C-4AEA-B88D-CFB304E35DB5}" srcOrd="0" destOrd="2" presId="urn:microsoft.com/office/officeart/2005/8/layout/hList1"/>
    <dgm:cxn modelId="{F3E11883-9DEB-454D-B83B-8A1F074C6A54}" type="presOf" srcId="{23CB24F7-2E66-47C6-9BF3-E84ECFD85E7F}" destId="{BC3B7E54-6D6E-44C4-A92A-089568618AE7}" srcOrd="0" destOrd="4" presId="urn:microsoft.com/office/officeart/2005/8/layout/hList1"/>
    <dgm:cxn modelId="{9B2367B7-FD34-42D8-8691-64EAD08F26E9}" type="presOf" srcId="{31D2F912-E349-46BD-B1DA-70298D629DBB}" destId="{8400A76D-CCE0-4375-AB75-D238D2558CF1}" srcOrd="0" destOrd="3" presId="urn:microsoft.com/office/officeart/2005/8/layout/hList1"/>
    <dgm:cxn modelId="{6B805295-2A67-49D1-91C6-9F68B8AF779A}" type="presOf" srcId="{78D071F4-7FA4-44A4-AD5E-0E1597D12A3D}" destId="{AEF37CF8-CC7C-4AEA-B88D-CFB304E35DB5}" srcOrd="0" destOrd="9" presId="urn:microsoft.com/office/officeart/2005/8/layout/hList1"/>
    <dgm:cxn modelId="{3E5BDDCC-6A9A-4834-BDB6-255BB4AD4290}" srcId="{8D48F7DA-BBFB-4499-9152-97C83528F49A}" destId="{A29CC3EF-E66B-4C3D-9382-F6F8B3A0843D}" srcOrd="3" destOrd="0" parTransId="{4C72B13A-BB14-426F-B5C8-ED4A87EDA8BD}" sibTransId="{398753E4-E62F-4A66-941F-EE85FA613BDF}"/>
    <dgm:cxn modelId="{BC30944C-156A-416F-9762-8DD27E69CDE3}" type="presOf" srcId="{D4E6A407-62BA-43DA-8142-3BD3C5DF999B}" destId="{8400A76D-CCE0-4375-AB75-D238D2558CF1}" srcOrd="0" destOrd="0" presId="urn:microsoft.com/office/officeart/2005/8/layout/hList1"/>
    <dgm:cxn modelId="{E07CFA78-45B0-457A-B419-EEEAEAA9AD94}" type="presOf" srcId="{462B5889-8FA2-458B-906E-7D0A7FD7D8FF}" destId="{3BE66233-68EB-4712-AF4C-48D78D583849}" srcOrd="0" destOrd="0" presId="urn:microsoft.com/office/officeart/2005/8/layout/hList1"/>
    <dgm:cxn modelId="{BBCA9B1F-EDA4-4F26-B142-4F19BA37DB28}" type="presOf" srcId="{2FA8557F-746C-48CC-AE72-9388E450E751}" destId="{BC3B7E54-6D6E-44C4-A92A-089568618AE7}" srcOrd="0" destOrd="0" presId="urn:microsoft.com/office/officeart/2005/8/layout/hList1"/>
    <dgm:cxn modelId="{E43D4938-7135-40DC-A157-B0E697CEEDB0}" type="presOf" srcId="{169CDFC7-3B7F-4727-8C1A-843A87233AC3}" destId="{AEF37CF8-CC7C-4AEA-B88D-CFB304E35DB5}" srcOrd="0" destOrd="8" presId="urn:microsoft.com/office/officeart/2005/8/layout/hList1"/>
    <dgm:cxn modelId="{7B01E451-3033-4BF2-A2AE-B16EC885075C}" srcId="{8D48F7DA-BBFB-4499-9152-97C83528F49A}" destId="{4C0C652D-4FC5-42B5-97AC-025B2CC578D9}" srcOrd="2" destOrd="0" parTransId="{434042E3-3E37-445C-8E54-1F725333EF71}" sibTransId="{B4707DBA-DCCC-467A-9F0D-B10FF804ECE4}"/>
    <dgm:cxn modelId="{387C9154-06B9-464B-B00C-35ABAE566578}" type="presOf" srcId="{E338A16E-54BE-4E4B-905A-613F631FDB1D}" destId="{AEF37CF8-CC7C-4AEA-B88D-CFB304E35DB5}" srcOrd="0" destOrd="7" presId="urn:microsoft.com/office/officeart/2005/8/layout/hList1"/>
    <dgm:cxn modelId="{26E2E8E4-0C63-47C2-9ED8-B081F4ADF36F}" type="presOf" srcId="{2B17AE43-DD9C-443C-9C8B-D7ABC4ABCB01}" destId="{8400A76D-CCE0-4375-AB75-D238D2558CF1}" srcOrd="0" destOrd="1" presId="urn:microsoft.com/office/officeart/2005/8/layout/hList1"/>
    <dgm:cxn modelId="{6DB500E5-90AD-4720-9E71-A71D42181AF9}" srcId="{8D48F7DA-BBFB-4499-9152-97C83528F49A}" destId="{0DDDF58C-49A9-48B3-B186-D7A93F4B5888}" srcOrd="1" destOrd="0" parTransId="{27603E1D-9EC7-457B-951F-AA6EE4B78C85}" sibTransId="{ABB7B1EC-30A5-4F74-8945-07288FEDEDE2}"/>
    <dgm:cxn modelId="{79620E53-5AC5-4274-9DBC-35B572101AEE}" type="presOf" srcId="{1304F153-6800-4336-BCAC-C60D56624098}" destId="{AEF37CF8-CC7C-4AEA-B88D-CFB304E35DB5}" srcOrd="0" destOrd="10" presId="urn:microsoft.com/office/officeart/2005/8/layout/hList1"/>
    <dgm:cxn modelId="{5E44BD16-7B85-4A53-81E0-0B32AFBC8ABE}" srcId="{8D48F7DA-BBFB-4499-9152-97C83528F49A}" destId="{78D071F4-7FA4-44A4-AD5E-0E1597D12A3D}" srcOrd="9" destOrd="0" parTransId="{5E9E747F-B6BC-41D0-B52E-0D51B811D4FE}" sibTransId="{C841F965-9759-49DD-A81D-129296E6C6A5}"/>
    <dgm:cxn modelId="{963768A6-3235-4372-A8BE-F2DC8003ACA4}" type="presOf" srcId="{9D63360C-D157-446E-B600-5B5290BB12E4}" destId="{AEF37CF8-CC7C-4AEA-B88D-CFB304E35DB5}" srcOrd="0" destOrd="5" presId="urn:microsoft.com/office/officeart/2005/8/layout/hList1"/>
    <dgm:cxn modelId="{E450F452-9AFB-40D8-9BEB-46C3CBEF5DF2}" type="presOf" srcId="{8D48F7DA-BBFB-4499-9152-97C83528F49A}" destId="{866A8F34-8704-441F-B8F5-42C854A585BE}" srcOrd="0" destOrd="0" presId="urn:microsoft.com/office/officeart/2005/8/layout/hList1"/>
    <dgm:cxn modelId="{1E46E87C-9B6D-4384-BC4D-28000442D049}" type="presOf" srcId="{193DC8F5-1FF0-4071-A9AE-78AD1AC6D386}" destId="{BC3B7E54-6D6E-44C4-A92A-089568618AE7}" srcOrd="0" destOrd="5" presId="urn:microsoft.com/office/officeart/2005/8/layout/hList1"/>
    <dgm:cxn modelId="{46FF2B8A-2FD0-4EEC-A7ED-6221604E1A29}" type="presOf" srcId="{1BBE552A-FF31-4A25-A5A0-F74A56866FCB}" destId="{8400A76D-CCE0-4375-AB75-D238D2558CF1}" srcOrd="0" destOrd="2"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B18F04E5-2AFE-4976-8FE9-23F2A31785E2}" type="presOf" srcId="{6BB9962D-A921-4F62-A86F-B571C8BAF431}" destId="{AEF37CF8-CC7C-4AEA-B88D-CFB304E35DB5}" srcOrd="0" destOrd="0" presId="urn:microsoft.com/office/officeart/2005/8/layout/hList1"/>
    <dgm:cxn modelId="{51B06A7C-A82B-42B3-A104-A473F4E71D84}" type="presOf" srcId="{0AFF6BBF-BA63-4D4B-B9C0-7C03483CE10F}" destId="{AEF37CF8-CC7C-4AEA-B88D-CFB304E35DB5}" srcOrd="0" destOrd="4" presId="urn:microsoft.com/office/officeart/2005/8/layout/hList1"/>
    <dgm:cxn modelId="{575C6C00-496B-436E-8C81-D4F5828E288E}" type="presOf" srcId="{EE0EDF0C-4FE7-4617-B9BD-962081F9C8B2}" destId="{8400A76D-CCE0-4375-AB75-D238D2558CF1}" srcOrd="0" destOrd="4" presId="urn:microsoft.com/office/officeart/2005/8/layout/hList1"/>
    <dgm:cxn modelId="{45C91E26-1FC5-4434-BA79-EA1A8E35ECF3}" srcId="{9E8CB76F-2049-431A-9C08-E0A136C74145}" destId="{C06CA5B4-AA93-402C-B146-6DEC0C8BD5D4}" srcOrd="3" destOrd="0" parTransId="{5AD61713-A43C-4B9E-87DA-1056CDF69B53}" sibTransId="{2D723320-2A4E-46FA-B879-273E75076769}"/>
    <dgm:cxn modelId="{77BE1931-8EB9-4BA3-B698-218E98932A15}" type="presParOf" srcId="{3BE66233-68EB-4712-AF4C-48D78D583849}" destId="{544A16FB-92AB-4CBB-8C07-794A531D2F15}" srcOrd="0" destOrd="0" presId="urn:microsoft.com/office/officeart/2005/8/layout/hList1"/>
    <dgm:cxn modelId="{0B9B055C-DC22-48C8-A5FB-0B4DE5BE2870}" type="presParOf" srcId="{544A16FB-92AB-4CBB-8C07-794A531D2F15}" destId="{8CCCE849-3C31-458E-9F06-29B27A05C70D}" srcOrd="0" destOrd="0" presId="urn:microsoft.com/office/officeart/2005/8/layout/hList1"/>
    <dgm:cxn modelId="{A06DD01B-EEC3-49FF-9B6F-781C7DA2D700}" type="presParOf" srcId="{544A16FB-92AB-4CBB-8C07-794A531D2F15}" destId="{BC3B7E54-6D6E-44C4-A92A-089568618AE7}" srcOrd="1" destOrd="0" presId="urn:microsoft.com/office/officeart/2005/8/layout/hList1"/>
    <dgm:cxn modelId="{BFBE1C86-511D-447A-A8C5-C1F5E5B81129}" type="presParOf" srcId="{3BE66233-68EB-4712-AF4C-48D78D583849}" destId="{4322B7A1-510A-492D-A54F-49B3970372D6}" srcOrd="1" destOrd="0" presId="urn:microsoft.com/office/officeart/2005/8/layout/hList1"/>
    <dgm:cxn modelId="{AFEF7E68-26B3-4244-878A-B9D15E898661}" type="presParOf" srcId="{3BE66233-68EB-4712-AF4C-48D78D583849}" destId="{8C82F9AC-6C2C-4F10-B9C5-F0E88303896B}" srcOrd="2" destOrd="0" presId="urn:microsoft.com/office/officeart/2005/8/layout/hList1"/>
    <dgm:cxn modelId="{D947FB5B-6AFB-40D7-B55F-AECB395D02C7}" type="presParOf" srcId="{8C82F9AC-6C2C-4F10-B9C5-F0E88303896B}" destId="{866A8F34-8704-441F-B8F5-42C854A585BE}" srcOrd="0" destOrd="0" presId="urn:microsoft.com/office/officeart/2005/8/layout/hList1"/>
    <dgm:cxn modelId="{12D1DF60-2C4F-4E19-A337-B4A7BDFB7B1C}" type="presParOf" srcId="{8C82F9AC-6C2C-4F10-B9C5-F0E88303896B}" destId="{AEF37CF8-CC7C-4AEA-B88D-CFB304E35DB5}" srcOrd="1" destOrd="0" presId="urn:microsoft.com/office/officeart/2005/8/layout/hList1"/>
    <dgm:cxn modelId="{D42BD873-0E44-4F55-8696-A553E669A3B9}" type="presParOf" srcId="{3BE66233-68EB-4712-AF4C-48D78D583849}" destId="{A45D426A-9175-4EC3-A3F1-EB887A90517E}" srcOrd="3" destOrd="0" presId="urn:microsoft.com/office/officeart/2005/8/layout/hList1"/>
    <dgm:cxn modelId="{90C695B9-FACC-464A-8998-CE48103B48AF}" type="presParOf" srcId="{3BE66233-68EB-4712-AF4C-48D78D583849}" destId="{DB8909C7-D95D-4295-A846-F676B9C77EE5}" srcOrd="4" destOrd="0" presId="urn:microsoft.com/office/officeart/2005/8/layout/hList1"/>
    <dgm:cxn modelId="{FD4D122D-2D02-44F0-860D-F5D484D880BD}" type="presParOf" srcId="{DB8909C7-D95D-4295-A846-F676B9C77EE5}" destId="{A5A71454-8942-43C5-A6A9-7D82A4D50DF0}" srcOrd="0" destOrd="0" presId="urn:microsoft.com/office/officeart/2005/8/layout/hList1"/>
    <dgm:cxn modelId="{5C4E8BA9-696D-4958-882A-C0DB3A8EA59C}" type="presParOf" srcId="{DB8909C7-D95D-4295-A846-F676B9C77EE5}" destId="{8400A76D-CCE0-4375-AB75-D238D2558CF1}"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Tělesné pohodlí</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Noční hluk</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Citová opora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Zapojení rodiny</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návštěv</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Propuštění a pokračování péče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Průběh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C0E84DA2-BFF3-403A-ACC7-EA08B56C2B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661418AE-9F24-48D1-91B8-0C6DEA8C3913}" type="parTrans" cxnId="{E0C5FE79-ED24-4628-8705-72DF9BEFB340}">
      <dgm:prSet/>
      <dgm:spPr/>
      <dgm:t>
        <a:bodyPr/>
        <a:lstStyle/>
        <a:p>
          <a:endParaRPr lang="cs-CZ"/>
        </a:p>
      </dgm:t>
    </dgm:pt>
    <dgm:pt modelId="{2A473BE5-D3F5-4475-9488-ABA09FB8DD05}" type="sibTrans" cxnId="{E0C5FE79-ED24-4628-8705-72DF9BEFB340}">
      <dgm:prSet/>
      <dgm:spPr/>
      <dgm:t>
        <a:bodyPr/>
        <a:lstStyle/>
        <a:p>
          <a:endParaRPr lang="cs-CZ"/>
        </a:p>
      </dgm:t>
    </dgm:pt>
    <dgm:pt modelId="{A6A18BE2-CF08-44F0-AA8A-D7624F5CF1A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9D90BC3D-B54B-4E83-BBE5-EDC59BA473EE}" type="parTrans" cxnId="{3E5DE8BA-86E9-44D3-B1C8-48CC83535867}">
      <dgm:prSet/>
      <dgm:spPr/>
      <dgm:t>
        <a:bodyPr/>
        <a:lstStyle/>
        <a:p>
          <a:endParaRPr lang="cs-CZ"/>
        </a:p>
      </dgm:t>
    </dgm:pt>
    <dgm:pt modelId="{EB12CA44-2378-40B8-818A-D89329325686}" type="sibTrans" cxnId="{3E5DE8BA-86E9-44D3-B1C8-48CC83535867}">
      <dgm:prSet/>
      <dgm:spPr/>
      <dgm:t>
        <a:bodyPr/>
        <a:lstStyle/>
        <a:p>
          <a:endParaRPr lang="cs-CZ"/>
        </a:p>
      </dgm:t>
    </dgm:pt>
    <dgm:pt modelId="{8E3CB524-853F-43FD-B93C-3AC34D8A276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Teplota na pokoji</a:t>
          </a:r>
          <a:endParaRPr lang="cs-CZ" sz="1000" dirty="0">
            <a:solidFill>
              <a:srgbClr val="969696"/>
            </a:solidFill>
          </a:endParaRPr>
        </a:p>
      </dgm:t>
    </dgm:pt>
    <dgm:pt modelId="{18F171D6-2448-4AD5-8416-67D40C4E4D8A}" type="parTrans" cxnId="{4C80BF89-2116-49A7-90AB-E8A4BF93EE33}">
      <dgm:prSet/>
      <dgm:spPr/>
      <dgm:t>
        <a:bodyPr/>
        <a:lstStyle/>
        <a:p>
          <a:endParaRPr lang="cs-CZ"/>
        </a:p>
      </dgm:t>
    </dgm:pt>
    <dgm:pt modelId="{D1DCFC00-074D-44A9-B6FE-4DC2E1CA77E7}" type="sibTrans" cxnId="{4C80BF89-2116-49A7-90AB-E8A4BF93EE33}">
      <dgm:prSet/>
      <dgm:spPr/>
      <dgm:t>
        <a:bodyPr/>
        <a:lstStyle/>
        <a:p>
          <a:endParaRPr lang="cs-CZ"/>
        </a:p>
      </dgm:t>
    </dgm:pt>
    <dgm:pt modelId="{9E0F9FF4-8E97-4C86-9DA2-428B0087EAA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ranního buzení</a:t>
          </a:r>
          <a:endParaRPr lang="cs-CZ" sz="1000" dirty="0">
            <a:solidFill>
              <a:srgbClr val="969696"/>
            </a:solidFill>
          </a:endParaRPr>
        </a:p>
      </dgm:t>
    </dgm:pt>
    <dgm:pt modelId="{39B02121-AC1E-4FF7-B624-4D927EE877FC}" type="parTrans" cxnId="{B8559D0F-2634-48A3-8EF4-3874B3393626}">
      <dgm:prSet/>
      <dgm:spPr/>
      <dgm:t>
        <a:bodyPr/>
        <a:lstStyle/>
        <a:p>
          <a:endParaRPr lang="cs-CZ"/>
        </a:p>
      </dgm:t>
    </dgm:pt>
    <dgm:pt modelId="{DD5E1214-A952-4519-BA98-0667E12906C8}" type="sibTrans" cxnId="{B8559D0F-2634-48A3-8EF4-3874B3393626}">
      <dgm:prSet/>
      <dgm:spPr/>
      <dgm:t>
        <a:bodyPr/>
        <a:lstStyle/>
        <a:p>
          <a:endParaRPr lang="cs-CZ"/>
        </a:p>
      </dgm:t>
    </dgm:pt>
    <dgm:pt modelId="{A24D6DCB-3BF9-464B-8BC0-E6D201E718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238C521-7B8F-44B9-BAD3-AC0BFF2BD253}" type="parTrans" cxnId="{B3618CFA-513A-44AA-9A54-2F523D109DA4}">
      <dgm:prSet/>
      <dgm:spPr/>
      <dgm:t>
        <a:bodyPr/>
        <a:lstStyle/>
        <a:p>
          <a:endParaRPr lang="cs-CZ"/>
        </a:p>
      </dgm:t>
    </dgm:pt>
    <dgm:pt modelId="{FEE52194-C922-4A24-A6DF-6A649D3EC87C}" type="sibTrans" cxnId="{B3618CFA-513A-44AA-9A54-2F523D109DA4}">
      <dgm:prSet/>
      <dgm:spPr/>
      <dgm:t>
        <a:bodyPr/>
        <a:lstStyle/>
        <a:p>
          <a:endParaRPr lang="cs-CZ"/>
        </a:p>
      </dgm:t>
    </dgm:pt>
    <dgm:pt modelId="{2DE2859B-8E04-4E5A-B4AA-8DF1CBEC00E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Množství jídla</a:t>
          </a:r>
          <a:endParaRPr lang="cs-CZ" sz="1000" dirty="0">
            <a:solidFill>
              <a:srgbClr val="969696"/>
            </a:solidFill>
          </a:endParaRPr>
        </a:p>
      </dgm:t>
    </dgm:pt>
    <dgm:pt modelId="{56E684D2-B14A-4C40-AA26-6518A49AD4C6}" type="parTrans" cxnId="{AC6BADE7-4C02-43A4-863C-DF14D84F6D59}">
      <dgm:prSet/>
      <dgm:spPr/>
      <dgm:t>
        <a:bodyPr/>
        <a:lstStyle/>
        <a:p>
          <a:endParaRPr lang="cs-CZ"/>
        </a:p>
      </dgm:t>
    </dgm:pt>
    <dgm:pt modelId="{38692862-0E0A-419F-81DF-849BCB15BD93}" type="sibTrans" cxnId="{AC6BADE7-4C02-43A4-863C-DF14D84F6D59}">
      <dgm:prSet/>
      <dgm:spPr/>
      <dgm:t>
        <a:bodyPr/>
        <a:lstStyle/>
        <a:p>
          <a:endParaRPr lang="cs-CZ"/>
        </a:p>
      </dgm:t>
    </dgm:pt>
    <dgm:pt modelId="{CDAC2305-AABB-498D-9954-9B67913F871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Pády z lůžka</a:t>
          </a:r>
          <a:endParaRPr lang="cs-CZ" sz="1000" dirty="0">
            <a:solidFill>
              <a:srgbClr val="969696"/>
            </a:solidFill>
          </a:endParaRPr>
        </a:p>
      </dgm:t>
    </dgm:pt>
    <dgm:pt modelId="{FEC5A3E0-841B-4B14-B8F5-22F644E7A3B0}" type="parTrans" cxnId="{EDB0C511-472A-400C-86C9-9FCCBE9B2592}">
      <dgm:prSet/>
      <dgm:spPr/>
      <dgm:t>
        <a:bodyPr/>
        <a:lstStyle/>
        <a:p>
          <a:endParaRPr lang="cs-CZ"/>
        </a:p>
      </dgm:t>
    </dgm:pt>
    <dgm:pt modelId="{904EE64A-0AF0-43B2-9B61-22FC9F80289F}" type="sibTrans" cxnId="{EDB0C511-472A-400C-86C9-9FCCBE9B2592}">
      <dgm:prSet/>
      <dgm:spPr/>
      <dgm:t>
        <a:bodyPr/>
        <a:lstStyle/>
        <a:p>
          <a:endParaRPr lang="cs-CZ"/>
        </a:p>
      </dgm:t>
    </dgm:pt>
    <dgm:pt modelId="{F99941A0-545A-4883-9819-59660C3594F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Tišení bolesti</a:t>
          </a:r>
          <a:endParaRPr lang="cs-CZ" sz="1000" dirty="0">
            <a:solidFill>
              <a:srgbClr val="969696"/>
            </a:solidFill>
          </a:endParaRPr>
        </a:p>
      </dgm:t>
    </dgm:pt>
    <dgm:pt modelId="{59661E33-7117-4ECC-8BB1-5D7E0433BC47}" type="parTrans" cxnId="{EE895559-6286-4042-95B4-34FE298EC618}">
      <dgm:prSet/>
      <dgm:spPr/>
      <dgm:t>
        <a:bodyPr/>
        <a:lstStyle/>
        <a:p>
          <a:endParaRPr lang="cs-CZ"/>
        </a:p>
      </dgm:t>
    </dgm:pt>
    <dgm:pt modelId="{34960612-D2F9-4588-9101-470CDAD7F437}" type="sibTrans" cxnId="{EE895559-6286-4042-95B4-34FE298EC618}">
      <dgm:prSet/>
      <dgm:spPr/>
      <dgm:t>
        <a:bodyPr/>
        <a:lstStyle/>
        <a:p>
          <a:endParaRPr lang="cs-CZ"/>
        </a:p>
      </dgm:t>
    </dgm:pt>
    <dgm:pt modelId="{F8AE8D86-40C3-4EF8-B0D1-6D364FA137A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podávání jídel</a:t>
          </a:r>
          <a:endParaRPr lang="cs-CZ" sz="1000" dirty="0">
            <a:solidFill>
              <a:srgbClr val="969696"/>
            </a:solidFill>
          </a:endParaRPr>
        </a:p>
      </dgm:t>
    </dgm:pt>
    <dgm:pt modelId="{2BF4CC60-6A0A-4AFE-B1C6-6237706E6B43}" type="parTrans" cxnId="{BB2C03E4-BAAE-4A57-A588-54DCBAF88A58}">
      <dgm:prSet/>
      <dgm:spPr/>
      <dgm:t>
        <a:bodyPr/>
        <a:lstStyle/>
        <a:p>
          <a:endParaRPr lang="cs-CZ"/>
        </a:p>
      </dgm:t>
    </dgm:pt>
    <dgm:pt modelId="{766C3AFA-731F-4006-ABE3-33781916E5FB}" type="sibTrans" cxnId="{BB2C03E4-BAAE-4A57-A588-54DCBAF88A58}">
      <dgm:prSet/>
      <dgm:spPr/>
      <dgm:t>
        <a:bodyPr/>
        <a:lstStyle/>
        <a:p>
          <a:endParaRPr lang="cs-CZ"/>
        </a:p>
      </dgm:t>
    </dgm:pt>
    <dgm:pt modelId="{492AD1BA-0449-4B1F-82CB-06325C3C744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6CF86BD1-79D6-4E7E-B254-2023A2677F49}" type="parTrans" cxnId="{7C45A07F-1135-4AE2-8FB9-1A097F2BE28C}">
      <dgm:prSet/>
      <dgm:spPr/>
      <dgm:t>
        <a:bodyPr/>
        <a:lstStyle/>
        <a:p>
          <a:endParaRPr lang="cs-CZ"/>
        </a:p>
      </dgm:t>
    </dgm:pt>
    <dgm:pt modelId="{3D216648-D7EF-4E26-8F49-6113E0EE0A52}" type="sibTrans" cxnId="{7C45A07F-1135-4AE2-8FB9-1A097F2BE28C}">
      <dgm:prSet/>
      <dgm:spPr/>
      <dgm:t>
        <a:bodyPr/>
        <a:lstStyle/>
        <a:p>
          <a:endParaRPr lang="cs-CZ"/>
        </a:p>
      </dgm:t>
    </dgm:pt>
    <dgm:pt modelId="{DBF1121F-8BFA-4D0C-96B7-83E8CD0CA46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FD05899E-4339-4314-98F7-6E35C5A2AA5F}" type="parTrans" cxnId="{187ED2BB-76F7-4CBF-9544-F178352CDCB6}">
      <dgm:prSet/>
      <dgm:spPr/>
      <dgm:t>
        <a:bodyPr/>
        <a:lstStyle/>
        <a:p>
          <a:endParaRPr lang="cs-CZ"/>
        </a:p>
      </dgm:t>
    </dgm:pt>
    <dgm:pt modelId="{4448D379-8100-4F0A-AC0B-48CB0A7557A8}" type="sibTrans" cxnId="{187ED2BB-76F7-4CBF-9544-F178352CDCB6}">
      <dgm:prSet/>
      <dgm:spPr/>
      <dgm:t>
        <a:bodyPr/>
        <a:lstStyle/>
        <a:p>
          <a:endParaRPr lang="cs-CZ"/>
        </a:p>
      </dgm:t>
    </dgm:pt>
    <dgm:pt modelId="{90A98A2F-8032-41A4-9864-8910FAFE7A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Hodnocení postoje celého personálu nemocnice</a:t>
          </a:r>
          <a:endParaRPr lang="cs-CZ" sz="1000" dirty="0">
            <a:solidFill>
              <a:srgbClr val="969696"/>
            </a:solidFill>
          </a:endParaRPr>
        </a:p>
      </dgm:t>
    </dgm:pt>
    <dgm:pt modelId="{D559E0D3-85B3-43E1-8801-6A745CE4DB08}" type="parTrans" cxnId="{72C8B3CE-A5CA-450B-BC33-D71A08CEEC30}">
      <dgm:prSet/>
      <dgm:spPr/>
      <dgm:t>
        <a:bodyPr/>
        <a:lstStyle/>
        <a:p>
          <a:endParaRPr lang="cs-CZ"/>
        </a:p>
      </dgm:t>
    </dgm:pt>
    <dgm:pt modelId="{9486B827-222F-4961-BDF8-0514337B45D4}" type="sibTrans" cxnId="{72C8B3CE-A5CA-450B-BC33-D71A08CEEC30}">
      <dgm:prSet/>
      <dgm:spPr/>
      <dgm:t>
        <a:bodyPr/>
        <a:lstStyle/>
        <a:p>
          <a:endParaRPr lang="cs-CZ"/>
        </a:p>
      </dgm:t>
    </dgm:pt>
    <dgm:pt modelId="{53949251-3310-48EC-B957-B47F042BDCB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Zajištění citových </a:t>
          </a:r>
          <a:br>
            <a:rPr lang="cs-CZ" sz="1000" dirty="0" smtClean="0">
              <a:solidFill>
                <a:srgbClr val="969696"/>
              </a:solidFill>
            </a:rPr>
          </a:br>
          <a:r>
            <a:rPr lang="cs-CZ" sz="1000" dirty="0" smtClean="0">
              <a:solidFill>
                <a:srgbClr val="969696"/>
              </a:solidFill>
            </a:rPr>
            <a:t>a duchovních potřeb</a:t>
          </a:r>
          <a:endParaRPr lang="cs-CZ" sz="1000" dirty="0">
            <a:solidFill>
              <a:srgbClr val="969696"/>
            </a:solidFill>
          </a:endParaRPr>
        </a:p>
      </dgm:t>
    </dgm:pt>
    <dgm:pt modelId="{228E48CF-AA69-4CFA-BEDB-8C5D782D877F}" type="parTrans" cxnId="{597C8BA6-7C13-42A3-9105-3E39EC387074}">
      <dgm:prSet/>
      <dgm:spPr/>
      <dgm:t>
        <a:bodyPr/>
        <a:lstStyle/>
        <a:p>
          <a:endParaRPr lang="cs-CZ"/>
        </a:p>
      </dgm:t>
    </dgm:pt>
    <dgm:pt modelId="{1D7F8173-4FA6-44BA-9950-F104FC0CF425}" type="sibTrans" cxnId="{597C8BA6-7C13-42A3-9105-3E39EC387074}">
      <dgm:prSet/>
      <dgm:spPr/>
      <dgm:t>
        <a:bodyPr/>
        <a:lstStyle/>
        <a:p>
          <a:endParaRPr lang="cs-CZ"/>
        </a:p>
      </dgm:t>
    </dgm:pt>
    <dgm:pt modelId="{CD9C7332-5B84-4E72-8218-2336F8A6380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3C6F2BB4-5BDE-4D44-9ABF-355B01877D92}" type="parTrans" cxnId="{B294B4B9-8AA0-4A81-9551-DFD34DA259D8}">
      <dgm:prSet/>
      <dgm:spPr/>
      <dgm:t>
        <a:bodyPr/>
        <a:lstStyle/>
        <a:p>
          <a:endParaRPr lang="cs-CZ"/>
        </a:p>
      </dgm:t>
    </dgm:pt>
    <dgm:pt modelId="{6080A6A6-C3BE-4140-A521-8CE9227A2F4F}" type="sibTrans" cxnId="{B294B4B9-8AA0-4A81-9551-DFD34DA259D8}">
      <dgm:prSet/>
      <dgm:spPr/>
      <dgm:t>
        <a:bodyPr/>
        <a:lstStyle/>
        <a:p>
          <a:endParaRPr lang="cs-CZ"/>
        </a:p>
      </dgm:t>
    </dgm:pt>
    <dgm:pt modelId="{CE0718F1-9223-4E75-A57A-DBC960FFCA1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Vysvětlení péče po propuštění rodině</a:t>
          </a:r>
          <a:endParaRPr lang="cs-CZ" sz="1000" dirty="0">
            <a:solidFill>
              <a:srgbClr val="969696"/>
            </a:solidFill>
          </a:endParaRPr>
        </a:p>
      </dgm:t>
    </dgm:pt>
    <dgm:pt modelId="{A40013D3-DBDE-44FF-9D89-2FE7A9A07BD8}" type="parTrans" cxnId="{86637A64-ED88-4E2F-846E-35D56940208F}">
      <dgm:prSet/>
      <dgm:spPr/>
      <dgm:t>
        <a:bodyPr/>
        <a:lstStyle/>
        <a:p>
          <a:endParaRPr lang="cs-CZ"/>
        </a:p>
      </dgm:t>
    </dgm:pt>
    <dgm:pt modelId="{8B700B71-2F8F-48D7-BF32-FF8C21B64E56}" type="sibTrans" cxnId="{86637A64-ED88-4E2F-846E-35D56940208F}">
      <dgm:prSet/>
      <dgm:spPr/>
      <dgm:t>
        <a:bodyPr/>
        <a:lstStyle/>
        <a:p>
          <a:endParaRPr lang="cs-CZ"/>
        </a:p>
      </dgm:t>
    </dgm:pt>
    <dgm:pt modelId="{DC182281-1452-4873-BAAB-E3698D6FC1D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péči a užívání léků po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4A5103D4-9082-4BAD-BFBD-C07A2CC170A6}" type="parTrans" cxnId="{6AD6A94A-0D58-4525-9BC2-DE83D394C997}">
      <dgm:prSet/>
      <dgm:spPr/>
      <dgm:t>
        <a:bodyPr/>
        <a:lstStyle/>
        <a:p>
          <a:endParaRPr lang="cs-CZ"/>
        </a:p>
      </dgm:t>
    </dgm:pt>
    <dgm:pt modelId="{EF6951A2-5E2B-4B84-A75E-188396412879}" type="sibTrans" cxnId="{6AD6A94A-0D58-4525-9BC2-DE83D394C997}">
      <dgm:prSet/>
      <dgm:spPr/>
      <dgm:t>
        <a:bodyPr/>
        <a:lstStyle/>
        <a:p>
          <a:endParaRPr lang="cs-CZ"/>
        </a:p>
      </dgm:t>
    </dgm:pt>
    <dgm:pt modelId="{634F591D-4803-4CF5-A755-C90F4517786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možných nebezpečných příznacích po propuštění ze nemocnice</a:t>
          </a:r>
          <a:endParaRPr lang="cs-CZ" sz="1000" dirty="0">
            <a:solidFill>
              <a:srgbClr val="969696"/>
            </a:solidFill>
          </a:endParaRPr>
        </a:p>
      </dgm:t>
    </dgm:pt>
    <dgm:pt modelId="{5F208C92-AD06-46DC-9C32-1DE06E561BC3}" type="parTrans" cxnId="{AE892640-84C5-4CB1-9C3E-5928DF55CC2F}">
      <dgm:prSet/>
      <dgm:spPr/>
      <dgm:t>
        <a:bodyPr/>
        <a:lstStyle/>
        <a:p>
          <a:endParaRPr lang="cs-CZ"/>
        </a:p>
      </dgm:t>
    </dgm:pt>
    <dgm:pt modelId="{A328E719-0967-4290-9889-46E4885BE3CC}" type="sibTrans" cxnId="{AE892640-84C5-4CB1-9C3E-5928DF55CC2F}">
      <dgm:prSet/>
      <dgm:spPr/>
      <dgm:t>
        <a:bodyPr/>
        <a:lstStyle/>
        <a:p>
          <a:endParaRPr lang="cs-CZ"/>
        </a:p>
      </dgm:t>
    </dgm:pt>
    <dgm:pt modelId="{36BD8286-BD88-4A87-9157-3B1793362D3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Nabídka pomoci při zajišťování domácí péče po propuštění ze nemocnice</a:t>
          </a:r>
          <a:endParaRPr lang="cs-CZ" sz="1000" dirty="0">
            <a:solidFill>
              <a:srgbClr val="969696"/>
            </a:solidFill>
          </a:endParaRPr>
        </a:p>
      </dgm:t>
    </dgm:pt>
    <dgm:pt modelId="{ADC6A5D0-5927-40E1-8896-3234B0B7F5C9}" type="parTrans" cxnId="{EB370B24-725A-48A9-AF26-2711A18E5515}">
      <dgm:prSet/>
      <dgm:spPr/>
      <dgm:t>
        <a:bodyPr/>
        <a:lstStyle/>
        <a:p>
          <a:endParaRPr lang="cs-CZ"/>
        </a:p>
      </dgm:t>
    </dgm:pt>
    <dgm:pt modelId="{85B5ED9D-B83E-448C-B720-FFC400B31185}" type="sibTrans" cxnId="{EB370B24-725A-48A9-AF26-2711A18E5515}">
      <dgm:prSet/>
      <dgm:spPr/>
      <dgm:t>
        <a:bodyPr/>
        <a:lstStyle/>
        <a:p>
          <a:endParaRPr lang="cs-CZ"/>
        </a:p>
      </dgm:t>
    </dgm:pt>
    <dgm:pt modelId="{99D7D621-DAA8-4EA6-A4FC-250F94F4ACB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B294F4C6-1879-425D-8374-72C9C319FA49}" type="parTrans" cxnId="{9A822A8F-C17A-498A-8DBC-12986E7FF572}">
      <dgm:prSet/>
      <dgm:spPr/>
      <dgm:t>
        <a:bodyPr/>
        <a:lstStyle/>
        <a:p>
          <a:endParaRPr lang="cs-CZ"/>
        </a:p>
      </dgm:t>
    </dgm:pt>
    <dgm:pt modelId="{3B6498EE-6865-4900-AD9A-874DCFE70183}" type="sibTrans" cxnId="{9A822A8F-C17A-498A-8DBC-12986E7FF572}">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dgm:presLayoutVars>
          <dgm:bulletEnabled val="1"/>
        </dgm:presLayoutVars>
      </dgm:prSet>
      <dgm:spPr/>
      <dgm:t>
        <a:bodyPr/>
        <a:lstStyle/>
        <a:p>
          <a:endParaRPr lang="cs-CZ"/>
        </a:p>
      </dgm:t>
    </dgm:pt>
  </dgm:ptLst>
  <dgm:cxnLst>
    <dgm:cxn modelId="{AC6BADE7-4C02-43A4-863C-DF14D84F6D59}" srcId="{9E8CB76F-2049-431A-9C08-E0A136C74145}" destId="{2DE2859B-8E04-4E5A-B4AA-8DF1CBEC00E7}" srcOrd="6" destOrd="0" parTransId="{56E684D2-B14A-4C40-AA26-6518A49AD4C6}" sibTransId="{38692862-0E0A-419F-81DF-849BCB15BD93}"/>
    <dgm:cxn modelId="{38A9B90D-576D-4428-ACDA-147B978C8534}" type="presOf" srcId="{DBF1121F-8BFA-4D0C-96B7-83E8CD0CA466}" destId="{AEF37CF8-CC7C-4AEA-B88D-CFB304E35DB5}" srcOrd="0" destOrd="2" presId="urn:microsoft.com/office/officeart/2005/8/layout/hList1"/>
    <dgm:cxn modelId="{344CD588-BC55-4E79-A126-E12EC339F3FC}" type="presOf" srcId="{8E3CB524-853F-43FD-B93C-3AC34D8A276B}" destId="{BC3B7E54-6D6E-44C4-A92A-089568618AE7}" srcOrd="0" destOrd="3"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47604AAC-25F3-4F39-B75E-9DA4A9B3AB4B}" type="presOf" srcId="{9E8CB76F-2049-431A-9C08-E0A136C74145}" destId="{8CCCE849-3C31-458E-9F06-29B27A05C70D}" srcOrd="0" destOrd="0" presId="urn:microsoft.com/office/officeart/2005/8/layout/hList1"/>
    <dgm:cxn modelId="{E0F25EB8-18CF-4016-9447-AFDC2E412F41}" type="presOf" srcId="{90A98A2F-8032-41A4-9864-8910FAFE7A88}" destId="{AEF37CF8-CC7C-4AEA-B88D-CFB304E35DB5}" srcOrd="0" destOrd="3" presId="urn:microsoft.com/office/officeart/2005/8/layout/hList1"/>
    <dgm:cxn modelId="{4C80BF89-2116-49A7-90AB-E8A4BF93EE33}" srcId="{9E8CB76F-2049-431A-9C08-E0A136C74145}" destId="{8E3CB524-853F-43FD-B93C-3AC34D8A276B}" srcOrd="3" destOrd="0" parTransId="{18F171D6-2448-4AD5-8416-67D40C4E4D8A}" sibTransId="{D1DCFC00-074D-44A9-B6FE-4DC2E1CA77E7}"/>
    <dgm:cxn modelId="{E8CA3D77-1537-4A98-8764-979408672AFE}" type="presOf" srcId="{F8AE8D86-40C3-4EF8-B0D1-6D364FA137A0}" destId="{BC3B7E54-6D6E-44C4-A92A-089568618AE7}" srcOrd="0" destOrd="7" presId="urn:microsoft.com/office/officeart/2005/8/layout/hList1"/>
    <dgm:cxn modelId="{3E5DE8BA-86E9-44D3-B1C8-48CC83535867}" srcId="{9E8CB76F-2049-431A-9C08-E0A136C74145}" destId="{A6A18BE2-CF08-44F0-AA8A-D7624F5CF1AB}" srcOrd="2" destOrd="0" parTransId="{9D90BC3D-B54B-4E83-BBE5-EDC59BA473EE}" sibTransId="{EB12CA44-2378-40B8-818A-D89329325686}"/>
    <dgm:cxn modelId="{E0C5FE79-ED24-4628-8705-72DF9BEFB340}" srcId="{9E8CB76F-2049-431A-9C08-E0A136C74145}" destId="{C0E84DA2-BFF3-403A-ACC7-EA08B56C2BC5}" srcOrd="1" destOrd="0" parTransId="{661418AE-9F24-48D1-91B8-0C6DEA8C3913}" sibTransId="{2A473BE5-D3F5-4475-9488-ABA09FB8DD05}"/>
    <dgm:cxn modelId="{AE892640-84C5-4CB1-9C3E-5928DF55CC2F}" srcId="{603AEEAF-F684-4D8A-A7E4-887E0E375FC1}" destId="{634F591D-4803-4CF5-A755-C90F4517786C}" srcOrd="2" destOrd="0" parTransId="{5F208C92-AD06-46DC-9C32-1DE06E561BC3}" sibTransId="{A328E719-0967-4290-9889-46E4885BE3CC}"/>
    <dgm:cxn modelId="{42F3EC86-BA9B-48B9-80BB-7019E3980CC7}" srcId="{462B5889-8FA2-458B-906E-7D0A7FD7D8FF}" destId="{8D48F7DA-BBFB-4499-9152-97C83528F49A}" srcOrd="1" destOrd="0" parTransId="{C43A8375-3D94-4AD8-809A-73F66B13643F}" sibTransId="{1A032CAE-7982-48C3-AA66-38F80B3D6EEE}"/>
    <dgm:cxn modelId="{86637A64-ED88-4E2F-846E-35D56940208F}" srcId="{51B314C1-0E8F-43D9-AD2D-30639BFC6CC7}" destId="{CE0718F1-9223-4E75-A57A-DBC960FFCA17}" srcOrd="2" destOrd="0" parTransId="{A40013D3-DBDE-44FF-9D89-2FE7A9A07BD8}" sibTransId="{8B700B71-2F8F-48D7-BF32-FF8C21B64E56}"/>
    <dgm:cxn modelId="{CFC029D8-709E-41AB-A608-90E9FBB8B377}" type="presOf" srcId="{DC182281-1452-4873-BAAB-E3698D6FC1DC}" destId="{E6F93A2A-3FB0-45DC-B0A7-423B2075E2E3}" srcOrd="0" destOrd="1"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7003C5F4-2F8D-4E17-81D7-937CBF74D4AB}" type="presOf" srcId="{A24D6DCB-3BF9-464B-8BC0-E6D201E718C5}" destId="{BC3B7E54-6D6E-44C4-A92A-089568618AE7}" srcOrd="0" destOrd="5"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9C4B56CD-86AE-4879-A561-7EF2CEDC1EEC}" type="presOf" srcId="{462B5889-8FA2-458B-906E-7D0A7FD7D8FF}" destId="{3BE66233-68EB-4712-AF4C-48D78D583849}" srcOrd="0" destOrd="0" presId="urn:microsoft.com/office/officeart/2005/8/layout/hList1"/>
    <dgm:cxn modelId="{B3618CFA-513A-44AA-9A54-2F523D109DA4}" srcId="{9E8CB76F-2049-431A-9C08-E0A136C74145}" destId="{A24D6DCB-3BF9-464B-8BC0-E6D201E718C5}" srcOrd="5" destOrd="0" parTransId="{F238C521-7B8F-44B9-BAD3-AC0BFF2BD253}" sibTransId="{FEE52194-C922-4A24-A6DF-6A649D3EC87C}"/>
    <dgm:cxn modelId="{72C8B3CE-A5CA-450B-BC33-D71A08CEEC30}" srcId="{8D48F7DA-BBFB-4499-9152-97C83528F49A}" destId="{90A98A2F-8032-41A4-9864-8910FAFE7A88}" srcOrd="3" destOrd="0" parTransId="{D559E0D3-85B3-43E1-8801-6A745CE4DB08}" sibTransId="{9486B827-222F-4961-BDF8-0514337B45D4}"/>
    <dgm:cxn modelId="{B294B4B9-8AA0-4A81-9551-DFD34DA259D8}" srcId="{51B314C1-0E8F-43D9-AD2D-30639BFC6CC7}" destId="{CD9C7332-5B84-4E72-8218-2336F8A63803}" srcOrd="1" destOrd="0" parTransId="{3C6F2BB4-5BDE-4D44-9ABF-355B01877D92}" sibTransId="{6080A6A6-C3BE-4140-A521-8CE9227A2F4F}"/>
    <dgm:cxn modelId="{187ED2BB-76F7-4CBF-9544-F178352CDCB6}" srcId="{8D48F7DA-BBFB-4499-9152-97C83528F49A}" destId="{DBF1121F-8BFA-4D0C-96B7-83E8CD0CA466}" srcOrd="2" destOrd="0" parTransId="{FD05899E-4339-4314-98F7-6E35C5A2AA5F}" sibTransId="{4448D379-8100-4F0A-AC0B-48CB0A7557A8}"/>
    <dgm:cxn modelId="{597C8BA6-7C13-42A3-9105-3E39EC387074}" srcId="{8D48F7DA-BBFB-4499-9152-97C83528F49A}" destId="{53949251-3310-48EC-B957-B47F042BDCBE}" srcOrd="4" destOrd="0" parTransId="{228E48CF-AA69-4CFA-BEDB-8C5D782D877F}" sibTransId="{1D7F8173-4FA6-44BA-9950-F104FC0CF425}"/>
    <dgm:cxn modelId="{F75CF630-5DFE-47DE-A6D0-37D5587BDBD2}" type="presOf" srcId="{2DE2859B-8E04-4E5A-B4AA-8DF1CBEC00E7}" destId="{BC3B7E54-6D6E-44C4-A92A-089568618AE7}" srcOrd="0" destOrd="6" presId="urn:microsoft.com/office/officeart/2005/8/layout/hList1"/>
    <dgm:cxn modelId="{7CE24640-8A55-4CB6-A2A4-F9EC1BD03E95}" type="presOf" srcId="{634F591D-4803-4CF5-A755-C90F4517786C}" destId="{E6F93A2A-3FB0-45DC-B0A7-423B2075E2E3}" srcOrd="0" destOrd="2" presId="urn:microsoft.com/office/officeart/2005/8/layout/hList1"/>
    <dgm:cxn modelId="{9A90971D-9E69-4217-912A-B6740CCD5F35}" type="presOf" srcId="{F99941A0-545A-4883-9819-59660C3594F2}" destId="{BC3B7E54-6D6E-44C4-A92A-089568618AE7}" srcOrd="0" destOrd="9" presId="urn:microsoft.com/office/officeart/2005/8/layout/hList1"/>
    <dgm:cxn modelId="{7C45A07F-1135-4AE2-8FB9-1A097F2BE28C}" srcId="{8D48F7DA-BBFB-4499-9152-97C83528F49A}" destId="{492AD1BA-0449-4B1F-82CB-06325C3C7441}" srcOrd="1" destOrd="0" parTransId="{6CF86BD1-79D6-4E7E-B254-2023A2677F49}" sibTransId="{3D216648-D7EF-4E26-8F49-6113E0EE0A52}"/>
    <dgm:cxn modelId="{EE895559-6286-4042-95B4-34FE298EC618}" srcId="{9E8CB76F-2049-431A-9C08-E0A136C74145}" destId="{F99941A0-545A-4883-9819-59660C3594F2}" srcOrd="9" destOrd="0" parTransId="{59661E33-7117-4ECC-8BB1-5D7E0433BC47}" sibTransId="{34960612-D2F9-4588-9101-470CDAD7F437}"/>
    <dgm:cxn modelId="{1EB47D5C-6480-4F17-9367-8A7774BDBB56}" type="presOf" srcId="{8D48F7DA-BBFB-4499-9152-97C83528F49A}" destId="{866A8F34-8704-441F-B8F5-42C854A585BE}" srcOrd="0" destOrd="0" presId="urn:microsoft.com/office/officeart/2005/8/layout/hList1"/>
    <dgm:cxn modelId="{648D697E-9B48-4D6F-B7E8-E3AC8C81E375}" srcId="{8D48F7DA-BBFB-4499-9152-97C83528F49A}" destId="{6BB9962D-A921-4F62-A86F-B571C8BAF431}" srcOrd="0" destOrd="0" parTransId="{096CBD8D-6173-49B9-88B9-B2D3CC603ED0}" sibTransId="{FE34A885-DA18-4F60-B383-B5AACBA88DE1}"/>
    <dgm:cxn modelId="{A300409A-6697-47E6-9C22-17D3F4AC7E1D}" type="presOf" srcId="{CDAC2305-AABB-498D-9954-9B67913F8713}" destId="{BC3B7E54-6D6E-44C4-A92A-089568618AE7}" srcOrd="0" destOrd="8" presId="urn:microsoft.com/office/officeart/2005/8/layout/hList1"/>
    <dgm:cxn modelId="{08C3D12D-99A8-4A2D-B53E-2E3E99D90B44}" srcId="{462B5889-8FA2-458B-906E-7D0A7FD7D8FF}" destId="{51B314C1-0E8F-43D9-AD2D-30639BFC6CC7}" srcOrd="2" destOrd="0" parTransId="{3AFA477A-E883-4E8D-B31C-15D44DDE6649}" sibTransId="{8F13D755-9D44-4C0B-B08C-D6EF7DCC57AF}"/>
    <dgm:cxn modelId="{BB2C03E4-BAAE-4A57-A588-54DCBAF88A58}" srcId="{9E8CB76F-2049-431A-9C08-E0A136C74145}" destId="{F8AE8D86-40C3-4EF8-B0D1-6D364FA137A0}" srcOrd="7" destOrd="0" parTransId="{2BF4CC60-6A0A-4AFE-B1C6-6237706E6B43}" sibTransId="{766C3AFA-731F-4006-ABE3-33781916E5FB}"/>
    <dgm:cxn modelId="{750C888A-EF63-41F7-91D8-7FE2DCE3A639}" type="presOf" srcId="{53949251-3310-48EC-B957-B47F042BDCBE}" destId="{AEF37CF8-CC7C-4AEA-B88D-CFB304E35DB5}" srcOrd="0" destOrd="4" presId="urn:microsoft.com/office/officeart/2005/8/layout/hList1"/>
    <dgm:cxn modelId="{F126D4D1-7B15-4F18-B171-C093D5F0BF06}" type="presOf" srcId="{492AD1BA-0449-4B1F-82CB-06325C3C7441}" destId="{AEF37CF8-CC7C-4AEA-B88D-CFB304E35DB5}" srcOrd="0" destOrd="1" presId="urn:microsoft.com/office/officeart/2005/8/layout/hList1"/>
    <dgm:cxn modelId="{9E3D525A-5675-4831-A61C-AF3CA4C1BB4E}" type="presOf" srcId="{2FA8557F-746C-48CC-AE72-9388E450E751}" destId="{BC3B7E54-6D6E-44C4-A92A-089568618AE7}" srcOrd="0" destOrd="0"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A089D4EB-39F7-4D77-9E54-15EE3A540972}" type="presOf" srcId="{51B314C1-0E8F-43D9-AD2D-30639BFC6CC7}" destId="{A5A71454-8942-43C5-A6A9-7D82A4D50DF0}" srcOrd="0" destOrd="0" presId="urn:microsoft.com/office/officeart/2005/8/layout/hList1"/>
    <dgm:cxn modelId="{50A46108-054E-41AB-8BF6-144C25CC057C}" type="presOf" srcId="{99D7D621-DAA8-4EA6-A4FC-250F94F4ACB0}" destId="{E6F93A2A-3FB0-45DC-B0A7-423B2075E2E3}" srcOrd="0" destOrd="4" presId="urn:microsoft.com/office/officeart/2005/8/layout/hList1"/>
    <dgm:cxn modelId="{9A822A8F-C17A-498A-8DBC-12986E7FF572}" srcId="{603AEEAF-F684-4D8A-A7E4-887E0E375FC1}" destId="{99D7D621-DAA8-4EA6-A4FC-250F94F4ACB0}" srcOrd="4" destOrd="0" parTransId="{B294F4C6-1879-425D-8374-72C9C319FA49}" sibTransId="{3B6498EE-6865-4900-AD9A-874DCFE70183}"/>
    <dgm:cxn modelId="{2EE067C3-C3DF-42A4-854B-AF14A1E8DA72}" type="presOf" srcId="{603AEEAF-F684-4D8A-A7E4-887E0E375FC1}" destId="{4E17E5B9-5C8D-4ED5-943B-2AA1C844039E}" srcOrd="0" destOrd="0" presId="urn:microsoft.com/office/officeart/2005/8/layout/hList1"/>
    <dgm:cxn modelId="{C1ED8A37-11E9-44EF-A436-656005231AB2}" type="presOf" srcId="{142F616F-0834-4085-A951-45F60AC0600A}" destId="{E6F93A2A-3FB0-45DC-B0A7-423B2075E2E3}" srcOrd="0" destOrd="0" presId="urn:microsoft.com/office/officeart/2005/8/layout/hList1"/>
    <dgm:cxn modelId="{6AD6A94A-0D58-4525-9BC2-DE83D394C997}" srcId="{603AEEAF-F684-4D8A-A7E4-887E0E375FC1}" destId="{DC182281-1452-4873-BAAB-E3698D6FC1DC}" srcOrd="1" destOrd="0" parTransId="{4A5103D4-9082-4BAD-BFBD-C07A2CC170A6}" sibTransId="{EF6951A2-5E2B-4B84-A75E-188396412879}"/>
    <dgm:cxn modelId="{74A06993-7D1C-40B7-BEE7-3F9276E4A605}" type="presOf" srcId="{CE0718F1-9223-4E75-A57A-DBC960FFCA17}" destId="{8400A76D-CCE0-4375-AB75-D238D2558CF1}" srcOrd="0" destOrd="2" presId="urn:microsoft.com/office/officeart/2005/8/layout/hList1"/>
    <dgm:cxn modelId="{958BAE58-E7D4-475A-923D-2935CDE1F424}" type="presOf" srcId="{C0E84DA2-BFF3-403A-ACC7-EA08B56C2BC5}" destId="{BC3B7E54-6D6E-44C4-A92A-089568618AE7}" srcOrd="0" destOrd="1" presId="urn:microsoft.com/office/officeart/2005/8/layout/hList1"/>
    <dgm:cxn modelId="{B5F63C65-D927-4DA7-B847-CCB25BC3D9A3}" type="presOf" srcId="{36BD8286-BD88-4A87-9157-3B1793362D3A}" destId="{E6F93A2A-3FB0-45DC-B0A7-423B2075E2E3}" srcOrd="0" destOrd="3" presId="urn:microsoft.com/office/officeart/2005/8/layout/hList1"/>
    <dgm:cxn modelId="{B8559D0F-2634-48A3-8EF4-3874B3393626}" srcId="{9E8CB76F-2049-431A-9C08-E0A136C74145}" destId="{9E0F9FF4-8E97-4C86-9DA2-428B0087EAAF}" srcOrd="4" destOrd="0" parTransId="{39B02121-AC1E-4FF7-B624-4D927EE877FC}" sibTransId="{DD5E1214-A952-4519-BA98-0667E12906C8}"/>
    <dgm:cxn modelId="{EB370B24-725A-48A9-AF26-2711A18E5515}" srcId="{603AEEAF-F684-4D8A-A7E4-887E0E375FC1}" destId="{36BD8286-BD88-4A87-9157-3B1793362D3A}" srcOrd="3" destOrd="0" parTransId="{ADC6A5D0-5927-40E1-8896-3234B0B7F5C9}" sibTransId="{85B5ED9D-B83E-448C-B720-FFC400B31185}"/>
    <dgm:cxn modelId="{D8095E6B-7DFC-421B-A1E4-C49419633C8F}" type="presOf" srcId="{A6A18BE2-CF08-44F0-AA8A-D7624F5CF1AB}" destId="{BC3B7E54-6D6E-44C4-A92A-089568618AE7}" srcOrd="0" destOrd="2" presId="urn:microsoft.com/office/officeart/2005/8/layout/hList1"/>
    <dgm:cxn modelId="{5AD85EF6-E193-419C-9733-D774EE027D3D}" type="presOf" srcId="{6BB9962D-A921-4F62-A86F-B571C8BAF431}" destId="{AEF37CF8-CC7C-4AEA-B88D-CFB304E35DB5}" srcOrd="0" destOrd="0" presId="urn:microsoft.com/office/officeart/2005/8/layout/hList1"/>
    <dgm:cxn modelId="{FD097D75-A001-493A-B9F0-8144762DCF3D}" type="presOf" srcId="{D4E6A407-62BA-43DA-8142-3BD3C5DF999B}" destId="{8400A76D-CCE0-4375-AB75-D238D2558CF1}" srcOrd="0" destOrd="0" presId="urn:microsoft.com/office/officeart/2005/8/layout/hList1"/>
    <dgm:cxn modelId="{EDB0C511-472A-400C-86C9-9FCCBE9B2592}" srcId="{9E8CB76F-2049-431A-9C08-E0A136C74145}" destId="{CDAC2305-AABB-498D-9954-9B67913F8713}" srcOrd="8" destOrd="0" parTransId="{FEC5A3E0-841B-4B14-B8F5-22F644E7A3B0}" sibTransId="{904EE64A-0AF0-43B2-9B61-22FC9F80289F}"/>
    <dgm:cxn modelId="{61AC1291-D3E3-41B3-BB15-DF2016810E66}" srcId="{51B314C1-0E8F-43D9-AD2D-30639BFC6CC7}" destId="{D4E6A407-62BA-43DA-8142-3BD3C5DF999B}" srcOrd="0" destOrd="0" parTransId="{27113500-A210-4963-B5EF-680023CE1A3D}" sibTransId="{5B9FB8CB-03C9-4438-B5A0-7F2922859EE6}"/>
    <dgm:cxn modelId="{D16F8767-4452-4071-AC91-E9EB40B0952B}" type="presOf" srcId="{9E0F9FF4-8E97-4C86-9DA2-428B0087EAAF}" destId="{BC3B7E54-6D6E-44C4-A92A-089568618AE7}" srcOrd="0" destOrd="4" presId="urn:microsoft.com/office/officeart/2005/8/layout/hList1"/>
    <dgm:cxn modelId="{EF881317-6360-4531-B8D7-AB8630D6B151}" type="presOf" srcId="{CD9C7332-5B84-4E72-8218-2336F8A63803}" destId="{8400A76D-CCE0-4375-AB75-D238D2558CF1}" srcOrd="0" destOrd="1" presId="urn:microsoft.com/office/officeart/2005/8/layout/hList1"/>
    <dgm:cxn modelId="{BE3B769F-6E71-40C1-8EC7-54B0E4213386}" type="presParOf" srcId="{3BE66233-68EB-4712-AF4C-48D78D583849}" destId="{544A16FB-92AB-4CBB-8C07-794A531D2F15}" srcOrd="0" destOrd="0" presId="urn:microsoft.com/office/officeart/2005/8/layout/hList1"/>
    <dgm:cxn modelId="{983FE52A-E2A9-4169-83F2-11D0D99411B0}" type="presParOf" srcId="{544A16FB-92AB-4CBB-8C07-794A531D2F15}" destId="{8CCCE849-3C31-458E-9F06-29B27A05C70D}" srcOrd="0" destOrd="0" presId="urn:microsoft.com/office/officeart/2005/8/layout/hList1"/>
    <dgm:cxn modelId="{D5CAEF63-7E6E-4063-9EFE-88C14FDF72B6}" type="presParOf" srcId="{544A16FB-92AB-4CBB-8C07-794A531D2F15}" destId="{BC3B7E54-6D6E-44C4-A92A-089568618AE7}" srcOrd="1" destOrd="0" presId="urn:microsoft.com/office/officeart/2005/8/layout/hList1"/>
    <dgm:cxn modelId="{AD5BA89C-FE03-4173-B115-DFCD88586E2B}" type="presParOf" srcId="{3BE66233-68EB-4712-AF4C-48D78D583849}" destId="{4322B7A1-510A-492D-A54F-49B3970372D6}" srcOrd="1" destOrd="0" presId="urn:microsoft.com/office/officeart/2005/8/layout/hList1"/>
    <dgm:cxn modelId="{646B3B40-3796-433A-B7D1-F482CA4C8BF5}" type="presParOf" srcId="{3BE66233-68EB-4712-AF4C-48D78D583849}" destId="{8C82F9AC-6C2C-4F10-B9C5-F0E88303896B}" srcOrd="2" destOrd="0" presId="urn:microsoft.com/office/officeart/2005/8/layout/hList1"/>
    <dgm:cxn modelId="{979C756F-7D7C-4AC3-B700-435ED7C7BB2C}" type="presParOf" srcId="{8C82F9AC-6C2C-4F10-B9C5-F0E88303896B}" destId="{866A8F34-8704-441F-B8F5-42C854A585BE}" srcOrd="0" destOrd="0" presId="urn:microsoft.com/office/officeart/2005/8/layout/hList1"/>
    <dgm:cxn modelId="{BB4F8365-9491-47F4-9C49-097461661345}" type="presParOf" srcId="{8C82F9AC-6C2C-4F10-B9C5-F0E88303896B}" destId="{AEF37CF8-CC7C-4AEA-B88D-CFB304E35DB5}" srcOrd="1" destOrd="0" presId="urn:microsoft.com/office/officeart/2005/8/layout/hList1"/>
    <dgm:cxn modelId="{ABC4530B-7023-4646-BCCE-C82C8E5ADB52}" type="presParOf" srcId="{3BE66233-68EB-4712-AF4C-48D78D583849}" destId="{A45D426A-9175-4EC3-A3F1-EB887A90517E}" srcOrd="3" destOrd="0" presId="urn:microsoft.com/office/officeart/2005/8/layout/hList1"/>
    <dgm:cxn modelId="{F2812267-291A-4FB2-BF13-0C6021BEEEB0}" type="presParOf" srcId="{3BE66233-68EB-4712-AF4C-48D78D583849}" destId="{DB8909C7-D95D-4295-A846-F676B9C77EE5}" srcOrd="4" destOrd="0" presId="urn:microsoft.com/office/officeart/2005/8/layout/hList1"/>
    <dgm:cxn modelId="{5D293859-E8EC-4919-9C11-721B69B85F89}" type="presParOf" srcId="{DB8909C7-D95D-4295-A846-F676B9C77EE5}" destId="{A5A71454-8942-43C5-A6A9-7D82A4D50DF0}" srcOrd="0" destOrd="0" presId="urn:microsoft.com/office/officeart/2005/8/layout/hList1"/>
    <dgm:cxn modelId="{793FF7BB-C89E-4EA6-9640-6207ECAEA7A6}" type="presParOf" srcId="{DB8909C7-D95D-4295-A846-F676B9C77EE5}" destId="{8400A76D-CCE0-4375-AB75-D238D2558CF1}" srcOrd="1" destOrd="0" presId="urn:microsoft.com/office/officeart/2005/8/layout/hList1"/>
    <dgm:cxn modelId="{9557DBAD-9C44-4306-9F8A-956233319D41}" type="presParOf" srcId="{3BE66233-68EB-4712-AF4C-48D78D583849}" destId="{1E128846-01D7-4D9E-BDF9-68A5AD90A9C7}" srcOrd="5" destOrd="0" presId="urn:microsoft.com/office/officeart/2005/8/layout/hList1"/>
    <dgm:cxn modelId="{00DC2EA1-1F64-40F1-A437-18ED7DE18B24}" type="presParOf" srcId="{3BE66233-68EB-4712-AF4C-48D78D583849}" destId="{38990EC5-7E5D-49F0-AF68-828B60148C0F}" srcOrd="6" destOrd="0" presId="urn:microsoft.com/office/officeart/2005/8/layout/hList1"/>
    <dgm:cxn modelId="{AD333EA0-A2F4-4A03-8E37-B70F3573D451}" type="presParOf" srcId="{38990EC5-7E5D-49F0-AF68-828B60148C0F}" destId="{4E17E5B9-5C8D-4ED5-943B-2AA1C844039E}" srcOrd="0" destOrd="0" presId="urn:microsoft.com/office/officeart/2005/8/layout/hList1"/>
    <dgm:cxn modelId="{5AC3D21D-8B2A-4464-859A-C9789C63537F}" type="presParOf" srcId="{38990EC5-7E5D-49F0-AF68-828B60148C0F}" destId="{E6F93A2A-3FB0-45DC-B0A7-423B2075E2E3}" srcOrd="1" destOrd="0" presId="urn:microsoft.com/office/officeart/2005/8/layout/hList1"/>
  </dgm:cxnLst>
  <dgm:bg/>
  <dgm:whole/>
</dgm:dataModel>
</file>

<file path=ppt/diagrams/data20.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se sestrami</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 lékaři</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Spokojenost se všeobecnými službami</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Dojem z prvního kontaktu </a:t>
          </a:r>
          <a:br>
            <a:rPr lang="pl-PL" sz="1000" dirty="0" smtClean="0">
              <a:solidFill>
                <a:srgbClr val="333399"/>
              </a:solidFill>
            </a:rPr>
          </a:br>
          <a:r>
            <a:rPr lang="pl-PL" sz="1000" dirty="0" smtClean="0">
              <a:solidFill>
                <a:srgbClr val="333399"/>
              </a:solidFill>
            </a:rPr>
            <a:t>s nemocnicí</a:t>
          </a:r>
          <a:endParaRPr lang="cs-CZ" sz="1000" dirty="0">
            <a:solidFill>
              <a:srgbClr val="333399"/>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30175CD5-DB62-41A5-92D7-71EBC534817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98A24FF7-B2DB-496B-B0BE-D6B377B60BA3}" type="parTrans" cxnId="{F3DA48E0-D179-4929-9473-60FD57E6A011}">
      <dgm:prSet/>
      <dgm:spPr/>
      <dgm:t>
        <a:bodyPr/>
        <a:lstStyle/>
        <a:p>
          <a:endParaRPr lang="cs-CZ"/>
        </a:p>
      </dgm:t>
    </dgm:pt>
    <dgm:pt modelId="{CE931ABF-D6A9-45B0-BDB7-C1D6E6F13DDB}" type="sibTrans" cxnId="{F3DA48E0-D179-4929-9473-60FD57E6A011}">
      <dgm:prSet/>
      <dgm:spPr/>
      <dgm:t>
        <a:bodyPr/>
        <a:lstStyle/>
        <a:p>
          <a:endParaRPr lang="cs-CZ"/>
        </a:p>
      </dgm:t>
    </dgm:pt>
    <dgm:pt modelId="{86810FC6-7422-41AE-ADDD-3EB9AEE1D23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1CC92EE3-B74F-431D-8E3E-48DAD9053B79}" type="parTrans" cxnId="{0FC4273A-1075-463A-87C7-DF6C020846E7}">
      <dgm:prSet/>
      <dgm:spPr/>
      <dgm:t>
        <a:bodyPr/>
        <a:lstStyle/>
        <a:p>
          <a:endParaRPr lang="cs-CZ"/>
        </a:p>
      </dgm:t>
    </dgm:pt>
    <dgm:pt modelId="{B870081D-5BDB-4FFB-8C28-751B999DA14D}" type="sibTrans" cxnId="{0FC4273A-1075-463A-87C7-DF6C020846E7}">
      <dgm:prSet/>
      <dgm:spPr/>
      <dgm:t>
        <a:bodyPr/>
        <a:lstStyle/>
        <a:p>
          <a:endParaRPr lang="cs-CZ"/>
        </a:p>
      </dgm:t>
    </dgm:pt>
    <dgm:pt modelId="{C06CA5B4-AA93-402C-B146-6DEC0C8BD5D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5AD61713-A43C-4B9E-87DA-1056CDF69B53}" type="parTrans" cxnId="{45C91E26-1FC5-4434-BA79-EA1A8E35ECF3}">
      <dgm:prSet/>
      <dgm:spPr/>
      <dgm:t>
        <a:bodyPr/>
        <a:lstStyle/>
        <a:p>
          <a:endParaRPr lang="cs-CZ"/>
        </a:p>
      </dgm:t>
    </dgm:pt>
    <dgm:pt modelId="{2D723320-2A4E-46FA-B879-273E75076769}" type="sibTrans" cxnId="{45C91E26-1FC5-4434-BA79-EA1A8E35ECF3}">
      <dgm:prSet/>
      <dgm:spPr/>
      <dgm:t>
        <a:bodyPr/>
        <a:lstStyle/>
        <a:p>
          <a:endParaRPr lang="cs-CZ"/>
        </a:p>
      </dgm:t>
    </dgm:pt>
    <dgm:pt modelId="{23CB24F7-2E66-47C6-9BF3-E84ECFD85E7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05C6B1D9-2A81-4F36-BD25-A64AAAA86C60}" type="parTrans" cxnId="{EE6D527E-E765-4E21-BE94-E44059F7A9A8}">
      <dgm:prSet/>
      <dgm:spPr/>
      <dgm:t>
        <a:bodyPr/>
        <a:lstStyle/>
        <a:p>
          <a:endParaRPr lang="cs-CZ"/>
        </a:p>
      </dgm:t>
    </dgm:pt>
    <dgm:pt modelId="{22B53A45-CD74-407B-B062-3EACA0A2ADF4}" type="sibTrans" cxnId="{EE6D527E-E765-4E21-BE94-E44059F7A9A8}">
      <dgm:prSet/>
      <dgm:spPr/>
      <dgm:t>
        <a:bodyPr/>
        <a:lstStyle/>
        <a:p>
          <a:endParaRPr lang="cs-CZ"/>
        </a:p>
      </dgm:t>
    </dgm:pt>
    <dgm:pt modelId="{193DC8F5-1FF0-4071-A9AE-78AD1AC6D38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1BCD2213-96A9-40FE-A7C1-1B4216029DE4}" type="parTrans" cxnId="{8DADF36B-FC92-4B5A-A88A-F01AA054F0DC}">
      <dgm:prSet/>
      <dgm:spPr/>
      <dgm:t>
        <a:bodyPr/>
        <a:lstStyle/>
        <a:p>
          <a:endParaRPr lang="cs-CZ"/>
        </a:p>
      </dgm:t>
    </dgm:pt>
    <dgm:pt modelId="{5ACEF4F8-14EB-4064-BC1F-D55B115B6B87}" type="sibTrans" cxnId="{8DADF36B-FC92-4B5A-A88A-F01AA054F0DC}">
      <dgm:prSet/>
      <dgm:spPr/>
      <dgm:t>
        <a:bodyPr/>
        <a:lstStyle/>
        <a:p>
          <a:endParaRPr lang="cs-CZ"/>
        </a:p>
      </dgm:t>
    </dgm:pt>
    <dgm:pt modelId="{80AF34DF-134A-499E-9AFF-64B37AB75FF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BDBCB138-B2C6-4E5A-8306-FC0EC0D84EF0}" type="parTrans" cxnId="{EB1377B5-29B9-4868-9C4A-4006B22C009B}">
      <dgm:prSet/>
      <dgm:spPr/>
      <dgm:t>
        <a:bodyPr/>
        <a:lstStyle/>
        <a:p>
          <a:endParaRPr lang="cs-CZ"/>
        </a:p>
      </dgm:t>
    </dgm:pt>
    <dgm:pt modelId="{8E883384-8369-4414-A417-AB7ECB2EDFFC}" type="sibTrans" cxnId="{EB1377B5-29B9-4868-9C4A-4006B22C009B}">
      <dgm:prSet/>
      <dgm:spPr/>
      <dgm:t>
        <a:bodyPr/>
        <a:lstStyle/>
        <a:p>
          <a:endParaRPr lang="cs-CZ"/>
        </a:p>
      </dgm:t>
    </dgm:pt>
    <dgm:pt modelId="{0DDDF58C-49A9-48B3-B186-D7A93F4B58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27603E1D-9EC7-457B-951F-AA6EE4B78C85}" type="parTrans" cxnId="{6DB500E5-90AD-4720-9E71-A71D42181AF9}">
      <dgm:prSet/>
      <dgm:spPr/>
      <dgm:t>
        <a:bodyPr/>
        <a:lstStyle/>
        <a:p>
          <a:endParaRPr lang="cs-CZ"/>
        </a:p>
      </dgm:t>
    </dgm:pt>
    <dgm:pt modelId="{ABB7B1EC-30A5-4F74-8945-07288FEDEDE2}" type="sibTrans" cxnId="{6DB500E5-90AD-4720-9E71-A71D42181AF9}">
      <dgm:prSet/>
      <dgm:spPr/>
      <dgm:t>
        <a:bodyPr/>
        <a:lstStyle/>
        <a:p>
          <a:endParaRPr lang="cs-CZ"/>
        </a:p>
      </dgm:t>
    </dgm:pt>
    <dgm:pt modelId="{4C0C652D-4FC5-42B5-97AC-025B2CC578D9}">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434042E3-3E37-445C-8E54-1F725333EF71}" type="parTrans" cxnId="{7B01E451-3033-4BF2-A2AE-B16EC885075C}">
      <dgm:prSet/>
      <dgm:spPr/>
      <dgm:t>
        <a:bodyPr/>
        <a:lstStyle/>
        <a:p>
          <a:endParaRPr lang="cs-CZ"/>
        </a:p>
      </dgm:t>
    </dgm:pt>
    <dgm:pt modelId="{B4707DBA-DCCC-467A-9F0D-B10FF804ECE4}" type="sibTrans" cxnId="{7B01E451-3033-4BF2-A2AE-B16EC885075C}">
      <dgm:prSet/>
      <dgm:spPr/>
      <dgm:t>
        <a:bodyPr/>
        <a:lstStyle/>
        <a:p>
          <a:endParaRPr lang="cs-CZ"/>
        </a:p>
      </dgm:t>
    </dgm:pt>
    <dgm:pt modelId="{A29CC3EF-E66B-4C3D-9382-F6F8B3A0843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4C72B13A-BB14-426F-B5C8-ED4A87EDA8BD}" type="parTrans" cxnId="{3E5BDDCC-6A9A-4834-BDB6-255BB4AD4290}">
      <dgm:prSet/>
      <dgm:spPr/>
      <dgm:t>
        <a:bodyPr/>
        <a:lstStyle/>
        <a:p>
          <a:endParaRPr lang="cs-CZ"/>
        </a:p>
      </dgm:t>
    </dgm:pt>
    <dgm:pt modelId="{398753E4-E62F-4A66-941F-EE85FA613BDF}" type="sibTrans" cxnId="{3E5BDDCC-6A9A-4834-BDB6-255BB4AD4290}">
      <dgm:prSet/>
      <dgm:spPr/>
      <dgm:t>
        <a:bodyPr/>
        <a:lstStyle/>
        <a:p>
          <a:endParaRPr lang="cs-CZ"/>
        </a:p>
      </dgm:t>
    </dgm:pt>
    <dgm:pt modelId="{0AFF6BBF-BA63-4D4B-B9C0-7C03483CE10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E3EFCD03-80B4-45BE-9322-A7EAB19F2A5A}" type="parTrans" cxnId="{EE478E01-0EC1-4349-B1A9-343030453F79}">
      <dgm:prSet/>
      <dgm:spPr/>
      <dgm:t>
        <a:bodyPr/>
        <a:lstStyle/>
        <a:p>
          <a:endParaRPr lang="cs-CZ"/>
        </a:p>
      </dgm:t>
    </dgm:pt>
    <dgm:pt modelId="{5D6AE5C8-C8A6-41F7-9FB6-0D1E9A8AFD0B}" type="sibTrans" cxnId="{EE478E01-0EC1-4349-B1A9-343030453F79}">
      <dgm:prSet/>
      <dgm:spPr/>
      <dgm:t>
        <a:bodyPr/>
        <a:lstStyle/>
        <a:p>
          <a:endParaRPr lang="cs-CZ"/>
        </a:p>
      </dgm:t>
    </dgm:pt>
    <dgm:pt modelId="{9D63360C-D157-446E-B600-5B5290BB12E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55A227A7-C258-490A-9104-5B39633F1F5E}" type="parTrans" cxnId="{9ECE7186-30A7-4D8C-A889-767FEDD03EED}">
      <dgm:prSet/>
      <dgm:spPr/>
      <dgm:t>
        <a:bodyPr/>
        <a:lstStyle/>
        <a:p>
          <a:endParaRPr lang="cs-CZ"/>
        </a:p>
      </dgm:t>
    </dgm:pt>
    <dgm:pt modelId="{730D404A-CCCB-4BFA-AE68-74EEA4BF22AD}" type="sibTrans" cxnId="{9ECE7186-30A7-4D8C-A889-767FEDD03EED}">
      <dgm:prSet/>
      <dgm:spPr/>
      <dgm:t>
        <a:bodyPr/>
        <a:lstStyle/>
        <a:p>
          <a:endParaRPr lang="cs-CZ"/>
        </a:p>
      </dgm:t>
    </dgm:pt>
    <dgm:pt modelId="{DC3B9BBA-531D-48A0-8880-9B84E376259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765DE65D-A328-4E78-ACB4-848A56FFA501}" type="parTrans" cxnId="{543FADCA-5DDD-4480-9630-925A0085BDBD}">
      <dgm:prSet/>
      <dgm:spPr/>
      <dgm:t>
        <a:bodyPr/>
        <a:lstStyle/>
        <a:p>
          <a:endParaRPr lang="cs-CZ"/>
        </a:p>
      </dgm:t>
    </dgm:pt>
    <dgm:pt modelId="{45D8D583-FB2A-4A68-9FEB-5EEA8D74C65C}" type="sibTrans" cxnId="{543FADCA-5DDD-4480-9630-925A0085BDBD}">
      <dgm:prSet/>
      <dgm:spPr/>
      <dgm:t>
        <a:bodyPr/>
        <a:lstStyle/>
        <a:p>
          <a:endParaRPr lang="cs-CZ"/>
        </a:p>
      </dgm:t>
    </dgm:pt>
    <dgm:pt modelId="{E338A16E-54BE-4E4B-905A-613F631FDB1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C74754A-6837-4C6B-B64A-D4A48DC7C5E5}" type="parTrans" cxnId="{C3F01B39-EE44-4E4F-8CD8-9240BEBF9CFE}">
      <dgm:prSet/>
      <dgm:spPr/>
      <dgm:t>
        <a:bodyPr/>
        <a:lstStyle/>
        <a:p>
          <a:endParaRPr lang="cs-CZ"/>
        </a:p>
      </dgm:t>
    </dgm:pt>
    <dgm:pt modelId="{8EC4E6A8-5504-4233-9E1A-C49B98E3433D}" type="sibTrans" cxnId="{C3F01B39-EE44-4E4F-8CD8-9240BEBF9CFE}">
      <dgm:prSet/>
      <dgm:spPr/>
      <dgm:t>
        <a:bodyPr/>
        <a:lstStyle/>
        <a:p>
          <a:endParaRPr lang="cs-CZ"/>
        </a:p>
      </dgm:t>
    </dgm:pt>
    <dgm:pt modelId="{169CDFC7-3B7F-4727-8C1A-843A87233AC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934B0EB0-F583-49D3-B6C6-943336CC0A1E}" type="parTrans" cxnId="{3480266C-7D4F-4CEF-8A5C-24C3455EE1AF}">
      <dgm:prSet/>
      <dgm:spPr/>
      <dgm:t>
        <a:bodyPr/>
        <a:lstStyle/>
        <a:p>
          <a:endParaRPr lang="cs-CZ"/>
        </a:p>
      </dgm:t>
    </dgm:pt>
    <dgm:pt modelId="{A56EE705-3717-40FC-8DD2-996D1D4E57C2}" type="sibTrans" cxnId="{3480266C-7D4F-4CEF-8A5C-24C3455EE1AF}">
      <dgm:prSet/>
      <dgm:spPr/>
      <dgm:t>
        <a:bodyPr/>
        <a:lstStyle/>
        <a:p>
          <a:endParaRPr lang="cs-CZ"/>
        </a:p>
      </dgm:t>
    </dgm:pt>
    <dgm:pt modelId="{78D071F4-7FA4-44A4-AD5E-0E1597D12A3D}">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5E9E747F-B6BC-41D0-B52E-0D51B811D4FE}" type="parTrans" cxnId="{5E44BD16-7B85-4A53-81E0-0B32AFBC8ABE}">
      <dgm:prSet/>
      <dgm:spPr/>
      <dgm:t>
        <a:bodyPr/>
        <a:lstStyle/>
        <a:p>
          <a:endParaRPr lang="cs-CZ"/>
        </a:p>
      </dgm:t>
    </dgm:pt>
    <dgm:pt modelId="{C841F965-9759-49DD-A81D-129296E6C6A5}" type="sibTrans" cxnId="{5E44BD16-7B85-4A53-81E0-0B32AFBC8ABE}">
      <dgm:prSet/>
      <dgm:spPr/>
      <dgm:t>
        <a:bodyPr/>
        <a:lstStyle/>
        <a:p>
          <a:endParaRPr lang="cs-CZ"/>
        </a:p>
      </dgm:t>
    </dgm:pt>
    <dgm:pt modelId="{1304F153-6800-4336-BCAC-C60D5662409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6B72526F-6B98-4A1D-A0C9-9B16D46C0C05}" type="parTrans" cxnId="{C7F43502-FCBC-4768-B347-CEE08D041D89}">
      <dgm:prSet/>
      <dgm:spPr/>
      <dgm:t>
        <a:bodyPr/>
        <a:lstStyle/>
        <a:p>
          <a:endParaRPr lang="cs-CZ"/>
        </a:p>
      </dgm:t>
    </dgm:pt>
    <dgm:pt modelId="{46BCBF8C-FD90-44F2-A33E-65EB9500965C}" type="sibTrans" cxnId="{C7F43502-FCBC-4768-B347-CEE08D041D89}">
      <dgm:prSet/>
      <dgm:spPr/>
      <dgm:t>
        <a:bodyPr/>
        <a:lstStyle/>
        <a:p>
          <a:endParaRPr lang="cs-CZ"/>
        </a:p>
      </dgm:t>
    </dgm:pt>
    <dgm:pt modelId="{2B17AE43-DD9C-443C-9C8B-D7ABC4ABCB0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Organizace a plynulost přijetí do nemocnice</a:t>
          </a:r>
          <a:endParaRPr lang="cs-CZ" sz="1000" dirty="0">
            <a:solidFill>
              <a:srgbClr val="333399"/>
            </a:solidFill>
          </a:endParaRPr>
        </a:p>
      </dgm:t>
    </dgm:pt>
    <dgm:pt modelId="{78788ED8-62FD-4D44-82D2-C20079B74A6D}" type="parTrans" cxnId="{17632BDF-F8EE-43EC-989E-BCC18460A15A}">
      <dgm:prSet/>
      <dgm:spPr/>
      <dgm:t>
        <a:bodyPr/>
        <a:lstStyle/>
        <a:p>
          <a:endParaRPr lang="cs-CZ"/>
        </a:p>
      </dgm:t>
    </dgm:pt>
    <dgm:pt modelId="{9D02D754-9B5F-4478-AA1E-6A02E5B3C9A2}" type="sibTrans" cxnId="{17632BDF-F8EE-43EC-989E-BCC18460A15A}">
      <dgm:prSet/>
      <dgm:spPr/>
      <dgm:t>
        <a:bodyPr/>
        <a:lstStyle/>
        <a:p>
          <a:endParaRPr lang="cs-CZ"/>
        </a:p>
      </dgm:t>
    </dgm:pt>
    <dgm:pt modelId="{1BBE552A-FF31-4A25-A5A0-F74A56866FC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Kvalita jídla</a:t>
          </a:r>
          <a:endParaRPr lang="cs-CZ" sz="1000" dirty="0">
            <a:solidFill>
              <a:srgbClr val="333399"/>
            </a:solidFill>
          </a:endParaRPr>
        </a:p>
      </dgm:t>
    </dgm:pt>
    <dgm:pt modelId="{FA9F2ED4-87A8-42E6-BD6A-3B678A428256}" type="parTrans" cxnId="{424820B2-5952-4EA9-BE7E-4EF00018DA6D}">
      <dgm:prSet/>
      <dgm:spPr/>
      <dgm:t>
        <a:bodyPr/>
        <a:lstStyle/>
        <a:p>
          <a:endParaRPr lang="cs-CZ"/>
        </a:p>
      </dgm:t>
    </dgm:pt>
    <dgm:pt modelId="{426E6FA9-D502-4427-86D8-52C29477D844}" type="sibTrans" cxnId="{424820B2-5952-4EA9-BE7E-4EF00018DA6D}">
      <dgm:prSet/>
      <dgm:spPr/>
      <dgm:t>
        <a:bodyPr/>
        <a:lstStyle/>
        <a:p>
          <a:endParaRPr lang="cs-CZ"/>
        </a:p>
      </dgm:t>
    </dgm:pt>
    <dgm:pt modelId="{31D2F912-E349-46BD-B1DA-70298D629DB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Spokojenost s vybranými službami nemocnice (telefon, TV, noviny atd.)</a:t>
          </a:r>
          <a:endParaRPr lang="cs-CZ" sz="1000" dirty="0">
            <a:solidFill>
              <a:srgbClr val="333399"/>
            </a:solidFill>
          </a:endParaRPr>
        </a:p>
      </dgm:t>
    </dgm:pt>
    <dgm:pt modelId="{DC92A304-0518-4F48-B0D5-A834900C111B}" type="parTrans" cxnId="{D5984720-2595-4359-A8A0-B5E6F5F11497}">
      <dgm:prSet/>
      <dgm:spPr/>
      <dgm:t>
        <a:bodyPr/>
        <a:lstStyle/>
        <a:p>
          <a:endParaRPr lang="cs-CZ"/>
        </a:p>
      </dgm:t>
    </dgm:pt>
    <dgm:pt modelId="{D0241E4B-ADB5-4AF9-A481-E3DAF51EBC2D}" type="sibTrans" cxnId="{D5984720-2595-4359-A8A0-B5E6F5F11497}">
      <dgm:prSet/>
      <dgm:spPr/>
      <dgm:t>
        <a:bodyPr/>
        <a:lstStyle/>
        <a:p>
          <a:endParaRPr lang="cs-CZ"/>
        </a:p>
      </dgm:t>
    </dgm:pt>
    <dgm:pt modelId="{EE0EDF0C-4FE7-4617-B9BD-962081F9C8B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Doporučení nemocnice rodině nebo přátelům</a:t>
          </a:r>
          <a:endParaRPr lang="cs-CZ" sz="1000" dirty="0">
            <a:solidFill>
              <a:srgbClr val="333399"/>
            </a:solidFill>
          </a:endParaRPr>
        </a:p>
      </dgm:t>
    </dgm:pt>
    <dgm:pt modelId="{2D5EAC29-2611-4013-AD1C-C363A049A655}" type="parTrans" cxnId="{DCC7FB7B-A756-4D2A-8595-7B8CE691DDD0}">
      <dgm:prSet/>
      <dgm:spPr/>
      <dgm:t>
        <a:bodyPr/>
        <a:lstStyle/>
        <a:p>
          <a:endParaRPr lang="cs-CZ"/>
        </a:p>
      </dgm:t>
    </dgm:pt>
    <dgm:pt modelId="{31FC33F6-35C0-4051-918E-018A5669D06F}" type="sibTrans" cxnId="{DCC7FB7B-A756-4D2A-8595-7B8CE691DDD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3">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3">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3">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3">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3">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3">
        <dgm:presLayoutVars>
          <dgm:bulletEnabled val="1"/>
        </dgm:presLayoutVars>
      </dgm:prSet>
      <dgm:spPr/>
      <dgm:t>
        <a:bodyPr/>
        <a:lstStyle/>
        <a:p>
          <a:endParaRPr lang="cs-CZ"/>
        </a:p>
      </dgm:t>
    </dgm:pt>
  </dgm:ptLst>
  <dgm:cxnLst>
    <dgm:cxn modelId="{6633D052-A9B9-4E78-B5C3-C78A493D2218}" type="presOf" srcId="{0AFF6BBF-BA63-4D4B-B9C0-7C03483CE10F}" destId="{AEF37CF8-CC7C-4AEA-B88D-CFB304E35DB5}" srcOrd="0" destOrd="4" presId="urn:microsoft.com/office/officeart/2005/8/layout/hList1"/>
    <dgm:cxn modelId="{EB1377B5-29B9-4868-9C4A-4006B22C009B}" srcId="{9E8CB76F-2049-431A-9C08-E0A136C74145}" destId="{80AF34DF-134A-499E-9AFF-64B37AB75FFF}" srcOrd="6" destOrd="0" parTransId="{BDBCB138-B2C6-4E5A-8306-FC0EC0D84EF0}" sibTransId="{8E883384-8369-4414-A417-AB7ECB2EDFFC}"/>
    <dgm:cxn modelId="{0FC4273A-1075-463A-87C7-DF6C020846E7}" srcId="{9E8CB76F-2049-431A-9C08-E0A136C74145}" destId="{86810FC6-7422-41AE-ADDD-3EB9AEE1D23E}" srcOrd="2" destOrd="0" parTransId="{1CC92EE3-B74F-431D-8E3E-48DAD9053B79}" sibTransId="{B870081D-5BDB-4FFB-8C28-751B999DA14D}"/>
    <dgm:cxn modelId="{543FADCA-5DDD-4480-9630-925A0085BDBD}" srcId="{8D48F7DA-BBFB-4499-9152-97C83528F49A}" destId="{DC3B9BBA-531D-48A0-8880-9B84E376259A}" srcOrd="6" destOrd="0" parTransId="{765DE65D-A328-4E78-ACB4-848A56FFA501}" sibTransId="{45D8D583-FB2A-4A68-9FEB-5EEA8D74C65C}"/>
    <dgm:cxn modelId="{6DFA39BB-17E5-476D-8D63-BCA2D2A30351}" type="presOf" srcId="{4C0C652D-4FC5-42B5-97AC-025B2CC578D9}" destId="{AEF37CF8-CC7C-4AEA-B88D-CFB304E35DB5}" srcOrd="0" destOrd="2" presId="urn:microsoft.com/office/officeart/2005/8/layout/hList1"/>
    <dgm:cxn modelId="{E878BBEA-6A2F-4767-9555-BD385BD87556}" type="presOf" srcId="{30175CD5-DB62-41A5-92D7-71EBC5348170}" destId="{BC3B7E54-6D6E-44C4-A92A-089568618AE7}" srcOrd="0" destOrd="1"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3480266C-7D4F-4CEF-8A5C-24C3455EE1AF}" srcId="{8D48F7DA-BBFB-4499-9152-97C83528F49A}" destId="{169CDFC7-3B7F-4727-8C1A-843A87233AC3}" srcOrd="8" destOrd="0" parTransId="{934B0EB0-F583-49D3-B6C6-943336CC0A1E}" sibTransId="{A56EE705-3717-40FC-8DD2-996D1D4E57C2}"/>
    <dgm:cxn modelId="{9ECE7186-30A7-4D8C-A889-767FEDD03EED}" srcId="{8D48F7DA-BBFB-4499-9152-97C83528F49A}" destId="{9D63360C-D157-446E-B600-5B5290BB12E4}" srcOrd="5" destOrd="0" parTransId="{55A227A7-C258-490A-9104-5B39633F1F5E}" sibTransId="{730D404A-CCCB-4BFA-AE68-74EEA4BF22AD}"/>
    <dgm:cxn modelId="{EE6D527E-E765-4E21-BE94-E44059F7A9A8}" srcId="{9E8CB76F-2049-431A-9C08-E0A136C74145}" destId="{23CB24F7-2E66-47C6-9BF3-E84ECFD85E7F}" srcOrd="4" destOrd="0" parTransId="{05C6B1D9-2A81-4F36-BD25-A64AAAA86C60}" sibTransId="{22B53A45-CD74-407B-B062-3EACA0A2ADF4}"/>
    <dgm:cxn modelId="{98D8D722-9FF0-41D1-BA88-B786A88EADB0}" type="presOf" srcId="{D4E6A407-62BA-43DA-8142-3BD3C5DF999B}" destId="{8400A76D-CCE0-4375-AB75-D238D2558CF1}" srcOrd="0" destOrd="0" presId="urn:microsoft.com/office/officeart/2005/8/layout/hList1"/>
    <dgm:cxn modelId="{424820B2-5952-4EA9-BE7E-4EF00018DA6D}" srcId="{51B314C1-0E8F-43D9-AD2D-30639BFC6CC7}" destId="{1BBE552A-FF31-4A25-A5A0-F74A56866FCB}" srcOrd="2" destOrd="0" parTransId="{FA9F2ED4-87A8-42E6-BD6A-3B678A428256}" sibTransId="{426E6FA9-D502-4427-86D8-52C29477D844}"/>
    <dgm:cxn modelId="{F3DA48E0-D179-4929-9473-60FD57E6A011}" srcId="{9E8CB76F-2049-431A-9C08-E0A136C74145}" destId="{30175CD5-DB62-41A5-92D7-71EBC5348170}" srcOrd="1" destOrd="0" parTransId="{98A24FF7-B2DB-496B-B0BE-D6B377B60BA3}" sibTransId="{CE931ABF-D6A9-45B0-BDB7-C1D6E6F13DDB}"/>
    <dgm:cxn modelId="{1717E297-9320-4CA5-BA17-E638BF143DAC}" type="presOf" srcId="{51B314C1-0E8F-43D9-AD2D-30639BFC6CC7}" destId="{A5A71454-8942-43C5-A6A9-7D82A4D50DF0}" srcOrd="0" destOrd="0" presId="urn:microsoft.com/office/officeart/2005/8/layout/hList1"/>
    <dgm:cxn modelId="{DCC7FB7B-A756-4D2A-8595-7B8CE691DDD0}" srcId="{51B314C1-0E8F-43D9-AD2D-30639BFC6CC7}" destId="{EE0EDF0C-4FE7-4617-B9BD-962081F9C8B2}" srcOrd="4" destOrd="0" parTransId="{2D5EAC29-2611-4013-AD1C-C363A049A655}" sibTransId="{31FC33F6-35C0-4051-918E-018A5669D06F}"/>
    <dgm:cxn modelId="{675A90D2-80A5-4C9C-8594-6E29611D308F}" srcId="{462B5889-8FA2-458B-906E-7D0A7FD7D8FF}" destId="{9E8CB76F-2049-431A-9C08-E0A136C74145}" srcOrd="0" destOrd="0" parTransId="{69B8301E-B4B9-4916-8F78-E9329DAB69FD}" sibTransId="{9BC6E853-EAE5-4548-8EE5-FFDEACC00AC5}"/>
    <dgm:cxn modelId="{78E68669-FC6D-4549-8418-C1D994A3C51C}" type="presOf" srcId="{23CB24F7-2E66-47C6-9BF3-E84ECFD85E7F}" destId="{BC3B7E54-6D6E-44C4-A92A-089568618AE7}" srcOrd="0" destOrd="4" presId="urn:microsoft.com/office/officeart/2005/8/layout/hList1"/>
    <dgm:cxn modelId="{D5984720-2595-4359-A8A0-B5E6F5F11497}" srcId="{51B314C1-0E8F-43D9-AD2D-30639BFC6CC7}" destId="{31D2F912-E349-46BD-B1DA-70298D629DBB}" srcOrd="3" destOrd="0" parTransId="{DC92A304-0518-4F48-B0D5-A834900C111B}" sibTransId="{D0241E4B-ADB5-4AF9-A481-E3DAF51EBC2D}"/>
    <dgm:cxn modelId="{F4E19FFC-3E78-47B8-BAC3-28F941E91970}" srcId="{9E8CB76F-2049-431A-9C08-E0A136C74145}" destId="{2FA8557F-746C-48CC-AE72-9388E450E751}" srcOrd="0" destOrd="0" parTransId="{C65393BA-FBCF-4D79-B29A-13B8F3D59F5A}" sibTransId="{EA611527-8569-4690-9624-3A30DD53E3FA}"/>
    <dgm:cxn modelId="{8DADF36B-FC92-4B5A-A88A-F01AA054F0DC}" srcId="{9E8CB76F-2049-431A-9C08-E0A136C74145}" destId="{193DC8F5-1FF0-4071-A9AE-78AD1AC6D386}" srcOrd="5" destOrd="0" parTransId="{1BCD2213-96A9-40FE-A7C1-1B4216029DE4}" sibTransId="{5ACEF4F8-14EB-4064-BC1F-D55B115B6B87}"/>
    <dgm:cxn modelId="{C3F01B39-EE44-4E4F-8CD8-9240BEBF9CFE}" srcId="{8D48F7DA-BBFB-4499-9152-97C83528F49A}" destId="{E338A16E-54BE-4E4B-905A-613F631FDB1D}" srcOrd="7" destOrd="0" parTransId="{6C74754A-6837-4C6B-B64A-D4A48DC7C5E5}" sibTransId="{8EC4E6A8-5504-4233-9E1A-C49B98E3433D}"/>
    <dgm:cxn modelId="{86B0A6E9-3F9B-4D95-9648-9FC61A542090}" type="presOf" srcId="{2B17AE43-DD9C-443C-9C8B-D7ABC4ABCB01}" destId="{8400A76D-CCE0-4375-AB75-D238D2558CF1}" srcOrd="0" destOrd="1" presId="urn:microsoft.com/office/officeart/2005/8/layout/hList1"/>
    <dgm:cxn modelId="{7B82ABEE-6FC2-4FA5-A239-26A5957C12CA}" type="presOf" srcId="{EE0EDF0C-4FE7-4617-B9BD-962081F9C8B2}" destId="{8400A76D-CCE0-4375-AB75-D238D2558CF1}" srcOrd="0" destOrd="4" presId="urn:microsoft.com/office/officeart/2005/8/layout/hList1"/>
    <dgm:cxn modelId="{5F65AEE2-BE8E-423E-9BA2-B79B6EE60616}" type="presOf" srcId="{C06CA5B4-AA93-402C-B146-6DEC0C8BD5D4}" destId="{BC3B7E54-6D6E-44C4-A92A-089568618AE7}" srcOrd="0" destOrd="3" presId="urn:microsoft.com/office/officeart/2005/8/layout/hList1"/>
    <dgm:cxn modelId="{EE478E01-0EC1-4349-B1A9-343030453F79}" srcId="{8D48F7DA-BBFB-4499-9152-97C83528F49A}" destId="{0AFF6BBF-BA63-4D4B-B9C0-7C03483CE10F}" srcOrd="4" destOrd="0" parTransId="{E3EFCD03-80B4-45BE-9322-A7EAB19F2A5A}" sibTransId="{5D6AE5C8-C8A6-41F7-9FB6-0D1E9A8AFD0B}"/>
    <dgm:cxn modelId="{648D697E-9B48-4D6F-B7E8-E3AC8C81E375}" srcId="{8D48F7DA-BBFB-4499-9152-97C83528F49A}" destId="{6BB9962D-A921-4F62-A86F-B571C8BAF431}" srcOrd="0" destOrd="0" parTransId="{096CBD8D-6173-49B9-88B9-B2D3CC603ED0}" sibTransId="{FE34A885-DA18-4F60-B383-B5AACBA88DE1}"/>
    <dgm:cxn modelId="{335DC293-F2F2-4C3D-8507-810A181C7BBF}" type="presOf" srcId="{A29CC3EF-E66B-4C3D-9382-F6F8B3A0843D}" destId="{AEF37CF8-CC7C-4AEA-B88D-CFB304E35DB5}" srcOrd="0" destOrd="3" presId="urn:microsoft.com/office/officeart/2005/8/layout/hList1"/>
    <dgm:cxn modelId="{3E90B721-8244-4DCC-8356-5A6F7CDB15DF}" type="presOf" srcId="{8D48F7DA-BBFB-4499-9152-97C83528F49A}" destId="{866A8F34-8704-441F-B8F5-42C854A585BE}" srcOrd="0" destOrd="0" presId="urn:microsoft.com/office/officeart/2005/8/layout/hList1"/>
    <dgm:cxn modelId="{17632BDF-F8EE-43EC-989E-BCC18460A15A}" srcId="{51B314C1-0E8F-43D9-AD2D-30639BFC6CC7}" destId="{2B17AE43-DD9C-443C-9C8B-D7ABC4ABCB01}" srcOrd="1" destOrd="0" parTransId="{78788ED8-62FD-4D44-82D2-C20079B74A6D}" sibTransId="{9D02D754-9B5F-4478-AA1E-6A02E5B3C9A2}"/>
    <dgm:cxn modelId="{C7F43502-FCBC-4768-B347-CEE08D041D89}" srcId="{8D48F7DA-BBFB-4499-9152-97C83528F49A}" destId="{1304F153-6800-4336-BCAC-C60D56624098}" srcOrd="10" destOrd="0" parTransId="{6B72526F-6B98-4A1D-A0C9-9B16D46C0C05}" sibTransId="{46BCBF8C-FD90-44F2-A33E-65EB9500965C}"/>
    <dgm:cxn modelId="{08C3D12D-99A8-4A2D-B53E-2E3E99D90B44}" srcId="{462B5889-8FA2-458B-906E-7D0A7FD7D8FF}" destId="{51B314C1-0E8F-43D9-AD2D-30639BFC6CC7}" srcOrd="2" destOrd="0" parTransId="{3AFA477A-E883-4E8D-B31C-15D44DDE6649}" sibTransId="{8F13D755-9D44-4C0B-B08C-D6EF7DCC57AF}"/>
    <dgm:cxn modelId="{332CAA82-FBC0-47B3-A468-8ED55344D355}" type="presOf" srcId="{193DC8F5-1FF0-4071-A9AE-78AD1AC6D386}" destId="{BC3B7E54-6D6E-44C4-A92A-089568618AE7}" srcOrd="0" destOrd="5" presId="urn:microsoft.com/office/officeart/2005/8/layout/hList1"/>
    <dgm:cxn modelId="{5BFF5FCC-1A23-4008-A8A3-63B6B54B79B2}" type="presOf" srcId="{31D2F912-E349-46BD-B1DA-70298D629DBB}" destId="{8400A76D-CCE0-4375-AB75-D238D2558CF1}" srcOrd="0" destOrd="3" presId="urn:microsoft.com/office/officeart/2005/8/layout/hList1"/>
    <dgm:cxn modelId="{3E5BDDCC-6A9A-4834-BDB6-255BB4AD4290}" srcId="{8D48F7DA-BBFB-4499-9152-97C83528F49A}" destId="{A29CC3EF-E66B-4C3D-9382-F6F8B3A0843D}" srcOrd="3" destOrd="0" parTransId="{4C72B13A-BB14-426F-B5C8-ED4A87EDA8BD}" sibTransId="{398753E4-E62F-4A66-941F-EE85FA613BDF}"/>
    <dgm:cxn modelId="{7B01E451-3033-4BF2-A2AE-B16EC885075C}" srcId="{8D48F7DA-BBFB-4499-9152-97C83528F49A}" destId="{4C0C652D-4FC5-42B5-97AC-025B2CC578D9}" srcOrd="2" destOrd="0" parTransId="{434042E3-3E37-445C-8E54-1F725333EF71}" sibTransId="{B4707DBA-DCCC-467A-9F0D-B10FF804ECE4}"/>
    <dgm:cxn modelId="{78FAA22B-3C08-468B-9EB4-D5EFC5B03198}" type="presOf" srcId="{2FA8557F-746C-48CC-AE72-9388E450E751}" destId="{BC3B7E54-6D6E-44C4-A92A-089568618AE7}" srcOrd="0" destOrd="0" presId="urn:microsoft.com/office/officeart/2005/8/layout/hList1"/>
    <dgm:cxn modelId="{6DB500E5-90AD-4720-9E71-A71D42181AF9}" srcId="{8D48F7DA-BBFB-4499-9152-97C83528F49A}" destId="{0DDDF58C-49A9-48B3-B186-D7A93F4B5888}" srcOrd="1" destOrd="0" parTransId="{27603E1D-9EC7-457B-951F-AA6EE4B78C85}" sibTransId="{ABB7B1EC-30A5-4F74-8945-07288FEDEDE2}"/>
    <dgm:cxn modelId="{3B98A76F-EE8E-491C-B7BF-6CE7B28E85E6}" type="presOf" srcId="{E338A16E-54BE-4E4B-905A-613F631FDB1D}" destId="{AEF37CF8-CC7C-4AEA-B88D-CFB304E35DB5}" srcOrd="0" destOrd="7" presId="urn:microsoft.com/office/officeart/2005/8/layout/hList1"/>
    <dgm:cxn modelId="{EACE2233-8853-4CE2-81FA-F120E09E09E6}" type="presOf" srcId="{1304F153-6800-4336-BCAC-C60D56624098}" destId="{AEF37CF8-CC7C-4AEA-B88D-CFB304E35DB5}" srcOrd="0" destOrd="10" presId="urn:microsoft.com/office/officeart/2005/8/layout/hList1"/>
    <dgm:cxn modelId="{55163700-5521-47CF-9318-CB31F7DC3658}" type="presOf" srcId="{80AF34DF-134A-499E-9AFF-64B37AB75FFF}" destId="{BC3B7E54-6D6E-44C4-A92A-089568618AE7}" srcOrd="0" destOrd="6" presId="urn:microsoft.com/office/officeart/2005/8/layout/hList1"/>
    <dgm:cxn modelId="{D7D55063-F25D-4C6D-89CC-EAFDE100B950}" type="presOf" srcId="{86810FC6-7422-41AE-ADDD-3EB9AEE1D23E}" destId="{BC3B7E54-6D6E-44C4-A92A-089568618AE7}" srcOrd="0" destOrd="2" presId="urn:microsoft.com/office/officeart/2005/8/layout/hList1"/>
    <dgm:cxn modelId="{DD59B7AE-B04D-4374-BD36-736F2F4E2480}" type="presOf" srcId="{78D071F4-7FA4-44A4-AD5E-0E1597D12A3D}" destId="{AEF37CF8-CC7C-4AEA-B88D-CFB304E35DB5}" srcOrd="0" destOrd="9" presId="urn:microsoft.com/office/officeart/2005/8/layout/hList1"/>
    <dgm:cxn modelId="{5E44BD16-7B85-4A53-81E0-0B32AFBC8ABE}" srcId="{8D48F7DA-BBFB-4499-9152-97C83528F49A}" destId="{78D071F4-7FA4-44A4-AD5E-0E1597D12A3D}" srcOrd="9" destOrd="0" parTransId="{5E9E747F-B6BC-41D0-B52E-0D51B811D4FE}" sibTransId="{C841F965-9759-49DD-A81D-129296E6C6A5}"/>
    <dgm:cxn modelId="{068FDD64-249A-465F-82C2-784A2D3E53AD}" type="presOf" srcId="{6BB9962D-A921-4F62-A86F-B571C8BAF431}" destId="{AEF37CF8-CC7C-4AEA-B88D-CFB304E35DB5}" srcOrd="0" destOrd="0" presId="urn:microsoft.com/office/officeart/2005/8/layout/hList1"/>
    <dgm:cxn modelId="{617D4F90-DD75-4C20-8458-3619A3C6D11D}" type="presOf" srcId="{0DDDF58C-49A9-48B3-B186-D7A93F4B5888}" destId="{AEF37CF8-CC7C-4AEA-B88D-CFB304E35DB5}" srcOrd="0" destOrd="1" presId="urn:microsoft.com/office/officeart/2005/8/layout/hList1"/>
    <dgm:cxn modelId="{614C3E41-BE67-4EB4-B259-0F4D3869E1F7}" type="presOf" srcId="{9E8CB76F-2049-431A-9C08-E0A136C74145}" destId="{8CCCE849-3C31-458E-9F06-29B27A05C70D}" srcOrd="0" destOrd="0" presId="urn:microsoft.com/office/officeart/2005/8/layout/hList1"/>
    <dgm:cxn modelId="{114FAD66-79C3-4D43-AF6C-59B3B696FA7D}" type="presOf" srcId="{DC3B9BBA-531D-48A0-8880-9B84E376259A}" destId="{AEF37CF8-CC7C-4AEA-B88D-CFB304E35DB5}" srcOrd="0" destOrd="6" presId="urn:microsoft.com/office/officeart/2005/8/layout/hList1"/>
    <dgm:cxn modelId="{BD838F21-46D4-438C-8F8B-32D3E7147573}" type="presOf" srcId="{1BBE552A-FF31-4A25-A5A0-F74A56866FCB}" destId="{8400A76D-CCE0-4375-AB75-D238D2558CF1}" srcOrd="0" destOrd="2"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45C91E26-1FC5-4434-BA79-EA1A8E35ECF3}" srcId="{9E8CB76F-2049-431A-9C08-E0A136C74145}" destId="{C06CA5B4-AA93-402C-B146-6DEC0C8BD5D4}" srcOrd="3" destOrd="0" parTransId="{5AD61713-A43C-4B9E-87DA-1056CDF69B53}" sibTransId="{2D723320-2A4E-46FA-B879-273E75076769}"/>
    <dgm:cxn modelId="{0E4C3F00-DD80-4449-A44A-52C4728F0DE6}" type="presOf" srcId="{9D63360C-D157-446E-B600-5B5290BB12E4}" destId="{AEF37CF8-CC7C-4AEA-B88D-CFB304E35DB5}" srcOrd="0" destOrd="5" presId="urn:microsoft.com/office/officeart/2005/8/layout/hList1"/>
    <dgm:cxn modelId="{9DA20D6D-4636-4873-92D8-B2EB34971C11}" type="presOf" srcId="{462B5889-8FA2-458B-906E-7D0A7FD7D8FF}" destId="{3BE66233-68EB-4712-AF4C-48D78D583849}" srcOrd="0" destOrd="0" presId="urn:microsoft.com/office/officeart/2005/8/layout/hList1"/>
    <dgm:cxn modelId="{64C64519-3387-45BF-BB38-4A1E0325EAAE}" type="presOf" srcId="{169CDFC7-3B7F-4727-8C1A-843A87233AC3}" destId="{AEF37CF8-CC7C-4AEA-B88D-CFB304E35DB5}" srcOrd="0" destOrd="8" presId="urn:microsoft.com/office/officeart/2005/8/layout/hList1"/>
    <dgm:cxn modelId="{3D21277C-F491-4519-A014-1DBFD63777B5}" type="presParOf" srcId="{3BE66233-68EB-4712-AF4C-48D78D583849}" destId="{544A16FB-92AB-4CBB-8C07-794A531D2F15}" srcOrd="0" destOrd="0" presId="urn:microsoft.com/office/officeart/2005/8/layout/hList1"/>
    <dgm:cxn modelId="{849DC633-E009-4B2D-8A5E-52FF72A1477D}" type="presParOf" srcId="{544A16FB-92AB-4CBB-8C07-794A531D2F15}" destId="{8CCCE849-3C31-458E-9F06-29B27A05C70D}" srcOrd="0" destOrd="0" presId="urn:microsoft.com/office/officeart/2005/8/layout/hList1"/>
    <dgm:cxn modelId="{23C7CFED-2EA1-483B-B844-C037673DBBD3}" type="presParOf" srcId="{544A16FB-92AB-4CBB-8C07-794A531D2F15}" destId="{BC3B7E54-6D6E-44C4-A92A-089568618AE7}" srcOrd="1" destOrd="0" presId="urn:microsoft.com/office/officeart/2005/8/layout/hList1"/>
    <dgm:cxn modelId="{352DEEDF-34F6-4CF8-9EB0-3B346EF8B989}" type="presParOf" srcId="{3BE66233-68EB-4712-AF4C-48D78D583849}" destId="{4322B7A1-510A-492D-A54F-49B3970372D6}" srcOrd="1" destOrd="0" presId="urn:microsoft.com/office/officeart/2005/8/layout/hList1"/>
    <dgm:cxn modelId="{2B56E026-1953-46B4-A2A8-EC1A4891F3B4}" type="presParOf" srcId="{3BE66233-68EB-4712-AF4C-48D78D583849}" destId="{8C82F9AC-6C2C-4F10-B9C5-F0E88303896B}" srcOrd="2" destOrd="0" presId="urn:microsoft.com/office/officeart/2005/8/layout/hList1"/>
    <dgm:cxn modelId="{A1E9F9FF-9E03-4404-B8BF-1D01104D0C6F}" type="presParOf" srcId="{8C82F9AC-6C2C-4F10-B9C5-F0E88303896B}" destId="{866A8F34-8704-441F-B8F5-42C854A585BE}" srcOrd="0" destOrd="0" presId="urn:microsoft.com/office/officeart/2005/8/layout/hList1"/>
    <dgm:cxn modelId="{A7680A53-BA68-4609-BB92-82808753E12A}" type="presParOf" srcId="{8C82F9AC-6C2C-4F10-B9C5-F0E88303896B}" destId="{AEF37CF8-CC7C-4AEA-B88D-CFB304E35DB5}" srcOrd="1" destOrd="0" presId="urn:microsoft.com/office/officeart/2005/8/layout/hList1"/>
    <dgm:cxn modelId="{E7F1FAFB-0531-490E-A81D-DDED368CD2FD}" type="presParOf" srcId="{3BE66233-68EB-4712-AF4C-48D78D583849}" destId="{A45D426A-9175-4EC3-A3F1-EB887A90517E}" srcOrd="3" destOrd="0" presId="urn:microsoft.com/office/officeart/2005/8/layout/hList1"/>
    <dgm:cxn modelId="{6168F6B6-B4E0-4963-8FF6-995E5DE329E0}" type="presParOf" srcId="{3BE66233-68EB-4712-AF4C-48D78D583849}" destId="{DB8909C7-D95D-4295-A846-F676B9C77EE5}" srcOrd="4" destOrd="0" presId="urn:microsoft.com/office/officeart/2005/8/layout/hList1"/>
    <dgm:cxn modelId="{07CF54D3-CAB3-474A-B12C-98E917C1A7F9}" type="presParOf" srcId="{DB8909C7-D95D-4295-A846-F676B9C77EE5}" destId="{A5A71454-8942-43C5-A6A9-7D82A4D50DF0}" srcOrd="0" destOrd="0" presId="urn:microsoft.com/office/officeart/2005/8/layout/hList1"/>
    <dgm:cxn modelId="{11062F63-32D5-4D72-BD84-4291C5EA47A9}" type="presParOf" srcId="{DB8909C7-D95D-4295-A846-F676B9C77EE5}" destId="{8400A76D-CCE0-4375-AB75-D238D2558CF1}"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Přijetí do nemocnice</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Dodržení termínu přijetí</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976CFF03-9B85-48CA-B879-4F22796ABE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čekání na přijetí do nemocnice vzhledem ke zdravotnímu stavu</a:t>
          </a:r>
          <a:endParaRPr lang="cs-CZ" sz="1000" dirty="0">
            <a:solidFill>
              <a:srgbClr val="969696"/>
            </a:solidFill>
          </a:endParaRPr>
        </a:p>
      </dgm:t>
    </dgm:pt>
    <dgm:pt modelId="{F42BE7C6-4DBA-455D-A9A5-33D9F52D92E4}" type="parTrans" cxnId="{F1C26DB5-92C4-4F42-BAF2-10B59A11A012}">
      <dgm:prSet/>
      <dgm:spPr/>
      <dgm:t>
        <a:bodyPr/>
        <a:lstStyle/>
        <a:p>
          <a:endParaRPr lang="cs-CZ"/>
        </a:p>
      </dgm:t>
    </dgm:pt>
    <dgm:pt modelId="{5D364DCE-3169-4108-9843-9CF084160BA4}" type="sibTrans" cxnId="{F1C26DB5-92C4-4F42-BAF2-10B59A11A012}">
      <dgm:prSet/>
      <dgm:spPr/>
      <dgm:t>
        <a:bodyPr/>
        <a:lstStyle/>
        <a:p>
          <a:endParaRPr lang="cs-CZ"/>
        </a:p>
      </dgm:t>
    </dgm:pt>
    <dgm:pt modelId="{8D48F7DA-BBFB-4499-9152-97C83528F49A}">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Respekt, ohled, úcta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Znalost ošetřujícího lékaře</a:t>
          </a:r>
          <a:endParaRPr lang="cs-CZ" sz="1000" dirty="0">
            <a:solidFill>
              <a:srgbClr val="333399"/>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6620989D-8E55-4991-9C30-1D663DF449A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Způsob komunikace před pacientem ze strany lékaře</a:t>
          </a:r>
          <a:endParaRPr lang="cs-CZ" sz="1000" dirty="0">
            <a:solidFill>
              <a:srgbClr val="333399"/>
            </a:solidFill>
          </a:endParaRPr>
        </a:p>
      </dgm:t>
    </dgm:pt>
    <dgm:pt modelId="{FB8E6DC9-F200-4841-9AD2-6E99DD5D9E47}" type="parTrans" cxnId="{E59A2414-8ABE-4C24-A75E-A3E869CB8A8D}">
      <dgm:prSet/>
      <dgm:spPr/>
      <dgm:t>
        <a:bodyPr/>
        <a:lstStyle/>
        <a:p>
          <a:endParaRPr lang="cs-CZ"/>
        </a:p>
      </dgm:t>
    </dgm:pt>
    <dgm:pt modelId="{0C25783B-E771-47CA-8869-3A0BCDAFEC3B}" type="sibTrans" cxnId="{E59A2414-8ABE-4C24-A75E-A3E869CB8A8D}">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Koordinace a integrace péče</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Kontinuita informací ze strany zdravotnického personálu</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713FA488-AC6E-4303-BDB0-81937D83992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Dosažitelnost zdravotnického personálu</a:t>
          </a:r>
          <a:endParaRPr lang="cs-CZ" sz="1000" dirty="0">
            <a:solidFill>
              <a:srgbClr val="969696"/>
            </a:solidFill>
          </a:endParaRPr>
        </a:p>
      </dgm:t>
    </dgm:pt>
    <dgm:pt modelId="{0B394E5A-A926-440C-BF9C-87B28A062080}" type="parTrans" cxnId="{36073624-9F3A-40E8-9B4D-0974027DE716}">
      <dgm:prSet/>
      <dgm:spPr/>
      <dgm:t>
        <a:bodyPr/>
        <a:lstStyle/>
        <a:p>
          <a:endParaRPr lang="cs-CZ"/>
        </a:p>
      </dgm:t>
    </dgm:pt>
    <dgm:pt modelId="{E8ABE47B-58F8-469C-9107-D2A454438584}" type="sibTrans" cxnId="{36073624-9F3A-40E8-9B4D-0974027DE716}">
      <dgm:prSet/>
      <dgm:spPr/>
      <dgm:t>
        <a:bodyPr/>
        <a:lstStyle/>
        <a:p>
          <a:endParaRPr lang="cs-CZ"/>
        </a:p>
      </dgm:t>
    </dgm:pt>
    <dgm:pt modelId="{11C0933D-1A09-42C4-95BD-150894C9FCA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Zhoršení zdravotních potíží během čekání na přijetí do nemocnice</a:t>
          </a:r>
          <a:endParaRPr lang="cs-CZ" sz="1000" dirty="0">
            <a:solidFill>
              <a:srgbClr val="969696"/>
            </a:solidFill>
          </a:endParaRPr>
        </a:p>
      </dgm:t>
    </dgm:pt>
    <dgm:pt modelId="{74DA05F6-6C8D-4C81-A22C-32BE41D66646}" type="parTrans" cxnId="{67065285-6C50-44B9-A67D-9AD996F6B16D}">
      <dgm:prSet/>
      <dgm:spPr/>
      <dgm:t>
        <a:bodyPr/>
        <a:lstStyle/>
        <a:p>
          <a:endParaRPr lang="cs-CZ"/>
        </a:p>
      </dgm:t>
    </dgm:pt>
    <dgm:pt modelId="{487E67E2-05BD-4F1E-A576-A9D533A5090F}" type="sibTrans" cxnId="{67065285-6C50-44B9-A67D-9AD996F6B16D}">
      <dgm:prSet/>
      <dgm:spPr/>
      <dgm:t>
        <a:bodyPr/>
        <a:lstStyle/>
        <a:p>
          <a:endParaRPr lang="cs-CZ"/>
        </a:p>
      </dgm:t>
    </dgm:pt>
    <dgm:pt modelId="{E3E8CCC4-5C7D-4ED4-9277-BE2E04AEE60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7F95443A-B377-4AA4-BD92-7D11AE6B8798}" type="parTrans" cxnId="{3457F227-6C21-4BC6-8206-363457FD6B8E}">
      <dgm:prSet/>
      <dgm:spPr/>
      <dgm:t>
        <a:bodyPr/>
        <a:lstStyle/>
        <a:p>
          <a:endParaRPr lang="cs-CZ"/>
        </a:p>
      </dgm:t>
    </dgm:pt>
    <dgm:pt modelId="{AF46762B-5DE5-4FD5-B576-0AC310965882}" type="sibTrans" cxnId="{3457F227-6C21-4BC6-8206-363457FD6B8E}">
      <dgm:prSet/>
      <dgm:spPr/>
      <dgm:t>
        <a:bodyPr/>
        <a:lstStyle/>
        <a:p>
          <a:endParaRPr lang="cs-CZ"/>
        </a:p>
      </dgm:t>
    </dgm:pt>
    <dgm:pt modelId="{292E14AD-BB16-4C13-B191-B27C4521D42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9AA3A1B9-34B6-4E1A-85B3-94C1EDE23466}" type="parTrans" cxnId="{7FD46E2C-7A3F-4587-A64F-563171400B03}">
      <dgm:prSet/>
      <dgm:spPr/>
      <dgm:t>
        <a:bodyPr/>
        <a:lstStyle/>
        <a:p>
          <a:endParaRPr lang="cs-CZ"/>
        </a:p>
      </dgm:t>
    </dgm:pt>
    <dgm:pt modelId="{E904C6D2-ECEC-40FD-B7D6-6B7F0C304AB5}" type="sibTrans" cxnId="{7FD46E2C-7A3F-4587-A64F-563171400B03}">
      <dgm:prSet/>
      <dgm:spPr/>
      <dgm:t>
        <a:bodyPr/>
        <a:lstStyle/>
        <a:p>
          <a:endParaRPr lang="cs-CZ"/>
        </a:p>
      </dgm:t>
    </dgm:pt>
    <dgm:pt modelId="{04FB6BD8-E7B2-4E3E-BB6F-0BDD5644C83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Doba čekání na uložení na lůžko</a:t>
          </a:r>
          <a:endParaRPr lang="cs-CZ" sz="1000" dirty="0">
            <a:solidFill>
              <a:srgbClr val="969696"/>
            </a:solidFill>
          </a:endParaRPr>
        </a:p>
      </dgm:t>
    </dgm:pt>
    <dgm:pt modelId="{730EBBCC-88EF-4500-B09D-199F14141A63}" type="parTrans" cxnId="{2BB9010A-301D-414A-9D82-C0A9400A1833}">
      <dgm:prSet/>
      <dgm:spPr/>
      <dgm:t>
        <a:bodyPr/>
        <a:lstStyle/>
        <a:p>
          <a:endParaRPr lang="cs-CZ"/>
        </a:p>
      </dgm:t>
    </dgm:pt>
    <dgm:pt modelId="{0D2F49FC-46D0-4F2C-A51A-D3208930EFB2}" type="sibTrans" cxnId="{2BB9010A-301D-414A-9D82-C0A9400A1833}">
      <dgm:prSet/>
      <dgm:spPr/>
      <dgm:t>
        <a:bodyPr/>
        <a:lstStyle/>
        <a:p>
          <a:endParaRPr lang="cs-CZ"/>
        </a:p>
      </dgm:t>
    </dgm:pt>
    <dgm:pt modelId="{935A818F-6D70-4235-B6AD-93B0E230F7C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6AB9F796-148C-4175-B8D3-985C57536455}" type="parTrans" cxnId="{1F9F88F3-FBD5-4CFC-BB87-E2ABDC47EB23}">
      <dgm:prSet/>
      <dgm:spPr/>
      <dgm:t>
        <a:bodyPr/>
        <a:lstStyle/>
        <a:p>
          <a:endParaRPr lang="cs-CZ"/>
        </a:p>
      </dgm:t>
    </dgm:pt>
    <dgm:pt modelId="{295D033D-3014-44FC-8835-B5CBE9D728A2}" type="sibTrans" cxnId="{1F9F88F3-FBD5-4CFC-BB87-E2ABDC47EB23}">
      <dgm:prSet/>
      <dgm:spPr/>
      <dgm:t>
        <a:bodyPr/>
        <a:lstStyle/>
        <a:p>
          <a:endParaRPr lang="cs-CZ"/>
        </a:p>
      </dgm:t>
    </dgm:pt>
    <dgm:pt modelId="{11B59264-347E-4742-8949-6B6BE211494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Způsob komunikace před  pacientem ze strany sestry</a:t>
          </a:r>
          <a:endParaRPr lang="cs-CZ" sz="1000" dirty="0">
            <a:solidFill>
              <a:srgbClr val="333399"/>
            </a:solidFill>
          </a:endParaRPr>
        </a:p>
      </dgm:t>
    </dgm:pt>
    <dgm:pt modelId="{76A56576-1E0F-467B-ABD8-9BCFD6F96006}" type="parTrans" cxnId="{9FDC398A-3730-4B4E-A834-A293DAF678FD}">
      <dgm:prSet/>
      <dgm:spPr/>
      <dgm:t>
        <a:bodyPr/>
        <a:lstStyle/>
        <a:p>
          <a:endParaRPr lang="cs-CZ"/>
        </a:p>
      </dgm:t>
    </dgm:pt>
    <dgm:pt modelId="{9DE69996-BB3B-43E3-99F3-E90FE943A37D}" type="sibTrans" cxnId="{9FDC398A-3730-4B4E-A834-A293DAF678FD}">
      <dgm:prSet/>
      <dgm:spPr/>
      <dgm:t>
        <a:bodyPr/>
        <a:lstStyle/>
        <a:p>
          <a:endParaRPr lang="cs-CZ"/>
        </a:p>
      </dgm:t>
    </dgm:pt>
    <dgm:pt modelId="{82F5793B-D6DE-4CC5-99D7-F52C71C892D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Důvěra k ošetřujícím sestrám</a:t>
          </a:r>
          <a:endParaRPr lang="cs-CZ" sz="1000" dirty="0">
            <a:solidFill>
              <a:srgbClr val="333399"/>
            </a:solidFill>
          </a:endParaRPr>
        </a:p>
      </dgm:t>
    </dgm:pt>
    <dgm:pt modelId="{E1FBA2B5-F2B3-4ED6-A30F-A573595314A3}" type="parTrans" cxnId="{5F73DED8-93AA-4A31-A4F6-BA56F7C5AC82}">
      <dgm:prSet/>
      <dgm:spPr/>
      <dgm:t>
        <a:bodyPr/>
        <a:lstStyle/>
        <a:p>
          <a:endParaRPr lang="cs-CZ"/>
        </a:p>
      </dgm:t>
    </dgm:pt>
    <dgm:pt modelId="{8E74858B-EA06-4B93-A6B0-65218C28286C}" type="sibTrans" cxnId="{5F73DED8-93AA-4A31-A4F6-BA56F7C5AC82}">
      <dgm:prSet/>
      <dgm:spPr/>
      <dgm:t>
        <a:bodyPr/>
        <a:lstStyle/>
        <a:p>
          <a:endParaRPr lang="cs-CZ"/>
        </a:p>
      </dgm:t>
    </dgm:pt>
    <dgm:pt modelId="{569B9EB3-7A57-4048-B7AD-293A7750CC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Potřeba většího zapojení do rozhodování o vlastní léčbě</a:t>
          </a:r>
          <a:endParaRPr lang="cs-CZ" sz="1000" dirty="0">
            <a:solidFill>
              <a:srgbClr val="333399"/>
            </a:solidFill>
          </a:endParaRPr>
        </a:p>
      </dgm:t>
    </dgm:pt>
    <dgm:pt modelId="{6F3BE183-297A-407A-AA5C-0688169FB77E}" type="parTrans" cxnId="{F91EA7D4-205B-48F4-BE0B-B5619375A97C}">
      <dgm:prSet/>
      <dgm:spPr/>
      <dgm:t>
        <a:bodyPr/>
        <a:lstStyle/>
        <a:p>
          <a:endParaRPr lang="cs-CZ"/>
        </a:p>
      </dgm:t>
    </dgm:pt>
    <dgm:pt modelId="{591FCADC-E0F4-47F5-968E-838B3AC121C1}" type="sibTrans" cxnId="{F91EA7D4-205B-48F4-BE0B-B5619375A97C}">
      <dgm:prSet/>
      <dgm:spPr/>
      <dgm:t>
        <a:bodyPr/>
        <a:lstStyle/>
        <a:p>
          <a:endParaRPr lang="cs-CZ"/>
        </a:p>
      </dgm:t>
    </dgm:pt>
    <dgm:pt modelId="{FE286803-23A2-4046-8150-5C1E4635F5D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Úcta a respekt ze strany zdravotnického personálu</a:t>
          </a:r>
          <a:endParaRPr lang="cs-CZ" sz="1000" dirty="0">
            <a:solidFill>
              <a:srgbClr val="333399"/>
            </a:solidFill>
          </a:endParaRPr>
        </a:p>
      </dgm:t>
    </dgm:pt>
    <dgm:pt modelId="{49A95415-A19E-42EA-8DBE-815F17F58CE4}" type="parTrans" cxnId="{3F76EAF8-75F8-4764-A55B-1A7CA75C51D3}">
      <dgm:prSet/>
      <dgm:spPr/>
      <dgm:t>
        <a:bodyPr/>
        <a:lstStyle/>
        <a:p>
          <a:endParaRPr lang="cs-CZ"/>
        </a:p>
      </dgm:t>
    </dgm:pt>
    <dgm:pt modelId="{C724E5C8-CAD9-47BB-85E1-C7BCE33DC8C3}" type="sibTrans" cxnId="{3F76EAF8-75F8-4764-A55B-1A7CA75C51D3}">
      <dgm:prSet/>
      <dgm:spPr/>
      <dgm:t>
        <a:bodyPr/>
        <a:lstStyle/>
        <a:p>
          <a:endParaRPr lang="cs-CZ"/>
        </a:p>
      </dgm:t>
    </dgm:pt>
    <dgm:pt modelId="{744210FC-3DCC-4A07-A4DE-D4557E308D4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FB46D935-A126-4B9C-ADAA-4CF0C455D0FA}" type="parTrans" cxnId="{F284CFBA-CA3B-49F4-AB3C-1FB0F8CFA1E5}">
      <dgm:prSet/>
      <dgm:spPr/>
      <dgm:t>
        <a:bodyPr/>
        <a:lstStyle/>
        <a:p>
          <a:endParaRPr lang="cs-CZ"/>
        </a:p>
      </dgm:t>
    </dgm:pt>
    <dgm:pt modelId="{7D5B79D9-C2DE-41CF-92D5-2F06BCE4195C}" type="sibTrans" cxnId="{F284CFBA-CA3B-49F4-AB3C-1FB0F8CFA1E5}">
      <dgm:prSet/>
      <dgm:spPr/>
      <dgm:t>
        <a:bodyPr/>
        <a:lstStyle/>
        <a:p>
          <a:endParaRPr lang="cs-CZ"/>
        </a:p>
      </dgm:t>
    </dgm:pt>
    <dgm:pt modelId="{1A500392-3A2F-4A53-9A11-EBF716F096E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během vyšetření nebo léčby</a:t>
          </a:r>
          <a:endParaRPr lang="cs-CZ" sz="1000" dirty="0">
            <a:solidFill>
              <a:srgbClr val="969696"/>
            </a:solidFill>
          </a:endParaRPr>
        </a:p>
      </dgm:t>
    </dgm:pt>
    <dgm:pt modelId="{4178B119-F311-474E-9081-8BEA8480BD94}" type="parTrans" cxnId="{0225B3BF-1E39-4D0A-AC89-7A1FD4678785}">
      <dgm:prSet/>
      <dgm:spPr/>
      <dgm:t>
        <a:bodyPr/>
        <a:lstStyle/>
        <a:p>
          <a:endParaRPr lang="cs-CZ"/>
        </a:p>
      </dgm:t>
    </dgm:pt>
    <dgm:pt modelId="{A8443C68-4E13-4968-8E01-C1C1E88EAA27}" type="sibTrans" cxnId="{0225B3BF-1E39-4D0A-AC89-7A1FD4678785}">
      <dgm:prSet/>
      <dgm:spPr/>
      <dgm:t>
        <a:bodyPr/>
        <a:lstStyle/>
        <a:p>
          <a:endParaRPr lang="cs-CZ"/>
        </a:p>
      </dgm:t>
    </dgm:pt>
    <dgm:pt modelId="{9C23D7FC-21D0-45F6-81D5-FAC7CFE0E07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7287D723-4FD9-406C-88E2-486F13F88C80}" type="parTrans" cxnId="{0E806622-2ACC-4C44-9B78-D89B2A1CE04B}">
      <dgm:prSet/>
      <dgm:spPr/>
      <dgm:t>
        <a:bodyPr/>
        <a:lstStyle/>
        <a:p>
          <a:endParaRPr lang="cs-CZ"/>
        </a:p>
      </dgm:t>
    </dgm:pt>
    <dgm:pt modelId="{5405798C-D4D8-475A-BCC2-4129E158B73D}" type="sibTrans" cxnId="{0E806622-2ACC-4C44-9B78-D89B2A1CE04B}">
      <dgm:prSet/>
      <dgm:spPr/>
      <dgm:t>
        <a:bodyPr/>
        <a:lstStyle/>
        <a:p>
          <a:endParaRPr lang="cs-CZ"/>
        </a:p>
      </dgm:t>
    </dgm:pt>
    <dgm:pt modelId="{DF4DDD2B-AE6B-45F7-A74C-7C5A78D21DF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Změna termínu dohodnutého vyšetření či zákroku</a:t>
          </a:r>
          <a:endParaRPr lang="cs-CZ" sz="1000" dirty="0">
            <a:solidFill>
              <a:srgbClr val="969696"/>
            </a:solidFill>
          </a:endParaRPr>
        </a:p>
      </dgm:t>
    </dgm:pt>
    <dgm:pt modelId="{C29CE6F2-F8B7-4A27-A0FE-D47801D16DB9}" type="parTrans" cxnId="{D92CA432-A6CA-45E5-A538-B9105163AFDA}">
      <dgm:prSet/>
      <dgm:spPr/>
      <dgm:t>
        <a:bodyPr/>
        <a:lstStyle/>
        <a:p>
          <a:endParaRPr lang="cs-CZ"/>
        </a:p>
      </dgm:t>
    </dgm:pt>
    <dgm:pt modelId="{F20DD4A6-3F2D-4666-B895-984BEC356439}" type="sibTrans" cxnId="{D92CA432-A6CA-45E5-A538-B9105163AFDA}">
      <dgm:prSet/>
      <dgm:spPr/>
      <dgm:t>
        <a:bodyPr/>
        <a:lstStyle/>
        <a:p>
          <a:endParaRPr lang="cs-CZ"/>
        </a:p>
      </dgm:t>
    </dgm:pt>
    <dgm:pt modelId="{1E89F988-BD57-4BF9-B7B9-69B1E60E74C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Celkové hodnocení péče</a:t>
          </a:r>
          <a:endParaRPr lang="cs-CZ" sz="1000" dirty="0">
            <a:solidFill>
              <a:srgbClr val="969696"/>
            </a:solidFill>
          </a:endParaRPr>
        </a:p>
      </dgm:t>
    </dgm:pt>
    <dgm:pt modelId="{B8382FE2-5227-4B06-9AF7-8BAEA57733CD}" type="parTrans" cxnId="{1175D270-A526-4C03-A42C-48A0569D02AE}">
      <dgm:prSet/>
      <dgm:spPr/>
      <dgm:t>
        <a:bodyPr/>
        <a:lstStyle/>
        <a:p>
          <a:endParaRPr lang="cs-CZ"/>
        </a:p>
      </dgm:t>
    </dgm:pt>
    <dgm:pt modelId="{D82BB5B2-3007-4042-B0BB-723716CCA6E5}" type="sibTrans" cxnId="{1175D270-A526-4C03-A42C-48A0569D02AE}">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Informace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5D7EDE81-5405-47CC-898F-BD67D65DC00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C7DBAEE9-DFCB-4A5B-BF0D-DF9BE0FDFAA7}" type="parTrans" cxnId="{A3ADE20C-A37C-450A-B666-7417675D5263}">
      <dgm:prSet/>
      <dgm:spPr/>
      <dgm:t>
        <a:bodyPr/>
        <a:lstStyle/>
        <a:p>
          <a:endParaRPr lang="cs-CZ"/>
        </a:p>
      </dgm:t>
    </dgm:pt>
    <dgm:pt modelId="{8400E76C-4C07-48F9-9987-4407A8FE2D74}" type="sibTrans" cxnId="{A3ADE20C-A37C-450A-B666-7417675D5263}">
      <dgm:prSet/>
      <dgm:spPr/>
      <dgm:t>
        <a:bodyPr/>
        <a:lstStyle/>
        <a:p>
          <a:endParaRPr lang="cs-CZ"/>
        </a:p>
      </dgm:t>
    </dgm:pt>
    <dgm:pt modelId="{2717ACF9-E8F2-4EEA-BE43-FE9309C35819}">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04E8F33B-4FE9-45B2-ACD4-85FC785E5A4A}" type="parTrans" cxnId="{AD4B1152-F58F-498E-991F-944F7F8C0F4C}">
      <dgm:prSet/>
      <dgm:spPr/>
      <dgm:t>
        <a:bodyPr/>
        <a:lstStyle/>
        <a:p>
          <a:endParaRPr lang="cs-CZ"/>
        </a:p>
      </dgm:t>
    </dgm:pt>
    <dgm:pt modelId="{5DF7971B-2722-4043-962B-B4D591807E19}" type="sibTrans" cxnId="{AD4B1152-F58F-498E-991F-944F7F8C0F4C}">
      <dgm:prSet/>
      <dgm:spPr/>
      <dgm:t>
        <a:bodyPr/>
        <a:lstStyle/>
        <a:p>
          <a:endParaRPr lang="cs-CZ"/>
        </a:p>
      </dgm:t>
    </dgm:pt>
    <dgm:pt modelId="{2E6C6FC0-6991-499F-9022-5A1A3AB435E1}">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B30BCCFC-E00C-4CBF-BD5E-E4D780481B0A}" type="parTrans" cxnId="{FC02266D-5563-42F6-BF20-56DBE934BE84}">
      <dgm:prSet/>
      <dgm:spPr/>
      <dgm:t>
        <a:bodyPr/>
        <a:lstStyle/>
        <a:p>
          <a:endParaRPr lang="cs-CZ"/>
        </a:p>
      </dgm:t>
    </dgm:pt>
    <dgm:pt modelId="{36440CE6-D2AE-4B7B-B2C3-D3978D53AF14}" type="sibTrans" cxnId="{FC02266D-5563-42F6-BF20-56DBE934BE84}">
      <dgm:prSet/>
      <dgm:spPr/>
      <dgm:t>
        <a:bodyPr/>
        <a:lstStyle/>
        <a:p>
          <a:endParaRPr lang="cs-CZ"/>
        </a:p>
      </dgm:t>
    </dgm:pt>
    <dgm:pt modelId="{8BFCA36A-223E-4F33-8CC3-501ACA134B48}">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3E0E1A37-5258-4775-93A7-2BA568BB4CAD}" type="parTrans" cxnId="{329B09A8-7E2C-4D13-BE65-069E96692E3A}">
      <dgm:prSet/>
      <dgm:spPr/>
      <dgm:t>
        <a:bodyPr/>
        <a:lstStyle/>
        <a:p>
          <a:endParaRPr lang="cs-CZ"/>
        </a:p>
      </dgm:t>
    </dgm:pt>
    <dgm:pt modelId="{DB683FC6-E2C9-457B-8FA4-9AE04538BE26}" type="sibTrans" cxnId="{329B09A8-7E2C-4D13-BE65-069E96692E3A}">
      <dgm:prSet/>
      <dgm:spPr/>
      <dgm:t>
        <a:bodyPr/>
        <a:lstStyle/>
        <a:p>
          <a:endParaRPr lang="cs-CZ"/>
        </a:p>
      </dgm:t>
    </dgm:pt>
    <dgm:pt modelId="{97CA993C-7D18-4B84-82C7-BC6918DFF605}">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Seznámení s právy nemocného</a:t>
          </a:r>
          <a:endParaRPr lang="cs-CZ" sz="1000" dirty="0">
            <a:solidFill>
              <a:srgbClr val="969696"/>
            </a:solidFill>
          </a:endParaRPr>
        </a:p>
      </dgm:t>
    </dgm:pt>
    <dgm:pt modelId="{4BC71381-5559-4DFC-891D-372C643348EF}" type="parTrans" cxnId="{B7AEA2C2-FA61-44B7-838E-A924C3980C90}">
      <dgm:prSet/>
      <dgm:spPr/>
      <dgm:t>
        <a:bodyPr/>
        <a:lstStyle/>
        <a:p>
          <a:endParaRPr lang="cs-CZ"/>
        </a:p>
      </dgm:t>
    </dgm:pt>
    <dgm:pt modelId="{F941324C-13B9-4540-B0DA-33DEC0276F4A}" type="sibTrans" cxnId="{B7AEA2C2-FA61-44B7-838E-A924C3980C9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custLinFactNeighborY="3139">
        <dgm:presLayoutVars>
          <dgm:bulletEnabled val="1"/>
        </dgm:presLayoutVars>
      </dgm:prSet>
      <dgm:spPr/>
      <dgm:t>
        <a:bodyPr/>
        <a:lstStyle/>
        <a:p>
          <a:endParaRPr lang="cs-CZ"/>
        </a:p>
      </dgm:t>
    </dgm:pt>
  </dgm:ptLst>
  <dgm:cxnLst>
    <dgm:cxn modelId="{05EC2981-5221-476E-B402-899468FBD38F}" type="presOf" srcId="{11B59264-347E-4742-8949-6B6BE211494C}" destId="{AEF37CF8-CC7C-4AEA-B88D-CFB304E35DB5}" srcOrd="0" destOrd="2" presId="urn:microsoft.com/office/officeart/2005/8/layout/hList1"/>
    <dgm:cxn modelId="{A8CE775D-D4BC-4BB0-B553-536E46A31D21}" type="presOf" srcId="{5D7EDE81-5405-47CC-898F-BD67D65DC000}" destId="{E6F93A2A-3FB0-45DC-B0A7-423B2075E2E3}" srcOrd="0" destOrd="1" presId="urn:microsoft.com/office/officeart/2005/8/layout/hList1"/>
    <dgm:cxn modelId="{CD4DB84F-5C68-4D26-9637-189CFB627161}" type="presOf" srcId="{51B314C1-0E8F-43D9-AD2D-30639BFC6CC7}" destId="{A5A71454-8942-43C5-A6A9-7D82A4D50DF0}" srcOrd="0" destOrd="0" presId="urn:microsoft.com/office/officeart/2005/8/layout/hList1"/>
    <dgm:cxn modelId="{FC02266D-5563-42F6-BF20-56DBE934BE84}" srcId="{603AEEAF-F684-4D8A-A7E4-887E0E375FC1}" destId="{2E6C6FC0-6991-499F-9022-5A1A3AB435E1}" srcOrd="3" destOrd="0" parTransId="{B30BCCFC-E00C-4CBF-BD5E-E4D780481B0A}" sibTransId="{36440CE6-D2AE-4B7B-B2C3-D3978D53AF14}"/>
    <dgm:cxn modelId="{49E37C4F-CE35-4406-BF33-703C7E8C6393}" type="presOf" srcId="{8BFCA36A-223E-4F33-8CC3-501ACA134B48}" destId="{E6F93A2A-3FB0-45DC-B0A7-423B2075E2E3}" srcOrd="0" destOrd="4" presId="urn:microsoft.com/office/officeart/2005/8/layout/hList1"/>
    <dgm:cxn modelId="{53A2959E-8AB7-4D68-A548-8B460B02FEF2}" type="presOf" srcId="{11C0933D-1A09-42C4-95BD-150894C9FCA7}" destId="{BC3B7E54-6D6E-44C4-A92A-089568618AE7}" srcOrd="0" destOrd="2" presId="urn:microsoft.com/office/officeart/2005/8/layout/hList1"/>
    <dgm:cxn modelId="{9B1D65F3-73E2-46A5-920A-BB8BCD5D833F}" type="presOf" srcId="{292E14AD-BB16-4C13-B191-B27C4521D42C}" destId="{BC3B7E54-6D6E-44C4-A92A-089568618AE7}" srcOrd="0" destOrd="4" presId="urn:microsoft.com/office/officeart/2005/8/layout/hList1"/>
    <dgm:cxn modelId="{2BB9010A-301D-414A-9D82-C0A9400A1833}" srcId="{9E8CB76F-2049-431A-9C08-E0A136C74145}" destId="{04FB6BD8-E7B2-4E3E-BB6F-0BDD5644C83A}" srcOrd="5" destOrd="0" parTransId="{730EBBCC-88EF-4500-B09D-199F14141A63}" sibTransId="{0D2F49FC-46D0-4F2C-A51A-D3208930EFB2}"/>
    <dgm:cxn modelId="{724DE2CF-FB2C-4127-8C2A-35BB0161C73F}" srcId="{462B5889-8FA2-458B-906E-7D0A7FD7D8FF}" destId="{603AEEAF-F684-4D8A-A7E4-887E0E375FC1}" srcOrd="3" destOrd="0" parTransId="{24C1ECBE-B5D5-4CB8-9108-AF39215D641C}" sibTransId="{03E896C7-02E4-43D9-AF82-F5A2ABCFA7F8}"/>
    <dgm:cxn modelId="{3457F227-6C21-4BC6-8206-363457FD6B8E}" srcId="{9E8CB76F-2049-431A-9C08-E0A136C74145}" destId="{E3E8CCC4-5C7D-4ED4-9277-BE2E04AEE600}" srcOrd="3" destOrd="0" parTransId="{7F95443A-B377-4AA4-BD92-7D11AE6B8798}" sibTransId="{AF46762B-5DE5-4FD5-B576-0AC310965882}"/>
    <dgm:cxn modelId="{CAE6E803-EF32-4F56-934C-65A7FDE742DB}" type="presOf" srcId="{1E89F988-BD57-4BF9-B7B9-69B1E60E74CA}" destId="{8400A76D-CCE0-4375-AB75-D238D2558CF1}" srcOrd="0" destOrd="6" presId="urn:microsoft.com/office/officeart/2005/8/layout/hList1"/>
    <dgm:cxn modelId="{DE964FD1-37D6-4813-A2E2-94F3AA93D16A}" type="presOf" srcId="{462B5889-8FA2-458B-906E-7D0A7FD7D8FF}" destId="{3BE66233-68EB-4712-AF4C-48D78D583849}" srcOrd="0" destOrd="0" presId="urn:microsoft.com/office/officeart/2005/8/layout/hList1"/>
    <dgm:cxn modelId="{D92CA432-A6CA-45E5-A538-B9105163AFDA}" srcId="{51B314C1-0E8F-43D9-AD2D-30639BFC6CC7}" destId="{DF4DDD2B-AE6B-45F7-A74C-7C5A78D21DF5}" srcOrd="5" destOrd="0" parTransId="{C29CE6F2-F8B7-4A27-A0FE-D47801D16DB9}" sibTransId="{F20DD4A6-3F2D-4666-B895-984BEC356439}"/>
    <dgm:cxn modelId="{8C4FAEBF-E3C5-4C58-9F37-2CD94C075841}" type="presOf" srcId="{1A500392-3A2F-4A53-9A11-EBF716F096E3}" destId="{8400A76D-CCE0-4375-AB75-D238D2558CF1}" srcOrd="0" destOrd="3" presId="urn:microsoft.com/office/officeart/2005/8/layout/hList1"/>
    <dgm:cxn modelId="{A7601F3E-6E5B-4B5D-9A15-A85EE0A5C2D8}" type="presOf" srcId="{935A818F-6D70-4235-B6AD-93B0E230F7C4}" destId="{BC3B7E54-6D6E-44C4-A92A-089568618AE7}" srcOrd="0" destOrd="6" presId="urn:microsoft.com/office/officeart/2005/8/layout/hList1"/>
    <dgm:cxn modelId="{3A1CC13C-4618-4319-B888-24DDCE981FDC}" type="presOf" srcId="{6BB9962D-A921-4F62-A86F-B571C8BAF431}" destId="{AEF37CF8-CC7C-4AEA-B88D-CFB304E35DB5}" srcOrd="0" destOrd="0" presId="urn:microsoft.com/office/officeart/2005/8/layout/hList1"/>
    <dgm:cxn modelId="{5B15A20A-7830-4576-BC7A-29202EABC765}" type="presOf" srcId="{9E8CB76F-2049-431A-9C08-E0A136C74145}" destId="{8CCCE849-3C31-458E-9F06-29B27A05C70D}" srcOrd="0" destOrd="0" presId="urn:microsoft.com/office/officeart/2005/8/layout/hList1"/>
    <dgm:cxn modelId="{36073624-9F3A-40E8-9B4D-0974027DE716}" srcId="{51B314C1-0E8F-43D9-AD2D-30639BFC6CC7}" destId="{713FA488-AC6E-4303-BDB0-81937D83992A}" srcOrd="1" destOrd="0" parTransId="{0B394E5A-A926-440C-BF9C-87B28A062080}" sibTransId="{E8ABE47B-58F8-469C-9107-D2A454438584}"/>
    <dgm:cxn modelId="{25E68AA3-508C-4D15-BE51-82105CAEEC12}" type="presOf" srcId="{6620989D-8E55-4991-9C30-1D663DF449A5}" destId="{AEF37CF8-CC7C-4AEA-B88D-CFB304E35DB5}" srcOrd="0" destOrd="1" presId="urn:microsoft.com/office/officeart/2005/8/layout/hList1"/>
    <dgm:cxn modelId="{38F6BA50-8AA6-4949-9619-5FEA65BDFF3A}" type="presOf" srcId="{744210FC-3DCC-4A07-A4DE-D4557E308D43}" destId="{8400A76D-CCE0-4375-AB75-D238D2558CF1}" srcOrd="0" destOrd="2" presId="urn:microsoft.com/office/officeart/2005/8/layout/hList1"/>
    <dgm:cxn modelId="{F91EA7D4-205B-48F4-BE0B-B5619375A97C}" srcId="{8D48F7DA-BBFB-4499-9152-97C83528F49A}" destId="{569B9EB3-7A57-4048-B7AD-293A7750CCF4}" srcOrd="4" destOrd="0" parTransId="{6F3BE183-297A-407A-AA5C-0688169FB77E}" sibTransId="{591FCADC-E0F4-47F5-968E-838B3AC121C1}"/>
    <dgm:cxn modelId="{5727EE3C-3A6C-4BEC-9650-BBDF01C2DCF2}" type="presOf" srcId="{82F5793B-D6DE-4CC5-99D7-F52C71C892DB}" destId="{AEF37CF8-CC7C-4AEA-B88D-CFB304E35DB5}" srcOrd="0" destOrd="3" presId="urn:microsoft.com/office/officeart/2005/8/layout/hList1"/>
    <dgm:cxn modelId="{08C3D12D-99A8-4A2D-B53E-2E3E99D90B44}" srcId="{462B5889-8FA2-458B-906E-7D0A7FD7D8FF}" destId="{51B314C1-0E8F-43D9-AD2D-30639BFC6CC7}" srcOrd="2" destOrd="0" parTransId="{3AFA477A-E883-4E8D-B31C-15D44DDE6649}" sibTransId="{8F13D755-9D44-4C0B-B08C-D6EF7DCC57AF}"/>
    <dgm:cxn modelId="{758184D4-0F23-4720-8CCD-8972592580FB}" type="presOf" srcId="{FE286803-23A2-4046-8150-5C1E4635F5D8}" destId="{AEF37CF8-CC7C-4AEA-B88D-CFB304E35DB5}" srcOrd="0" destOrd="5" presId="urn:microsoft.com/office/officeart/2005/8/layout/hList1"/>
    <dgm:cxn modelId="{B22A1E26-77A0-441A-BC77-F8A67ED368B0}" type="presOf" srcId="{9C23D7FC-21D0-45F6-81D5-FAC7CFE0E07E}" destId="{8400A76D-CCE0-4375-AB75-D238D2558CF1}" srcOrd="0" destOrd="4" presId="urn:microsoft.com/office/officeart/2005/8/layout/hList1"/>
    <dgm:cxn modelId="{1F9F88F3-FBD5-4CFC-BB87-E2ABDC47EB23}" srcId="{9E8CB76F-2049-431A-9C08-E0A136C74145}" destId="{935A818F-6D70-4235-B6AD-93B0E230F7C4}" srcOrd="6" destOrd="0" parTransId="{6AB9F796-148C-4175-B8D3-985C57536455}" sibTransId="{295D033D-3014-44FC-8835-B5CBE9D728A2}"/>
    <dgm:cxn modelId="{1175D270-A526-4C03-A42C-48A0569D02AE}" srcId="{51B314C1-0E8F-43D9-AD2D-30639BFC6CC7}" destId="{1E89F988-BD57-4BF9-B7B9-69B1E60E74CA}" srcOrd="6" destOrd="0" parTransId="{B8382FE2-5227-4B06-9AF7-8BAEA57733CD}" sibTransId="{D82BB5B2-3007-4042-B0BB-723716CCA6E5}"/>
    <dgm:cxn modelId="{9C76D02A-5E05-414A-99F9-A3A4BB48A53F}" type="presOf" srcId="{2FA8557F-746C-48CC-AE72-9388E450E751}" destId="{BC3B7E54-6D6E-44C4-A92A-089568618AE7}" srcOrd="0" destOrd="0" presId="urn:microsoft.com/office/officeart/2005/8/layout/hList1"/>
    <dgm:cxn modelId="{9FDC398A-3730-4B4E-A834-A293DAF678FD}" srcId="{8D48F7DA-BBFB-4499-9152-97C83528F49A}" destId="{11B59264-347E-4742-8949-6B6BE211494C}" srcOrd="2" destOrd="0" parTransId="{76A56576-1E0F-467B-ABD8-9BCFD6F96006}" sibTransId="{9DE69996-BB3B-43E3-99F3-E90FE943A37D}"/>
    <dgm:cxn modelId="{0E806622-2ACC-4C44-9B78-D89B2A1CE04B}" srcId="{51B314C1-0E8F-43D9-AD2D-30639BFC6CC7}" destId="{9C23D7FC-21D0-45F6-81D5-FAC7CFE0E07E}" srcOrd="4" destOrd="0" parTransId="{7287D723-4FD9-406C-88E2-486F13F88C80}" sibTransId="{5405798C-D4D8-475A-BCC2-4129E158B73D}"/>
    <dgm:cxn modelId="{F6270235-6825-4E4C-914C-8A576C70BB15}" type="presOf" srcId="{2E6C6FC0-6991-499F-9022-5A1A3AB435E1}" destId="{E6F93A2A-3FB0-45DC-B0A7-423B2075E2E3}" srcOrd="0" destOrd="3"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70952911-8C5F-43AA-A459-6044EF1DBD4D}" type="presOf" srcId="{8D48F7DA-BBFB-4499-9152-97C83528F49A}" destId="{866A8F34-8704-441F-B8F5-42C854A585BE}" srcOrd="0" destOrd="0" presId="urn:microsoft.com/office/officeart/2005/8/layout/hList1"/>
    <dgm:cxn modelId="{C560EAF6-B156-4FA0-8BE5-E0ABE6D71E3B}" type="presOf" srcId="{142F616F-0834-4085-A951-45F60AC0600A}" destId="{E6F93A2A-3FB0-45DC-B0A7-423B2075E2E3}" srcOrd="0" destOrd="0" presId="urn:microsoft.com/office/officeart/2005/8/layout/hList1"/>
    <dgm:cxn modelId="{0225B3BF-1E39-4D0A-AC89-7A1FD4678785}" srcId="{51B314C1-0E8F-43D9-AD2D-30639BFC6CC7}" destId="{1A500392-3A2F-4A53-9A11-EBF716F096E3}" srcOrd="3" destOrd="0" parTransId="{4178B119-F311-474E-9081-8BEA8480BD94}" sibTransId="{A8443C68-4E13-4968-8E01-C1C1E88EAA27}"/>
    <dgm:cxn modelId="{E59A2414-8ABE-4C24-A75E-A3E869CB8A8D}" srcId="{8D48F7DA-BBFB-4499-9152-97C83528F49A}" destId="{6620989D-8E55-4991-9C30-1D663DF449A5}" srcOrd="1" destOrd="0" parTransId="{FB8E6DC9-F200-4841-9AD2-6E99DD5D9E47}" sibTransId="{0C25783B-E771-47CA-8869-3A0BCDAFEC3B}"/>
    <dgm:cxn modelId="{EC3973F3-AA29-4B9E-8283-C6873DFB83D9}" type="presOf" srcId="{04FB6BD8-E7B2-4E3E-BB6F-0BDD5644C83A}" destId="{BC3B7E54-6D6E-44C4-A92A-089568618AE7}" srcOrd="0" destOrd="5" presId="urn:microsoft.com/office/officeart/2005/8/layout/hList1"/>
    <dgm:cxn modelId="{353C2AD7-C892-4253-8CFF-D24C797FD8CA}" type="presOf" srcId="{DF4DDD2B-AE6B-45F7-A74C-7C5A78D21DF5}" destId="{8400A76D-CCE0-4375-AB75-D238D2558CF1}" srcOrd="0" destOrd="5"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AD4B1152-F58F-498E-991F-944F7F8C0F4C}" srcId="{603AEEAF-F684-4D8A-A7E4-887E0E375FC1}" destId="{2717ACF9-E8F2-4EEA-BE43-FE9309C35819}" srcOrd="2" destOrd="0" parTransId="{04E8F33B-4FE9-45B2-ACD4-85FC785E5A4A}" sibTransId="{5DF7971B-2722-4043-962B-B4D591807E19}"/>
    <dgm:cxn modelId="{913833AB-5565-4C40-A3EF-5E36367E2C3D}" type="presOf" srcId="{2717ACF9-E8F2-4EEA-BE43-FE9309C35819}" destId="{E6F93A2A-3FB0-45DC-B0A7-423B2075E2E3}" srcOrd="0" destOrd="2"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2EBDFD36-93EC-4315-B3CE-924584B1F355}" type="presOf" srcId="{E3E8CCC4-5C7D-4ED4-9277-BE2E04AEE600}" destId="{BC3B7E54-6D6E-44C4-A92A-089568618AE7}" srcOrd="0" destOrd="3"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F284CFBA-CA3B-49F4-AB3C-1FB0F8CFA1E5}" srcId="{51B314C1-0E8F-43D9-AD2D-30639BFC6CC7}" destId="{744210FC-3DCC-4A07-A4DE-D4557E308D43}" srcOrd="2" destOrd="0" parTransId="{FB46D935-A126-4B9C-ADAA-4CF0C455D0FA}" sibTransId="{7D5B79D9-C2DE-41CF-92D5-2F06BCE4195C}"/>
    <dgm:cxn modelId="{67065285-6C50-44B9-A67D-9AD996F6B16D}" srcId="{9E8CB76F-2049-431A-9C08-E0A136C74145}" destId="{11C0933D-1A09-42C4-95BD-150894C9FCA7}" srcOrd="2" destOrd="0" parTransId="{74DA05F6-6C8D-4C81-A22C-32BE41D66646}" sibTransId="{487E67E2-05BD-4F1E-A576-A9D533A5090F}"/>
    <dgm:cxn modelId="{42F3EC86-BA9B-48B9-80BB-7019E3980CC7}" srcId="{462B5889-8FA2-458B-906E-7D0A7FD7D8FF}" destId="{8D48F7DA-BBFB-4499-9152-97C83528F49A}" srcOrd="1" destOrd="0" parTransId="{C43A8375-3D94-4AD8-809A-73F66B13643F}" sibTransId="{1A032CAE-7982-48C3-AA66-38F80B3D6EEE}"/>
    <dgm:cxn modelId="{3F76EAF8-75F8-4764-A55B-1A7CA75C51D3}" srcId="{8D48F7DA-BBFB-4499-9152-97C83528F49A}" destId="{FE286803-23A2-4046-8150-5C1E4635F5D8}" srcOrd="5" destOrd="0" parTransId="{49A95415-A19E-42EA-8DBE-815F17F58CE4}" sibTransId="{C724E5C8-CAD9-47BB-85E1-C7BCE33DC8C3}"/>
    <dgm:cxn modelId="{703E6787-951A-4A8A-A28E-B9FBB44D1BF6}" type="presOf" srcId="{603AEEAF-F684-4D8A-A7E4-887E0E375FC1}" destId="{4E17E5B9-5C8D-4ED5-943B-2AA1C844039E}" srcOrd="0" destOrd="0" presId="urn:microsoft.com/office/officeart/2005/8/layout/hList1"/>
    <dgm:cxn modelId="{A35AD315-12A7-46F4-B264-3158BB2E43D3}" type="presOf" srcId="{569B9EB3-7A57-4048-B7AD-293A7750CCF4}" destId="{AEF37CF8-CC7C-4AEA-B88D-CFB304E35DB5}" srcOrd="0" destOrd="4" presId="urn:microsoft.com/office/officeart/2005/8/layout/hList1"/>
    <dgm:cxn modelId="{7FD46E2C-7A3F-4587-A64F-563171400B03}" srcId="{9E8CB76F-2049-431A-9C08-E0A136C74145}" destId="{292E14AD-BB16-4C13-B191-B27C4521D42C}" srcOrd="4" destOrd="0" parTransId="{9AA3A1B9-34B6-4E1A-85B3-94C1EDE23466}" sibTransId="{E904C6D2-ECEC-40FD-B7D6-6B7F0C304AB5}"/>
    <dgm:cxn modelId="{5F73DED8-93AA-4A31-A4F6-BA56F7C5AC82}" srcId="{8D48F7DA-BBFB-4499-9152-97C83528F49A}" destId="{82F5793B-D6DE-4CC5-99D7-F52C71C892DB}" srcOrd="3" destOrd="0" parTransId="{E1FBA2B5-F2B3-4ED6-A30F-A573595314A3}" sibTransId="{8E74858B-EA06-4B93-A6B0-65218C28286C}"/>
    <dgm:cxn modelId="{F1C26DB5-92C4-4F42-BAF2-10B59A11A012}" srcId="{9E8CB76F-2049-431A-9C08-E0A136C74145}" destId="{976CFF03-9B85-48CA-B879-4F22796ABEF4}" srcOrd="1" destOrd="0" parTransId="{F42BE7C6-4DBA-455D-A9A5-33D9F52D92E4}" sibTransId="{5D364DCE-3169-4108-9843-9CF084160BA4}"/>
    <dgm:cxn modelId="{648D697E-9B48-4D6F-B7E8-E3AC8C81E375}" srcId="{8D48F7DA-BBFB-4499-9152-97C83528F49A}" destId="{6BB9962D-A921-4F62-A86F-B571C8BAF431}" srcOrd="0" destOrd="0" parTransId="{096CBD8D-6173-49B9-88B9-B2D3CC603ED0}" sibTransId="{FE34A885-DA18-4F60-B383-B5AACBA88DE1}"/>
    <dgm:cxn modelId="{55DA41CA-C435-4A4F-A94D-09B84051DB75}" type="presOf" srcId="{D4E6A407-62BA-43DA-8142-3BD3C5DF999B}" destId="{8400A76D-CCE0-4375-AB75-D238D2558CF1}" srcOrd="0" destOrd="0" presId="urn:microsoft.com/office/officeart/2005/8/layout/hList1"/>
    <dgm:cxn modelId="{E1E26F6B-43B7-473C-9E26-AE0D6E683068}" type="presOf" srcId="{976CFF03-9B85-48CA-B879-4F22796ABEF4}" destId="{BC3B7E54-6D6E-44C4-A92A-089568618AE7}" srcOrd="0" destOrd="1" presId="urn:microsoft.com/office/officeart/2005/8/layout/hList1"/>
    <dgm:cxn modelId="{329B09A8-7E2C-4D13-BE65-069E96692E3A}" srcId="{603AEEAF-F684-4D8A-A7E4-887E0E375FC1}" destId="{8BFCA36A-223E-4F33-8CC3-501ACA134B48}" srcOrd="4" destOrd="0" parTransId="{3E0E1A37-5258-4775-93A7-2BA568BB4CAD}" sibTransId="{DB683FC6-E2C9-457B-8FA4-9AE04538BE26}"/>
    <dgm:cxn modelId="{A3ADE20C-A37C-450A-B666-7417675D5263}" srcId="{603AEEAF-F684-4D8A-A7E4-887E0E375FC1}" destId="{5D7EDE81-5405-47CC-898F-BD67D65DC000}" srcOrd="1" destOrd="0" parTransId="{C7DBAEE9-DFCB-4A5B-BF0D-DF9BE0FDFAA7}" sibTransId="{8400E76C-4C07-48F9-9987-4407A8FE2D74}"/>
    <dgm:cxn modelId="{673BC92B-B51A-46E5-B2F7-E07B06E28128}" type="presOf" srcId="{97CA993C-7D18-4B84-82C7-BC6918DFF605}" destId="{E6F93A2A-3FB0-45DC-B0A7-423B2075E2E3}" srcOrd="0" destOrd="5" presId="urn:microsoft.com/office/officeart/2005/8/layout/hList1"/>
    <dgm:cxn modelId="{2E679D98-08EF-4D94-96ED-C547629712B7}" type="presOf" srcId="{713FA488-AC6E-4303-BDB0-81937D83992A}" destId="{8400A76D-CCE0-4375-AB75-D238D2558CF1}" srcOrd="0" destOrd="1" presId="urn:microsoft.com/office/officeart/2005/8/layout/hList1"/>
    <dgm:cxn modelId="{B7AEA2C2-FA61-44B7-838E-A924C3980C90}" srcId="{603AEEAF-F684-4D8A-A7E4-887E0E375FC1}" destId="{97CA993C-7D18-4B84-82C7-BC6918DFF605}" srcOrd="5" destOrd="0" parTransId="{4BC71381-5559-4DFC-891D-372C643348EF}" sibTransId="{F941324C-13B9-4540-B0DA-33DEC0276F4A}"/>
    <dgm:cxn modelId="{33D6C67C-C5C6-4D32-BBCA-BB99E9A43B2B}" type="presParOf" srcId="{3BE66233-68EB-4712-AF4C-48D78D583849}" destId="{544A16FB-92AB-4CBB-8C07-794A531D2F15}" srcOrd="0" destOrd="0" presId="urn:microsoft.com/office/officeart/2005/8/layout/hList1"/>
    <dgm:cxn modelId="{09AE7C03-A428-4682-B5E9-BAE4D20548D4}" type="presParOf" srcId="{544A16FB-92AB-4CBB-8C07-794A531D2F15}" destId="{8CCCE849-3C31-458E-9F06-29B27A05C70D}" srcOrd="0" destOrd="0" presId="urn:microsoft.com/office/officeart/2005/8/layout/hList1"/>
    <dgm:cxn modelId="{43005531-35F7-4DF6-AC71-677978F1FC3A}" type="presParOf" srcId="{544A16FB-92AB-4CBB-8C07-794A531D2F15}" destId="{BC3B7E54-6D6E-44C4-A92A-089568618AE7}" srcOrd="1" destOrd="0" presId="urn:microsoft.com/office/officeart/2005/8/layout/hList1"/>
    <dgm:cxn modelId="{6E7E35EB-0F93-4B01-B013-B7AF036EA8C9}" type="presParOf" srcId="{3BE66233-68EB-4712-AF4C-48D78D583849}" destId="{4322B7A1-510A-492D-A54F-49B3970372D6}" srcOrd="1" destOrd="0" presId="urn:microsoft.com/office/officeart/2005/8/layout/hList1"/>
    <dgm:cxn modelId="{EC500557-FDE3-4FD8-B8FA-AA02ADCA47B8}" type="presParOf" srcId="{3BE66233-68EB-4712-AF4C-48D78D583849}" destId="{8C82F9AC-6C2C-4F10-B9C5-F0E88303896B}" srcOrd="2" destOrd="0" presId="urn:microsoft.com/office/officeart/2005/8/layout/hList1"/>
    <dgm:cxn modelId="{CEF41F96-7966-426A-A87B-9500858A9870}" type="presParOf" srcId="{8C82F9AC-6C2C-4F10-B9C5-F0E88303896B}" destId="{866A8F34-8704-441F-B8F5-42C854A585BE}" srcOrd="0" destOrd="0" presId="urn:microsoft.com/office/officeart/2005/8/layout/hList1"/>
    <dgm:cxn modelId="{D739628C-54D7-4CA0-A9AB-1676C286D572}" type="presParOf" srcId="{8C82F9AC-6C2C-4F10-B9C5-F0E88303896B}" destId="{AEF37CF8-CC7C-4AEA-B88D-CFB304E35DB5}" srcOrd="1" destOrd="0" presId="urn:microsoft.com/office/officeart/2005/8/layout/hList1"/>
    <dgm:cxn modelId="{76F1C197-F19C-4365-A9E3-7DC5A1147136}" type="presParOf" srcId="{3BE66233-68EB-4712-AF4C-48D78D583849}" destId="{A45D426A-9175-4EC3-A3F1-EB887A90517E}" srcOrd="3" destOrd="0" presId="urn:microsoft.com/office/officeart/2005/8/layout/hList1"/>
    <dgm:cxn modelId="{1844DBC2-8371-4EE3-9447-40194CF8C645}" type="presParOf" srcId="{3BE66233-68EB-4712-AF4C-48D78D583849}" destId="{DB8909C7-D95D-4295-A846-F676B9C77EE5}" srcOrd="4" destOrd="0" presId="urn:microsoft.com/office/officeart/2005/8/layout/hList1"/>
    <dgm:cxn modelId="{66858C66-29FC-4709-8EC0-32F7EF629FB1}" type="presParOf" srcId="{DB8909C7-D95D-4295-A846-F676B9C77EE5}" destId="{A5A71454-8942-43C5-A6A9-7D82A4D50DF0}" srcOrd="0" destOrd="0" presId="urn:microsoft.com/office/officeart/2005/8/layout/hList1"/>
    <dgm:cxn modelId="{37152DF3-C0F0-444F-9519-3447546F36A1}" type="presParOf" srcId="{DB8909C7-D95D-4295-A846-F676B9C77EE5}" destId="{8400A76D-CCE0-4375-AB75-D238D2558CF1}" srcOrd="1" destOrd="0" presId="urn:microsoft.com/office/officeart/2005/8/layout/hList1"/>
    <dgm:cxn modelId="{EA52AFF7-1BBF-450F-A933-4777D858F3F9}" type="presParOf" srcId="{3BE66233-68EB-4712-AF4C-48D78D583849}" destId="{1E128846-01D7-4D9E-BDF9-68A5AD90A9C7}" srcOrd="5" destOrd="0" presId="urn:microsoft.com/office/officeart/2005/8/layout/hList1"/>
    <dgm:cxn modelId="{9D9E7187-A352-4E7F-A193-6552585C9072}" type="presParOf" srcId="{3BE66233-68EB-4712-AF4C-48D78D583849}" destId="{38990EC5-7E5D-49F0-AF68-828B60148C0F}" srcOrd="6" destOrd="0" presId="urn:microsoft.com/office/officeart/2005/8/layout/hList1"/>
    <dgm:cxn modelId="{7343D784-C85C-4465-B833-FA64CA7565AF}" type="presParOf" srcId="{38990EC5-7E5D-49F0-AF68-828B60148C0F}" destId="{4E17E5B9-5C8D-4ED5-943B-2AA1C844039E}" srcOrd="0" destOrd="0" presId="urn:microsoft.com/office/officeart/2005/8/layout/hList1"/>
    <dgm:cxn modelId="{C21D7FA9-1314-4410-8FFA-8EF3BE600520}" type="presParOf" srcId="{38990EC5-7E5D-49F0-AF68-828B60148C0F}" destId="{E6F93A2A-3FB0-45DC-B0A7-423B2075E2E3}"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Tělesné pohodlí</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Noční hluk</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Citová opora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Zapojení rodiny</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návštěv</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Propuštění a pokračování péče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Průběh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C0E84DA2-BFF3-403A-ACC7-EA08B56C2B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661418AE-9F24-48D1-91B8-0C6DEA8C3913}" type="parTrans" cxnId="{E0C5FE79-ED24-4628-8705-72DF9BEFB340}">
      <dgm:prSet/>
      <dgm:spPr/>
      <dgm:t>
        <a:bodyPr/>
        <a:lstStyle/>
        <a:p>
          <a:endParaRPr lang="cs-CZ"/>
        </a:p>
      </dgm:t>
    </dgm:pt>
    <dgm:pt modelId="{2A473BE5-D3F5-4475-9488-ABA09FB8DD05}" type="sibTrans" cxnId="{E0C5FE79-ED24-4628-8705-72DF9BEFB340}">
      <dgm:prSet/>
      <dgm:spPr/>
      <dgm:t>
        <a:bodyPr/>
        <a:lstStyle/>
        <a:p>
          <a:endParaRPr lang="cs-CZ"/>
        </a:p>
      </dgm:t>
    </dgm:pt>
    <dgm:pt modelId="{A6A18BE2-CF08-44F0-AA8A-D7624F5CF1A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9D90BC3D-B54B-4E83-BBE5-EDC59BA473EE}" type="parTrans" cxnId="{3E5DE8BA-86E9-44D3-B1C8-48CC83535867}">
      <dgm:prSet/>
      <dgm:spPr/>
      <dgm:t>
        <a:bodyPr/>
        <a:lstStyle/>
        <a:p>
          <a:endParaRPr lang="cs-CZ"/>
        </a:p>
      </dgm:t>
    </dgm:pt>
    <dgm:pt modelId="{EB12CA44-2378-40B8-818A-D89329325686}" type="sibTrans" cxnId="{3E5DE8BA-86E9-44D3-B1C8-48CC83535867}">
      <dgm:prSet/>
      <dgm:spPr/>
      <dgm:t>
        <a:bodyPr/>
        <a:lstStyle/>
        <a:p>
          <a:endParaRPr lang="cs-CZ"/>
        </a:p>
      </dgm:t>
    </dgm:pt>
    <dgm:pt modelId="{8E3CB524-853F-43FD-B93C-3AC34D8A276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Teplota na pokoji</a:t>
          </a:r>
          <a:endParaRPr lang="cs-CZ" sz="1000" dirty="0">
            <a:solidFill>
              <a:srgbClr val="969696"/>
            </a:solidFill>
          </a:endParaRPr>
        </a:p>
      </dgm:t>
    </dgm:pt>
    <dgm:pt modelId="{18F171D6-2448-4AD5-8416-67D40C4E4D8A}" type="parTrans" cxnId="{4C80BF89-2116-49A7-90AB-E8A4BF93EE33}">
      <dgm:prSet/>
      <dgm:spPr/>
      <dgm:t>
        <a:bodyPr/>
        <a:lstStyle/>
        <a:p>
          <a:endParaRPr lang="cs-CZ"/>
        </a:p>
      </dgm:t>
    </dgm:pt>
    <dgm:pt modelId="{D1DCFC00-074D-44A9-B6FE-4DC2E1CA77E7}" type="sibTrans" cxnId="{4C80BF89-2116-49A7-90AB-E8A4BF93EE33}">
      <dgm:prSet/>
      <dgm:spPr/>
      <dgm:t>
        <a:bodyPr/>
        <a:lstStyle/>
        <a:p>
          <a:endParaRPr lang="cs-CZ"/>
        </a:p>
      </dgm:t>
    </dgm:pt>
    <dgm:pt modelId="{9E0F9FF4-8E97-4C86-9DA2-428B0087EAA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ranního buzení</a:t>
          </a:r>
          <a:endParaRPr lang="cs-CZ" sz="1000" dirty="0">
            <a:solidFill>
              <a:srgbClr val="969696"/>
            </a:solidFill>
          </a:endParaRPr>
        </a:p>
      </dgm:t>
    </dgm:pt>
    <dgm:pt modelId="{39B02121-AC1E-4FF7-B624-4D927EE877FC}" type="parTrans" cxnId="{B8559D0F-2634-48A3-8EF4-3874B3393626}">
      <dgm:prSet/>
      <dgm:spPr/>
      <dgm:t>
        <a:bodyPr/>
        <a:lstStyle/>
        <a:p>
          <a:endParaRPr lang="cs-CZ"/>
        </a:p>
      </dgm:t>
    </dgm:pt>
    <dgm:pt modelId="{DD5E1214-A952-4519-BA98-0667E12906C8}" type="sibTrans" cxnId="{B8559D0F-2634-48A3-8EF4-3874B3393626}">
      <dgm:prSet/>
      <dgm:spPr/>
      <dgm:t>
        <a:bodyPr/>
        <a:lstStyle/>
        <a:p>
          <a:endParaRPr lang="cs-CZ"/>
        </a:p>
      </dgm:t>
    </dgm:pt>
    <dgm:pt modelId="{A24D6DCB-3BF9-464B-8BC0-E6D201E718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238C521-7B8F-44B9-BAD3-AC0BFF2BD253}" type="parTrans" cxnId="{B3618CFA-513A-44AA-9A54-2F523D109DA4}">
      <dgm:prSet/>
      <dgm:spPr/>
      <dgm:t>
        <a:bodyPr/>
        <a:lstStyle/>
        <a:p>
          <a:endParaRPr lang="cs-CZ"/>
        </a:p>
      </dgm:t>
    </dgm:pt>
    <dgm:pt modelId="{FEE52194-C922-4A24-A6DF-6A649D3EC87C}" type="sibTrans" cxnId="{B3618CFA-513A-44AA-9A54-2F523D109DA4}">
      <dgm:prSet/>
      <dgm:spPr/>
      <dgm:t>
        <a:bodyPr/>
        <a:lstStyle/>
        <a:p>
          <a:endParaRPr lang="cs-CZ"/>
        </a:p>
      </dgm:t>
    </dgm:pt>
    <dgm:pt modelId="{2DE2859B-8E04-4E5A-B4AA-8DF1CBEC00E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Množství jídla</a:t>
          </a:r>
          <a:endParaRPr lang="cs-CZ" sz="1000" dirty="0">
            <a:solidFill>
              <a:srgbClr val="969696"/>
            </a:solidFill>
          </a:endParaRPr>
        </a:p>
      </dgm:t>
    </dgm:pt>
    <dgm:pt modelId="{56E684D2-B14A-4C40-AA26-6518A49AD4C6}" type="parTrans" cxnId="{AC6BADE7-4C02-43A4-863C-DF14D84F6D59}">
      <dgm:prSet/>
      <dgm:spPr/>
      <dgm:t>
        <a:bodyPr/>
        <a:lstStyle/>
        <a:p>
          <a:endParaRPr lang="cs-CZ"/>
        </a:p>
      </dgm:t>
    </dgm:pt>
    <dgm:pt modelId="{38692862-0E0A-419F-81DF-849BCB15BD93}" type="sibTrans" cxnId="{AC6BADE7-4C02-43A4-863C-DF14D84F6D59}">
      <dgm:prSet/>
      <dgm:spPr/>
      <dgm:t>
        <a:bodyPr/>
        <a:lstStyle/>
        <a:p>
          <a:endParaRPr lang="cs-CZ"/>
        </a:p>
      </dgm:t>
    </dgm:pt>
    <dgm:pt modelId="{CDAC2305-AABB-498D-9954-9B67913F871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Pády z lůžka</a:t>
          </a:r>
          <a:endParaRPr lang="cs-CZ" sz="1000" dirty="0">
            <a:solidFill>
              <a:srgbClr val="969696"/>
            </a:solidFill>
          </a:endParaRPr>
        </a:p>
      </dgm:t>
    </dgm:pt>
    <dgm:pt modelId="{FEC5A3E0-841B-4B14-B8F5-22F644E7A3B0}" type="parTrans" cxnId="{EDB0C511-472A-400C-86C9-9FCCBE9B2592}">
      <dgm:prSet/>
      <dgm:spPr/>
      <dgm:t>
        <a:bodyPr/>
        <a:lstStyle/>
        <a:p>
          <a:endParaRPr lang="cs-CZ"/>
        </a:p>
      </dgm:t>
    </dgm:pt>
    <dgm:pt modelId="{904EE64A-0AF0-43B2-9B61-22FC9F80289F}" type="sibTrans" cxnId="{EDB0C511-472A-400C-86C9-9FCCBE9B2592}">
      <dgm:prSet/>
      <dgm:spPr/>
      <dgm:t>
        <a:bodyPr/>
        <a:lstStyle/>
        <a:p>
          <a:endParaRPr lang="cs-CZ"/>
        </a:p>
      </dgm:t>
    </dgm:pt>
    <dgm:pt modelId="{F99941A0-545A-4883-9819-59660C3594F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Tišení bolesti</a:t>
          </a:r>
          <a:endParaRPr lang="cs-CZ" sz="1000" dirty="0">
            <a:solidFill>
              <a:srgbClr val="969696"/>
            </a:solidFill>
          </a:endParaRPr>
        </a:p>
      </dgm:t>
    </dgm:pt>
    <dgm:pt modelId="{59661E33-7117-4ECC-8BB1-5D7E0433BC47}" type="parTrans" cxnId="{EE895559-6286-4042-95B4-34FE298EC618}">
      <dgm:prSet/>
      <dgm:spPr/>
      <dgm:t>
        <a:bodyPr/>
        <a:lstStyle/>
        <a:p>
          <a:endParaRPr lang="cs-CZ"/>
        </a:p>
      </dgm:t>
    </dgm:pt>
    <dgm:pt modelId="{34960612-D2F9-4588-9101-470CDAD7F437}" type="sibTrans" cxnId="{EE895559-6286-4042-95B4-34FE298EC618}">
      <dgm:prSet/>
      <dgm:spPr/>
      <dgm:t>
        <a:bodyPr/>
        <a:lstStyle/>
        <a:p>
          <a:endParaRPr lang="cs-CZ"/>
        </a:p>
      </dgm:t>
    </dgm:pt>
    <dgm:pt modelId="{F8AE8D86-40C3-4EF8-B0D1-6D364FA137A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podávání jídel</a:t>
          </a:r>
          <a:endParaRPr lang="cs-CZ" sz="1000" dirty="0">
            <a:solidFill>
              <a:srgbClr val="969696"/>
            </a:solidFill>
          </a:endParaRPr>
        </a:p>
      </dgm:t>
    </dgm:pt>
    <dgm:pt modelId="{2BF4CC60-6A0A-4AFE-B1C6-6237706E6B43}" type="parTrans" cxnId="{BB2C03E4-BAAE-4A57-A588-54DCBAF88A58}">
      <dgm:prSet/>
      <dgm:spPr/>
      <dgm:t>
        <a:bodyPr/>
        <a:lstStyle/>
        <a:p>
          <a:endParaRPr lang="cs-CZ"/>
        </a:p>
      </dgm:t>
    </dgm:pt>
    <dgm:pt modelId="{766C3AFA-731F-4006-ABE3-33781916E5FB}" type="sibTrans" cxnId="{BB2C03E4-BAAE-4A57-A588-54DCBAF88A58}">
      <dgm:prSet/>
      <dgm:spPr/>
      <dgm:t>
        <a:bodyPr/>
        <a:lstStyle/>
        <a:p>
          <a:endParaRPr lang="cs-CZ"/>
        </a:p>
      </dgm:t>
    </dgm:pt>
    <dgm:pt modelId="{492AD1BA-0449-4B1F-82CB-06325C3C744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6CF86BD1-79D6-4E7E-B254-2023A2677F49}" type="parTrans" cxnId="{7C45A07F-1135-4AE2-8FB9-1A097F2BE28C}">
      <dgm:prSet/>
      <dgm:spPr/>
      <dgm:t>
        <a:bodyPr/>
        <a:lstStyle/>
        <a:p>
          <a:endParaRPr lang="cs-CZ"/>
        </a:p>
      </dgm:t>
    </dgm:pt>
    <dgm:pt modelId="{3D216648-D7EF-4E26-8F49-6113E0EE0A52}" type="sibTrans" cxnId="{7C45A07F-1135-4AE2-8FB9-1A097F2BE28C}">
      <dgm:prSet/>
      <dgm:spPr/>
      <dgm:t>
        <a:bodyPr/>
        <a:lstStyle/>
        <a:p>
          <a:endParaRPr lang="cs-CZ"/>
        </a:p>
      </dgm:t>
    </dgm:pt>
    <dgm:pt modelId="{DBF1121F-8BFA-4D0C-96B7-83E8CD0CA46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FD05899E-4339-4314-98F7-6E35C5A2AA5F}" type="parTrans" cxnId="{187ED2BB-76F7-4CBF-9544-F178352CDCB6}">
      <dgm:prSet/>
      <dgm:spPr/>
      <dgm:t>
        <a:bodyPr/>
        <a:lstStyle/>
        <a:p>
          <a:endParaRPr lang="cs-CZ"/>
        </a:p>
      </dgm:t>
    </dgm:pt>
    <dgm:pt modelId="{4448D379-8100-4F0A-AC0B-48CB0A7557A8}" type="sibTrans" cxnId="{187ED2BB-76F7-4CBF-9544-F178352CDCB6}">
      <dgm:prSet/>
      <dgm:spPr/>
      <dgm:t>
        <a:bodyPr/>
        <a:lstStyle/>
        <a:p>
          <a:endParaRPr lang="cs-CZ"/>
        </a:p>
      </dgm:t>
    </dgm:pt>
    <dgm:pt modelId="{90A98A2F-8032-41A4-9864-8910FAFE7A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Hodnocení postoje celého personálu nemocnice</a:t>
          </a:r>
          <a:endParaRPr lang="cs-CZ" sz="1000" dirty="0">
            <a:solidFill>
              <a:srgbClr val="969696"/>
            </a:solidFill>
          </a:endParaRPr>
        </a:p>
      </dgm:t>
    </dgm:pt>
    <dgm:pt modelId="{D559E0D3-85B3-43E1-8801-6A745CE4DB08}" type="parTrans" cxnId="{72C8B3CE-A5CA-450B-BC33-D71A08CEEC30}">
      <dgm:prSet/>
      <dgm:spPr/>
      <dgm:t>
        <a:bodyPr/>
        <a:lstStyle/>
        <a:p>
          <a:endParaRPr lang="cs-CZ"/>
        </a:p>
      </dgm:t>
    </dgm:pt>
    <dgm:pt modelId="{9486B827-222F-4961-BDF8-0514337B45D4}" type="sibTrans" cxnId="{72C8B3CE-A5CA-450B-BC33-D71A08CEEC30}">
      <dgm:prSet/>
      <dgm:spPr/>
      <dgm:t>
        <a:bodyPr/>
        <a:lstStyle/>
        <a:p>
          <a:endParaRPr lang="cs-CZ"/>
        </a:p>
      </dgm:t>
    </dgm:pt>
    <dgm:pt modelId="{53949251-3310-48EC-B957-B47F042BDCB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Zajištění citových </a:t>
          </a:r>
          <a:br>
            <a:rPr lang="cs-CZ" sz="1000" dirty="0" smtClean="0">
              <a:solidFill>
                <a:srgbClr val="969696"/>
              </a:solidFill>
            </a:rPr>
          </a:br>
          <a:r>
            <a:rPr lang="cs-CZ" sz="1000" dirty="0" smtClean="0">
              <a:solidFill>
                <a:srgbClr val="969696"/>
              </a:solidFill>
            </a:rPr>
            <a:t>a duchovních potřeb</a:t>
          </a:r>
          <a:endParaRPr lang="cs-CZ" sz="1000" dirty="0">
            <a:solidFill>
              <a:srgbClr val="969696"/>
            </a:solidFill>
          </a:endParaRPr>
        </a:p>
      </dgm:t>
    </dgm:pt>
    <dgm:pt modelId="{228E48CF-AA69-4CFA-BEDB-8C5D782D877F}" type="parTrans" cxnId="{597C8BA6-7C13-42A3-9105-3E39EC387074}">
      <dgm:prSet/>
      <dgm:spPr/>
      <dgm:t>
        <a:bodyPr/>
        <a:lstStyle/>
        <a:p>
          <a:endParaRPr lang="cs-CZ"/>
        </a:p>
      </dgm:t>
    </dgm:pt>
    <dgm:pt modelId="{1D7F8173-4FA6-44BA-9950-F104FC0CF425}" type="sibTrans" cxnId="{597C8BA6-7C13-42A3-9105-3E39EC387074}">
      <dgm:prSet/>
      <dgm:spPr/>
      <dgm:t>
        <a:bodyPr/>
        <a:lstStyle/>
        <a:p>
          <a:endParaRPr lang="cs-CZ"/>
        </a:p>
      </dgm:t>
    </dgm:pt>
    <dgm:pt modelId="{CD9C7332-5B84-4E72-8218-2336F8A6380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3C6F2BB4-5BDE-4D44-9ABF-355B01877D92}" type="parTrans" cxnId="{B294B4B9-8AA0-4A81-9551-DFD34DA259D8}">
      <dgm:prSet/>
      <dgm:spPr/>
      <dgm:t>
        <a:bodyPr/>
        <a:lstStyle/>
        <a:p>
          <a:endParaRPr lang="cs-CZ"/>
        </a:p>
      </dgm:t>
    </dgm:pt>
    <dgm:pt modelId="{6080A6A6-C3BE-4140-A521-8CE9227A2F4F}" type="sibTrans" cxnId="{B294B4B9-8AA0-4A81-9551-DFD34DA259D8}">
      <dgm:prSet/>
      <dgm:spPr/>
      <dgm:t>
        <a:bodyPr/>
        <a:lstStyle/>
        <a:p>
          <a:endParaRPr lang="cs-CZ"/>
        </a:p>
      </dgm:t>
    </dgm:pt>
    <dgm:pt modelId="{CE0718F1-9223-4E75-A57A-DBC960FFCA1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Vysvětlení péče po propuštění rodině</a:t>
          </a:r>
          <a:endParaRPr lang="cs-CZ" sz="1000" dirty="0">
            <a:solidFill>
              <a:srgbClr val="969696"/>
            </a:solidFill>
          </a:endParaRPr>
        </a:p>
      </dgm:t>
    </dgm:pt>
    <dgm:pt modelId="{A40013D3-DBDE-44FF-9D89-2FE7A9A07BD8}" type="parTrans" cxnId="{86637A64-ED88-4E2F-846E-35D56940208F}">
      <dgm:prSet/>
      <dgm:spPr/>
      <dgm:t>
        <a:bodyPr/>
        <a:lstStyle/>
        <a:p>
          <a:endParaRPr lang="cs-CZ"/>
        </a:p>
      </dgm:t>
    </dgm:pt>
    <dgm:pt modelId="{8B700B71-2F8F-48D7-BF32-FF8C21B64E56}" type="sibTrans" cxnId="{86637A64-ED88-4E2F-846E-35D56940208F}">
      <dgm:prSet/>
      <dgm:spPr/>
      <dgm:t>
        <a:bodyPr/>
        <a:lstStyle/>
        <a:p>
          <a:endParaRPr lang="cs-CZ"/>
        </a:p>
      </dgm:t>
    </dgm:pt>
    <dgm:pt modelId="{DC182281-1452-4873-BAAB-E3698D6FC1D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péči a užívání léků po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4A5103D4-9082-4BAD-BFBD-C07A2CC170A6}" type="parTrans" cxnId="{6AD6A94A-0D58-4525-9BC2-DE83D394C997}">
      <dgm:prSet/>
      <dgm:spPr/>
      <dgm:t>
        <a:bodyPr/>
        <a:lstStyle/>
        <a:p>
          <a:endParaRPr lang="cs-CZ"/>
        </a:p>
      </dgm:t>
    </dgm:pt>
    <dgm:pt modelId="{EF6951A2-5E2B-4B84-A75E-188396412879}" type="sibTrans" cxnId="{6AD6A94A-0D58-4525-9BC2-DE83D394C997}">
      <dgm:prSet/>
      <dgm:spPr/>
      <dgm:t>
        <a:bodyPr/>
        <a:lstStyle/>
        <a:p>
          <a:endParaRPr lang="cs-CZ"/>
        </a:p>
      </dgm:t>
    </dgm:pt>
    <dgm:pt modelId="{634F591D-4803-4CF5-A755-C90F4517786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možných nebezpečných příznacích po propuštění ze nemocnice</a:t>
          </a:r>
          <a:endParaRPr lang="cs-CZ" sz="1000" dirty="0">
            <a:solidFill>
              <a:srgbClr val="969696"/>
            </a:solidFill>
          </a:endParaRPr>
        </a:p>
      </dgm:t>
    </dgm:pt>
    <dgm:pt modelId="{5F208C92-AD06-46DC-9C32-1DE06E561BC3}" type="parTrans" cxnId="{AE892640-84C5-4CB1-9C3E-5928DF55CC2F}">
      <dgm:prSet/>
      <dgm:spPr/>
      <dgm:t>
        <a:bodyPr/>
        <a:lstStyle/>
        <a:p>
          <a:endParaRPr lang="cs-CZ"/>
        </a:p>
      </dgm:t>
    </dgm:pt>
    <dgm:pt modelId="{A328E719-0967-4290-9889-46E4885BE3CC}" type="sibTrans" cxnId="{AE892640-84C5-4CB1-9C3E-5928DF55CC2F}">
      <dgm:prSet/>
      <dgm:spPr/>
      <dgm:t>
        <a:bodyPr/>
        <a:lstStyle/>
        <a:p>
          <a:endParaRPr lang="cs-CZ"/>
        </a:p>
      </dgm:t>
    </dgm:pt>
    <dgm:pt modelId="{36BD8286-BD88-4A87-9157-3B1793362D3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Nabídka pomoci při zajišťování domácí péče po propuštění ze nemocnice</a:t>
          </a:r>
          <a:endParaRPr lang="cs-CZ" sz="1000" dirty="0">
            <a:solidFill>
              <a:srgbClr val="969696"/>
            </a:solidFill>
          </a:endParaRPr>
        </a:p>
      </dgm:t>
    </dgm:pt>
    <dgm:pt modelId="{ADC6A5D0-5927-40E1-8896-3234B0B7F5C9}" type="parTrans" cxnId="{EB370B24-725A-48A9-AF26-2711A18E5515}">
      <dgm:prSet/>
      <dgm:spPr/>
      <dgm:t>
        <a:bodyPr/>
        <a:lstStyle/>
        <a:p>
          <a:endParaRPr lang="cs-CZ"/>
        </a:p>
      </dgm:t>
    </dgm:pt>
    <dgm:pt modelId="{85B5ED9D-B83E-448C-B720-FFC400B31185}" type="sibTrans" cxnId="{EB370B24-725A-48A9-AF26-2711A18E5515}">
      <dgm:prSet/>
      <dgm:spPr/>
      <dgm:t>
        <a:bodyPr/>
        <a:lstStyle/>
        <a:p>
          <a:endParaRPr lang="cs-CZ"/>
        </a:p>
      </dgm:t>
    </dgm:pt>
    <dgm:pt modelId="{99D7D621-DAA8-4EA6-A4FC-250F94F4ACB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B294F4C6-1879-425D-8374-72C9C319FA49}" type="parTrans" cxnId="{9A822A8F-C17A-498A-8DBC-12986E7FF572}">
      <dgm:prSet/>
      <dgm:spPr/>
      <dgm:t>
        <a:bodyPr/>
        <a:lstStyle/>
        <a:p>
          <a:endParaRPr lang="cs-CZ"/>
        </a:p>
      </dgm:t>
    </dgm:pt>
    <dgm:pt modelId="{3B6498EE-6865-4900-AD9A-874DCFE70183}" type="sibTrans" cxnId="{9A822A8F-C17A-498A-8DBC-12986E7FF572}">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dgm:presLayoutVars>
          <dgm:bulletEnabled val="1"/>
        </dgm:presLayoutVars>
      </dgm:prSet>
      <dgm:spPr/>
      <dgm:t>
        <a:bodyPr/>
        <a:lstStyle/>
        <a:p>
          <a:endParaRPr lang="cs-CZ"/>
        </a:p>
      </dgm:t>
    </dgm:pt>
  </dgm:ptLst>
  <dgm:cxnLst>
    <dgm:cxn modelId="{AC6BADE7-4C02-43A4-863C-DF14D84F6D59}" srcId="{9E8CB76F-2049-431A-9C08-E0A136C74145}" destId="{2DE2859B-8E04-4E5A-B4AA-8DF1CBEC00E7}" srcOrd="6" destOrd="0" parTransId="{56E684D2-B14A-4C40-AA26-6518A49AD4C6}" sibTransId="{38692862-0E0A-419F-81DF-849BCB15BD93}"/>
    <dgm:cxn modelId="{D4055B91-8BFB-4BDB-BEC1-9F6E14611435}" type="presOf" srcId="{6BB9962D-A921-4F62-A86F-B571C8BAF431}" destId="{AEF37CF8-CC7C-4AEA-B88D-CFB304E35DB5}" srcOrd="0" destOrd="0" presId="urn:microsoft.com/office/officeart/2005/8/layout/hList1"/>
    <dgm:cxn modelId="{984AF8FA-35A3-4B2F-AC8A-40857B43516F}" type="presOf" srcId="{90A98A2F-8032-41A4-9864-8910FAFE7A88}" destId="{AEF37CF8-CC7C-4AEA-B88D-CFB304E35DB5}" srcOrd="0" destOrd="3" presId="urn:microsoft.com/office/officeart/2005/8/layout/hList1"/>
    <dgm:cxn modelId="{D71D8BAD-8F40-4653-876F-AF10A9FF3B9F}" type="presOf" srcId="{8E3CB524-853F-43FD-B93C-3AC34D8A276B}" destId="{BC3B7E54-6D6E-44C4-A92A-089568618AE7}" srcOrd="0" destOrd="3"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2D7C3BAD-DD5C-43B6-95C0-6FC372316280}" type="presOf" srcId="{8D48F7DA-BBFB-4499-9152-97C83528F49A}" destId="{866A8F34-8704-441F-B8F5-42C854A585BE}" srcOrd="0" destOrd="0" presId="urn:microsoft.com/office/officeart/2005/8/layout/hList1"/>
    <dgm:cxn modelId="{F7352098-A1EF-4C97-9680-7203F08BB7AA}" type="presOf" srcId="{462B5889-8FA2-458B-906E-7D0A7FD7D8FF}" destId="{3BE66233-68EB-4712-AF4C-48D78D583849}" srcOrd="0" destOrd="0" presId="urn:microsoft.com/office/officeart/2005/8/layout/hList1"/>
    <dgm:cxn modelId="{4C80BF89-2116-49A7-90AB-E8A4BF93EE33}" srcId="{9E8CB76F-2049-431A-9C08-E0A136C74145}" destId="{8E3CB524-853F-43FD-B93C-3AC34D8A276B}" srcOrd="3" destOrd="0" parTransId="{18F171D6-2448-4AD5-8416-67D40C4E4D8A}" sibTransId="{D1DCFC00-074D-44A9-B6FE-4DC2E1CA77E7}"/>
    <dgm:cxn modelId="{3E5DE8BA-86E9-44D3-B1C8-48CC83535867}" srcId="{9E8CB76F-2049-431A-9C08-E0A136C74145}" destId="{A6A18BE2-CF08-44F0-AA8A-D7624F5CF1AB}" srcOrd="2" destOrd="0" parTransId="{9D90BC3D-B54B-4E83-BBE5-EDC59BA473EE}" sibTransId="{EB12CA44-2378-40B8-818A-D89329325686}"/>
    <dgm:cxn modelId="{E0C5FE79-ED24-4628-8705-72DF9BEFB340}" srcId="{9E8CB76F-2049-431A-9C08-E0A136C74145}" destId="{C0E84DA2-BFF3-403A-ACC7-EA08B56C2BC5}" srcOrd="1" destOrd="0" parTransId="{661418AE-9F24-48D1-91B8-0C6DEA8C3913}" sibTransId="{2A473BE5-D3F5-4475-9488-ABA09FB8DD05}"/>
    <dgm:cxn modelId="{AE892640-84C5-4CB1-9C3E-5928DF55CC2F}" srcId="{603AEEAF-F684-4D8A-A7E4-887E0E375FC1}" destId="{634F591D-4803-4CF5-A755-C90F4517786C}" srcOrd="2" destOrd="0" parTransId="{5F208C92-AD06-46DC-9C32-1DE06E561BC3}" sibTransId="{A328E719-0967-4290-9889-46E4885BE3CC}"/>
    <dgm:cxn modelId="{5AC384B5-B0E9-4AE2-902C-69A7CC7490DA}" type="presOf" srcId="{C0E84DA2-BFF3-403A-ACC7-EA08B56C2BC5}" destId="{BC3B7E54-6D6E-44C4-A92A-089568618AE7}" srcOrd="0" destOrd="1"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E27CE92D-DAA4-441D-936C-9F902F6C440A}" type="presOf" srcId="{F99941A0-545A-4883-9819-59660C3594F2}" destId="{BC3B7E54-6D6E-44C4-A92A-089568618AE7}" srcOrd="0" destOrd="9" presId="urn:microsoft.com/office/officeart/2005/8/layout/hList1"/>
    <dgm:cxn modelId="{7115A97F-B22D-4A72-8435-A0019C4E2030}" type="presOf" srcId="{CE0718F1-9223-4E75-A57A-DBC960FFCA17}" destId="{8400A76D-CCE0-4375-AB75-D238D2558CF1}" srcOrd="0" destOrd="2" presId="urn:microsoft.com/office/officeart/2005/8/layout/hList1"/>
    <dgm:cxn modelId="{21BED306-CC44-4048-9766-0540DE60CE73}" type="presOf" srcId="{99D7D621-DAA8-4EA6-A4FC-250F94F4ACB0}" destId="{E6F93A2A-3FB0-45DC-B0A7-423B2075E2E3}" srcOrd="0" destOrd="4" presId="urn:microsoft.com/office/officeart/2005/8/layout/hList1"/>
    <dgm:cxn modelId="{86637A64-ED88-4E2F-846E-35D56940208F}" srcId="{51B314C1-0E8F-43D9-AD2D-30639BFC6CC7}" destId="{CE0718F1-9223-4E75-A57A-DBC960FFCA17}" srcOrd="2" destOrd="0" parTransId="{A40013D3-DBDE-44FF-9D89-2FE7A9A07BD8}" sibTransId="{8B700B71-2F8F-48D7-BF32-FF8C21B64E56}"/>
    <dgm:cxn modelId="{2E92260A-EF82-4BA2-BDA7-5C469BA69CBD}" type="presOf" srcId="{51B314C1-0E8F-43D9-AD2D-30639BFC6CC7}" destId="{A5A71454-8942-43C5-A6A9-7D82A4D50DF0}" srcOrd="0" destOrd="0"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956E2DB2-FCAA-4FC5-AF31-80250C690402}" type="presOf" srcId="{36BD8286-BD88-4A87-9157-3B1793362D3A}" destId="{E6F93A2A-3FB0-45DC-B0A7-423B2075E2E3}" srcOrd="0" destOrd="3"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B3618CFA-513A-44AA-9A54-2F523D109DA4}" srcId="{9E8CB76F-2049-431A-9C08-E0A136C74145}" destId="{A24D6DCB-3BF9-464B-8BC0-E6D201E718C5}" srcOrd="5" destOrd="0" parTransId="{F238C521-7B8F-44B9-BAD3-AC0BFF2BD253}" sibTransId="{FEE52194-C922-4A24-A6DF-6A649D3EC87C}"/>
    <dgm:cxn modelId="{72C8B3CE-A5CA-450B-BC33-D71A08CEEC30}" srcId="{8D48F7DA-BBFB-4499-9152-97C83528F49A}" destId="{90A98A2F-8032-41A4-9864-8910FAFE7A88}" srcOrd="3" destOrd="0" parTransId="{D559E0D3-85B3-43E1-8801-6A745CE4DB08}" sibTransId="{9486B827-222F-4961-BDF8-0514337B45D4}"/>
    <dgm:cxn modelId="{B294B4B9-8AA0-4A81-9551-DFD34DA259D8}" srcId="{51B314C1-0E8F-43D9-AD2D-30639BFC6CC7}" destId="{CD9C7332-5B84-4E72-8218-2336F8A63803}" srcOrd="1" destOrd="0" parTransId="{3C6F2BB4-5BDE-4D44-9ABF-355B01877D92}" sibTransId="{6080A6A6-C3BE-4140-A521-8CE9227A2F4F}"/>
    <dgm:cxn modelId="{DDD1E2F9-74BD-4993-B848-437AE6876006}" type="presOf" srcId="{492AD1BA-0449-4B1F-82CB-06325C3C7441}" destId="{AEF37CF8-CC7C-4AEA-B88D-CFB304E35DB5}" srcOrd="0" destOrd="1" presId="urn:microsoft.com/office/officeart/2005/8/layout/hList1"/>
    <dgm:cxn modelId="{187ED2BB-76F7-4CBF-9544-F178352CDCB6}" srcId="{8D48F7DA-BBFB-4499-9152-97C83528F49A}" destId="{DBF1121F-8BFA-4D0C-96B7-83E8CD0CA466}" srcOrd="2" destOrd="0" parTransId="{FD05899E-4339-4314-98F7-6E35C5A2AA5F}" sibTransId="{4448D379-8100-4F0A-AC0B-48CB0A7557A8}"/>
    <dgm:cxn modelId="{597C8BA6-7C13-42A3-9105-3E39EC387074}" srcId="{8D48F7DA-BBFB-4499-9152-97C83528F49A}" destId="{53949251-3310-48EC-B957-B47F042BDCBE}" srcOrd="4" destOrd="0" parTransId="{228E48CF-AA69-4CFA-BEDB-8C5D782D877F}" sibTransId="{1D7F8173-4FA6-44BA-9950-F104FC0CF425}"/>
    <dgm:cxn modelId="{7C45A07F-1135-4AE2-8FB9-1A097F2BE28C}" srcId="{8D48F7DA-BBFB-4499-9152-97C83528F49A}" destId="{492AD1BA-0449-4B1F-82CB-06325C3C7441}" srcOrd="1" destOrd="0" parTransId="{6CF86BD1-79D6-4E7E-B254-2023A2677F49}" sibTransId="{3D216648-D7EF-4E26-8F49-6113E0EE0A52}"/>
    <dgm:cxn modelId="{EE895559-6286-4042-95B4-34FE298EC618}" srcId="{9E8CB76F-2049-431A-9C08-E0A136C74145}" destId="{F99941A0-545A-4883-9819-59660C3594F2}" srcOrd="9" destOrd="0" parTransId="{59661E33-7117-4ECC-8BB1-5D7E0433BC47}" sibTransId="{34960612-D2F9-4588-9101-470CDAD7F437}"/>
    <dgm:cxn modelId="{53579B19-586E-45A5-96A2-3AEFAF676F13}" type="presOf" srcId="{CDAC2305-AABB-498D-9954-9B67913F8713}" destId="{BC3B7E54-6D6E-44C4-A92A-089568618AE7}" srcOrd="0" destOrd="8" presId="urn:microsoft.com/office/officeart/2005/8/layout/hList1"/>
    <dgm:cxn modelId="{648D697E-9B48-4D6F-B7E8-E3AC8C81E375}" srcId="{8D48F7DA-BBFB-4499-9152-97C83528F49A}" destId="{6BB9962D-A921-4F62-A86F-B571C8BAF431}" srcOrd="0" destOrd="0" parTransId="{096CBD8D-6173-49B9-88B9-B2D3CC603ED0}" sibTransId="{FE34A885-DA18-4F60-B383-B5AACBA88DE1}"/>
    <dgm:cxn modelId="{0A25593A-2742-4B6D-B02F-D361710DF9E4}" type="presOf" srcId="{A24D6DCB-3BF9-464B-8BC0-E6D201E718C5}" destId="{BC3B7E54-6D6E-44C4-A92A-089568618AE7}" srcOrd="0" destOrd="5" presId="urn:microsoft.com/office/officeart/2005/8/layout/hList1"/>
    <dgm:cxn modelId="{EC517C19-5CDA-43E6-A9E2-62F9A66BA830}" type="presOf" srcId="{DBF1121F-8BFA-4D0C-96B7-83E8CD0CA466}" destId="{AEF37CF8-CC7C-4AEA-B88D-CFB304E35DB5}" srcOrd="0" destOrd="2" presId="urn:microsoft.com/office/officeart/2005/8/layout/hList1"/>
    <dgm:cxn modelId="{976BA759-3261-482E-9732-0213E2C11EC6}" type="presOf" srcId="{9E0F9FF4-8E97-4C86-9DA2-428B0087EAAF}" destId="{BC3B7E54-6D6E-44C4-A92A-089568618AE7}" srcOrd="0" destOrd="4" presId="urn:microsoft.com/office/officeart/2005/8/layout/hList1"/>
    <dgm:cxn modelId="{08C3D12D-99A8-4A2D-B53E-2E3E99D90B44}" srcId="{462B5889-8FA2-458B-906E-7D0A7FD7D8FF}" destId="{51B314C1-0E8F-43D9-AD2D-30639BFC6CC7}" srcOrd="2" destOrd="0" parTransId="{3AFA477A-E883-4E8D-B31C-15D44DDE6649}" sibTransId="{8F13D755-9D44-4C0B-B08C-D6EF7DCC57AF}"/>
    <dgm:cxn modelId="{BB2C03E4-BAAE-4A57-A588-54DCBAF88A58}" srcId="{9E8CB76F-2049-431A-9C08-E0A136C74145}" destId="{F8AE8D86-40C3-4EF8-B0D1-6D364FA137A0}" srcOrd="7" destOrd="0" parTransId="{2BF4CC60-6A0A-4AFE-B1C6-6237706E6B43}" sibTransId="{766C3AFA-731F-4006-ABE3-33781916E5FB}"/>
    <dgm:cxn modelId="{B6A741A4-EED9-4507-ACBD-3DC11AC2B71B}" type="presOf" srcId="{A6A18BE2-CF08-44F0-AA8A-D7624F5CF1AB}" destId="{BC3B7E54-6D6E-44C4-A92A-089568618AE7}" srcOrd="0" destOrd="2"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F9C6F102-2BA9-4B05-90F0-FDAD0589FF0D}" type="presOf" srcId="{9E8CB76F-2049-431A-9C08-E0A136C74145}" destId="{8CCCE849-3C31-458E-9F06-29B27A05C70D}" srcOrd="0" destOrd="0" presId="urn:microsoft.com/office/officeart/2005/8/layout/hList1"/>
    <dgm:cxn modelId="{3599C752-D475-462E-B5AE-2BC25C0DAF9B}" type="presOf" srcId="{F8AE8D86-40C3-4EF8-B0D1-6D364FA137A0}" destId="{BC3B7E54-6D6E-44C4-A92A-089568618AE7}" srcOrd="0" destOrd="7" presId="urn:microsoft.com/office/officeart/2005/8/layout/hList1"/>
    <dgm:cxn modelId="{9A822A8F-C17A-498A-8DBC-12986E7FF572}" srcId="{603AEEAF-F684-4D8A-A7E4-887E0E375FC1}" destId="{99D7D621-DAA8-4EA6-A4FC-250F94F4ACB0}" srcOrd="4" destOrd="0" parTransId="{B294F4C6-1879-425D-8374-72C9C319FA49}" sibTransId="{3B6498EE-6865-4900-AD9A-874DCFE70183}"/>
    <dgm:cxn modelId="{6AD6A94A-0D58-4525-9BC2-DE83D394C997}" srcId="{603AEEAF-F684-4D8A-A7E4-887E0E375FC1}" destId="{DC182281-1452-4873-BAAB-E3698D6FC1DC}" srcOrd="1" destOrd="0" parTransId="{4A5103D4-9082-4BAD-BFBD-C07A2CC170A6}" sibTransId="{EF6951A2-5E2B-4B84-A75E-188396412879}"/>
    <dgm:cxn modelId="{DD60B622-8C46-42F8-AFE9-741224CACF25}" type="presOf" srcId="{634F591D-4803-4CF5-A755-C90F4517786C}" destId="{E6F93A2A-3FB0-45DC-B0A7-423B2075E2E3}" srcOrd="0" destOrd="2" presId="urn:microsoft.com/office/officeart/2005/8/layout/hList1"/>
    <dgm:cxn modelId="{8E468DA7-6474-4AB1-8189-9968E542B4B9}" type="presOf" srcId="{2FA8557F-746C-48CC-AE72-9388E450E751}" destId="{BC3B7E54-6D6E-44C4-A92A-089568618AE7}" srcOrd="0" destOrd="0" presId="urn:microsoft.com/office/officeart/2005/8/layout/hList1"/>
    <dgm:cxn modelId="{B8559D0F-2634-48A3-8EF4-3874B3393626}" srcId="{9E8CB76F-2049-431A-9C08-E0A136C74145}" destId="{9E0F9FF4-8E97-4C86-9DA2-428B0087EAAF}" srcOrd="4" destOrd="0" parTransId="{39B02121-AC1E-4FF7-B624-4D927EE877FC}" sibTransId="{DD5E1214-A952-4519-BA98-0667E12906C8}"/>
    <dgm:cxn modelId="{EB370B24-725A-48A9-AF26-2711A18E5515}" srcId="{603AEEAF-F684-4D8A-A7E4-887E0E375FC1}" destId="{36BD8286-BD88-4A87-9157-3B1793362D3A}" srcOrd="3" destOrd="0" parTransId="{ADC6A5D0-5927-40E1-8896-3234B0B7F5C9}" sibTransId="{85B5ED9D-B83E-448C-B720-FFC400B31185}"/>
    <dgm:cxn modelId="{DAE4E92A-EA90-451E-8B5A-E9DBEB499538}" type="presOf" srcId="{CD9C7332-5B84-4E72-8218-2336F8A63803}" destId="{8400A76D-CCE0-4375-AB75-D238D2558CF1}" srcOrd="0" destOrd="1" presId="urn:microsoft.com/office/officeart/2005/8/layout/hList1"/>
    <dgm:cxn modelId="{80E2319E-1890-408C-AE19-600860C0E373}" type="presOf" srcId="{53949251-3310-48EC-B957-B47F042BDCBE}" destId="{AEF37CF8-CC7C-4AEA-B88D-CFB304E35DB5}" srcOrd="0" destOrd="4" presId="urn:microsoft.com/office/officeart/2005/8/layout/hList1"/>
    <dgm:cxn modelId="{EDB0C511-472A-400C-86C9-9FCCBE9B2592}" srcId="{9E8CB76F-2049-431A-9C08-E0A136C74145}" destId="{CDAC2305-AABB-498D-9954-9B67913F8713}" srcOrd="8" destOrd="0" parTransId="{FEC5A3E0-841B-4B14-B8F5-22F644E7A3B0}" sibTransId="{904EE64A-0AF0-43B2-9B61-22FC9F80289F}"/>
    <dgm:cxn modelId="{69BB863B-B4DB-4128-94B3-C0D243563DC1}" type="presOf" srcId="{603AEEAF-F684-4D8A-A7E4-887E0E375FC1}" destId="{4E17E5B9-5C8D-4ED5-943B-2AA1C844039E}" srcOrd="0" destOrd="0" presId="urn:microsoft.com/office/officeart/2005/8/layout/hList1"/>
    <dgm:cxn modelId="{F91D6A01-6975-4183-B5CA-32C25227C6E6}" type="presOf" srcId="{2DE2859B-8E04-4E5A-B4AA-8DF1CBEC00E7}" destId="{BC3B7E54-6D6E-44C4-A92A-089568618AE7}" srcOrd="0" destOrd="6" presId="urn:microsoft.com/office/officeart/2005/8/layout/hList1"/>
    <dgm:cxn modelId="{45B25F96-804B-4F29-8BCA-62107E7B8A1B}" type="presOf" srcId="{142F616F-0834-4085-A951-45F60AC0600A}" destId="{E6F93A2A-3FB0-45DC-B0A7-423B2075E2E3}" srcOrd="0" destOrd="0" presId="urn:microsoft.com/office/officeart/2005/8/layout/hList1"/>
    <dgm:cxn modelId="{1F39A1B2-1422-4FA0-97E8-11B06597CC65}" type="presOf" srcId="{D4E6A407-62BA-43DA-8142-3BD3C5DF999B}" destId="{8400A76D-CCE0-4375-AB75-D238D2558CF1}" srcOrd="0" destOrd="0"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B8B2278F-8ABD-48D2-A8D9-537F4AFAA87A}" type="presOf" srcId="{DC182281-1452-4873-BAAB-E3698D6FC1DC}" destId="{E6F93A2A-3FB0-45DC-B0A7-423B2075E2E3}" srcOrd="0" destOrd="1" presId="urn:microsoft.com/office/officeart/2005/8/layout/hList1"/>
    <dgm:cxn modelId="{C80D7A9D-1CBD-4D01-995B-8F69EAFD61F1}" type="presParOf" srcId="{3BE66233-68EB-4712-AF4C-48D78D583849}" destId="{544A16FB-92AB-4CBB-8C07-794A531D2F15}" srcOrd="0" destOrd="0" presId="urn:microsoft.com/office/officeart/2005/8/layout/hList1"/>
    <dgm:cxn modelId="{B3C83A88-B174-4FC7-A35B-753018AB6A23}" type="presParOf" srcId="{544A16FB-92AB-4CBB-8C07-794A531D2F15}" destId="{8CCCE849-3C31-458E-9F06-29B27A05C70D}" srcOrd="0" destOrd="0" presId="urn:microsoft.com/office/officeart/2005/8/layout/hList1"/>
    <dgm:cxn modelId="{A74B18AF-8E3E-49B2-8C54-F7199E72CE09}" type="presParOf" srcId="{544A16FB-92AB-4CBB-8C07-794A531D2F15}" destId="{BC3B7E54-6D6E-44C4-A92A-089568618AE7}" srcOrd="1" destOrd="0" presId="urn:microsoft.com/office/officeart/2005/8/layout/hList1"/>
    <dgm:cxn modelId="{58BE4778-8778-462C-B71E-B95AA175DF10}" type="presParOf" srcId="{3BE66233-68EB-4712-AF4C-48D78D583849}" destId="{4322B7A1-510A-492D-A54F-49B3970372D6}" srcOrd="1" destOrd="0" presId="urn:microsoft.com/office/officeart/2005/8/layout/hList1"/>
    <dgm:cxn modelId="{7B0DAF08-7591-4A5A-B8FC-A10CBD2EC62E}" type="presParOf" srcId="{3BE66233-68EB-4712-AF4C-48D78D583849}" destId="{8C82F9AC-6C2C-4F10-B9C5-F0E88303896B}" srcOrd="2" destOrd="0" presId="urn:microsoft.com/office/officeart/2005/8/layout/hList1"/>
    <dgm:cxn modelId="{FB5F607E-F4C0-4927-AB4D-128CEF5BF31B}" type="presParOf" srcId="{8C82F9AC-6C2C-4F10-B9C5-F0E88303896B}" destId="{866A8F34-8704-441F-B8F5-42C854A585BE}" srcOrd="0" destOrd="0" presId="urn:microsoft.com/office/officeart/2005/8/layout/hList1"/>
    <dgm:cxn modelId="{F4736083-FAAE-45D7-9F00-63753F74D4CE}" type="presParOf" srcId="{8C82F9AC-6C2C-4F10-B9C5-F0E88303896B}" destId="{AEF37CF8-CC7C-4AEA-B88D-CFB304E35DB5}" srcOrd="1" destOrd="0" presId="urn:microsoft.com/office/officeart/2005/8/layout/hList1"/>
    <dgm:cxn modelId="{1D574FA4-9E70-435E-932C-F7BA354F57C3}" type="presParOf" srcId="{3BE66233-68EB-4712-AF4C-48D78D583849}" destId="{A45D426A-9175-4EC3-A3F1-EB887A90517E}" srcOrd="3" destOrd="0" presId="urn:microsoft.com/office/officeart/2005/8/layout/hList1"/>
    <dgm:cxn modelId="{CFB3DF03-6F12-41DB-9EE2-8D820E20A0D1}" type="presParOf" srcId="{3BE66233-68EB-4712-AF4C-48D78D583849}" destId="{DB8909C7-D95D-4295-A846-F676B9C77EE5}" srcOrd="4" destOrd="0" presId="urn:microsoft.com/office/officeart/2005/8/layout/hList1"/>
    <dgm:cxn modelId="{50DF96B4-96FC-4605-9580-55AF6EB9994B}" type="presParOf" srcId="{DB8909C7-D95D-4295-A846-F676B9C77EE5}" destId="{A5A71454-8942-43C5-A6A9-7D82A4D50DF0}" srcOrd="0" destOrd="0" presId="urn:microsoft.com/office/officeart/2005/8/layout/hList1"/>
    <dgm:cxn modelId="{F8CC176B-6B00-49EF-A702-585F6DC7DE67}" type="presParOf" srcId="{DB8909C7-D95D-4295-A846-F676B9C77EE5}" destId="{8400A76D-CCE0-4375-AB75-D238D2558CF1}" srcOrd="1" destOrd="0" presId="urn:microsoft.com/office/officeart/2005/8/layout/hList1"/>
    <dgm:cxn modelId="{9FA26256-FA19-49A5-862B-9725DDB77632}" type="presParOf" srcId="{3BE66233-68EB-4712-AF4C-48D78D583849}" destId="{1E128846-01D7-4D9E-BDF9-68A5AD90A9C7}" srcOrd="5" destOrd="0" presId="urn:microsoft.com/office/officeart/2005/8/layout/hList1"/>
    <dgm:cxn modelId="{9E7841D6-5462-406C-9A62-F22F49F26F1B}" type="presParOf" srcId="{3BE66233-68EB-4712-AF4C-48D78D583849}" destId="{38990EC5-7E5D-49F0-AF68-828B60148C0F}" srcOrd="6" destOrd="0" presId="urn:microsoft.com/office/officeart/2005/8/layout/hList1"/>
    <dgm:cxn modelId="{8822AF5D-CF06-4CDD-A179-836E62D63040}" type="presParOf" srcId="{38990EC5-7E5D-49F0-AF68-828B60148C0F}" destId="{4E17E5B9-5C8D-4ED5-943B-2AA1C844039E}" srcOrd="0" destOrd="0" presId="urn:microsoft.com/office/officeart/2005/8/layout/hList1"/>
    <dgm:cxn modelId="{3D411B91-D91C-46CF-969D-C5327F7F4EAE}" type="presParOf" srcId="{38990EC5-7E5D-49F0-AF68-828B60148C0F}" destId="{E6F93A2A-3FB0-45DC-B0A7-423B2075E2E3}"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Přijetí do nemocnice</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Dodržení termínu přijetí</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976CFF03-9B85-48CA-B879-4F22796ABE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čekání na přijetí do nemocnice vzhledem ke zdravotnímu stavu</a:t>
          </a:r>
          <a:endParaRPr lang="cs-CZ" sz="1000" dirty="0">
            <a:solidFill>
              <a:srgbClr val="969696"/>
            </a:solidFill>
          </a:endParaRPr>
        </a:p>
      </dgm:t>
    </dgm:pt>
    <dgm:pt modelId="{F42BE7C6-4DBA-455D-A9A5-33D9F52D92E4}" type="parTrans" cxnId="{F1C26DB5-92C4-4F42-BAF2-10B59A11A012}">
      <dgm:prSet/>
      <dgm:spPr/>
      <dgm:t>
        <a:bodyPr/>
        <a:lstStyle/>
        <a:p>
          <a:endParaRPr lang="cs-CZ"/>
        </a:p>
      </dgm:t>
    </dgm:pt>
    <dgm:pt modelId="{5D364DCE-3169-4108-9843-9CF084160BA4}" type="sibTrans" cxnId="{F1C26DB5-92C4-4F42-BAF2-10B59A11A012}">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Respekt, ohled, úcta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6620989D-8E55-4991-9C30-1D663DF449A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FB8E6DC9-F200-4841-9AD2-6E99DD5D9E47}" type="parTrans" cxnId="{E59A2414-8ABE-4C24-A75E-A3E869CB8A8D}">
      <dgm:prSet/>
      <dgm:spPr/>
      <dgm:t>
        <a:bodyPr/>
        <a:lstStyle/>
        <a:p>
          <a:endParaRPr lang="cs-CZ"/>
        </a:p>
      </dgm:t>
    </dgm:pt>
    <dgm:pt modelId="{0C25783B-E771-47CA-8869-3A0BCDAFEC3B}" type="sibTrans" cxnId="{E59A2414-8ABE-4C24-A75E-A3E869CB8A8D}">
      <dgm:prSet/>
      <dgm:spPr/>
      <dgm:t>
        <a:bodyPr/>
        <a:lstStyle/>
        <a:p>
          <a:endParaRPr lang="cs-CZ"/>
        </a:p>
      </dgm:t>
    </dgm:pt>
    <dgm:pt modelId="{51B314C1-0E8F-43D9-AD2D-30639BFC6CC7}">
      <dgm:prSet phldrT="[Tex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Koordinace a integrace péče</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Kontinuita informací ze strany zdravotnického personálu</a:t>
          </a:r>
          <a:endParaRPr lang="cs-CZ" sz="1000" dirty="0">
            <a:solidFill>
              <a:srgbClr val="333399"/>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713FA488-AC6E-4303-BDB0-81937D83992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Dosažitelnost zdravotnického personálu</a:t>
          </a:r>
          <a:endParaRPr lang="cs-CZ" sz="1000" dirty="0">
            <a:solidFill>
              <a:srgbClr val="333399"/>
            </a:solidFill>
          </a:endParaRPr>
        </a:p>
      </dgm:t>
    </dgm:pt>
    <dgm:pt modelId="{0B394E5A-A926-440C-BF9C-87B28A062080}" type="parTrans" cxnId="{36073624-9F3A-40E8-9B4D-0974027DE716}">
      <dgm:prSet/>
      <dgm:spPr/>
      <dgm:t>
        <a:bodyPr/>
        <a:lstStyle/>
        <a:p>
          <a:endParaRPr lang="cs-CZ"/>
        </a:p>
      </dgm:t>
    </dgm:pt>
    <dgm:pt modelId="{E8ABE47B-58F8-469C-9107-D2A454438584}" type="sibTrans" cxnId="{36073624-9F3A-40E8-9B4D-0974027DE716}">
      <dgm:prSet/>
      <dgm:spPr/>
      <dgm:t>
        <a:bodyPr/>
        <a:lstStyle/>
        <a:p>
          <a:endParaRPr lang="cs-CZ"/>
        </a:p>
      </dgm:t>
    </dgm:pt>
    <dgm:pt modelId="{11C0933D-1A09-42C4-95BD-150894C9FCA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Zhoršení zdravotních potíží během čekání na přijetí do nemocnice</a:t>
          </a:r>
          <a:endParaRPr lang="cs-CZ" sz="1000" dirty="0">
            <a:solidFill>
              <a:srgbClr val="969696"/>
            </a:solidFill>
          </a:endParaRPr>
        </a:p>
      </dgm:t>
    </dgm:pt>
    <dgm:pt modelId="{74DA05F6-6C8D-4C81-A22C-32BE41D66646}" type="parTrans" cxnId="{67065285-6C50-44B9-A67D-9AD996F6B16D}">
      <dgm:prSet/>
      <dgm:spPr/>
      <dgm:t>
        <a:bodyPr/>
        <a:lstStyle/>
        <a:p>
          <a:endParaRPr lang="cs-CZ"/>
        </a:p>
      </dgm:t>
    </dgm:pt>
    <dgm:pt modelId="{487E67E2-05BD-4F1E-A576-A9D533A5090F}" type="sibTrans" cxnId="{67065285-6C50-44B9-A67D-9AD996F6B16D}">
      <dgm:prSet/>
      <dgm:spPr/>
      <dgm:t>
        <a:bodyPr/>
        <a:lstStyle/>
        <a:p>
          <a:endParaRPr lang="cs-CZ"/>
        </a:p>
      </dgm:t>
    </dgm:pt>
    <dgm:pt modelId="{E3E8CCC4-5C7D-4ED4-9277-BE2E04AEE60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7F95443A-B377-4AA4-BD92-7D11AE6B8798}" type="parTrans" cxnId="{3457F227-6C21-4BC6-8206-363457FD6B8E}">
      <dgm:prSet/>
      <dgm:spPr/>
      <dgm:t>
        <a:bodyPr/>
        <a:lstStyle/>
        <a:p>
          <a:endParaRPr lang="cs-CZ"/>
        </a:p>
      </dgm:t>
    </dgm:pt>
    <dgm:pt modelId="{AF46762B-5DE5-4FD5-B576-0AC310965882}" type="sibTrans" cxnId="{3457F227-6C21-4BC6-8206-363457FD6B8E}">
      <dgm:prSet/>
      <dgm:spPr/>
      <dgm:t>
        <a:bodyPr/>
        <a:lstStyle/>
        <a:p>
          <a:endParaRPr lang="cs-CZ"/>
        </a:p>
      </dgm:t>
    </dgm:pt>
    <dgm:pt modelId="{292E14AD-BB16-4C13-B191-B27C4521D42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9AA3A1B9-34B6-4E1A-85B3-94C1EDE23466}" type="parTrans" cxnId="{7FD46E2C-7A3F-4587-A64F-563171400B03}">
      <dgm:prSet/>
      <dgm:spPr/>
      <dgm:t>
        <a:bodyPr/>
        <a:lstStyle/>
        <a:p>
          <a:endParaRPr lang="cs-CZ"/>
        </a:p>
      </dgm:t>
    </dgm:pt>
    <dgm:pt modelId="{E904C6D2-ECEC-40FD-B7D6-6B7F0C304AB5}" type="sibTrans" cxnId="{7FD46E2C-7A3F-4587-A64F-563171400B03}">
      <dgm:prSet/>
      <dgm:spPr/>
      <dgm:t>
        <a:bodyPr/>
        <a:lstStyle/>
        <a:p>
          <a:endParaRPr lang="cs-CZ"/>
        </a:p>
      </dgm:t>
    </dgm:pt>
    <dgm:pt modelId="{04FB6BD8-E7B2-4E3E-BB6F-0BDD5644C83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Doba čekání na uložení na lůžko</a:t>
          </a:r>
          <a:endParaRPr lang="cs-CZ" sz="1000" dirty="0">
            <a:solidFill>
              <a:srgbClr val="969696"/>
            </a:solidFill>
          </a:endParaRPr>
        </a:p>
      </dgm:t>
    </dgm:pt>
    <dgm:pt modelId="{730EBBCC-88EF-4500-B09D-199F14141A63}" type="parTrans" cxnId="{2BB9010A-301D-414A-9D82-C0A9400A1833}">
      <dgm:prSet/>
      <dgm:spPr/>
      <dgm:t>
        <a:bodyPr/>
        <a:lstStyle/>
        <a:p>
          <a:endParaRPr lang="cs-CZ"/>
        </a:p>
      </dgm:t>
    </dgm:pt>
    <dgm:pt modelId="{0D2F49FC-46D0-4F2C-A51A-D3208930EFB2}" type="sibTrans" cxnId="{2BB9010A-301D-414A-9D82-C0A9400A1833}">
      <dgm:prSet/>
      <dgm:spPr/>
      <dgm:t>
        <a:bodyPr/>
        <a:lstStyle/>
        <a:p>
          <a:endParaRPr lang="cs-CZ"/>
        </a:p>
      </dgm:t>
    </dgm:pt>
    <dgm:pt modelId="{935A818F-6D70-4235-B6AD-93B0E230F7C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6AB9F796-148C-4175-B8D3-985C57536455}" type="parTrans" cxnId="{1F9F88F3-FBD5-4CFC-BB87-E2ABDC47EB23}">
      <dgm:prSet/>
      <dgm:spPr/>
      <dgm:t>
        <a:bodyPr/>
        <a:lstStyle/>
        <a:p>
          <a:endParaRPr lang="cs-CZ"/>
        </a:p>
      </dgm:t>
    </dgm:pt>
    <dgm:pt modelId="{295D033D-3014-44FC-8835-B5CBE9D728A2}" type="sibTrans" cxnId="{1F9F88F3-FBD5-4CFC-BB87-E2ABDC47EB23}">
      <dgm:prSet/>
      <dgm:spPr/>
      <dgm:t>
        <a:bodyPr/>
        <a:lstStyle/>
        <a:p>
          <a:endParaRPr lang="cs-CZ"/>
        </a:p>
      </dgm:t>
    </dgm:pt>
    <dgm:pt modelId="{11B59264-347E-4742-8949-6B6BE211494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76A56576-1E0F-467B-ABD8-9BCFD6F96006}" type="parTrans" cxnId="{9FDC398A-3730-4B4E-A834-A293DAF678FD}">
      <dgm:prSet/>
      <dgm:spPr/>
      <dgm:t>
        <a:bodyPr/>
        <a:lstStyle/>
        <a:p>
          <a:endParaRPr lang="cs-CZ"/>
        </a:p>
      </dgm:t>
    </dgm:pt>
    <dgm:pt modelId="{9DE69996-BB3B-43E3-99F3-E90FE943A37D}" type="sibTrans" cxnId="{9FDC398A-3730-4B4E-A834-A293DAF678FD}">
      <dgm:prSet/>
      <dgm:spPr/>
      <dgm:t>
        <a:bodyPr/>
        <a:lstStyle/>
        <a:p>
          <a:endParaRPr lang="cs-CZ"/>
        </a:p>
      </dgm:t>
    </dgm:pt>
    <dgm:pt modelId="{82F5793B-D6DE-4CC5-99D7-F52C71C892D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E1FBA2B5-F2B3-4ED6-A30F-A573595314A3}" type="parTrans" cxnId="{5F73DED8-93AA-4A31-A4F6-BA56F7C5AC82}">
      <dgm:prSet/>
      <dgm:spPr/>
      <dgm:t>
        <a:bodyPr/>
        <a:lstStyle/>
        <a:p>
          <a:endParaRPr lang="cs-CZ"/>
        </a:p>
      </dgm:t>
    </dgm:pt>
    <dgm:pt modelId="{8E74858B-EA06-4B93-A6B0-65218C28286C}" type="sibTrans" cxnId="{5F73DED8-93AA-4A31-A4F6-BA56F7C5AC82}">
      <dgm:prSet/>
      <dgm:spPr/>
      <dgm:t>
        <a:bodyPr/>
        <a:lstStyle/>
        <a:p>
          <a:endParaRPr lang="cs-CZ"/>
        </a:p>
      </dgm:t>
    </dgm:pt>
    <dgm:pt modelId="{569B9EB3-7A57-4048-B7AD-293A7750CC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F3BE183-297A-407A-AA5C-0688169FB77E}" type="parTrans" cxnId="{F91EA7D4-205B-48F4-BE0B-B5619375A97C}">
      <dgm:prSet/>
      <dgm:spPr/>
      <dgm:t>
        <a:bodyPr/>
        <a:lstStyle/>
        <a:p>
          <a:endParaRPr lang="cs-CZ"/>
        </a:p>
      </dgm:t>
    </dgm:pt>
    <dgm:pt modelId="{591FCADC-E0F4-47F5-968E-838B3AC121C1}" type="sibTrans" cxnId="{F91EA7D4-205B-48F4-BE0B-B5619375A97C}">
      <dgm:prSet/>
      <dgm:spPr/>
      <dgm:t>
        <a:bodyPr/>
        <a:lstStyle/>
        <a:p>
          <a:endParaRPr lang="cs-CZ"/>
        </a:p>
      </dgm:t>
    </dgm:pt>
    <dgm:pt modelId="{FE286803-23A2-4046-8150-5C1E4635F5D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Úcta a respekt ze strany zdravotnického personálu</a:t>
          </a:r>
          <a:endParaRPr lang="cs-CZ" sz="1000" dirty="0">
            <a:solidFill>
              <a:srgbClr val="969696"/>
            </a:solidFill>
          </a:endParaRPr>
        </a:p>
      </dgm:t>
    </dgm:pt>
    <dgm:pt modelId="{49A95415-A19E-42EA-8DBE-815F17F58CE4}" type="parTrans" cxnId="{3F76EAF8-75F8-4764-A55B-1A7CA75C51D3}">
      <dgm:prSet/>
      <dgm:spPr/>
      <dgm:t>
        <a:bodyPr/>
        <a:lstStyle/>
        <a:p>
          <a:endParaRPr lang="cs-CZ"/>
        </a:p>
      </dgm:t>
    </dgm:pt>
    <dgm:pt modelId="{C724E5C8-CAD9-47BB-85E1-C7BCE33DC8C3}" type="sibTrans" cxnId="{3F76EAF8-75F8-4764-A55B-1A7CA75C51D3}">
      <dgm:prSet/>
      <dgm:spPr/>
      <dgm:t>
        <a:bodyPr/>
        <a:lstStyle/>
        <a:p>
          <a:endParaRPr lang="cs-CZ"/>
        </a:p>
      </dgm:t>
    </dgm:pt>
    <dgm:pt modelId="{744210FC-3DCC-4A07-A4DE-D4557E308D4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soukromí při probírání zdravotního stavu nebo léčby</a:t>
          </a:r>
          <a:endParaRPr lang="cs-CZ" sz="1000" dirty="0">
            <a:solidFill>
              <a:srgbClr val="333399"/>
            </a:solidFill>
          </a:endParaRPr>
        </a:p>
      </dgm:t>
    </dgm:pt>
    <dgm:pt modelId="{FB46D935-A126-4B9C-ADAA-4CF0C455D0FA}" type="parTrans" cxnId="{F284CFBA-CA3B-49F4-AB3C-1FB0F8CFA1E5}">
      <dgm:prSet/>
      <dgm:spPr/>
      <dgm:t>
        <a:bodyPr/>
        <a:lstStyle/>
        <a:p>
          <a:endParaRPr lang="cs-CZ"/>
        </a:p>
      </dgm:t>
    </dgm:pt>
    <dgm:pt modelId="{7D5B79D9-C2DE-41CF-92D5-2F06BCE4195C}" type="sibTrans" cxnId="{F284CFBA-CA3B-49F4-AB3C-1FB0F8CFA1E5}">
      <dgm:prSet/>
      <dgm:spPr/>
      <dgm:t>
        <a:bodyPr/>
        <a:lstStyle/>
        <a:p>
          <a:endParaRPr lang="cs-CZ"/>
        </a:p>
      </dgm:t>
    </dgm:pt>
    <dgm:pt modelId="{1A500392-3A2F-4A53-9A11-EBF716F096E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Dostatek soukromí během vyšetření nebo léčby</a:t>
          </a:r>
          <a:endParaRPr lang="cs-CZ" sz="1000" dirty="0">
            <a:solidFill>
              <a:srgbClr val="333399"/>
            </a:solidFill>
          </a:endParaRPr>
        </a:p>
      </dgm:t>
    </dgm:pt>
    <dgm:pt modelId="{4178B119-F311-474E-9081-8BEA8480BD94}" type="parTrans" cxnId="{0225B3BF-1E39-4D0A-AC89-7A1FD4678785}">
      <dgm:prSet/>
      <dgm:spPr/>
      <dgm:t>
        <a:bodyPr/>
        <a:lstStyle/>
        <a:p>
          <a:endParaRPr lang="cs-CZ"/>
        </a:p>
      </dgm:t>
    </dgm:pt>
    <dgm:pt modelId="{A8443C68-4E13-4968-8E01-C1C1E88EAA27}" type="sibTrans" cxnId="{0225B3BF-1E39-4D0A-AC89-7A1FD4678785}">
      <dgm:prSet/>
      <dgm:spPr/>
      <dgm:t>
        <a:bodyPr/>
        <a:lstStyle/>
        <a:p>
          <a:endParaRPr lang="cs-CZ"/>
        </a:p>
      </dgm:t>
    </dgm:pt>
    <dgm:pt modelId="{9C23D7FC-21D0-45F6-81D5-FAC7CFE0E07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333399"/>
              </a:solidFill>
            </a:rPr>
            <a:t>Rychlost pomoci ze strany zdravotnického personálu</a:t>
          </a:r>
          <a:endParaRPr lang="cs-CZ" sz="1000" dirty="0">
            <a:solidFill>
              <a:srgbClr val="333399"/>
            </a:solidFill>
          </a:endParaRPr>
        </a:p>
      </dgm:t>
    </dgm:pt>
    <dgm:pt modelId="{7287D723-4FD9-406C-88E2-486F13F88C80}" type="parTrans" cxnId="{0E806622-2ACC-4C44-9B78-D89B2A1CE04B}">
      <dgm:prSet/>
      <dgm:spPr/>
      <dgm:t>
        <a:bodyPr/>
        <a:lstStyle/>
        <a:p>
          <a:endParaRPr lang="cs-CZ"/>
        </a:p>
      </dgm:t>
    </dgm:pt>
    <dgm:pt modelId="{5405798C-D4D8-475A-BCC2-4129E158B73D}" type="sibTrans" cxnId="{0E806622-2ACC-4C44-9B78-D89B2A1CE04B}">
      <dgm:prSet/>
      <dgm:spPr/>
      <dgm:t>
        <a:bodyPr/>
        <a:lstStyle/>
        <a:p>
          <a:endParaRPr lang="cs-CZ"/>
        </a:p>
      </dgm:t>
    </dgm:pt>
    <dgm:pt modelId="{DF4DDD2B-AE6B-45F7-A74C-7C5A78D21DF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Změna termínu dohodnutého vyšetření či zákroku</a:t>
          </a:r>
          <a:endParaRPr lang="cs-CZ" sz="1000" dirty="0">
            <a:solidFill>
              <a:srgbClr val="333399"/>
            </a:solidFill>
          </a:endParaRPr>
        </a:p>
      </dgm:t>
    </dgm:pt>
    <dgm:pt modelId="{C29CE6F2-F8B7-4A27-A0FE-D47801D16DB9}" type="parTrans" cxnId="{D92CA432-A6CA-45E5-A538-B9105163AFDA}">
      <dgm:prSet/>
      <dgm:spPr/>
      <dgm:t>
        <a:bodyPr/>
        <a:lstStyle/>
        <a:p>
          <a:endParaRPr lang="cs-CZ"/>
        </a:p>
      </dgm:t>
    </dgm:pt>
    <dgm:pt modelId="{F20DD4A6-3F2D-4666-B895-984BEC356439}" type="sibTrans" cxnId="{D92CA432-A6CA-45E5-A538-B9105163AFDA}">
      <dgm:prSet/>
      <dgm:spPr/>
      <dgm:t>
        <a:bodyPr/>
        <a:lstStyle/>
        <a:p>
          <a:endParaRPr lang="cs-CZ"/>
        </a:p>
      </dgm:t>
    </dgm:pt>
    <dgm:pt modelId="{1E89F988-BD57-4BF9-B7B9-69B1E60E74C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Celkové hodnocení péče</a:t>
          </a:r>
          <a:endParaRPr lang="cs-CZ" sz="1000" dirty="0">
            <a:solidFill>
              <a:srgbClr val="333399"/>
            </a:solidFill>
          </a:endParaRPr>
        </a:p>
      </dgm:t>
    </dgm:pt>
    <dgm:pt modelId="{B8382FE2-5227-4B06-9AF7-8BAEA57733CD}" type="parTrans" cxnId="{1175D270-A526-4C03-A42C-48A0569D02AE}">
      <dgm:prSet/>
      <dgm:spPr/>
      <dgm:t>
        <a:bodyPr/>
        <a:lstStyle/>
        <a:p>
          <a:endParaRPr lang="cs-CZ"/>
        </a:p>
      </dgm:t>
    </dgm:pt>
    <dgm:pt modelId="{D82BB5B2-3007-4042-B0BB-723716CCA6E5}" type="sibTrans" cxnId="{1175D270-A526-4C03-A42C-48A0569D02AE}">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Informace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5D7EDE81-5405-47CC-898F-BD67D65DC00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C7DBAEE9-DFCB-4A5B-BF0D-DF9BE0FDFAA7}" type="parTrans" cxnId="{A3ADE20C-A37C-450A-B666-7417675D5263}">
      <dgm:prSet/>
      <dgm:spPr/>
      <dgm:t>
        <a:bodyPr/>
        <a:lstStyle/>
        <a:p>
          <a:endParaRPr lang="cs-CZ"/>
        </a:p>
      </dgm:t>
    </dgm:pt>
    <dgm:pt modelId="{8400E76C-4C07-48F9-9987-4407A8FE2D74}" type="sibTrans" cxnId="{A3ADE20C-A37C-450A-B666-7417675D5263}">
      <dgm:prSet/>
      <dgm:spPr/>
      <dgm:t>
        <a:bodyPr/>
        <a:lstStyle/>
        <a:p>
          <a:endParaRPr lang="cs-CZ"/>
        </a:p>
      </dgm:t>
    </dgm:pt>
    <dgm:pt modelId="{2717ACF9-E8F2-4EEA-BE43-FE9309C35819}">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04E8F33B-4FE9-45B2-ACD4-85FC785E5A4A}" type="parTrans" cxnId="{AD4B1152-F58F-498E-991F-944F7F8C0F4C}">
      <dgm:prSet/>
      <dgm:spPr/>
      <dgm:t>
        <a:bodyPr/>
        <a:lstStyle/>
        <a:p>
          <a:endParaRPr lang="cs-CZ"/>
        </a:p>
      </dgm:t>
    </dgm:pt>
    <dgm:pt modelId="{5DF7971B-2722-4043-962B-B4D591807E19}" type="sibTrans" cxnId="{AD4B1152-F58F-498E-991F-944F7F8C0F4C}">
      <dgm:prSet/>
      <dgm:spPr/>
      <dgm:t>
        <a:bodyPr/>
        <a:lstStyle/>
        <a:p>
          <a:endParaRPr lang="cs-CZ"/>
        </a:p>
      </dgm:t>
    </dgm:pt>
    <dgm:pt modelId="{2E6C6FC0-6991-499F-9022-5A1A3AB435E1}">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B30BCCFC-E00C-4CBF-BD5E-E4D780481B0A}" type="parTrans" cxnId="{FC02266D-5563-42F6-BF20-56DBE934BE84}">
      <dgm:prSet/>
      <dgm:spPr/>
      <dgm:t>
        <a:bodyPr/>
        <a:lstStyle/>
        <a:p>
          <a:endParaRPr lang="cs-CZ"/>
        </a:p>
      </dgm:t>
    </dgm:pt>
    <dgm:pt modelId="{36440CE6-D2AE-4B7B-B2C3-D3978D53AF14}" type="sibTrans" cxnId="{FC02266D-5563-42F6-BF20-56DBE934BE84}">
      <dgm:prSet/>
      <dgm:spPr/>
      <dgm:t>
        <a:bodyPr/>
        <a:lstStyle/>
        <a:p>
          <a:endParaRPr lang="cs-CZ"/>
        </a:p>
      </dgm:t>
    </dgm:pt>
    <dgm:pt modelId="{8BFCA36A-223E-4F33-8CC3-501ACA134B48}">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3E0E1A37-5258-4775-93A7-2BA568BB4CAD}" type="parTrans" cxnId="{329B09A8-7E2C-4D13-BE65-069E96692E3A}">
      <dgm:prSet/>
      <dgm:spPr/>
      <dgm:t>
        <a:bodyPr/>
        <a:lstStyle/>
        <a:p>
          <a:endParaRPr lang="cs-CZ"/>
        </a:p>
      </dgm:t>
    </dgm:pt>
    <dgm:pt modelId="{DB683FC6-E2C9-457B-8FA4-9AE04538BE26}" type="sibTrans" cxnId="{329B09A8-7E2C-4D13-BE65-069E96692E3A}">
      <dgm:prSet/>
      <dgm:spPr/>
      <dgm:t>
        <a:bodyPr/>
        <a:lstStyle/>
        <a:p>
          <a:endParaRPr lang="cs-CZ"/>
        </a:p>
      </dgm:t>
    </dgm:pt>
    <dgm:pt modelId="{97CA993C-7D18-4B84-82C7-BC6918DFF605}">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Seznámení s právy nemocného</a:t>
          </a:r>
          <a:endParaRPr lang="cs-CZ" sz="1000" dirty="0">
            <a:solidFill>
              <a:srgbClr val="969696"/>
            </a:solidFill>
          </a:endParaRPr>
        </a:p>
      </dgm:t>
    </dgm:pt>
    <dgm:pt modelId="{4BC71381-5559-4DFC-891D-372C643348EF}" type="parTrans" cxnId="{B7AEA2C2-FA61-44B7-838E-A924C3980C90}">
      <dgm:prSet/>
      <dgm:spPr/>
      <dgm:t>
        <a:bodyPr/>
        <a:lstStyle/>
        <a:p>
          <a:endParaRPr lang="cs-CZ"/>
        </a:p>
      </dgm:t>
    </dgm:pt>
    <dgm:pt modelId="{F941324C-13B9-4540-B0DA-33DEC0276F4A}" type="sibTrans" cxnId="{B7AEA2C2-FA61-44B7-838E-A924C3980C9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custLinFactNeighborY="3139">
        <dgm:presLayoutVars>
          <dgm:bulletEnabled val="1"/>
        </dgm:presLayoutVars>
      </dgm:prSet>
      <dgm:spPr/>
      <dgm:t>
        <a:bodyPr/>
        <a:lstStyle/>
        <a:p>
          <a:endParaRPr lang="cs-CZ"/>
        </a:p>
      </dgm:t>
    </dgm:pt>
  </dgm:ptLst>
  <dgm:cxnLst>
    <dgm:cxn modelId="{FC02266D-5563-42F6-BF20-56DBE934BE84}" srcId="{603AEEAF-F684-4D8A-A7E4-887E0E375FC1}" destId="{2E6C6FC0-6991-499F-9022-5A1A3AB435E1}" srcOrd="3" destOrd="0" parTransId="{B30BCCFC-E00C-4CBF-BD5E-E4D780481B0A}" sibTransId="{36440CE6-D2AE-4B7B-B2C3-D3978D53AF14}"/>
    <dgm:cxn modelId="{ECA2A40A-85E1-4F1E-BECD-4CC17A08D00B}" type="presOf" srcId="{82F5793B-D6DE-4CC5-99D7-F52C71C892DB}" destId="{AEF37CF8-CC7C-4AEA-B88D-CFB304E35DB5}" srcOrd="0" destOrd="3"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3457F227-6C21-4BC6-8206-363457FD6B8E}" srcId="{9E8CB76F-2049-431A-9C08-E0A136C74145}" destId="{E3E8CCC4-5C7D-4ED4-9277-BE2E04AEE600}" srcOrd="3" destOrd="0" parTransId="{7F95443A-B377-4AA4-BD92-7D11AE6B8798}" sibTransId="{AF46762B-5DE5-4FD5-B576-0AC310965882}"/>
    <dgm:cxn modelId="{E59A2414-8ABE-4C24-A75E-A3E869CB8A8D}" srcId="{8D48F7DA-BBFB-4499-9152-97C83528F49A}" destId="{6620989D-8E55-4991-9C30-1D663DF449A5}" srcOrd="1" destOrd="0" parTransId="{FB8E6DC9-F200-4841-9AD2-6E99DD5D9E47}" sibTransId="{0C25783B-E771-47CA-8869-3A0BCDAFEC3B}"/>
    <dgm:cxn modelId="{499A115F-4790-43B2-B080-2B0EC315939B}" type="presOf" srcId="{9C23D7FC-21D0-45F6-81D5-FAC7CFE0E07E}" destId="{8400A76D-CCE0-4375-AB75-D238D2558CF1}" srcOrd="0" destOrd="4" presId="urn:microsoft.com/office/officeart/2005/8/layout/hList1"/>
    <dgm:cxn modelId="{B7AEA2C2-FA61-44B7-838E-A924C3980C90}" srcId="{603AEEAF-F684-4D8A-A7E4-887E0E375FC1}" destId="{97CA993C-7D18-4B84-82C7-BC6918DFF605}" srcOrd="5" destOrd="0" parTransId="{4BC71381-5559-4DFC-891D-372C643348EF}" sibTransId="{F941324C-13B9-4540-B0DA-33DEC0276F4A}"/>
    <dgm:cxn modelId="{2BB9010A-301D-414A-9D82-C0A9400A1833}" srcId="{9E8CB76F-2049-431A-9C08-E0A136C74145}" destId="{04FB6BD8-E7B2-4E3E-BB6F-0BDD5644C83A}" srcOrd="5" destOrd="0" parTransId="{730EBBCC-88EF-4500-B09D-199F14141A63}" sibTransId="{0D2F49FC-46D0-4F2C-A51A-D3208930EFB2}"/>
    <dgm:cxn modelId="{E0C3DB08-1F8A-4C8C-BA98-7DFB7A23AF11}" type="presOf" srcId="{744210FC-3DCC-4A07-A4DE-D4557E308D43}" destId="{8400A76D-CCE0-4375-AB75-D238D2558CF1}" srcOrd="0" destOrd="2" presId="urn:microsoft.com/office/officeart/2005/8/layout/hList1"/>
    <dgm:cxn modelId="{A3ADE20C-A37C-450A-B666-7417675D5263}" srcId="{603AEEAF-F684-4D8A-A7E4-887E0E375FC1}" destId="{5D7EDE81-5405-47CC-898F-BD67D65DC000}" srcOrd="1" destOrd="0" parTransId="{C7DBAEE9-DFCB-4A5B-BF0D-DF9BE0FDFAA7}" sibTransId="{8400E76C-4C07-48F9-9987-4407A8FE2D74}"/>
    <dgm:cxn modelId="{42F3EC86-BA9B-48B9-80BB-7019E3980CC7}" srcId="{462B5889-8FA2-458B-906E-7D0A7FD7D8FF}" destId="{8D48F7DA-BBFB-4499-9152-97C83528F49A}" srcOrd="1" destOrd="0" parTransId="{C43A8375-3D94-4AD8-809A-73F66B13643F}" sibTransId="{1A032CAE-7982-48C3-AA66-38F80B3D6EEE}"/>
    <dgm:cxn modelId="{AD4B1152-F58F-498E-991F-944F7F8C0F4C}" srcId="{603AEEAF-F684-4D8A-A7E4-887E0E375FC1}" destId="{2717ACF9-E8F2-4EEA-BE43-FE9309C35819}" srcOrd="2" destOrd="0" parTransId="{04E8F33B-4FE9-45B2-ACD4-85FC785E5A4A}" sibTransId="{5DF7971B-2722-4043-962B-B4D591807E19}"/>
    <dgm:cxn modelId="{0225B3BF-1E39-4D0A-AC89-7A1FD4678785}" srcId="{51B314C1-0E8F-43D9-AD2D-30639BFC6CC7}" destId="{1A500392-3A2F-4A53-9A11-EBF716F096E3}" srcOrd="3" destOrd="0" parTransId="{4178B119-F311-474E-9081-8BEA8480BD94}" sibTransId="{A8443C68-4E13-4968-8E01-C1C1E88EAA27}"/>
    <dgm:cxn modelId="{AD3CEA20-CB2E-4171-9D4A-1B55C0A41951}" type="presOf" srcId="{713FA488-AC6E-4303-BDB0-81937D83992A}" destId="{8400A76D-CCE0-4375-AB75-D238D2558CF1}" srcOrd="0" destOrd="1" presId="urn:microsoft.com/office/officeart/2005/8/layout/hList1"/>
    <dgm:cxn modelId="{17A45CD9-EB94-4829-86EC-D402152C8A22}" type="presOf" srcId="{569B9EB3-7A57-4048-B7AD-293A7750CCF4}" destId="{AEF37CF8-CC7C-4AEA-B88D-CFB304E35DB5}" srcOrd="0" destOrd="4" presId="urn:microsoft.com/office/officeart/2005/8/layout/hList1"/>
    <dgm:cxn modelId="{7FD46E2C-7A3F-4587-A64F-563171400B03}" srcId="{9E8CB76F-2049-431A-9C08-E0A136C74145}" destId="{292E14AD-BB16-4C13-B191-B27C4521D42C}" srcOrd="4" destOrd="0" parTransId="{9AA3A1B9-34B6-4E1A-85B3-94C1EDE23466}" sibTransId="{E904C6D2-ECEC-40FD-B7D6-6B7F0C304AB5}"/>
    <dgm:cxn modelId="{F1C26DB5-92C4-4F42-BAF2-10B59A11A012}" srcId="{9E8CB76F-2049-431A-9C08-E0A136C74145}" destId="{976CFF03-9B85-48CA-B879-4F22796ABEF4}" srcOrd="1" destOrd="0" parTransId="{F42BE7C6-4DBA-455D-A9A5-33D9F52D92E4}" sibTransId="{5D364DCE-3169-4108-9843-9CF084160BA4}"/>
    <dgm:cxn modelId="{675A90D2-80A5-4C9C-8594-6E29611D308F}" srcId="{462B5889-8FA2-458B-906E-7D0A7FD7D8FF}" destId="{9E8CB76F-2049-431A-9C08-E0A136C74145}" srcOrd="0" destOrd="0" parTransId="{69B8301E-B4B9-4916-8F78-E9329DAB69FD}" sibTransId="{9BC6E853-EAE5-4548-8EE5-FFDEACC00AC5}"/>
    <dgm:cxn modelId="{C33FDCF3-1E31-4E40-98A5-3BC86B1052A1}" type="presOf" srcId="{1E89F988-BD57-4BF9-B7B9-69B1E60E74CA}" destId="{8400A76D-CCE0-4375-AB75-D238D2558CF1}" srcOrd="0" destOrd="6" presId="urn:microsoft.com/office/officeart/2005/8/layout/hList1"/>
    <dgm:cxn modelId="{A536A90D-DABD-4BA5-89CF-0D02242D62A5}" type="presOf" srcId="{603AEEAF-F684-4D8A-A7E4-887E0E375FC1}" destId="{4E17E5B9-5C8D-4ED5-943B-2AA1C844039E}" srcOrd="0" destOrd="0"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5204C4C5-D23D-4CF2-8EBE-6A973E8BA696}" type="presOf" srcId="{8D48F7DA-BBFB-4499-9152-97C83528F49A}" destId="{866A8F34-8704-441F-B8F5-42C854A585BE}" srcOrd="0" destOrd="0" presId="urn:microsoft.com/office/officeart/2005/8/layout/hList1"/>
    <dgm:cxn modelId="{0E806622-2ACC-4C44-9B78-D89B2A1CE04B}" srcId="{51B314C1-0E8F-43D9-AD2D-30639BFC6CC7}" destId="{9C23D7FC-21D0-45F6-81D5-FAC7CFE0E07E}" srcOrd="4" destOrd="0" parTransId="{7287D723-4FD9-406C-88E2-486F13F88C80}" sibTransId="{5405798C-D4D8-475A-BCC2-4129E158B73D}"/>
    <dgm:cxn modelId="{CC70FB21-7BC6-4F68-B3DC-744758469670}" type="presOf" srcId="{51B314C1-0E8F-43D9-AD2D-30639BFC6CC7}" destId="{A5A71454-8942-43C5-A6A9-7D82A4D50DF0}" srcOrd="0" destOrd="0" presId="urn:microsoft.com/office/officeart/2005/8/layout/hList1"/>
    <dgm:cxn modelId="{648D697E-9B48-4D6F-B7E8-E3AC8C81E375}" srcId="{8D48F7DA-BBFB-4499-9152-97C83528F49A}" destId="{6BB9962D-A921-4F62-A86F-B571C8BAF431}" srcOrd="0" destOrd="0" parTransId="{096CBD8D-6173-49B9-88B9-B2D3CC603ED0}" sibTransId="{FE34A885-DA18-4F60-B383-B5AACBA88DE1}"/>
    <dgm:cxn modelId="{F284CFBA-CA3B-49F4-AB3C-1FB0F8CFA1E5}" srcId="{51B314C1-0E8F-43D9-AD2D-30639BFC6CC7}" destId="{744210FC-3DCC-4A07-A4DE-D4557E308D43}" srcOrd="2" destOrd="0" parTransId="{FB46D935-A126-4B9C-ADAA-4CF0C455D0FA}" sibTransId="{7D5B79D9-C2DE-41CF-92D5-2F06BCE4195C}"/>
    <dgm:cxn modelId="{3CCD0D5E-BE57-4762-983C-88926CC6CC80}" type="presOf" srcId="{976CFF03-9B85-48CA-B879-4F22796ABEF4}" destId="{BC3B7E54-6D6E-44C4-A92A-089568618AE7}" srcOrd="0" destOrd="1" presId="urn:microsoft.com/office/officeart/2005/8/layout/hList1"/>
    <dgm:cxn modelId="{6E136AD0-9DD3-438E-9923-2A84CF21DF69}" type="presOf" srcId="{935A818F-6D70-4235-B6AD-93B0E230F7C4}" destId="{BC3B7E54-6D6E-44C4-A92A-089568618AE7}" srcOrd="0" destOrd="6" presId="urn:microsoft.com/office/officeart/2005/8/layout/hList1"/>
    <dgm:cxn modelId="{3F76EAF8-75F8-4764-A55B-1A7CA75C51D3}" srcId="{8D48F7DA-BBFB-4499-9152-97C83528F49A}" destId="{FE286803-23A2-4046-8150-5C1E4635F5D8}" srcOrd="5" destOrd="0" parTransId="{49A95415-A19E-42EA-8DBE-815F17F58CE4}" sibTransId="{C724E5C8-CAD9-47BB-85E1-C7BCE33DC8C3}"/>
    <dgm:cxn modelId="{08C3D12D-99A8-4A2D-B53E-2E3E99D90B44}" srcId="{462B5889-8FA2-458B-906E-7D0A7FD7D8FF}" destId="{51B314C1-0E8F-43D9-AD2D-30639BFC6CC7}" srcOrd="2" destOrd="0" parTransId="{3AFA477A-E883-4E8D-B31C-15D44DDE6649}" sibTransId="{8F13D755-9D44-4C0B-B08C-D6EF7DCC57AF}"/>
    <dgm:cxn modelId="{60086937-EF0C-4236-BC98-0EFBEB09F5DB}" type="presOf" srcId="{2E6C6FC0-6991-499F-9022-5A1A3AB435E1}" destId="{E6F93A2A-3FB0-45DC-B0A7-423B2075E2E3}" srcOrd="0" destOrd="3" presId="urn:microsoft.com/office/officeart/2005/8/layout/hList1"/>
    <dgm:cxn modelId="{1175D270-A526-4C03-A42C-48A0569D02AE}" srcId="{51B314C1-0E8F-43D9-AD2D-30639BFC6CC7}" destId="{1E89F988-BD57-4BF9-B7B9-69B1E60E74CA}" srcOrd="6" destOrd="0" parTransId="{B8382FE2-5227-4B06-9AF7-8BAEA57733CD}" sibTransId="{D82BB5B2-3007-4042-B0BB-723716CCA6E5}"/>
    <dgm:cxn modelId="{96C5E408-4038-498E-BD98-39CF8FAC2ADF}" type="presOf" srcId="{462B5889-8FA2-458B-906E-7D0A7FD7D8FF}" destId="{3BE66233-68EB-4712-AF4C-48D78D583849}" srcOrd="0" destOrd="0" presId="urn:microsoft.com/office/officeart/2005/8/layout/hList1"/>
    <dgm:cxn modelId="{67065285-6C50-44B9-A67D-9AD996F6B16D}" srcId="{9E8CB76F-2049-431A-9C08-E0A136C74145}" destId="{11C0933D-1A09-42C4-95BD-150894C9FCA7}" srcOrd="2" destOrd="0" parTransId="{74DA05F6-6C8D-4C81-A22C-32BE41D66646}" sibTransId="{487E67E2-05BD-4F1E-A576-A9D533A5090F}"/>
    <dgm:cxn modelId="{12EE6598-523D-4970-B03E-5504378415C1}" type="presOf" srcId="{142F616F-0834-4085-A951-45F60AC0600A}" destId="{E6F93A2A-3FB0-45DC-B0A7-423B2075E2E3}" srcOrd="0" destOrd="0" presId="urn:microsoft.com/office/officeart/2005/8/layout/hList1"/>
    <dgm:cxn modelId="{9FDC398A-3730-4B4E-A834-A293DAF678FD}" srcId="{8D48F7DA-BBFB-4499-9152-97C83528F49A}" destId="{11B59264-347E-4742-8949-6B6BE211494C}" srcOrd="2" destOrd="0" parTransId="{76A56576-1E0F-467B-ABD8-9BCFD6F96006}" sibTransId="{9DE69996-BB3B-43E3-99F3-E90FE943A37D}"/>
    <dgm:cxn modelId="{6BE4C606-1C39-4E03-8EFF-044582E59286}" type="presOf" srcId="{04FB6BD8-E7B2-4E3E-BB6F-0BDD5644C83A}" destId="{BC3B7E54-6D6E-44C4-A92A-089568618AE7}" srcOrd="0" destOrd="5"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B08AF42A-A241-449E-92D8-409572637473}" type="presOf" srcId="{5D7EDE81-5405-47CC-898F-BD67D65DC000}" destId="{E6F93A2A-3FB0-45DC-B0A7-423B2075E2E3}" srcOrd="0" destOrd="1" presId="urn:microsoft.com/office/officeart/2005/8/layout/hList1"/>
    <dgm:cxn modelId="{AD98E7AC-53A7-41D5-9D23-21CCEEF6C65B}" type="presOf" srcId="{1A500392-3A2F-4A53-9A11-EBF716F096E3}" destId="{8400A76D-CCE0-4375-AB75-D238D2558CF1}" srcOrd="0" destOrd="3" presId="urn:microsoft.com/office/officeart/2005/8/layout/hList1"/>
    <dgm:cxn modelId="{72FCF346-032D-4A6E-8E9E-9B47D98780FE}" type="presOf" srcId="{11C0933D-1A09-42C4-95BD-150894C9FCA7}" destId="{BC3B7E54-6D6E-44C4-A92A-089568618AE7}" srcOrd="0" destOrd="2" presId="urn:microsoft.com/office/officeart/2005/8/layout/hList1"/>
    <dgm:cxn modelId="{D92CA432-A6CA-45E5-A538-B9105163AFDA}" srcId="{51B314C1-0E8F-43D9-AD2D-30639BFC6CC7}" destId="{DF4DDD2B-AE6B-45F7-A74C-7C5A78D21DF5}" srcOrd="5" destOrd="0" parTransId="{C29CE6F2-F8B7-4A27-A0FE-D47801D16DB9}" sibTransId="{F20DD4A6-3F2D-4666-B895-984BEC356439}"/>
    <dgm:cxn modelId="{2D6C84BD-DF96-4C0F-A671-24B738733097}" type="presOf" srcId="{8BFCA36A-223E-4F33-8CC3-501ACA134B48}" destId="{E6F93A2A-3FB0-45DC-B0A7-423B2075E2E3}" srcOrd="0" destOrd="4" presId="urn:microsoft.com/office/officeart/2005/8/layout/hList1"/>
    <dgm:cxn modelId="{329B09A8-7E2C-4D13-BE65-069E96692E3A}" srcId="{603AEEAF-F684-4D8A-A7E4-887E0E375FC1}" destId="{8BFCA36A-223E-4F33-8CC3-501ACA134B48}" srcOrd="4" destOrd="0" parTransId="{3E0E1A37-5258-4775-93A7-2BA568BB4CAD}" sibTransId="{DB683FC6-E2C9-457B-8FA4-9AE04538BE26}"/>
    <dgm:cxn modelId="{B6D92BA0-DD79-4BD7-BF46-5C13703A91E6}" type="presOf" srcId="{E3E8CCC4-5C7D-4ED4-9277-BE2E04AEE600}" destId="{BC3B7E54-6D6E-44C4-A92A-089568618AE7}" srcOrd="0" destOrd="3" presId="urn:microsoft.com/office/officeart/2005/8/layout/hList1"/>
    <dgm:cxn modelId="{3FF703C6-A1E1-4B51-AA75-FBDF7473FCBD}" type="presOf" srcId="{11B59264-347E-4742-8949-6B6BE211494C}" destId="{AEF37CF8-CC7C-4AEA-B88D-CFB304E35DB5}" srcOrd="0" destOrd="2" presId="urn:microsoft.com/office/officeart/2005/8/layout/hList1"/>
    <dgm:cxn modelId="{A1A31C89-6D19-4DEA-9C50-7E3061EA72A3}" type="presOf" srcId="{6620989D-8E55-4991-9C30-1D663DF449A5}" destId="{AEF37CF8-CC7C-4AEA-B88D-CFB304E35DB5}" srcOrd="0" destOrd="1" presId="urn:microsoft.com/office/officeart/2005/8/layout/hList1"/>
    <dgm:cxn modelId="{F0ACDE4C-A2E3-43B2-B88E-16CCD0B77A12}" type="presOf" srcId="{292E14AD-BB16-4C13-B191-B27C4521D42C}" destId="{BC3B7E54-6D6E-44C4-A92A-089568618AE7}" srcOrd="0" destOrd="4" presId="urn:microsoft.com/office/officeart/2005/8/layout/hList1"/>
    <dgm:cxn modelId="{5F73DED8-93AA-4A31-A4F6-BA56F7C5AC82}" srcId="{8D48F7DA-BBFB-4499-9152-97C83528F49A}" destId="{82F5793B-D6DE-4CC5-99D7-F52C71C892DB}" srcOrd="3" destOrd="0" parTransId="{E1FBA2B5-F2B3-4ED6-A30F-A573595314A3}" sibTransId="{8E74858B-EA06-4B93-A6B0-65218C28286C}"/>
    <dgm:cxn modelId="{318D195C-4FBD-43F7-890E-DBD412E2045A}" type="presOf" srcId="{2717ACF9-E8F2-4EEA-BE43-FE9309C35819}" destId="{E6F93A2A-3FB0-45DC-B0A7-423B2075E2E3}" srcOrd="0" destOrd="2" presId="urn:microsoft.com/office/officeart/2005/8/layout/hList1"/>
    <dgm:cxn modelId="{F91EA7D4-205B-48F4-BE0B-B5619375A97C}" srcId="{8D48F7DA-BBFB-4499-9152-97C83528F49A}" destId="{569B9EB3-7A57-4048-B7AD-293A7750CCF4}" srcOrd="4" destOrd="0" parTransId="{6F3BE183-297A-407A-AA5C-0688169FB77E}" sibTransId="{591FCADC-E0F4-47F5-968E-838B3AC121C1}"/>
    <dgm:cxn modelId="{EB12CC0C-D381-4806-8E46-F7BB8413B0D7}" type="presOf" srcId="{97CA993C-7D18-4B84-82C7-BC6918DFF605}" destId="{E6F93A2A-3FB0-45DC-B0A7-423B2075E2E3}" srcOrd="0" destOrd="5" presId="urn:microsoft.com/office/officeart/2005/8/layout/hList1"/>
    <dgm:cxn modelId="{26FDDD18-1A98-4741-8B89-FD5B61873A8D}" type="presOf" srcId="{DF4DDD2B-AE6B-45F7-A74C-7C5A78D21DF5}" destId="{8400A76D-CCE0-4375-AB75-D238D2558CF1}" srcOrd="0" destOrd="5" presId="urn:microsoft.com/office/officeart/2005/8/layout/hList1"/>
    <dgm:cxn modelId="{B3ECF2E9-60A1-4958-BD9F-C5266C65CC5C}" type="presOf" srcId="{FE286803-23A2-4046-8150-5C1E4635F5D8}" destId="{AEF37CF8-CC7C-4AEA-B88D-CFB304E35DB5}" srcOrd="0" destOrd="5" presId="urn:microsoft.com/office/officeart/2005/8/layout/hList1"/>
    <dgm:cxn modelId="{FE08E339-EA3B-4D13-BA89-7548ED42EE84}" type="presOf" srcId="{6BB9962D-A921-4F62-A86F-B571C8BAF431}" destId="{AEF37CF8-CC7C-4AEA-B88D-CFB304E35DB5}" srcOrd="0" destOrd="0" presId="urn:microsoft.com/office/officeart/2005/8/layout/hList1"/>
    <dgm:cxn modelId="{1F9F88F3-FBD5-4CFC-BB87-E2ABDC47EB23}" srcId="{9E8CB76F-2049-431A-9C08-E0A136C74145}" destId="{935A818F-6D70-4235-B6AD-93B0E230F7C4}" srcOrd="6" destOrd="0" parTransId="{6AB9F796-148C-4175-B8D3-985C57536455}" sibTransId="{295D033D-3014-44FC-8835-B5CBE9D728A2}"/>
    <dgm:cxn modelId="{36073624-9F3A-40E8-9B4D-0974027DE716}" srcId="{51B314C1-0E8F-43D9-AD2D-30639BFC6CC7}" destId="{713FA488-AC6E-4303-BDB0-81937D83992A}" srcOrd="1" destOrd="0" parTransId="{0B394E5A-A926-440C-BF9C-87B28A062080}" sibTransId="{E8ABE47B-58F8-469C-9107-D2A454438584}"/>
    <dgm:cxn modelId="{5993534B-A250-4758-95FA-935C845FBAD0}" type="presOf" srcId="{D4E6A407-62BA-43DA-8142-3BD3C5DF999B}" destId="{8400A76D-CCE0-4375-AB75-D238D2558CF1}" srcOrd="0" destOrd="0" presId="urn:microsoft.com/office/officeart/2005/8/layout/hList1"/>
    <dgm:cxn modelId="{1A5AEE52-B7A0-4B27-B0E0-D2B0AD7BA176}" type="presOf" srcId="{2FA8557F-746C-48CC-AE72-9388E450E751}" destId="{BC3B7E54-6D6E-44C4-A92A-089568618AE7}" srcOrd="0" destOrd="0" presId="urn:microsoft.com/office/officeart/2005/8/layout/hList1"/>
    <dgm:cxn modelId="{6A09C337-05ED-40C4-9752-CEBDC43E9F69}" type="presOf" srcId="{9E8CB76F-2049-431A-9C08-E0A136C74145}" destId="{8CCCE849-3C31-458E-9F06-29B27A05C70D}" srcOrd="0" destOrd="0"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4CB96B3F-C2DC-4085-8CF4-B0A93B89E3DF}" type="presParOf" srcId="{3BE66233-68EB-4712-AF4C-48D78D583849}" destId="{544A16FB-92AB-4CBB-8C07-794A531D2F15}" srcOrd="0" destOrd="0" presId="urn:microsoft.com/office/officeart/2005/8/layout/hList1"/>
    <dgm:cxn modelId="{EF7D70AF-FD66-4B73-9C99-8465BEAFB68C}" type="presParOf" srcId="{544A16FB-92AB-4CBB-8C07-794A531D2F15}" destId="{8CCCE849-3C31-458E-9F06-29B27A05C70D}" srcOrd="0" destOrd="0" presId="urn:microsoft.com/office/officeart/2005/8/layout/hList1"/>
    <dgm:cxn modelId="{C49892EE-FB8D-4D16-9D81-ACBCAA716B44}" type="presParOf" srcId="{544A16FB-92AB-4CBB-8C07-794A531D2F15}" destId="{BC3B7E54-6D6E-44C4-A92A-089568618AE7}" srcOrd="1" destOrd="0" presId="urn:microsoft.com/office/officeart/2005/8/layout/hList1"/>
    <dgm:cxn modelId="{BBE6E6EC-9C7B-4298-AB80-83E5E97FB78F}" type="presParOf" srcId="{3BE66233-68EB-4712-AF4C-48D78D583849}" destId="{4322B7A1-510A-492D-A54F-49B3970372D6}" srcOrd="1" destOrd="0" presId="urn:microsoft.com/office/officeart/2005/8/layout/hList1"/>
    <dgm:cxn modelId="{26E1B823-23B8-4C35-96AB-E9A0BBB3D9EF}" type="presParOf" srcId="{3BE66233-68EB-4712-AF4C-48D78D583849}" destId="{8C82F9AC-6C2C-4F10-B9C5-F0E88303896B}" srcOrd="2" destOrd="0" presId="urn:microsoft.com/office/officeart/2005/8/layout/hList1"/>
    <dgm:cxn modelId="{4A58C4C4-DB8A-441F-9D92-84B9ACF3B63E}" type="presParOf" srcId="{8C82F9AC-6C2C-4F10-B9C5-F0E88303896B}" destId="{866A8F34-8704-441F-B8F5-42C854A585BE}" srcOrd="0" destOrd="0" presId="urn:microsoft.com/office/officeart/2005/8/layout/hList1"/>
    <dgm:cxn modelId="{EB7FF193-7F0B-420A-BD55-47C588175F81}" type="presParOf" srcId="{8C82F9AC-6C2C-4F10-B9C5-F0E88303896B}" destId="{AEF37CF8-CC7C-4AEA-B88D-CFB304E35DB5}" srcOrd="1" destOrd="0" presId="urn:microsoft.com/office/officeart/2005/8/layout/hList1"/>
    <dgm:cxn modelId="{B2F02767-BC61-4A68-B242-DDA845B784E7}" type="presParOf" srcId="{3BE66233-68EB-4712-AF4C-48D78D583849}" destId="{A45D426A-9175-4EC3-A3F1-EB887A90517E}" srcOrd="3" destOrd="0" presId="urn:microsoft.com/office/officeart/2005/8/layout/hList1"/>
    <dgm:cxn modelId="{287856A7-9847-49E6-B3FC-5C8FA8B2133A}" type="presParOf" srcId="{3BE66233-68EB-4712-AF4C-48D78D583849}" destId="{DB8909C7-D95D-4295-A846-F676B9C77EE5}" srcOrd="4" destOrd="0" presId="urn:microsoft.com/office/officeart/2005/8/layout/hList1"/>
    <dgm:cxn modelId="{E5B6C0F4-D78D-402E-868E-92DD7A46937A}" type="presParOf" srcId="{DB8909C7-D95D-4295-A846-F676B9C77EE5}" destId="{A5A71454-8942-43C5-A6A9-7D82A4D50DF0}" srcOrd="0" destOrd="0" presId="urn:microsoft.com/office/officeart/2005/8/layout/hList1"/>
    <dgm:cxn modelId="{C087EB9F-2ADE-4173-A54B-440BA2CAF5EF}" type="presParOf" srcId="{DB8909C7-D95D-4295-A846-F676B9C77EE5}" destId="{8400A76D-CCE0-4375-AB75-D238D2558CF1}" srcOrd="1" destOrd="0" presId="urn:microsoft.com/office/officeart/2005/8/layout/hList1"/>
    <dgm:cxn modelId="{1D60D744-9311-4A8A-A781-4BD375AA4192}" type="presParOf" srcId="{3BE66233-68EB-4712-AF4C-48D78D583849}" destId="{1E128846-01D7-4D9E-BDF9-68A5AD90A9C7}" srcOrd="5" destOrd="0" presId="urn:microsoft.com/office/officeart/2005/8/layout/hList1"/>
    <dgm:cxn modelId="{8F336A6B-DE8A-4062-AAC8-355906CB40B6}" type="presParOf" srcId="{3BE66233-68EB-4712-AF4C-48D78D583849}" destId="{38990EC5-7E5D-49F0-AF68-828B60148C0F}" srcOrd="6" destOrd="0" presId="urn:microsoft.com/office/officeart/2005/8/layout/hList1"/>
    <dgm:cxn modelId="{87335D0E-95DE-4822-BE53-0D21D9B60660}" type="presParOf" srcId="{38990EC5-7E5D-49F0-AF68-828B60148C0F}" destId="{4E17E5B9-5C8D-4ED5-943B-2AA1C844039E}" srcOrd="0" destOrd="0" presId="urn:microsoft.com/office/officeart/2005/8/layout/hList1"/>
    <dgm:cxn modelId="{59101106-D74B-42E7-BAB3-5D945B84525A}" type="presParOf" srcId="{38990EC5-7E5D-49F0-AF68-828B60148C0F}" destId="{E6F93A2A-3FB0-45DC-B0A7-423B2075E2E3}" srcOrd="1" destOrd="0" presId="urn:microsoft.com/office/officeart/2005/8/layout/hList1"/>
  </dgm:cxnLst>
  <dgm:bg/>
  <dgm:whole/>
</dgm:dataModel>
</file>

<file path=ppt/diagrams/data6.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Tělesné pohodlí</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Noční hluk</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Citová opora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Zapojení rodiny</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návštěv</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Propuštění a pokračování péče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Průběh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C0E84DA2-BFF3-403A-ACC7-EA08B56C2B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661418AE-9F24-48D1-91B8-0C6DEA8C3913}" type="parTrans" cxnId="{E0C5FE79-ED24-4628-8705-72DF9BEFB340}">
      <dgm:prSet/>
      <dgm:spPr/>
      <dgm:t>
        <a:bodyPr/>
        <a:lstStyle/>
        <a:p>
          <a:endParaRPr lang="cs-CZ"/>
        </a:p>
      </dgm:t>
    </dgm:pt>
    <dgm:pt modelId="{2A473BE5-D3F5-4475-9488-ABA09FB8DD05}" type="sibTrans" cxnId="{E0C5FE79-ED24-4628-8705-72DF9BEFB340}">
      <dgm:prSet/>
      <dgm:spPr/>
      <dgm:t>
        <a:bodyPr/>
        <a:lstStyle/>
        <a:p>
          <a:endParaRPr lang="cs-CZ"/>
        </a:p>
      </dgm:t>
    </dgm:pt>
    <dgm:pt modelId="{A6A18BE2-CF08-44F0-AA8A-D7624F5CF1A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9D90BC3D-B54B-4E83-BBE5-EDC59BA473EE}" type="parTrans" cxnId="{3E5DE8BA-86E9-44D3-B1C8-48CC83535867}">
      <dgm:prSet/>
      <dgm:spPr/>
      <dgm:t>
        <a:bodyPr/>
        <a:lstStyle/>
        <a:p>
          <a:endParaRPr lang="cs-CZ"/>
        </a:p>
      </dgm:t>
    </dgm:pt>
    <dgm:pt modelId="{EB12CA44-2378-40B8-818A-D89329325686}" type="sibTrans" cxnId="{3E5DE8BA-86E9-44D3-B1C8-48CC83535867}">
      <dgm:prSet/>
      <dgm:spPr/>
      <dgm:t>
        <a:bodyPr/>
        <a:lstStyle/>
        <a:p>
          <a:endParaRPr lang="cs-CZ"/>
        </a:p>
      </dgm:t>
    </dgm:pt>
    <dgm:pt modelId="{8E3CB524-853F-43FD-B93C-3AC34D8A276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Teplota na pokoji</a:t>
          </a:r>
          <a:endParaRPr lang="cs-CZ" sz="1000" dirty="0">
            <a:solidFill>
              <a:srgbClr val="969696"/>
            </a:solidFill>
          </a:endParaRPr>
        </a:p>
      </dgm:t>
    </dgm:pt>
    <dgm:pt modelId="{18F171D6-2448-4AD5-8416-67D40C4E4D8A}" type="parTrans" cxnId="{4C80BF89-2116-49A7-90AB-E8A4BF93EE33}">
      <dgm:prSet/>
      <dgm:spPr/>
      <dgm:t>
        <a:bodyPr/>
        <a:lstStyle/>
        <a:p>
          <a:endParaRPr lang="cs-CZ"/>
        </a:p>
      </dgm:t>
    </dgm:pt>
    <dgm:pt modelId="{D1DCFC00-074D-44A9-B6FE-4DC2E1CA77E7}" type="sibTrans" cxnId="{4C80BF89-2116-49A7-90AB-E8A4BF93EE33}">
      <dgm:prSet/>
      <dgm:spPr/>
      <dgm:t>
        <a:bodyPr/>
        <a:lstStyle/>
        <a:p>
          <a:endParaRPr lang="cs-CZ"/>
        </a:p>
      </dgm:t>
    </dgm:pt>
    <dgm:pt modelId="{9E0F9FF4-8E97-4C86-9DA2-428B0087EAA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ranního buzení</a:t>
          </a:r>
          <a:endParaRPr lang="cs-CZ" sz="1000" dirty="0">
            <a:solidFill>
              <a:srgbClr val="969696"/>
            </a:solidFill>
          </a:endParaRPr>
        </a:p>
      </dgm:t>
    </dgm:pt>
    <dgm:pt modelId="{39B02121-AC1E-4FF7-B624-4D927EE877FC}" type="parTrans" cxnId="{B8559D0F-2634-48A3-8EF4-3874B3393626}">
      <dgm:prSet/>
      <dgm:spPr/>
      <dgm:t>
        <a:bodyPr/>
        <a:lstStyle/>
        <a:p>
          <a:endParaRPr lang="cs-CZ"/>
        </a:p>
      </dgm:t>
    </dgm:pt>
    <dgm:pt modelId="{DD5E1214-A952-4519-BA98-0667E12906C8}" type="sibTrans" cxnId="{B8559D0F-2634-48A3-8EF4-3874B3393626}">
      <dgm:prSet/>
      <dgm:spPr/>
      <dgm:t>
        <a:bodyPr/>
        <a:lstStyle/>
        <a:p>
          <a:endParaRPr lang="cs-CZ"/>
        </a:p>
      </dgm:t>
    </dgm:pt>
    <dgm:pt modelId="{A24D6DCB-3BF9-464B-8BC0-E6D201E718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238C521-7B8F-44B9-BAD3-AC0BFF2BD253}" type="parTrans" cxnId="{B3618CFA-513A-44AA-9A54-2F523D109DA4}">
      <dgm:prSet/>
      <dgm:spPr/>
      <dgm:t>
        <a:bodyPr/>
        <a:lstStyle/>
        <a:p>
          <a:endParaRPr lang="cs-CZ"/>
        </a:p>
      </dgm:t>
    </dgm:pt>
    <dgm:pt modelId="{FEE52194-C922-4A24-A6DF-6A649D3EC87C}" type="sibTrans" cxnId="{B3618CFA-513A-44AA-9A54-2F523D109DA4}">
      <dgm:prSet/>
      <dgm:spPr/>
      <dgm:t>
        <a:bodyPr/>
        <a:lstStyle/>
        <a:p>
          <a:endParaRPr lang="cs-CZ"/>
        </a:p>
      </dgm:t>
    </dgm:pt>
    <dgm:pt modelId="{2DE2859B-8E04-4E5A-B4AA-8DF1CBEC00E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Množství jídla</a:t>
          </a:r>
          <a:endParaRPr lang="cs-CZ" sz="1000" dirty="0">
            <a:solidFill>
              <a:srgbClr val="969696"/>
            </a:solidFill>
          </a:endParaRPr>
        </a:p>
      </dgm:t>
    </dgm:pt>
    <dgm:pt modelId="{56E684D2-B14A-4C40-AA26-6518A49AD4C6}" type="parTrans" cxnId="{AC6BADE7-4C02-43A4-863C-DF14D84F6D59}">
      <dgm:prSet/>
      <dgm:spPr/>
      <dgm:t>
        <a:bodyPr/>
        <a:lstStyle/>
        <a:p>
          <a:endParaRPr lang="cs-CZ"/>
        </a:p>
      </dgm:t>
    </dgm:pt>
    <dgm:pt modelId="{38692862-0E0A-419F-81DF-849BCB15BD93}" type="sibTrans" cxnId="{AC6BADE7-4C02-43A4-863C-DF14D84F6D59}">
      <dgm:prSet/>
      <dgm:spPr/>
      <dgm:t>
        <a:bodyPr/>
        <a:lstStyle/>
        <a:p>
          <a:endParaRPr lang="cs-CZ"/>
        </a:p>
      </dgm:t>
    </dgm:pt>
    <dgm:pt modelId="{CDAC2305-AABB-498D-9954-9B67913F871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Pády z lůžka</a:t>
          </a:r>
          <a:endParaRPr lang="cs-CZ" sz="1000" dirty="0">
            <a:solidFill>
              <a:srgbClr val="969696"/>
            </a:solidFill>
          </a:endParaRPr>
        </a:p>
      </dgm:t>
    </dgm:pt>
    <dgm:pt modelId="{FEC5A3E0-841B-4B14-B8F5-22F644E7A3B0}" type="parTrans" cxnId="{EDB0C511-472A-400C-86C9-9FCCBE9B2592}">
      <dgm:prSet/>
      <dgm:spPr/>
      <dgm:t>
        <a:bodyPr/>
        <a:lstStyle/>
        <a:p>
          <a:endParaRPr lang="cs-CZ"/>
        </a:p>
      </dgm:t>
    </dgm:pt>
    <dgm:pt modelId="{904EE64A-0AF0-43B2-9B61-22FC9F80289F}" type="sibTrans" cxnId="{EDB0C511-472A-400C-86C9-9FCCBE9B2592}">
      <dgm:prSet/>
      <dgm:spPr/>
      <dgm:t>
        <a:bodyPr/>
        <a:lstStyle/>
        <a:p>
          <a:endParaRPr lang="cs-CZ"/>
        </a:p>
      </dgm:t>
    </dgm:pt>
    <dgm:pt modelId="{F99941A0-545A-4883-9819-59660C3594F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Tišení bolesti</a:t>
          </a:r>
          <a:endParaRPr lang="cs-CZ" sz="1000" dirty="0">
            <a:solidFill>
              <a:srgbClr val="969696"/>
            </a:solidFill>
          </a:endParaRPr>
        </a:p>
      </dgm:t>
    </dgm:pt>
    <dgm:pt modelId="{59661E33-7117-4ECC-8BB1-5D7E0433BC47}" type="parTrans" cxnId="{EE895559-6286-4042-95B4-34FE298EC618}">
      <dgm:prSet/>
      <dgm:spPr/>
      <dgm:t>
        <a:bodyPr/>
        <a:lstStyle/>
        <a:p>
          <a:endParaRPr lang="cs-CZ"/>
        </a:p>
      </dgm:t>
    </dgm:pt>
    <dgm:pt modelId="{34960612-D2F9-4588-9101-470CDAD7F437}" type="sibTrans" cxnId="{EE895559-6286-4042-95B4-34FE298EC618}">
      <dgm:prSet/>
      <dgm:spPr/>
      <dgm:t>
        <a:bodyPr/>
        <a:lstStyle/>
        <a:p>
          <a:endParaRPr lang="cs-CZ"/>
        </a:p>
      </dgm:t>
    </dgm:pt>
    <dgm:pt modelId="{F8AE8D86-40C3-4EF8-B0D1-6D364FA137A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podávání jídel</a:t>
          </a:r>
          <a:endParaRPr lang="cs-CZ" sz="1000" dirty="0">
            <a:solidFill>
              <a:srgbClr val="969696"/>
            </a:solidFill>
          </a:endParaRPr>
        </a:p>
      </dgm:t>
    </dgm:pt>
    <dgm:pt modelId="{2BF4CC60-6A0A-4AFE-B1C6-6237706E6B43}" type="parTrans" cxnId="{BB2C03E4-BAAE-4A57-A588-54DCBAF88A58}">
      <dgm:prSet/>
      <dgm:spPr/>
      <dgm:t>
        <a:bodyPr/>
        <a:lstStyle/>
        <a:p>
          <a:endParaRPr lang="cs-CZ"/>
        </a:p>
      </dgm:t>
    </dgm:pt>
    <dgm:pt modelId="{766C3AFA-731F-4006-ABE3-33781916E5FB}" type="sibTrans" cxnId="{BB2C03E4-BAAE-4A57-A588-54DCBAF88A58}">
      <dgm:prSet/>
      <dgm:spPr/>
      <dgm:t>
        <a:bodyPr/>
        <a:lstStyle/>
        <a:p>
          <a:endParaRPr lang="cs-CZ"/>
        </a:p>
      </dgm:t>
    </dgm:pt>
    <dgm:pt modelId="{492AD1BA-0449-4B1F-82CB-06325C3C744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6CF86BD1-79D6-4E7E-B254-2023A2677F49}" type="parTrans" cxnId="{7C45A07F-1135-4AE2-8FB9-1A097F2BE28C}">
      <dgm:prSet/>
      <dgm:spPr/>
      <dgm:t>
        <a:bodyPr/>
        <a:lstStyle/>
        <a:p>
          <a:endParaRPr lang="cs-CZ"/>
        </a:p>
      </dgm:t>
    </dgm:pt>
    <dgm:pt modelId="{3D216648-D7EF-4E26-8F49-6113E0EE0A52}" type="sibTrans" cxnId="{7C45A07F-1135-4AE2-8FB9-1A097F2BE28C}">
      <dgm:prSet/>
      <dgm:spPr/>
      <dgm:t>
        <a:bodyPr/>
        <a:lstStyle/>
        <a:p>
          <a:endParaRPr lang="cs-CZ"/>
        </a:p>
      </dgm:t>
    </dgm:pt>
    <dgm:pt modelId="{DBF1121F-8BFA-4D0C-96B7-83E8CD0CA46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FD05899E-4339-4314-98F7-6E35C5A2AA5F}" type="parTrans" cxnId="{187ED2BB-76F7-4CBF-9544-F178352CDCB6}">
      <dgm:prSet/>
      <dgm:spPr/>
      <dgm:t>
        <a:bodyPr/>
        <a:lstStyle/>
        <a:p>
          <a:endParaRPr lang="cs-CZ"/>
        </a:p>
      </dgm:t>
    </dgm:pt>
    <dgm:pt modelId="{4448D379-8100-4F0A-AC0B-48CB0A7557A8}" type="sibTrans" cxnId="{187ED2BB-76F7-4CBF-9544-F178352CDCB6}">
      <dgm:prSet/>
      <dgm:spPr/>
      <dgm:t>
        <a:bodyPr/>
        <a:lstStyle/>
        <a:p>
          <a:endParaRPr lang="cs-CZ"/>
        </a:p>
      </dgm:t>
    </dgm:pt>
    <dgm:pt modelId="{90A98A2F-8032-41A4-9864-8910FAFE7A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Hodnocení postoje celého personálu nemocnice</a:t>
          </a:r>
          <a:endParaRPr lang="cs-CZ" sz="1000" dirty="0">
            <a:solidFill>
              <a:srgbClr val="969696"/>
            </a:solidFill>
          </a:endParaRPr>
        </a:p>
      </dgm:t>
    </dgm:pt>
    <dgm:pt modelId="{D559E0D3-85B3-43E1-8801-6A745CE4DB08}" type="parTrans" cxnId="{72C8B3CE-A5CA-450B-BC33-D71A08CEEC30}">
      <dgm:prSet/>
      <dgm:spPr/>
      <dgm:t>
        <a:bodyPr/>
        <a:lstStyle/>
        <a:p>
          <a:endParaRPr lang="cs-CZ"/>
        </a:p>
      </dgm:t>
    </dgm:pt>
    <dgm:pt modelId="{9486B827-222F-4961-BDF8-0514337B45D4}" type="sibTrans" cxnId="{72C8B3CE-A5CA-450B-BC33-D71A08CEEC30}">
      <dgm:prSet/>
      <dgm:spPr/>
      <dgm:t>
        <a:bodyPr/>
        <a:lstStyle/>
        <a:p>
          <a:endParaRPr lang="cs-CZ"/>
        </a:p>
      </dgm:t>
    </dgm:pt>
    <dgm:pt modelId="{53949251-3310-48EC-B957-B47F042BDCB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Zajištění citových </a:t>
          </a:r>
          <a:br>
            <a:rPr lang="cs-CZ" sz="1000" dirty="0" smtClean="0">
              <a:solidFill>
                <a:srgbClr val="969696"/>
              </a:solidFill>
            </a:rPr>
          </a:br>
          <a:r>
            <a:rPr lang="cs-CZ" sz="1000" dirty="0" smtClean="0">
              <a:solidFill>
                <a:srgbClr val="969696"/>
              </a:solidFill>
            </a:rPr>
            <a:t>a duchovních potřeb</a:t>
          </a:r>
          <a:endParaRPr lang="cs-CZ" sz="1000" dirty="0">
            <a:solidFill>
              <a:srgbClr val="969696"/>
            </a:solidFill>
          </a:endParaRPr>
        </a:p>
      </dgm:t>
    </dgm:pt>
    <dgm:pt modelId="{228E48CF-AA69-4CFA-BEDB-8C5D782D877F}" type="parTrans" cxnId="{597C8BA6-7C13-42A3-9105-3E39EC387074}">
      <dgm:prSet/>
      <dgm:spPr/>
      <dgm:t>
        <a:bodyPr/>
        <a:lstStyle/>
        <a:p>
          <a:endParaRPr lang="cs-CZ"/>
        </a:p>
      </dgm:t>
    </dgm:pt>
    <dgm:pt modelId="{1D7F8173-4FA6-44BA-9950-F104FC0CF425}" type="sibTrans" cxnId="{597C8BA6-7C13-42A3-9105-3E39EC387074}">
      <dgm:prSet/>
      <dgm:spPr/>
      <dgm:t>
        <a:bodyPr/>
        <a:lstStyle/>
        <a:p>
          <a:endParaRPr lang="cs-CZ"/>
        </a:p>
      </dgm:t>
    </dgm:pt>
    <dgm:pt modelId="{CD9C7332-5B84-4E72-8218-2336F8A6380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3C6F2BB4-5BDE-4D44-9ABF-355B01877D92}" type="parTrans" cxnId="{B294B4B9-8AA0-4A81-9551-DFD34DA259D8}">
      <dgm:prSet/>
      <dgm:spPr/>
      <dgm:t>
        <a:bodyPr/>
        <a:lstStyle/>
        <a:p>
          <a:endParaRPr lang="cs-CZ"/>
        </a:p>
      </dgm:t>
    </dgm:pt>
    <dgm:pt modelId="{6080A6A6-C3BE-4140-A521-8CE9227A2F4F}" type="sibTrans" cxnId="{B294B4B9-8AA0-4A81-9551-DFD34DA259D8}">
      <dgm:prSet/>
      <dgm:spPr/>
      <dgm:t>
        <a:bodyPr/>
        <a:lstStyle/>
        <a:p>
          <a:endParaRPr lang="cs-CZ"/>
        </a:p>
      </dgm:t>
    </dgm:pt>
    <dgm:pt modelId="{CE0718F1-9223-4E75-A57A-DBC960FFCA1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Vysvětlení péče po propuštění rodině</a:t>
          </a:r>
          <a:endParaRPr lang="cs-CZ" sz="1000" dirty="0">
            <a:solidFill>
              <a:srgbClr val="969696"/>
            </a:solidFill>
          </a:endParaRPr>
        </a:p>
      </dgm:t>
    </dgm:pt>
    <dgm:pt modelId="{A40013D3-DBDE-44FF-9D89-2FE7A9A07BD8}" type="parTrans" cxnId="{86637A64-ED88-4E2F-846E-35D56940208F}">
      <dgm:prSet/>
      <dgm:spPr/>
      <dgm:t>
        <a:bodyPr/>
        <a:lstStyle/>
        <a:p>
          <a:endParaRPr lang="cs-CZ"/>
        </a:p>
      </dgm:t>
    </dgm:pt>
    <dgm:pt modelId="{8B700B71-2F8F-48D7-BF32-FF8C21B64E56}" type="sibTrans" cxnId="{86637A64-ED88-4E2F-846E-35D56940208F}">
      <dgm:prSet/>
      <dgm:spPr/>
      <dgm:t>
        <a:bodyPr/>
        <a:lstStyle/>
        <a:p>
          <a:endParaRPr lang="cs-CZ"/>
        </a:p>
      </dgm:t>
    </dgm:pt>
    <dgm:pt modelId="{DC182281-1452-4873-BAAB-E3698D6FC1D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péči a užívání léků po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4A5103D4-9082-4BAD-BFBD-C07A2CC170A6}" type="parTrans" cxnId="{6AD6A94A-0D58-4525-9BC2-DE83D394C997}">
      <dgm:prSet/>
      <dgm:spPr/>
      <dgm:t>
        <a:bodyPr/>
        <a:lstStyle/>
        <a:p>
          <a:endParaRPr lang="cs-CZ"/>
        </a:p>
      </dgm:t>
    </dgm:pt>
    <dgm:pt modelId="{EF6951A2-5E2B-4B84-A75E-188396412879}" type="sibTrans" cxnId="{6AD6A94A-0D58-4525-9BC2-DE83D394C997}">
      <dgm:prSet/>
      <dgm:spPr/>
      <dgm:t>
        <a:bodyPr/>
        <a:lstStyle/>
        <a:p>
          <a:endParaRPr lang="cs-CZ"/>
        </a:p>
      </dgm:t>
    </dgm:pt>
    <dgm:pt modelId="{634F591D-4803-4CF5-A755-C90F4517786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možných nebezpečných příznacích po propuštění ze nemocnice</a:t>
          </a:r>
          <a:endParaRPr lang="cs-CZ" sz="1000" dirty="0">
            <a:solidFill>
              <a:srgbClr val="969696"/>
            </a:solidFill>
          </a:endParaRPr>
        </a:p>
      </dgm:t>
    </dgm:pt>
    <dgm:pt modelId="{5F208C92-AD06-46DC-9C32-1DE06E561BC3}" type="parTrans" cxnId="{AE892640-84C5-4CB1-9C3E-5928DF55CC2F}">
      <dgm:prSet/>
      <dgm:spPr/>
      <dgm:t>
        <a:bodyPr/>
        <a:lstStyle/>
        <a:p>
          <a:endParaRPr lang="cs-CZ"/>
        </a:p>
      </dgm:t>
    </dgm:pt>
    <dgm:pt modelId="{A328E719-0967-4290-9889-46E4885BE3CC}" type="sibTrans" cxnId="{AE892640-84C5-4CB1-9C3E-5928DF55CC2F}">
      <dgm:prSet/>
      <dgm:spPr/>
      <dgm:t>
        <a:bodyPr/>
        <a:lstStyle/>
        <a:p>
          <a:endParaRPr lang="cs-CZ"/>
        </a:p>
      </dgm:t>
    </dgm:pt>
    <dgm:pt modelId="{36BD8286-BD88-4A87-9157-3B1793362D3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Nabídka pomoci při zajišťování domácí péče po propuštění ze nemocnice</a:t>
          </a:r>
          <a:endParaRPr lang="cs-CZ" sz="1000" dirty="0">
            <a:solidFill>
              <a:srgbClr val="969696"/>
            </a:solidFill>
          </a:endParaRPr>
        </a:p>
      </dgm:t>
    </dgm:pt>
    <dgm:pt modelId="{ADC6A5D0-5927-40E1-8896-3234B0B7F5C9}" type="parTrans" cxnId="{EB370B24-725A-48A9-AF26-2711A18E5515}">
      <dgm:prSet/>
      <dgm:spPr/>
      <dgm:t>
        <a:bodyPr/>
        <a:lstStyle/>
        <a:p>
          <a:endParaRPr lang="cs-CZ"/>
        </a:p>
      </dgm:t>
    </dgm:pt>
    <dgm:pt modelId="{85B5ED9D-B83E-448C-B720-FFC400B31185}" type="sibTrans" cxnId="{EB370B24-725A-48A9-AF26-2711A18E5515}">
      <dgm:prSet/>
      <dgm:spPr/>
      <dgm:t>
        <a:bodyPr/>
        <a:lstStyle/>
        <a:p>
          <a:endParaRPr lang="cs-CZ"/>
        </a:p>
      </dgm:t>
    </dgm:pt>
    <dgm:pt modelId="{99D7D621-DAA8-4EA6-A4FC-250F94F4ACB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B294F4C6-1879-425D-8374-72C9C319FA49}" type="parTrans" cxnId="{9A822A8F-C17A-498A-8DBC-12986E7FF572}">
      <dgm:prSet/>
      <dgm:spPr/>
      <dgm:t>
        <a:bodyPr/>
        <a:lstStyle/>
        <a:p>
          <a:endParaRPr lang="cs-CZ"/>
        </a:p>
      </dgm:t>
    </dgm:pt>
    <dgm:pt modelId="{3B6498EE-6865-4900-AD9A-874DCFE70183}" type="sibTrans" cxnId="{9A822A8F-C17A-498A-8DBC-12986E7FF572}">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dgm:presLayoutVars>
          <dgm:bulletEnabled val="1"/>
        </dgm:presLayoutVars>
      </dgm:prSet>
      <dgm:spPr/>
      <dgm:t>
        <a:bodyPr/>
        <a:lstStyle/>
        <a:p>
          <a:endParaRPr lang="cs-CZ"/>
        </a:p>
      </dgm:t>
    </dgm:pt>
  </dgm:ptLst>
  <dgm:cxnLst>
    <dgm:cxn modelId="{AC6BADE7-4C02-43A4-863C-DF14D84F6D59}" srcId="{9E8CB76F-2049-431A-9C08-E0A136C74145}" destId="{2DE2859B-8E04-4E5A-B4AA-8DF1CBEC00E7}" srcOrd="6" destOrd="0" parTransId="{56E684D2-B14A-4C40-AA26-6518A49AD4C6}" sibTransId="{38692862-0E0A-419F-81DF-849BCB15BD93}"/>
    <dgm:cxn modelId="{6C1DE03B-C92E-45BF-9D6A-70BFD3C08F86}" type="presOf" srcId="{F99941A0-545A-4883-9819-59660C3594F2}" destId="{BC3B7E54-6D6E-44C4-A92A-089568618AE7}" srcOrd="0" destOrd="9" presId="urn:microsoft.com/office/officeart/2005/8/layout/hList1"/>
    <dgm:cxn modelId="{8E14C570-9205-4909-A864-DBA55629EE79}" type="presOf" srcId="{603AEEAF-F684-4D8A-A7E4-887E0E375FC1}" destId="{4E17E5B9-5C8D-4ED5-943B-2AA1C844039E}" srcOrd="0" destOrd="0"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54298845-AD98-4778-B54E-443BC2DBAC43}" type="presOf" srcId="{C0E84DA2-BFF3-403A-ACC7-EA08B56C2BC5}" destId="{BC3B7E54-6D6E-44C4-A92A-089568618AE7}" srcOrd="0" destOrd="1" presId="urn:microsoft.com/office/officeart/2005/8/layout/hList1"/>
    <dgm:cxn modelId="{884D97A0-040C-4A39-8223-2F80E1067B75}" type="presOf" srcId="{99D7D621-DAA8-4EA6-A4FC-250F94F4ACB0}" destId="{E6F93A2A-3FB0-45DC-B0A7-423B2075E2E3}" srcOrd="0" destOrd="4" presId="urn:microsoft.com/office/officeart/2005/8/layout/hList1"/>
    <dgm:cxn modelId="{C61042FE-602F-4E26-AEB7-E565B6BDF65C}" type="presOf" srcId="{2FA8557F-746C-48CC-AE72-9388E450E751}" destId="{BC3B7E54-6D6E-44C4-A92A-089568618AE7}" srcOrd="0" destOrd="0" presId="urn:microsoft.com/office/officeart/2005/8/layout/hList1"/>
    <dgm:cxn modelId="{4C80BF89-2116-49A7-90AB-E8A4BF93EE33}" srcId="{9E8CB76F-2049-431A-9C08-E0A136C74145}" destId="{8E3CB524-853F-43FD-B93C-3AC34D8A276B}" srcOrd="3" destOrd="0" parTransId="{18F171D6-2448-4AD5-8416-67D40C4E4D8A}" sibTransId="{D1DCFC00-074D-44A9-B6FE-4DC2E1CA77E7}"/>
    <dgm:cxn modelId="{3E5DE8BA-86E9-44D3-B1C8-48CC83535867}" srcId="{9E8CB76F-2049-431A-9C08-E0A136C74145}" destId="{A6A18BE2-CF08-44F0-AA8A-D7624F5CF1AB}" srcOrd="2" destOrd="0" parTransId="{9D90BC3D-B54B-4E83-BBE5-EDC59BA473EE}" sibTransId="{EB12CA44-2378-40B8-818A-D89329325686}"/>
    <dgm:cxn modelId="{E0C5FE79-ED24-4628-8705-72DF9BEFB340}" srcId="{9E8CB76F-2049-431A-9C08-E0A136C74145}" destId="{C0E84DA2-BFF3-403A-ACC7-EA08B56C2BC5}" srcOrd="1" destOrd="0" parTransId="{661418AE-9F24-48D1-91B8-0C6DEA8C3913}" sibTransId="{2A473BE5-D3F5-4475-9488-ABA09FB8DD05}"/>
    <dgm:cxn modelId="{AE892640-84C5-4CB1-9C3E-5928DF55CC2F}" srcId="{603AEEAF-F684-4D8A-A7E4-887E0E375FC1}" destId="{634F591D-4803-4CF5-A755-C90F4517786C}" srcOrd="2" destOrd="0" parTransId="{5F208C92-AD06-46DC-9C32-1DE06E561BC3}" sibTransId="{A328E719-0967-4290-9889-46E4885BE3CC}"/>
    <dgm:cxn modelId="{CB2F6CBC-C2E8-4C9F-BC62-546BED7D2CC4}" type="presOf" srcId="{CDAC2305-AABB-498D-9954-9B67913F8713}" destId="{BC3B7E54-6D6E-44C4-A92A-089568618AE7}" srcOrd="0" destOrd="8" presId="urn:microsoft.com/office/officeart/2005/8/layout/hList1"/>
    <dgm:cxn modelId="{4C3927DC-5BFC-4DE8-8A21-4114922AE434}" type="presOf" srcId="{462B5889-8FA2-458B-906E-7D0A7FD7D8FF}" destId="{3BE66233-68EB-4712-AF4C-48D78D583849}" srcOrd="0" destOrd="0"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255D1626-3F29-4ED0-9AB1-D89EF75ED1B9}" type="presOf" srcId="{9E8CB76F-2049-431A-9C08-E0A136C74145}" destId="{8CCCE849-3C31-458E-9F06-29B27A05C70D}" srcOrd="0" destOrd="0" presId="urn:microsoft.com/office/officeart/2005/8/layout/hList1"/>
    <dgm:cxn modelId="{537439A7-742C-42D4-899F-59B9D5E8E6D0}" type="presOf" srcId="{CD9C7332-5B84-4E72-8218-2336F8A63803}" destId="{8400A76D-CCE0-4375-AB75-D238D2558CF1}" srcOrd="0" destOrd="1" presId="urn:microsoft.com/office/officeart/2005/8/layout/hList1"/>
    <dgm:cxn modelId="{86637A64-ED88-4E2F-846E-35D56940208F}" srcId="{51B314C1-0E8F-43D9-AD2D-30639BFC6CC7}" destId="{CE0718F1-9223-4E75-A57A-DBC960FFCA17}" srcOrd="2" destOrd="0" parTransId="{A40013D3-DBDE-44FF-9D89-2FE7A9A07BD8}" sibTransId="{8B700B71-2F8F-48D7-BF32-FF8C21B64E56}"/>
    <dgm:cxn modelId="{601E829B-0E18-4A7B-A945-2F885FC264C7}" type="presOf" srcId="{8D48F7DA-BBFB-4499-9152-97C83528F49A}" destId="{866A8F34-8704-441F-B8F5-42C854A585BE}" srcOrd="0" destOrd="0"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876FB48B-9AED-42E9-A588-26B8BFDB1E35}" type="presOf" srcId="{DBF1121F-8BFA-4D0C-96B7-83E8CD0CA466}" destId="{AEF37CF8-CC7C-4AEA-B88D-CFB304E35DB5}" srcOrd="0" destOrd="2"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B3618CFA-513A-44AA-9A54-2F523D109DA4}" srcId="{9E8CB76F-2049-431A-9C08-E0A136C74145}" destId="{A24D6DCB-3BF9-464B-8BC0-E6D201E718C5}" srcOrd="5" destOrd="0" parTransId="{F238C521-7B8F-44B9-BAD3-AC0BFF2BD253}" sibTransId="{FEE52194-C922-4A24-A6DF-6A649D3EC87C}"/>
    <dgm:cxn modelId="{72C8B3CE-A5CA-450B-BC33-D71A08CEEC30}" srcId="{8D48F7DA-BBFB-4499-9152-97C83528F49A}" destId="{90A98A2F-8032-41A4-9864-8910FAFE7A88}" srcOrd="3" destOrd="0" parTransId="{D559E0D3-85B3-43E1-8801-6A745CE4DB08}" sibTransId="{9486B827-222F-4961-BDF8-0514337B45D4}"/>
    <dgm:cxn modelId="{B294B4B9-8AA0-4A81-9551-DFD34DA259D8}" srcId="{51B314C1-0E8F-43D9-AD2D-30639BFC6CC7}" destId="{CD9C7332-5B84-4E72-8218-2336F8A63803}" srcOrd="1" destOrd="0" parTransId="{3C6F2BB4-5BDE-4D44-9ABF-355B01877D92}" sibTransId="{6080A6A6-C3BE-4140-A521-8CE9227A2F4F}"/>
    <dgm:cxn modelId="{187ED2BB-76F7-4CBF-9544-F178352CDCB6}" srcId="{8D48F7DA-BBFB-4499-9152-97C83528F49A}" destId="{DBF1121F-8BFA-4D0C-96B7-83E8CD0CA466}" srcOrd="2" destOrd="0" parTransId="{FD05899E-4339-4314-98F7-6E35C5A2AA5F}" sibTransId="{4448D379-8100-4F0A-AC0B-48CB0A7557A8}"/>
    <dgm:cxn modelId="{597C8BA6-7C13-42A3-9105-3E39EC387074}" srcId="{8D48F7DA-BBFB-4499-9152-97C83528F49A}" destId="{53949251-3310-48EC-B957-B47F042BDCBE}" srcOrd="4" destOrd="0" parTransId="{228E48CF-AA69-4CFA-BEDB-8C5D782D877F}" sibTransId="{1D7F8173-4FA6-44BA-9950-F104FC0CF425}"/>
    <dgm:cxn modelId="{318B176D-C476-4BC0-8BAE-01532E9D81A1}" type="presOf" srcId="{51B314C1-0E8F-43D9-AD2D-30639BFC6CC7}" destId="{A5A71454-8942-43C5-A6A9-7D82A4D50DF0}" srcOrd="0" destOrd="0" presId="urn:microsoft.com/office/officeart/2005/8/layout/hList1"/>
    <dgm:cxn modelId="{B6BC93FE-214F-4ECC-A8A6-F472889741D3}" type="presOf" srcId="{CE0718F1-9223-4E75-A57A-DBC960FFCA17}" destId="{8400A76D-CCE0-4375-AB75-D238D2558CF1}" srcOrd="0" destOrd="2" presId="urn:microsoft.com/office/officeart/2005/8/layout/hList1"/>
    <dgm:cxn modelId="{7C45A07F-1135-4AE2-8FB9-1A097F2BE28C}" srcId="{8D48F7DA-BBFB-4499-9152-97C83528F49A}" destId="{492AD1BA-0449-4B1F-82CB-06325C3C7441}" srcOrd="1" destOrd="0" parTransId="{6CF86BD1-79D6-4E7E-B254-2023A2677F49}" sibTransId="{3D216648-D7EF-4E26-8F49-6113E0EE0A52}"/>
    <dgm:cxn modelId="{EE895559-6286-4042-95B4-34FE298EC618}" srcId="{9E8CB76F-2049-431A-9C08-E0A136C74145}" destId="{F99941A0-545A-4883-9819-59660C3594F2}" srcOrd="9" destOrd="0" parTransId="{59661E33-7117-4ECC-8BB1-5D7E0433BC47}" sibTransId="{34960612-D2F9-4588-9101-470CDAD7F437}"/>
    <dgm:cxn modelId="{648D697E-9B48-4D6F-B7E8-E3AC8C81E375}" srcId="{8D48F7DA-BBFB-4499-9152-97C83528F49A}" destId="{6BB9962D-A921-4F62-A86F-B571C8BAF431}" srcOrd="0" destOrd="0" parTransId="{096CBD8D-6173-49B9-88B9-B2D3CC603ED0}" sibTransId="{FE34A885-DA18-4F60-B383-B5AACBA88DE1}"/>
    <dgm:cxn modelId="{F7966172-88C8-440B-A35E-5FD43A5BB63A}" type="presOf" srcId="{A24D6DCB-3BF9-464B-8BC0-E6D201E718C5}" destId="{BC3B7E54-6D6E-44C4-A92A-089568618AE7}" srcOrd="0" destOrd="5" presId="urn:microsoft.com/office/officeart/2005/8/layout/hList1"/>
    <dgm:cxn modelId="{7EA79B70-6ECF-42C2-AAA0-B0448853A460}" type="presOf" srcId="{9E0F9FF4-8E97-4C86-9DA2-428B0087EAAF}" destId="{BC3B7E54-6D6E-44C4-A92A-089568618AE7}" srcOrd="0" destOrd="4" presId="urn:microsoft.com/office/officeart/2005/8/layout/hList1"/>
    <dgm:cxn modelId="{08C3D12D-99A8-4A2D-B53E-2E3E99D90B44}" srcId="{462B5889-8FA2-458B-906E-7D0A7FD7D8FF}" destId="{51B314C1-0E8F-43D9-AD2D-30639BFC6CC7}" srcOrd="2" destOrd="0" parTransId="{3AFA477A-E883-4E8D-B31C-15D44DDE6649}" sibTransId="{8F13D755-9D44-4C0B-B08C-D6EF7DCC57AF}"/>
    <dgm:cxn modelId="{D6673D56-8932-4F9B-B0E0-44286DA6F3DF}" type="presOf" srcId="{A6A18BE2-CF08-44F0-AA8A-D7624F5CF1AB}" destId="{BC3B7E54-6D6E-44C4-A92A-089568618AE7}" srcOrd="0" destOrd="2" presId="urn:microsoft.com/office/officeart/2005/8/layout/hList1"/>
    <dgm:cxn modelId="{BB2C03E4-BAAE-4A57-A588-54DCBAF88A58}" srcId="{9E8CB76F-2049-431A-9C08-E0A136C74145}" destId="{F8AE8D86-40C3-4EF8-B0D1-6D364FA137A0}" srcOrd="7" destOrd="0" parTransId="{2BF4CC60-6A0A-4AFE-B1C6-6237706E6B43}" sibTransId="{766C3AFA-731F-4006-ABE3-33781916E5FB}"/>
    <dgm:cxn modelId="{69318C7C-9B6B-4641-961C-352E3D2A25EC}" type="presOf" srcId="{90A98A2F-8032-41A4-9864-8910FAFE7A88}" destId="{AEF37CF8-CC7C-4AEA-B88D-CFB304E35DB5}" srcOrd="0" destOrd="3" presId="urn:microsoft.com/office/officeart/2005/8/layout/hList1"/>
    <dgm:cxn modelId="{F287B23B-61BF-4E32-972A-0F1563C6AE76}" type="presOf" srcId="{F8AE8D86-40C3-4EF8-B0D1-6D364FA137A0}" destId="{BC3B7E54-6D6E-44C4-A92A-089568618AE7}" srcOrd="0" destOrd="7" presId="urn:microsoft.com/office/officeart/2005/8/layout/hList1"/>
    <dgm:cxn modelId="{F2AD3B39-6FF8-4BA0-B84A-8AA1C65E6C64}" type="presOf" srcId="{8E3CB524-853F-43FD-B93C-3AC34D8A276B}" destId="{BC3B7E54-6D6E-44C4-A92A-089568618AE7}" srcOrd="0" destOrd="3" presId="urn:microsoft.com/office/officeart/2005/8/layout/hList1"/>
    <dgm:cxn modelId="{7451B703-06A9-492D-B378-F420E650AED2}" type="presOf" srcId="{D4E6A407-62BA-43DA-8142-3BD3C5DF999B}" destId="{8400A76D-CCE0-4375-AB75-D238D2558CF1}" srcOrd="0" destOrd="0"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4439110B-4598-4CAE-A7FB-E6EB46D7248A}" type="presOf" srcId="{492AD1BA-0449-4B1F-82CB-06325C3C7441}" destId="{AEF37CF8-CC7C-4AEA-B88D-CFB304E35DB5}" srcOrd="0" destOrd="1" presId="urn:microsoft.com/office/officeart/2005/8/layout/hList1"/>
    <dgm:cxn modelId="{9A822A8F-C17A-498A-8DBC-12986E7FF572}" srcId="{603AEEAF-F684-4D8A-A7E4-887E0E375FC1}" destId="{99D7D621-DAA8-4EA6-A4FC-250F94F4ACB0}" srcOrd="4" destOrd="0" parTransId="{B294F4C6-1879-425D-8374-72C9C319FA49}" sibTransId="{3B6498EE-6865-4900-AD9A-874DCFE70183}"/>
    <dgm:cxn modelId="{D5A58D2A-EB38-4E4B-AC8F-E93617535FFF}" type="presOf" srcId="{36BD8286-BD88-4A87-9157-3B1793362D3A}" destId="{E6F93A2A-3FB0-45DC-B0A7-423B2075E2E3}" srcOrd="0" destOrd="3" presId="urn:microsoft.com/office/officeart/2005/8/layout/hList1"/>
    <dgm:cxn modelId="{6AD6A94A-0D58-4525-9BC2-DE83D394C997}" srcId="{603AEEAF-F684-4D8A-A7E4-887E0E375FC1}" destId="{DC182281-1452-4873-BAAB-E3698D6FC1DC}" srcOrd="1" destOrd="0" parTransId="{4A5103D4-9082-4BAD-BFBD-C07A2CC170A6}" sibTransId="{EF6951A2-5E2B-4B84-A75E-188396412879}"/>
    <dgm:cxn modelId="{B8559D0F-2634-48A3-8EF4-3874B3393626}" srcId="{9E8CB76F-2049-431A-9C08-E0A136C74145}" destId="{9E0F9FF4-8E97-4C86-9DA2-428B0087EAAF}" srcOrd="4" destOrd="0" parTransId="{39B02121-AC1E-4FF7-B624-4D927EE877FC}" sibTransId="{DD5E1214-A952-4519-BA98-0667E12906C8}"/>
    <dgm:cxn modelId="{963BB828-83C9-423F-8E97-F1DCD7730C85}" type="presOf" srcId="{6BB9962D-A921-4F62-A86F-B571C8BAF431}" destId="{AEF37CF8-CC7C-4AEA-B88D-CFB304E35DB5}" srcOrd="0" destOrd="0" presId="urn:microsoft.com/office/officeart/2005/8/layout/hList1"/>
    <dgm:cxn modelId="{EB370B24-725A-48A9-AF26-2711A18E5515}" srcId="{603AEEAF-F684-4D8A-A7E4-887E0E375FC1}" destId="{36BD8286-BD88-4A87-9157-3B1793362D3A}" srcOrd="3" destOrd="0" parTransId="{ADC6A5D0-5927-40E1-8896-3234B0B7F5C9}" sibTransId="{85B5ED9D-B83E-448C-B720-FFC400B31185}"/>
    <dgm:cxn modelId="{A923ADAF-266E-4EF5-89C5-3C70DF119681}" type="presOf" srcId="{2DE2859B-8E04-4E5A-B4AA-8DF1CBEC00E7}" destId="{BC3B7E54-6D6E-44C4-A92A-089568618AE7}" srcOrd="0" destOrd="6" presId="urn:microsoft.com/office/officeart/2005/8/layout/hList1"/>
    <dgm:cxn modelId="{5547EDC3-10AE-495E-A1CD-38E80C8FCF36}" type="presOf" srcId="{634F591D-4803-4CF5-A755-C90F4517786C}" destId="{E6F93A2A-3FB0-45DC-B0A7-423B2075E2E3}" srcOrd="0" destOrd="2" presId="urn:microsoft.com/office/officeart/2005/8/layout/hList1"/>
    <dgm:cxn modelId="{EDB0C511-472A-400C-86C9-9FCCBE9B2592}" srcId="{9E8CB76F-2049-431A-9C08-E0A136C74145}" destId="{CDAC2305-AABB-498D-9954-9B67913F8713}" srcOrd="8" destOrd="0" parTransId="{FEC5A3E0-841B-4B14-B8F5-22F644E7A3B0}" sibTransId="{904EE64A-0AF0-43B2-9B61-22FC9F80289F}"/>
    <dgm:cxn modelId="{BF3D6497-9C67-4CBB-93E6-364F147A4E1A}" type="presOf" srcId="{142F616F-0834-4085-A951-45F60AC0600A}" destId="{E6F93A2A-3FB0-45DC-B0A7-423B2075E2E3}" srcOrd="0" destOrd="0" presId="urn:microsoft.com/office/officeart/2005/8/layout/hList1"/>
    <dgm:cxn modelId="{CA365F54-F0FC-4A46-84AC-CC02DBC25C14}" type="presOf" srcId="{53949251-3310-48EC-B957-B47F042BDCBE}" destId="{AEF37CF8-CC7C-4AEA-B88D-CFB304E35DB5}" srcOrd="0" destOrd="4" presId="urn:microsoft.com/office/officeart/2005/8/layout/hList1"/>
    <dgm:cxn modelId="{C038662A-41F5-4575-A7E1-0820C112D963}" type="presOf" srcId="{DC182281-1452-4873-BAAB-E3698D6FC1DC}" destId="{E6F93A2A-3FB0-45DC-B0A7-423B2075E2E3}" srcOrd="0" destOrd="1"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83408ED6-F06A-4C36-B59F-AFE3249C11D3}" type="presParOf" srcId="{3BE66233-68EB-4712-AF4C-48D78D583849}" destId="{544A16FB-92AB-4CBB-8C07-794A531D2F15}" srcOrd="0" destOrd="0" presId="urn:microsoft.com/office/officeart/2005/8/layout/hList1"/>
    <dgm:cxn modelId="{23792B1E-ABCB-4693-BA38-08B72CA55DAD}" type="presParOf" srcId="{544A16FB-92AB-4CBB-8C07-794A531D2F15}" destId="{8CCCE849-3C31-458E-9F06-29B27A05C70D}" srcOrd="0" destOrd="0" presId="urn:microsoft.com/office/officeart/2005/8/layout/hList1"/>
    <dgm:cxn modelId="{E1380C1C-B35E-4B27-8687-1BB6B1C10AD4}" type="presParOf" srcId="{544A16FB-92AB-4CBB-8C07-794A531D2F15}" destId="{BC3B7E54-6D6E-44C4-A92A-089568618AE7}" srcOrd="1" destOrd="0" presId="urn:microsoft.com/office/officeart/2005/8/layout/hList1"/>
    <dgm:cxn modelId="{8527274E-13B5-437D-80B5-FE1C275BB4EB}" type="presParOf" srcId="{3BE66233-68EB-4712-AF4C-48D78D583849}" destId="{4322B7A1-510A-492D-A54F-49B3970372D6}" srcOrd="1" destOrd="0" presId="urn:microsoft.com/office/officeart/2005/8/layout/hList1"/>
    <dgm:cxn modelId="{45B9030F-AEC9-4E57-BD6C-E0291BB411FD}" type="presParOf" srcId="{3BE66233-68EB-4712-AF4C-48D78D583849}" destId="{8C82F9AC-6C2C-4F10-B9C5-F0E88303896B}" srcOrd="2" destOrd="0" presId="urn:microsoft.com/office/officeart/2005/8/layout/hList1"/>
    <dgm:cxn modelId="{CC403019-0677-49D2-8F5C-9AA5E6AD35B4}" type="presParOf" srcId="{8C82F9AC-6C2C-4F10-B9C5-F0E88303896B}" destId="{866A8F34-8704-441F-B8F5-42C854A585BE}" srcOrd="0" destOrd="0" presId="urn:microsoft.com/office/officeart/2005/8/layout/hList1"/>
    <dgm:cxn modelId="{5B84A32F-2F34-4448-95DF-F30ED728BB36}" type="presParOf" srcId="{8C82F9AC-6C2C-4F10-B9C5-F0E88303896B}" destId="{AEF37CF8-CC7C-4AEA-B88D-CFB304E35DB5}" srcOrd="1" destOrd="0" presId="urn:microsoft.com/office/officeart/2005/8/layout/hList1"/>
    <dgm:cxn modelId="{157FC6B7-D563-4232-9ED7-A1FCF07D5D43}" type="presParOf" srcId="{3BE66233-68EB-4712-AF4C-48D78D583849}" destId="{A45D426A-9175-4EC3-A3F1-EB887A90517E}" srcOrd="3" destOrd="0" presId="urn:microsoft.com/office/officeart/2005/8/layout/hList1"/>
    <dgm:cxn modelId="{8231551E-C0F4-49F8-BBD0-32BD198C1627}" type="presParOf" srcId="{3BE66233-68EB-4712-AF4C-48D78D583849}" destId="{DB8909C7-D95D-4295-A846-F676B9C77EE5}" srcOrd="4" destOrd="0" presId="urn:microsoft.com/office/officeart/2005/8/layout/hList1"/>
    <dgm:cxn modelId="{9E3166FC-6069-416D-B6FE-A6737A4A38DD}" type="presParOf" srcId="{DB8909C7-D95D-4295-A846-F676B9C77EE5}" destId="{A5A71454-8942-43C5-A6A9-7D82A4D50DF0}" srcOrd="0" destOrd="0" presId="urn:microsoft.com/office/officeart/2005/8/layout/hList1"/>
    <dgm:cxn modelId="{5AC92F83-AF27-4788-AACE-A0F97EDA5EE2}" type="presParOf" srcId="{DB8909C7-D95D-4295-A846-F676B9C77EE5}" destId="{8400A76D-CCE0-4375-AB75-D238D2558CF1}" srcOrd="1" destOrd="0" presId="urn:microsoft.com/office/officeart/2005/8/layout/hList1"/>
    <dgm:cxn modelId="{F183D167-076A-436F-8008-D6EF6B76BACD}" type="presParOf" srcId="{3BE66233-68EB-4712-AF4C-48D78D583849}" destId="{1E128846-01D7-4D9E-BDF9-68A5AD90A9C7}" srcOrd="5" destOrd="0" presId="urn:microsoft.com/office/officeart/2005/8/layout/hList1"/>
    <dgm:cxn modelId="{42924BE7-5010-461C-84FF-1B92AFD05045}" type="presParOf" srcId="{3BE66233-68EB-4712-AF4C-48D78D583849}" destId="{38990EC5-7E5D-49F0-AF68-828B60148C0F}" srcOrd="6" destOrd="0" presId="urn:microsoft.com/office/officeart/2005/8/layout/hList1"/>
    <dgm:cxn modelId="{D2A82810-0983-4BEB-AC3E-ADEB82C8B36D}" type="presParOf" srcId="{38990EC5-7E5D-49F0-AF68-828B60148C0F}" destId="{4E17E5B9-5C8D-4ED5-943B-2AA1C844039E}" srcOrd="0" destOrd="0" presId="urn:microsoft.com/office/officeart/2005/8/layout/hList1"/>
    <dgm:cxn modelId="{0676FB33-3789-4968-8AD4-C47E48CF3386}" type="presParOf" srcId="{38990EC5-7E5D-49F0-AF68-828B60148C0F}" destId="{E6F93A2A-3FB0-45DC-B0A7-423B2075E2E3}"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Přijetí do nemocnice</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Dodržení termínu přijetí</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976CFF03-9B85-48CA-B879-4F22796ABE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čekání na přijetí do nemocnice vzhledem ke zdravotnímu stavu</a:t>
          </a:r>
          <a:endParaRPr lang="cs-CZ" sz="1000" dirty="0">
            <a:solidFill>
              <a:srgbClr val="969696"/>
            </a:solidFill>
          </a:endParaRPr>
        </a:p>
      </dgm:t>
    </dgm:pt>
    <dgm:pt modelId="{F42BE7C6-4DBA-455D-A9A5-33D9F52D92E4}" type="parTrans" cxnId="{F1C26DB5-92C4-4F42-BAF2-10B59A11A012}">
      <dgm:prSet/>
      <dgm:spPr/>
      <dgm:t>
        <a:bodyPr/>
        <a:lstStyle/>
        <a:p>
          <a:endParaRPr lang="cs-CZ"/>
        </a:p>
      </dgm:t>
    </dgm:pt>
    <dgm:pt modelId="{5D364DCE-3169-4108-9843-9CF084160BA4}" type="sibTrans" cxnId="{F1C26DB5-92C4-4F42-BAF2-10B59A11A012}">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Respekt, ohled, úcta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6620989D-8E55-4991-9C30-1D663DF449A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FB8E6DC9-F200-4841-9AD2-6E99DD5D9E47}" type="parTrans" cxnId="{E59A2414-8ABE-4C24-A75E-A3E869CB8A8D}">
      <dgm:prSet/>
      <dgm:spPr/>
      <dgm:t>
        <a:bodyPr/>
        <a:lstStyle/>
        <a:p>
          <a:endParaRPr lang="cs-CZ"/>
        </a:p>
      </dgm:t>
    </dgm:pt>
    <dgm:pt modelId="{0C25783B-E771-47CA-8869-3A0BCDAFEC3B}" type="sibTrans" cxnId="{E59A2414-8ABE-4C24-A75E-A3E869CB8A8D}">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Koordinace a integrace péče</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Kontinuita informací ze strany zdravotnického personálu</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713FA488-AC6E-4303-BDB0-81937D83992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Dosažitelnost zdravotnického personálu</a:t>
          </a:r>
          <a:endParaRPr lang="cs-CZ" sz="1000" dirty="0">
            <a:solidFill>
              <a:srgbClr val="969696"/>
            </a:solidFill>
          </a:endParaRPr>
        </a:p>
      </dgm:t>
    </dgm:pt>
    <dgm:pt modelId="{0B394E5A-A926-440C-BF9C-87B28A062080}" type="parTrans" cxnId="{36073624-9F3A-40E8-9B4D-0974027DE716}">
      <dgm:prSet/>
      <dgm:spPr/>
      <dgm:t>
        <a:bodyPr/>
        <a:lstStyle/>
        <a:p>
          <a:endParaRPr lang="cs-CZ"/>
        </a:p>
      </dgm:t>
    </dgm:pt>
    <dgm:pt modelId="{E8ABE47B-58F8-469C-9107-D2A454438584}" type="sibTrans" cxnId="{36073624-9F3A-40E8-9B4D-0974027DE716}">
      <dgm:prSet/>
      <dgm:spPr/>
      <dgm:t>
        <a:bodyPr/>
        <a:lstStyle/>
        <a:p>
          <a:endParaRPr lang="cs-CZ"/>
        </a:p>
      </dgm:t>
    </dgm:pt>
    <dgm:pt modelId="{11C0933D-1A09-42C4-95BD-150894C9FCA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Zhoršení zdravotních potíží během čekání na přijetí do nemocnice</a:t>
          </a:r>
          <a:endParaRPr lang="cs-CZ" sz="1000" dirty="0">
            <a:solidFill>
              <a:srgbClr val="969696"/>
            </a:solidFill>
          </a:endParaRPr>
        </a:p>
      </dgm:t>
    </dgm:pt>
    <dgm:pt modelId="{74DA05F6-6C8D-4C81-A22C-32BE41D66646}" type="parTrans" cxnId="{67065285-6C50-44B9-A67D-9AD996F6B16D}">
      <dgm:prSet/>
      <dgm:spPr/>
      <dgm:t>
        <a:bodyPr/>
        <a:lstStyle/>
        <a:p>
          <a:endParaRPr lang="cs-CZ"/>
        </a:p>
      </dgm:t>
    </dgm:pt>
    <dgm:pt modelId="{487E67E2-05BD-4F1E-A576-A9D533A5090F}" type="sibTrans" cxnId="{67065285-6C50-44B9-A67D-9AD996F6B16D}">
      <dgm:prSet/>
      <dgm:spPr/>
      <dgm:t>
        <a:bodyPr/>
        <a:lstStyle/>
        <a:p>
          <a:endParaRPr lang="cs-CZ"/>
        </a:p>
      </dgm:t>
    </dgm:pt>
    <dgm:pt modelId="{E3E8CCC4-5C7D-4ED4-9277-BE2E04AEE60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7F95443A-B377-4AA4-BD92-7D11AE6B8798}" type="parTrans" cxnId="{3457F227-6C21-4BC6-8206-363457FD6B8E}">
      <dgm:prSet/>
      <dgm:spPr/>
      <dgm:t>
        <a:bodyPr/>
        <a:lstStyle/>
        <a:p>
          <a:endParaRPr lang="cs-CZ"/>
        </a:p>
      </dgm:t>
    </dgm:pt>
    <dgm:pt modelId="{AF46762B-5DE5-4FD5-B576-0AC310965882}" type="sibTrans" cxnId="{3457F227-6C21-4BC6-8206-363457FD6B8E}">
      <dgm:prSet/>
      <dgm:spPr/>
      <dgm:t>
        <a:bodyPr/>
        <a:lstStyle/>
        <a:p>
          <a:endParaRPr lang="cs-CZ"/>
        </a:p>
      </dgm:t>
    </dgm:pt>
    <dgm:pt modelId="{292E14AD-BB16-4C13-B191-B27C4521D42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9AA3A1B9-34B6-4E1A-85B3-94C1EDE23466}" type="parTrans" cxnId="{7FD46E2C-7A3F-4587-A64F-563171400B03}">
      <dgm:prSet/>
      <dgm:spPr/>
      <dgm:t>
        <a:bodyPr/>
        <a:lstStyle/>
        <a:p>
          <a:endParaRPr lang="cs-CZ"/>
        </a:p>
      </dgm:t>
    </dgm:pt>
    <dgm:pt modelId="{E904C6D2-ECEC-40FD-B7D6-6B7F0C304AB5}" type="sibTrans" cxnId="{7FD46E2C-7A3F-4587-A64F-563171400B03}">
      <dgm:prSet/>
      <dgm:spPr/>
      <dgm:t>
        <a:bodyPr/>
        <a:lstStyle/>
        <a:p>
          <a:endParaRPr lang="cs-CZ"/>
        </a:p>
      </dgm:t>
    </dgm:pt>
    <dgm:pt modelId="{04FB6BD8-E7B2-4E3E-BB6F-0BDD5644C83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Doba čekání na uložení na lůžko</a:t>
          </a:r>
          <a:endParaRPr lang="cs-CZ" sz="1000" dirty="0">
            <a:solidFill>
              <a:srgbClr val="969696"/>
            </a:solidFill>
          </a:endParaRPr>
        </a:p>
      </dgm:t>
    </dgm:pt>
    <dgm:pt modelId="{730EBBCC-88EF-4500-B09D-199F14141A63}" type="parTrans" cxnId="{2BB9010A-301D-414A-9D82-C0A9400A1833}">
      <dgm:prSet/>
      <dgm:spPr/>
      <dgm:t>
        <a:bodyPr/>
        <a:lstStyle/>
        <a:p>
          <a:endParaRPr lang="cs-CZ"/>
        </a:p>
      </dgm:t>
    </dgm:pt>
    <dgm:pt modelId="{0D2F49FC-46D0-4F2C-A51A-D3208930EFB2}" type="sibTrans" cxnId="{2BB9010A-301D-414A-9D82-C0A9400A1833}">
      <dgm:prSet/>
      <dgm:spPr/>
      <dgm:t>
        <a:bodyPr/>
        <a:lstStyle/>
        <a:p>
          <a:endParaRPr lang="cs-CZ"/>
        </a:p>
      </dgm:t>
    </dgm:pt>
    <dgm:pt modelId="{935A818F-6D70-4235-B6AD-93B0E230F7C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6AB9F796-148C-4175-B8D3-985C57536455}" type="parTrans" cxnId="{1F9F88F3-FBD5-4CFC-BB87-E2ABDC47EB23}">
      <dgm:prSet/>
      <dgm:spPr/>
      <dgm:t>
        <a:bodyPr/>
        <a:lstStyle/>
        <a:p>
          <a:endParaRPr lang="cs-CZ"/>
        </a:p>
      </dgm:t>
    </dgm:pt>
    <dgm:pt modelId="{295D033D-3014-44FC-8835-B5CBE9D728A2}" type="sibTrans" cxnId="{1F9F88F3-FBD5-4CFC-BB87-E2ABDC47EB23}">
      <dgm:prSet/>
      <dgm:spPr/>
      <dgm:t>
        <a:bodyPr/>
        <a:lstStyle/>
        <a:p>
          <a:endParaRPr lang="cs-CZ"/>
        </a:p>
      </dgm:t>
    </dgm:pt>
    <dgm:pt modelId="{11B59264-347E-4742-8949-6B6BE211494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76A56576-1E0F-467B-ABD8-9BCFD6F96006}" type="parTrans" cxnId="{9FDC398A-3730-4B4E-A834-A293DAF678FD}">
      <dgm:prSet/>
      <dgm:spPr/>
      <dgm:t>
        <a:bodyPr/>
        <a:lstStyle/>
        <a:p>
          <a:endParaRPr lang="cs-CZ"/>
        </a:p>
      </dgm:t>
    </dgm:pt>
    <dgm:pt modelId="{9DE69996-BB3B-43E3-99F3-E90FE943A37D}" type="sibTrans" cxnId="{9FDC398A-3730-4B4E-A834-A293DAF678FD}">
      <dgm:prSet/>
      <dgm:spPr/>
      <dgm:t>
        <a:bodyPr/>
        <a:lstStyle/>
        <a:p>
          <a:endParaRPr lang="cs-CZ"/>
        </a:p>
      </dgm:t>
    </dgm:pt>
    <dgm:pt modelId="{82F5793B-D6DE-4CC5-99D7-F52C71C892D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E1FBA2B5-F2B3-4ED6-A30F-A573595314A3}" type="parTrans" cxnId="{5F73DED8-93AA-4A31-A4F6-BA56F7C5AC82}">
      <dgm:prSet/>
      <dgm:spPr/>
      <dgm:t>
        <a:bodyPr/>
        <a:lstStyle/>
        <a:p>
          <a:endParaRPr lang="cs-CZ"/>
        </a:p>
      </dgm:t>
    </dgm:pt>
    <dgm:pt modelId="{8E74858B-EA06-4B93-A6B0-65218C28286C}" type="sibTrans" cxnId="{5F73DED8-93AA-4A31-A4F6-BA56F7C5AC82}">
      <dgm:prSet/>
      <dgm:spPr/>
      <dgm:t>
        <a:bodyPr/>
        <a:lstStyle/>
        <a:p>
          <a:endParaRPr lang="cs-CZ"/>
        </a:p>
      </dgm:t>
    </dgm:pt>
    <dgm:pt modelId="{569B9EB3-7A57-4048-B7AD-293A7750CC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F3BE183-297A-407A-AA5C-0688169FB77E}" type="parTrans" cxnId="{F91EA7D4-205B-48F4-BE0B-B5619375A97C}">
      <dgm:prSet/>
      <dgm:spPr/>
      <dgm:t>
        <a:bodyPr/>
        <a:lstStyle/>
        <a:p>
          <a:endParaRPr lang="cs-CZ"/>
        </a:p>
      </dgm:t>
    </dgm:pt>
    <dgm:pt modelId="{591FCADC-E0F4-47F5-968E-838B3AC121C1}" type="sibTrans" cxnId="{F91EA7D4-205B-48F4-BE0B-B5619375A97C}">
      <dgm:prSet/>
      <dgm:spPr/>
      <dgm:t>
        <a:bodyPr/>
        <a:lstStyle/>
        <a:p>
          <a:endParaRPr lang="cs-CZ"/>
        </a:p>
      </dgm:t>
    </dgm:pt>
    <dgm:pt modelId="{FE286803-23A2-4046-8150-5C1E4635F5D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Úcta a respekt ze strany zdravotnického personálu</a:t>
          </a:r>
          <a:endParaRPr lang="cs-CZ" sz="1000" dirty="0">
            <a:solidFill>
              <a:srgbClr val="969696"/>
            </a:solidFill>
          </a:endParaRPr>
        </a:p>
      </dgm:t>
    </dgm:pt>
    <dgm:pt modelId="{49A95415-A19E-42EA-8DBE-815F17F58CE4}" type="parTrans" cxnId="{3F76EAF8-75F8-4764-A55B-1A7CA75C51D3}">
      <dgm:prSet/>
      <dgm:spPr/>
      <dgm:t>
        <a:bodyPr/>
        <a:lstStyle/>
        <a:p>
          <a:endParaRPr lang="cs-CZ"/>
        </a:p>
      </dgm:t>
    </dgm:pt>
    <dgm:pt modelId="{C724E5C8-CAD9-47BB-85E1-C7BCE33DC8C3}" type="sibTrans" cxnId="{3F76EAF8-75F8-4764-A55B-1A7CA75C51D3}">
      <dgm:prSet/>
      <dgm:spPr/>
      <dgm:t>
        <a:bodyPr/>
        <a:lstStyle/>
        <a:p>
          <a:endParaRPr lang="cs-CZ"/>
        </a:p>
      </dgm:t>
    </dgm:pt>
    <dgm:pt modelId="{744210FC-3DCC-4A07-A4DE-D4557E308D4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FB46D935-A126-4B9C-ADAA-4CF0C455D0FA}" type="parTrans" cxnId="{F284CFBA-CA3B-49F4-AB3C-1FB0F8CFA1E5}">
      <dgm:prSet/>
      <dgm:spPr/>
      <dgm:t>
        <a:bodyPr/>
        <a:lstStyle/>
        <a:p>
          <a:endParaRPr lang="cs-CZ"/>
        </a:p>
      </dgm:t>
    </dgm:pt>
    <dgm:pt modelId="{7D5B79D9-C2DE-41CF-92D5-2F06BCE4195C}" type="sibTrans" cxnId="{F284CFBA-CA3B-49F4-AB3C-1FB0F8CFA1E5}">
      <dgm:prSet/>
      <dgm:spPr/>
      <dgm:t>
        <a:bodyPr/>
        <a:lstStyle/>
        <a:p>
          <a:endParaRPr lang="cs-CZ"/>
        </a:p>
      </dgm:t>
    </dgm:pt>
    <dgm:pt modelId="{1A500392-3A2F-4A53-9A11-EBF716F096E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během vyšetření nebo léčby</a:t>
          </a:r>
          <a:endParaRPr lang="cs-CZ" sz="1000" dirty="0">
            <a:solidFill>
              <a:srgbClr val="969696"/>
            </a:solidFill>
          </a:endParaRPr>
        </a:p>
      </dgm:t>
    </dgm:pt>
    <dgm:pt modelId="{4178B119-F311-474E-9081-8BEA8480BD94}" type="parTrans" cxnId="{0225B3BF-1E39-4D0A-AC89-7A1FD4678785}">
      <dgm:prSet/>
      <dgm:spPr/>
      <dgm:t>
        <a:bodyPr/>
        <a:lstStyle/>
        <a:p>
          <a:endParaRPr lang="cs-CZ"/>
        </a:p>
      </dgm:t>
    </dgm:pt>
    <dgm:pt modelId="{A8443C68-4E13-4968-8E01-C1C1E88EAA27}" type="sibTrans" cxnId="{0225B3BF-1E39-4D0A-AC89-7A1FD4678785}">
      <dgm:prSet/>
      <dgm:spPr/>
      <dgm:t>
        <a:bodyPr/>
        <a:lstStyle/>
        <a:p>
          <a:endParaRPr lang="cs-CZ"/>
        </a:p>
      </dgm:t>
    </dgm:pt>
    <dgm:pt modelId="{9C23D7FC-21D0-45F6-81D5-FAC7CFE0E07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7287D723-4FD9-406C-88E2-486F13F88C80}" type="parTrans" cxnId="{0E806622-2ACC-4C44-9B78-D89B2A1CE04B}">
      <dgm:prSet/>
      <dgm:spPr/>
      <dgm:t>
        <a:bodyPr/>
        <a:lstStyle/>
        <a:p>
          <a:endParaRPr lang="cs-CZ"/>
        </a:p>
      </dgm:t>
    </dgm:pt>
    <dgm:pt modelId="{5405798C-D4D8-475A-BCC2-4129E158B73D}" type="sibTrans" cxnId="{0E806622-2ACC-4C44-9B78-D89B2A1CE04B}">
      <dgm:prSet/>
      <dgm:spPr/>
      <dgm:t>
        <a:bodyPr/>
        <a:lstStyle/>
        <a:p>
          <a:endParaRPr lang="cs-CZ"/>
        </a:p>
      </dgm:t>
    </dgm:pt>
    <dgm:pt modelId="{DF4DDD2B-AE6B-45F7-A74C-7C5A78D21DF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Změna termínu dohodnutého vyšetření či zákroku</a:t>
          </a:r>
          <a:endParaRPr lang="cs-CZ" sz="1000" dirty="0">
            <a:solidFill>
              <a:srgbClr val="969696"/>
            </a:solidFill>
          </a:endParaRPr>
        </a:p>
      </dgm:t>
    </dgm:pt>
    <dgm:pt modelId="{C29CE6F2-F8B7-4A27-A0FE-D47801D16DB9}" type="parTrans" cxnId="{D92CA432-A6CA-45E5-A538-B9105163AFDA}">
      <dgm:prSet/>
      <dgm:spPr/>
      <dgm:t>
        <a:bodyPr/>
        <a:lstStyle/>
        <a:p>
          <a:endParaRPr lang="cs-CZ"/>
        </a:p>
      </dgm:t>
    </dgm:pt>
    <dgm:pt modelId="{F20DD4A6-3F2D-4666-B895-984BEC356439}" type="sibTrans" cxnId="{D92CA432-A6CA-45E5-A538-B9105163AFDA}">
      <dgm:prSet/>
      <dgm:spPr/>
      <dgm:t>
        <a:bodyPr/>
        <a:lstStyle/>
        <a:p>
          <a:endParaRPr lang="cs-CZ"/>
        </a:p>
      </dgm:t>
    </dgm:pt>
    <dgm:pt modelId="{1E89F988-BD57-4BF9-B7B9-69B1E60E74C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Celkové hodnocení péče</a:t>
          </a:r>
          <a:endParaRPr lang="cs-CZ" sz="1000" dirty="0">
            <a:solidFill>
              <a:srgbClr val="969696"/>
            </a:solidFill>
          </a:endParaRPr>
        </a:p>
      </dgm:t>
    </dgm:pt>
    <dgm:pt modelId="{B8382FE2-5227-4B06-9AF7-8BAEA57733CD}" type="parTrans" cxnId="{1175D270-A526-4C03-A42C-48A0569D02AE}">
      <dgm:prSet/>
      <dgm:spPr/>
      <dgm:t>
        <a:bodyPr/>
        <a:lstStyle/>
        <a:p>
          <a:endParaRPr lang="cs-CZ"/>
        </a:p>
      </dgm:t>
    </dgm:pt>
    <dgm:pt modelId="{D82BB5B2-3007-4042-B0BB-723716CCA6E5}" type="sibTrans" cxnId="{1175D270-A526-4C03-A42C-48A0569D02AE}">
      <dgm:prSet/>
      <dgm:spPr/>
      <dgm:t>
        <a:bodyPr/>
        <a:lstStyle/>
        <a:p>
          <a:endParaRPr lang="cs-CZ"/>
        </a:p>
      </dgm:t>
    </dgm:pt>
    <dgm:pt modelId="{603AEEAF-F684-4D8A-A7E4-887E0E375FC1}">
      <dgm:prSet custT="1"/>
      <dgm:spPr>
        <a:solidFill>
          <a:srgbClr val="3366FF"/>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Informace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Spokojenost s vybranými službami nemocnice (telefon, TV, noviny atd.)</a:t>
          </a:r>
          <a:endParaRPr lang="cs-CZ" sz="1000" dirty="0">
            <a:solidFill>
              <a:srgbClr val="333399"/>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5D7EDE81-5405-47CC-898F-BD67D65DC00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Frekvence návštěv ošetřujícího lékaře</a:t>
          </a:r>
          <a:endParaRPr lang="cs-CZ" sz="1000" dirty="0">
            <a:solidFill>
              <a:srgbClr val="333399"/>
            </a:solidFill>
          </a:endParaRPr>
        </a:p>
      </dgm:t>
    </dgm:pt>
    <dgm:pt modelId="{C7DBAEE9-DFCB-4A5B-BF0D-DF9BE0FDFAA7}" type="parTrans" cxnId="{A3ADE20C-A37C-450A-B666-7417675D5263}">
      <dgm:prSet/>
      <dgm:spPr/>
      <dgm:t>
        <a:bodyPr/>
        <a:lstStyle/>
        <a:p>
          <a:endParaRPr lang="cs-CZ"/>
        </a:p>
      </dgm:t>
    </dgm:pt>
    <dgm:pt modelId="{8400E76C-4C07-48F9-9987-4407A8FE2D74}" type="sibTrans" cxnId="{A3ADE20C-A37C-450A-B666-7417675D5263}">
      <dgm:prSet/>
      <dgm:spPr/>
      <dgm:t>
        <a:bodyPr/>
        <a:lstStyle/>
        <a:p>
          <a:endParaRPr lang="cs-CZ"/>
        </a:p>
      </dgm:t>
    </dgm:pt>
    <dgm:pt modelId="{2717ACF9-E8F2-4EEA-BE43-FE9309C35819}">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Srozumitelnost odpovědí lékaře</a:t>
          </a:r>
          <a:endParaRPr lang="cs-CZ" sz="1000" dirty="0">
            <a:solidFill>
              <a:srgbClr val="333399"/>
            </a:solidFill>
          </a:endParaRPr>
        </a:p>
      </dgm:t>
    </dgm:pt>
    <dgm:pt modelId="{04E8F33B-4FE9-45B2-ACD4-85FC785E5A4A}" type="parTrans" cxnId="{AD4B1152-F58F-498E-991F-944F7F8C0F4C}">
      <dgm:prSet/>
      <dgm:spPr/>
      <dgm:t>
        <a:bodyPr/>
        <a:lstStyle/>
        <a:p>
          <a:endParaRPr lang="cs-CZ"/>
        </a:p>
      </dgm:t>
    </dgm:pt>
    <dgm:pt modelId="{5DF7971B-2722-4043-962B-B4D591807E19}" type="sibTrans" cxnId="{AD4B1152-F58F-498E-991F-944F7F8C0F4C}">
      <dgm:prSet/>
      <dgm:spPr/>
      <dgm:t>
        <a:bodyPr/>
        <a:lstStyle/>
        <a:p>
          <a:endParaRPr lang="cs-CZ"/>
        </a:p>
      </dgm:t>
    </dgm:pt>
    <dgm:pt modelId="{2E6C6FC0-6991-499F-9022-5A1A3AB435E1}">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Frekvence hovorů s lékařem</a:t>
          </a:r>
          <a:endParaRPr lang="cs-CZ" sz="1000" dirty="0">
            <a:solidFill>
              <a:srgbClr val="333399"/>
            </a:solidFill>
          </a:endParaRPr>
        </a:p>
      </dgm:t>
    </dgm:pt>
    <dgm:pt modelId="{B30BCCFC-E00C-4CBF-BD5E-E4D780481B0A}" type="parTrans" cxnId="{FC02266D-5563-42F6-BF20-56DBE934BE84}">
      <dgm:prSet/>
      <dgm:spPr/>
      <dgm:t>
        <a:bodyPr/>
        <a:lstStyle/>
        <a:p>
          <a:endParaRPr lang="cs-CZ"/>
        </a:p>
      </dgm:t>
    </dgm:pt>
    <dgm:pt modelId="{36440CE6-D2AE-4B7B-B2C3-D3978D53AF14}" type="sibTrans" cxnId="{FC02266D-5563-42F6-BF20-56DBE934BE84}">
      <dgm:prSet/>
      <dgm:spPr/>
      <dgm:t>
        <a:bodyPr/>
        <a:lstStyle/>
        <a:p>
          <a:endParaRPr lang="cs-CZ"/>
        </a:p>
      </dgm:t>
    </dgm:pt>
    <dgm:pt modelId="{8BFCA36A-223E-4F33-8CC3-501ACA134B48}">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Srozumitelnost odpovědí sester</a:t>
          </a:r>
          <a:endParaRPr lang="cs-CZ" sz="1000" dirty="0">
            <a:solidFill>
              <a:srgbClr val="333399"/>
            </a:solidFill>
          </a:endParaRPr>
        </a:p>
      </dgm:t>
    </dgm:pt>
    <dgm:pt modelId="{3E0E1A37-5258-4775-93A7-2BA568BB4CAD}" type="parTrans" cxnId="{329B09A8-7E2C-4D13-BE65-069E96692E3A}">
      <dgm:prSet/>
      <dgm:spPr/>
      <dgm:t>
        <a:bodyPr/>
        <a:lstStyle/>
        <a:p>
          <a:endParaRPr lang="cs-CZ"/>
        </a:p>
      </dgm:t>
    </dgm:pt>
    <dgm:pt modelId="{DB683FC6-E2C9-457B-8FA4-9AE04538BE26}" type="sibTrans" cxnId="{329B09A8-7E2C-4D13-BE65-069E96692E3A}">
      <dgm:prSet/>
      <dgm:spPr/>
      <dgm:t>
        <a:bodyPr/>
        <a:lstStyle/>
        <a:p>
          <a:endParaRPr lang="cs-CZ"/>
        </a:p>
      </dgm:t>
    </dgm:pt>
    <dgm:pt modelId="{97CA993C-7D18-4B84-82C7-BC6918DFF605}">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333399"/>
              </a:solidFill>
            </a:rPr>
            <a:t>Seznámení s právy nemocného</a:t>
          </a:r>
          <a:endParaRPr lang="cs-CZ" sz="1000" dirty="0">
            <a:solidFill>
              <a:srgbClr val="333399"/>
            </a:solidFill>
          </a:endParaRPr>
        </a:p>
      </dgm:t>
    </dgm:pt>
    <dgm:pt modelId="{4BC71381-5559-4DFC-891D-372C643348EF}" type="parTrans" cxnId="{B7AEA2C2-FA61-44B7-838E-A924C3980C90}">
      <dgm:prSet/>
      <dgm:spPr/>
      <dgm:t>
        <a:bodyPr/>
        <a:lstStyle/>
        <a:p>
          <a:endParaRPr lang="cs-CZ"/>
        </a:p>
      </dgm:t>
    </dgm:pt>
    <dgm:pt modelId="{F941324C-13B9-4540-B0DA-33DEC0276F4A}" type="sibTrans" cxnId="{B7AEA2C2-FA61-44B7-838E-A924C3980C9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3B53423E-A213-4F18-A94F-B536273E21F1}"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custLinFactNeighborY="3139">
        <dgm:presLayoutVars>
          <dgm:bulletEnabled val="1"/>
        </dgm:presLayoutVars>
      </dgm:prSet>
      <dgm:spPr/>
      <dgm:t>
        <a:bodyPr/>
        <a:lstStyle/>
        <a:p>
          <a:endParaRPr lang="cs-CZ"/>
        </a:p>
      </dgm:t>
    </dgm:pt>
  </dgm:ptLst>
  <dgm:cxnLst>
    <dgm:cxn modelId="{FC02266D-5563-42F6-BF20-56DBE934BE84}" srcId="{603AEEAF-F684-4D8A-A7E4-887E0E375FC1}" destId="{2E6C6FC0-6991-499F-9022-5A1A3AB435E1}" srcOrd="3" destOrd="0" parTransId="{B30BCCFC-E00C-4CBF-BD5E-E4D780481B0A}" sibTransId="{36440CE6-D2AE-4B7B-B2C3-D3978D53AF14}"/>
    <dgm:cxn modelId="{929DB8B0-72B8-483F-9B3A-6FF8C0D46D11}" srcId="{603AEEAF-F684-4D8A-A7E4-887E0E375FC1}" destId="{142F616F-0834-4085-A951-45F60AC0600A}" srcOrd="0" destOrd="0" parTransId="{50D6E3E4-2DD4-4BD4-9A83-B7A2303B4678}" sibTransId="{6067D9B1-5484-40F0-A307-98E06E33CA13}"/>
    <dgm:cxn modelId="{3457F227-6C21-4BC6-8206-363457FD6B8E}" srcId="{9E8CB76F-2049-431A-9C08-E0A136C74145}" destId="{E3E8CCC4-5C7D-4ED4-9277-BE2E04AEE600}" srcOrd="3" destOrd="0" parTransId="{7F95443A-B377-4AA4-BD92-7D11AE6B8798}" sibTransId="{AF46762B-5DE5-4FD5-B576-0AC310965882}"/>
    <dgm:cxn modelId="{E59A2414-8ABE-4C24-A75E-A3E869CB8A8D}" srcId="{8D48F7DA-BBFB-4499-9152-97C83528F49A}" destId="{6620989D-8E55-4991-9C30-1D663DF449A5}" srcOrd="1" destOrd="0" parTransId="{FB8E6DC9-F200-4841-9AD2-6E99DD5D9E47}" sibTransId="{0C25783B-E771-47CA-8869-3A0BCDAFEC3B}"/>
    <dgm:cxn modelId="{1813796E-5FD2-47E5-B61D-5BBBE58C8DDE}" type="presOf" srcId="{713FA488-AC6E-4303-BDB0-81937D83992A}" destId="{8400A76D-CCE0-4375-AB75-D238D2558CF1}" srcOrd="0" destOrd="1" presId="urn:microsoft.com/office/officeart/2005/8/layout/hList1"/>
    <dgm:cxn modelId="{8172DBB9-726E-4E70-BAE1-4C16428E8E52}" type="presOf" srcId="{1E89F988-BD57-4BF9-B7B9-69B1E60E74CA}" destId="{8400A76D-CCE0-4375-AB75-D238D2558CF1}" srcOrd="0" destOrd="6" presId="urn:microsoft.com/office/officeart/2005/8/layout/hList1"/>
    <dgm:cxn modelId="{B7AEA2C2-FA61-44B7-838E-A924C3980C90}" srcId="{603AEEAF-F684-4D8A-A7E4-887E0E375FC1}" destId="{97CA993C-7D18-4B84-82C7-BC6918DFF605}" srcOrd="5" destOrd="0" parTransId="{4BC71381-5559-4DFC-891D-372C643348EF}" sibTransId="{F941324C-13B9-4540-B0DA-33DEC0276F4A}"/>
    <dgm:cxn modelId="{2BB9010A-301D-414A-9D82-C0A9400A1833}" srcId="{9E8CB76F-2049-431A-9C08-E0A136C74145}" destId="{04FB6BD8-E7B2-4E3E-BB6F-0BDD5644C83A}" srcOrd="5" destOrd="0" parTransId="{730EBBCC-88EF-4500-B09D-199F14141A63}" sibTransId="{0D2F49FC-46D0-4F2C-A51A-D3208930EFB2}"/>
    <dgm:cxn modelId="{52C02B4E-A6FD-4924-BCD1-FC20145210C3}" type="presOf" srcId="{292E14AD-BB16-4C13-B191-B27C4521D42C}" destId="{BC3B7E54-6D6E-44C4-A92A-089568618AE7}" srcOrd="0" destOrd="4" presId="urn:microsoft.com/office/officeart/2005/8/layout/hList1"/>
    <dgm:cxn modelId="{A3ADE20C-A37C-450A-B666-7417675D5263}" srcId="{603AEEAF-F684-4D8A-A7E4-887E0E375FC1}" destId="{5D7EDE81-5405-47CC-898F-BD67D65DC000}" srcOrd="1" destOrd="0" parTransId="{C7DBAEE9-DFCB-4A5B-BF0D-DF9BE0FDFAA7}" sibTransId="{8400E76C-4C07-48F9-9987-4407A8FE2D74}"/>
    <dgm:cxn modelId="{42F3EC86-BA9B-48B9-80BB-7019E3980CC7}" srcId="{462B5889-8FA2-458B-906E-7D0A7FD7D8FF}" destId="{8D48F7DA-BBFB-4499-9152-97C83528F49A}" srcOrd="1" destOrd="0" parTransId="{C43A8375-3D94-4AD8-809A-73F66B13643F}" sibTransId="{1A032CAE-7982-48C3-AA66-38F80B3D6EEE}"/>
    <dgm:cxn modelId="{C98546FD-B6D9-45E4-80FE-1CC0985CA1F4}" type="presOf" srcId="{2717ACF9-E8F2-4EEA-BE43-FE9309C35819}" destId="{E6F93A2A-3FB0-45DC-B0A7-423B2075E2E3}" srcOrd="0" destOrd="2" presId="urn:microsoft.com/office/officeart/2005/8/layout/hList1"/>
    <dgm:cxn modelId="{58642548-BAB6-4787-BA0E-DA352332CA40}" type="presOf" srcId="{6BB9962D-A921-4F62-A86F-B571C8BAF431}" destId="{AEF37CF8-CC7C-4AEA-B88D-CFB304E35DB5}" srcOrd="0" destOrd="0" presId="urn:microsoft.com/office/officeart/2005/8/layout/hList1"/>
    <dgm:cxn modelId="{AD4B1152-F58F-498E-991F-944F7F8C0F4C}" srcId="{603AEEAF-F684-4D8A-A7E4-887E0E375FC1}" destId="{2717ACF9-E8F2-4EEA-BE43-FE9309C35819}" srcOrd="2" destOrd="0" parTransId="{04E8F33B-4FE9-45B2-ACD4-85FC785E5A4A}" sibTransId="{5DF7971B-2722-4043-962B-B4D591807E19}"/>
    <dgm:cxn modelId="{0225B3BF-1E39-4D0A-AC89-7A1FD4678785}" srcId="{51B314C1-0E8F-43D9-AD2D-30639BFC6CC7}" destId="{1A500392-3A2F-4A53-9A11-EBF716F096E3}" srcOrd="3" destOrd="0" parTransId="{4178B119-F311-474E-9081-8BEA8480BD94}" sibTransId="{A8443C68-4E13-4968-8E01-C1C1E88EAA27}"/>
    <dgm:cxn modelId="{5290578E-239D-4BC8-9D81-9E1BDC7A8B68}" type="presOf" srcId="{1A500392-3A2F-4A53-9A11-EBF716F096E3}" destId="{8400A76D-CCE0-4375-AB75-D238D2558CF1}" srcOrd="0" destOrd="3" presId="urn:microsoft.com/office/officeart/2005/8/layout/hList1"/>
    <dgm:cxn modelId="{CAA147B1-001C-4EBE-B04E-EC502E1BBED5}" type="presOf" srcId="{976CFF03-9B85-48CA-B879-4F22796ABEF4}" destId="{BC3B7E54-6D6E-44C4-A92A-089568618AE7}" srcOrd="0" destOrd="1" presId="urn:microsoft.com/office/officeart/2005/8/layout/hList1"/>
    <dgm:cxn modelId="{4B5B19D5-FEE2-4071-B194-BD3DD2505123}" type="presOf" srcId="{142F616F-0834-4085-A951-45F60AC0600A}" destId="{E6F93A2A-3FB0-45DC-B0A7-423B2075E2E3}" srcOrd="0" destOrd="0" presId="urn:microsoft.com/office/officeart/2005/8/layout/hList1"/>
    <dgm:cxn modelId="{57D7068B-8E31-444C-BBD1-80A53E9D10DE}" type="presOf" srcId="{9E8CB76F-2049-431A-9C08-E0A136C74145}" destId="{8CCCE849-3C31-458E-9F06-29B27A05C70D}" srcOrd="0" destOrd="0" presId="urn:microsoft.com/office/officeart/2005/8/layout/hList1"/>
    <dgm:cxn modelId="{7FD46E2C-7A3F-4587-A64F-563171400B03}" srcId="{9E8CB76F-2049-431A-9C08-E0A136C74145}" destId="{292E14AD-BB16-4C13-B191-B27C4521D42C}" srcOrd="4" destOrd="0" parTransId="{9AA3A1B9-34B6-4E1A-85B3-94C1EDE23466}" sibTransId="{E904C6D2-ECEC-40FD-B7D6-6B7F0C304AB5}"/>
    <dgm:cxn modelId="{F1C26DB5-92C4-4F42-BAF2-10B59A11A012}" srcId="{9E8CB76F-2049-431A-9C08-E0A136C74145}" destId="{976CFF03-9B85-48CA-B879-4F22796ABEF4}" srcOrd="1" destOrd="0" parTransId="{F42BE7C6-4DBA-455D-A9A5-33D9F52D92E4}" sibTransId="{5D364DCE-3169-4108-9843-9CF084160BA4}"/>
    <dgm:cxn modelId="{675A90D2-80A5-4C9C-8594-6E29611D308F}" srcId="{462B5889-8FA2-458B-906E-7D0A7FD7D8FF}" destId="{9E8CB76F-2049-431A-9C08-E0A136C74145}" srcOrd="0" destOrd="0" parTransId="{69B8301E-B4B9-4916-8F78-E9329DAB69FD}" sibTransId="{9BC6E853-EAE5-4548-8EE5-FFDEACC00AC5}"/>
    <dgm:cxn modelId="{292FFAD4-F7FE-433A-8CBE-8E39799F6866}" type="presOf" srcId="{DF4DDD2B-AE6B-45F7-A74C-7C5A78D21DF5}" destId="{8400A76D-CCE0-4375-AB75-D238D2558CF1}" srcOrd="0" destOrd="5" presId="urn:microsoft.com/office/officeart/2005/8/layout/hList1"/>
    <dgm:cxn modelId="{5A040C09-D34F-4326-84D7-05AE666A4236}" type="presOf" srcId="{04FB6BD8-E7B2-4E3E-BB6F-0BDD5644C83A}" destId="{BC3B7E54-6D6E-44C4-A92A-089568618AE7}" srcOrd="0" destOrd="5" presId="urn:microsoft.com/office/officeart/2005/8/layout/hList1"/>
    <dgm:cxn modelId="{96007E7F-73D9-49C2-8470-0A7DCBD940F4}" type="presOf" srcId="{2E6C6FC0-6991-499F-9022-5A1A3AB435E1}" destId="{E6F93A2A-3FB0-45DC-B0A7-423B2075E2E3}" srcOrd="0" destOrd="3" presId="urn:microsoft.com/office/officeart/2005/8/layout/hList1"/>
    <dgm:cxn modelId="{2DB6AC16-C12D-430C-B4E2-232B361D9843}" type="presOf" srcId="{11B59264-347E-4742-8949-6B6BE211494C}" destId="{AEF37CF8-CC7C-4AEA-B88D-CFB304E35DB5}" srcOrd="0" destOrd="2" presId="urn:microsoft.com/office/officeart/2005/8/layout/hList1"/>
    <dgm:cxn modelId="{B53A326B-5A13-4374-BFC3-F8810D5A742C}" type="presOf" srcId="{9C23D7FC-21D0-45F6-81D5-FAC7CFE0E07E}" destId="{8400A76D-CCE0-4375-AB75-D238D2558CF1}" srcOrd="0" destOrd="4"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2FA4701C-BCA5-409D-A49B-42EBF06AB55D}" type="presOf" srcId="{2FA8557F-746C-48CC-AE72-9388E450E751}" destId="{BC3B7E54-6D6E-44C4-A92A-089568618AE7}" srcOrd="0" destOrd="0" presId="urn:microsoft.com/office/officeart/2005/8/layout/hList1"/>
    <dgm:cxn modelId="{1A1BCB3E-353F-4265-BA81-C60F9BF116F9}" type="presOf" srcId="{935A818F-6D70-4235-B6AD-93B0E230F7C4}" destId="{BC3B7E54-6D6E-44C4-A92A-089568618AE7}" srcOrd="0" destOrd="6" presId="urn:microsoft.com/office/officeart/2005/8/layout/hList1"/>
    <dgm:cxn modelId="{0E806622-2ACC-4C44-9B78-D89B2A1CE04B}" srcId="{51B314C1-0E8F-43D9-AD2D-30639BFC6CC7}" destId="{9C23D7FC-21D0-45F6-81D5-FAC7CFE0E07E}" srcOrd="4" destOrd="0" parTransId="{7287D723-4FD9-406C-88E2-486F13F88C80}" sibTransId="{5405798C-D4D8-475A-BCC2-4129E158B73D}"/>
    <dgm:cxn modelId="{9EA40450-04CD-44BB-AFAF-B089FFD00C84}" type="presOf" srcId="{E3E8CCC4-5C7D-4ED4-9277-BE2E04AEE600}" destId="{BC3B7E54-6D6E-44C4-A92A-089568618AE7}" srcOrd="0" destOrd="3" presId="urn:microsoft.com/office/officeart/2005/8/layout/hList1"/>
    <dgm:cxn modelId="{1B699D33-7C84-4EAC-8147-2884A20DFDF3}" type="presOf" srcId="{8D48F7DA-BBFB-4499-9152-97C83528F49A}" destId="{866A8F34-8704-441F-B8F5-42C854A585BE}" srcOrd="0" destOrd="0" presId="urn:microsoft.com/office/officeart/2005/8/layout/hList1"/>
    <dgm:cxn modelId="{F284CFBA-CA3B-49F4-AB3C-1FB0F8CFA1E5}" srcId="{51B314C1-0E8F-43D9-AD2D-30639BFC6CC7}" destId="{744210FC-3DCC-4A07-A4DE-D4557E308D43}" srcOrd="2" destOrd="0" parTransId="{FB46D935-A126-4B9C-ADAA-4CF0C455D0FA}" sibTransId="{7D5B79D9-C2DE-41CF-92D5-2F06BCE4195C}"/>
    <dgm:cxn modelId="{648D697E-9B48-4D6F-B7E8-E3AC8C81E375}" srcId="{8D48F7DA-BBFB-4499-9152-97C83528F49A}" destId="{6BB9962D-A921-4F62-A86F-B571C8BAF431}" srcOrd="0" destOrd="0" parTransId="{096CBD8D-6173-49B9-88B9-B2D3CC603ED0}" sibTransId="{FE34A885-DA18-4F60-B383-B5AACBA88DE1}"/>
    <dgm:cxn modelId="{6427A6A2-D77A-4CE5-A5E3-20B1B6C0E49C}" type="presOf" srcId="{744210FC-3DCC-4A07-A4DE-D4557E308D43}" destId="{8400A76D-CCE0-4375-AB75-D238D2558CF1}" srcOrd="0" destOrd="2" presId="urn:microsoft.com/office/officeart/2005/8/layout/hList1"/>
    <dgm:cxn modelId="{3F76EAF8-75F8-4764-A55B-1A7CA75C51D3}" srcId="{8D48F7DA-BBFB-4499-9152-97C83528F49A}" destId="{FE286803-23A2-4046-8150-5C1E4635F5D8}" srcOrd="5" destOrd="0" parTransId="{49A95415-A19E-42EA-8DBE-815F17F58CE4}" sibTransId="{C724E5C8-CAD9-47BB-85E1-C7BCE33DC8C3}"/>
    <dgm:cxn modelId="{35A96203-2DF1-407A-AD9B-F8D3CAC47FF0}" type="presOf" srcId="{603AEEAF-F684-4D8A-A7E4-887E0E375FC1}" destId="{4E17E5B9-5C8D-4ED5-943B-2AA1C844039E}" srcOrd="0" destOrd="0" presId="urn:microsoft.com/office/officeart/2005/8/layout/hList1"/>
    <dgm:cxn modelId="{08C3D12D-99A8-4A2D-B53E-2E3E99D90B44}" srcId="{462B5889-8FA2-458B-906E-7D0A7FD7D8FF}" destId="{51B314C1-0E8F-43D9-AD2D-30639BFC6CC7}" srcOrd="2" destOrd="0" parTransId="{3AFA477A-E883-4E8D-B31C-15D44DDE6649}" sibTransId="{8F13D755-9D44-4C0B-B08C-D6EF7DCC57AF}"/>
    <dgm:cxn modelId="{1010B762-76D8-4979-B0FA-84DD7DA58CB5}" type="presOf" srcId="{11C0933D-1A09-42C4-95BD-150894C9FCA7}" destId="{BC3B7E54-6D6E-44C4-A92A-089568618AE7}" srcOrd="0" destOrd="2" presId="urn:microsoft.com/office/officeart/2005/8/layout/hList1"/>
    <dgm:cxn modelId="{1175D270-A526-4C03-A42C-48A0569D02AE}" srcId="{51B314C1-0E8F-43D9-AD2D-30639BFC6CC7}" destId="{1E89F988-BD57-4BF9-B7B9-69B1E60E74CA}" srcOrd="6" destOrd="0" parTransId="{B8382FE2-5227-4B06-9AF7-8BAEA57733CD}" sibTransId="{D82BB5B2-3007-4042-B0BB-723716CCA6E5}"/>
    <dgm:cxn modelId="{4D55AB34-0C76-492E-990E-3385B41D7C54}" type="presOf" srcId="{8BFCA36A-223E-4F33-8CC3-501ACA134B48}" destId="{E6F93A2A-3FB0-45DC-B0A7-423B2075E2E3}" srcOrd="0" destOrd="4" presId="urn:microsoft.com/office/officeart/2005/8/layout/hList1"/>
    <dgm:cxn modelId="{67065285-6C50-44B9-A67D-9AD996F6B16D}" srcId="{9E8CB76F-2049-431A-9C08-E0A136C74145}" destId="{11C0933D-1A09-42C4-95BD-150894C9FCA7}" srcOrd="2" destOrd="0" parTransId="{74DA05F6-6C8D-4C81-A22C-32BE41D66646}" sibTransId="{487E67E2-05BD-4F1E-A576-A9D533A5090F}"/>
    <dgm:cxn modelId="{9FDC398A-3730-4B4E-A834-A293DAF678FD}" srcId="{8D48F7DA-BBFB-4499-9152-97C83528F49A}" destId="{11B59264-347E-4742-8949-6B6BE211494C}" srcOrd="2" destOrd="0" parTransId="{76A56576-1E0F-467B-ABD8-9BCFD6F96006}" sibTransId="{9DE69996-BB3B-43E3-99F3-E90FE943A37D}"/>
    <dgm:cxn modelId="{724DE2CF-FB2C-4127-8C2A-35BB0161C73F}" srcId="{462B5889-8FA2-458B-906E-7D0A7FD7D8FF}" destId="{603AEEAF-F684-4D8A-A7E4-887E0E375FC1}" srcOrd="3" destOrd="0" parTransId="{24C1ECBE-B5D5-4CB8-9108-AF39215D641C}" sibTransId="{03E896C7-02E4-43D9-AF82-F5A2ABCFA7F8}"/>
    <dgm:cxn modelId="{85A0E28A-EC91-42EB-8DF9-13026D39CBE1}" type="presOf" srcId="{462B5889-8FA2-458B-906E-7D0A7FD7D8FF}" destId="{3BE66233-68EB-4712-AF4C-48D78D583849}" srcOrd="0" destOrd="0" presId="urn:microsoft.com/office/officeart/2005/8/layout/hList1"/>
    <dgm:cxn modelId="{1EB578EF-94EB-4424-9EAD-D91BADBD5A8A}" type="presOf" srcId="{569B9EB3-7A57-4048-B7AD-293A7750CCF4}" destId="{AEF37CF8-CC7C-4AEA-B88D-CFB304E35DB5}" srcOrd="0" destOrd="4" presId="urn:microsoft.com/office/officeart/2005/8/layout/hList1"/>
    <dgm:cxn modelId="{D92CA432-A6CA-45E5-A538-B9105163AFDA}" srcId="{51B314C1-0E8F-43D9-AD2D-30639BFC6CC7}" destId="{DF4DDD2B-AE6B-45F7-A74C-7C5A78D21DF5}" srcOrd="5" destOrd="0" parTransId="{C29CE6F2-F8B7-4A27-A0FE-D47801D16DB9}" sibTransId="{F20DD4A6-3F2D-4666-B895-984BEC356439}"/>
    <dgm:cxn modelId="{26A162AB-82D4-45BD-8BA5-3665971D0450}" type="presOf" srcId="{D4E6A407-62BA-43DA-8142-3BD3C5DF999B}" destId="{8400A76D-CCE0-4375-AB75-D238D2558CF1}" srcOrd="0" destOrd="0" presId="urn:microsoft.com/office/officeart/2005/8/layout/hList1"/>
    <dgm:cxn modelId="{329B09A8-7E2C-4D13-BE65-069E96692E3A}" srcId="{603AEEAF-F684-4D8A-A7E4-887E0E375FC1}" destId="{8BFCA36A-223E-4F33-8CC3-501ACA134B48}" srcOrd="4" destOrd="0" parTransId="{3E0E1A37-5258-4775-93A7-2BA568BB4CAD}" sibTransId="{DB683FC6-E2C9-457B-8FA4-9AE04538BE26}"/>
    <dgm:cxn modelId="{4D73DF14-88D5-4707-B847-8F8B17BB6C18}" type="presOf" srcId="{5D7EDE81-5405-47CC-898F-BD67D65DC000}" destId="{E6F93A2A-3FB0-45DC-B0A7-423B2075E2E3}" srcOrd="0" destOrd="1" presId="urn:microsoft.com/office/officeart/2005/8/layout/hList1"/>
    <dgm:cxn modelId="{5F73DED8-93AA-4A31-A4F6-BA56F7C5AC82}" srcId="{8D48F7DA-BBFB-4499-9152-97C83528F49A}" destId="{82F5793B-D6DE-4CC5-99D7-F52C71C892DB}" srcOrd="3" destOrd="0" parTransId="{E1FBA2B5-F2B3-4ED6-A30F-A573595314A3}" sibTransId="{8E74858B-EA06-4B93-A6B0-65218C28286C}"/>
    <dgm:cxn modelId="{F91EA7D4-205B-48F4-BE0B-B5619375A97C}" srcId="{8D48F7DA-BBFB-4499-9152-97C83528F49A}" destId="{569B9EB3-7A57-4048-B7AD-293A7750CCF4}" srcOrd="4" destOrd="0" parTransId="{6F3BE183-297A-407A-AA5C-0688169FB77E}" sibTransId="{591FCADC-E0F4-47F5-968E-838B3AC121C1}"/>
    <dgm:cxn modelId="{36073624-9F3A-40E8-9B4D-0974027DE716}" srcId="{51B314C1-0E8F-43D9-AD2D-30639BFC6CC7}" destId="{713FA488-AC6E-4303-BDB0-81937D83992A}" srcOrd="1" destOrd="0" parTransId="{0B394E5A-A926-440C-BF9C-87B28A062080}" sibTransId="{E8ABE47B-58F8-469C-9107-D2A454438584}"/>
    <dgm:cxn modelId="{1F9F88F3-FBD5-4CFC-BB87-E2ABDC47EB23}" srcId="{9E8CB76F-2049-431A-9C08-E0A136C74145}" destId="{935A818F-6D70-4235-B6AD-93B0E230F7C4}" srcOrd="6" destOrd="0" parTransId="{6AB9F796-148C-4175-B8D3-985C57536455}" sibTransId="{295D033D-3014-44FC-8835-B5CBE9D728A2}"/>
    <dgm:cxn modelId="{8958237E-0F89-4513-ACC9-5CD73AB7F8A5}" type="presOf" srcId="{FE286803-23A2-4046-8150-5C1E4635F5D8}" destId="{AEF37CF8-CC7C-4AEA-B88D-CFB304E35DB5}" srcOrd="0" destOrd="5" presId="urn:microsoft.com/office/officeart/2005/8/layout/hList1"/>
    <dgm:cxn modelId="{1240E088-AA5C-4749-9E3F-A0C0C2C8CD77}" type="presOf" srcId="{82F5793B-D6DE-4CC5-99D7-F52C71C892DB}" destId="{AEF37CF8-CC7C-4AEA-B88D-CFB304E35DB5}" srcOrd="0" destOrd="3" presId="urn:microsoft.com/office/officeart/2005/8/layout/hList1"/>
    <dgm:cxn modelId="{C7F29E18-B696-4871-BD6E-8CEA65B055F6}" type="presOf" srcId="{6620989D-8E55-4991-9C30-1D663DF449A5}" destId="{AEF37CF8-CC7C-4AEA-B88D-CFB304E35DB5}" srcOrd="0" destOrd="1" presId="urn:microsoft.com/office/officeart/2005/8/layout/hList1"/>
    <dgm:cxn modelId="{B4A2989B-4BF4-4179-9440-22BACABC8D84}" type="presOf" srcId="{97CA993C-7D18-4B84-82C7-BC6918DFF605}" destId="{E6F93A2A-3FB0-45DC-B0A7-423B2075E2E3}" srcOrd="0" destOrd="5" presId="urn:microsoft.com/office/officeart/2005/8/layout/hList1"/>
    <dgm:cxn modelId="{A3F6C114-324B-43C7-AF53-8E9B3BD993F0}" type="presOf" srcId="{51B314C1-0E8F-43D9-AD2D-30639BFC6CC7}" destId="{A5A71454-8942-43C5-A6A9-7D82A4D50DF0}" srcOrd="0" destOrd="0"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397A4F43-A574-4E31-B751-424F08CF7CEC}" type="presParOf" srcId="{3BE66233-68EB-4712-AF4C-48D78D583849}" destId="{544A16FB-92AB-4CBB-8C07-794A531D2F15}" srcOrd="0" destOrd="0" presId="urn:microsoft.com/office/officeart/2005/8/layout/hList1"/>
    <dgm:cxn modelId="{CCF5E106-4088-452D-901A-2671D728D34F}" type="presParOf" srcId="{544A16FB-92AB-4CBB-8C07-794A531D2F15}" destId="{8CCCE849-3C31-458E-9F06-29B27A05C70D}" srcOrd="0" destOrd="0" presId="urn:microsoft.com/office/officeart/2005/8/layout/hList1"/>
    <dgm:cxn modelId="{1A378C28-8253-4690-A5CF-3862E172FFC0}" type="presParOf" srcId="{544A16FB-92AB-4CBB-8C07-794A531D2F15}" destId="{BC3B7E54-6D6E-44C4-A92A-089568618AE7}" srcOrd="1" destOrd="0" presId="urn:microsoft.com/office/officeart/2005/8/layout/hList1"/>
    <dgm:cxn modelId="{E773220B-7B55-429E-A797-632D585DA44B}" type="presParOf" srcId="{3BE66233-68EB-4712-AF4C-48D78D583849}" destId="{3B53423E-A213-4F18-A94F-B536273E21F1}" srcOrd="1" destOrd="0" presId="urn:microsoft.com/office/officeart/2005/8/layout/hList1"/>
    <dgm:cxn modelId="{38EC16EC-626A-4AAE-BE2D-F99ECD65610B}" type="presParOf" srcId="{3BE66233-68EB-4712-AF4C-48D78D583849}" destId="{8C82F9AC-6C2C-4F10-B9C5-F0E88303896B}" srcOrd="2" destOrd="0" presId="urn:microsoft.com/office/officeart/2005/8/layout/hList1"/>
    <dgm:cxn modelId="{EE574272-F1A8-4368-912E-0AA9A2625405}" type="presParOf" srcId="{8C82F9AC-6C2C-4F10-B9C5-F0E88303896B}" destId="{866A8F34-8704-441F-B8F5-42C854A585BE}" srcOrd="0" destOrd="0" presId="urn:microsoft.com/office/officeart/2005/8/layout/hList1"/>
    <dgm:cxn modelId="{966E0E17-9057-4E7C-8D70-31B88EC85F07}" type="presParOf" srcId="{8C82F9AC-6C2C-4F10-B9C5-F0E88303896B}" destId="{AEF37CF8-CC7C-4AEA-B88D-CFB304E35DB5}" srcOrd="1" destOrd="0" presId="urn:microsoft.com/office/officeart/2005/8/layout/hList1"/>
    <dgm:cxn modelId="{73422D1B-E095-422B-B122-0F381A057C57}" type="presParOf" srcId="{3BE66233-68EB-4712-AF4C-48D78D583849}" destId="{A45D426A-9175-4EC3-A3F1-EB887A90517E}" srcOrd="3" destOrd="0" presId="urn:microsoft.com/office/officeart/2005/8/layout/hList1"/>
    <dgm:cxn modelId="{7B89FA14-23AC-4A92-8162-2B41D5200A6D}" type="presParOf" srcId="{3BE66233-68EB-4712-AF4C-48D78D583849}" destId="{DB8909C7-D95D-4295-A846-F676B9C77EE5}" srcOrd="4" destOrd="0" presId="urn:microsoft.com/office/officeart/2005/8/layout/hList1"/>
    <dgm:cxn modelId="{AAD989F6-8961-4DD1-8472-B69D870F513B}" type="presParOf" srcId="{DB8909C7-D95D-4295-A846-F676B9C77EE5}" destId="{A5A71454-8942-43C5-A6A9-7D82A4D50DF0}" srcOrd="0" destOrd="0" presId="urn:microsoft.com/office/officeart/2005/8/layout/hList1"/>
    <dgm:cxn modelId="{7CD26423-BA66-4021-AF83-814F7B5967B1}" type="presParOf" srcId="{DB8909C7-D95D-4295-A846-F676B9C77EE5}" destId="{8400A76D-CCE0-4375-AB75-D238D2558CF1}" srcOrd="1" destOrd="0" presId="urn:microsoft.com/office/officeart/2005/8/layout/hList1"/>
    <dgm:cxn modelId="{E12FC3E2-E4EF-486A-AE34-9833CEBFE218}" type="presParOf" srcId="{3BE66233-68EB-4712-AF4C-48D78D583849}" destId="{1E128846-01D7-4D9E-BDF9-68A5AD90A9C7}" srcOrd="5" destOrd="0" presId="urn:microsoft.com/office/officeart/2005/8/layout/hList1"/>
    <dgm:cxn modelId="{D3A71C54-90A2-4A71-9A0C-80B206C733B0}" type="presParOf" srcId="{3BE66233-68EB-4712-AF4C-48D78D583849}" destId="{38990EC5-7E5D-49F0-AF68-828B60148C0F}" srcOrd="6" destOrd="0" presId="urn:microsoft.com/office/officeart/2005/8/layout/hList1"/>
    <dgm:cxn modelId="{2EE924D0-47EB-4ED4-B09B-A2E577C45A9E}" type="presParOf" srcId="{38990EC5-7E5D-49F0-AF68-828B60148C0F}" destId="{4E17E5B9-5C8D-4ED5-943B-2AA1C844039E}" srcOrd="0" destOrd="0" presId="urn:microsoft.com/office/officeart/2005/8/layout/hList1"/>
    <dgm:cxn modelId="{AC34F5B6-BFD4-4BD7-BA59-B218741C3302}" type="presParOf" srcId="{38990EC5-7E5D-49F0-AF68-828B60148C0F}" destId="{E6F93A2A-3FB0-45DC-B0A7-423B2075E2E3}" srcOrd="1" destOrd="0" presId="urn:microsoft.com/office/officeart/2005/8/layout/hList1"/>
  </dgm:cxnLst>
  <dgm:bg/>
  <dgm:whole/>
</dgm:dataModel>
</file>

<file path=ppt/diagrams/data8.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Tělesné pohodlí</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Noční hluk</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Citová opora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Vztah k ošetřujícímu lékaři </a:t>
          </a:r>
          <a:br>
            <a:rPr lang="cs-CZ" sz="1000" dirty="0" smtClean="0">
              <a:solidFill>
                <a:srgbClr val="969696"/>
              </a:solidFill>
            </a:rPr>
          </a:br>
          <a:r>
            <a:rPr lang="cs-CZ" sz="1000" dirty="0" smtClean="0">
              <a:solidFill>
                <a:srgbClr val="969696"/>
              </a:solidFill>
            </a:rPr>
            <a:t>z hlediska důvěry</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Zapojení rodiny</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návštěv</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Propuštění a pokračování péče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Průběh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C0E84DA2-BFF3-403A-ACC7-EA08B56C2B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pokojů</a:t>
          </a:r>
          <a:endParaRPr lang="cs-CZ" sz="1000" dirty="0">
            <a:solidFill>
              <a:srgbClr val="969696"/>
            </a:solidFill>
          </a:endParaRPr>
        </a:p>
      </dgm:t>
    </dgm:pt>
    <dgm:pt modelId="{661418AE-9F24-48D1-91B8-0C6DEA8C3913}" type="parTrans" cxnId="{E0C5FE79-ED24-4628-8705-72DF9BEFB340}">
      <dgm:prSet/>
      <dgm:spPr/>
      <dgm:t>
        <a:bodyPr/>
        <a:lstStyle/>
        <a:p>
          <a:endParaRPr lang="cs-CZ"/>
        </a:p>
      </dgm:t>
    </dgm:pt>
    <dgm:pt modelId="{2A473BE5-D3F5-4475-9488-ABA09FB8DD05}" type="sibTrans" cxnId="{E0C5FE79-ED24-4628-8705-72DF9BEFB340}">
      <dgm:prSet/>
      <dgm:spPr/>
      <dgm:t>
        <a:bodyPr/>
        <a:lstStyle/>
        <a:p>
          <a:endParaRPr lang="cs-CZ"/>
        </a:p>
      </dgm:t>
    </dgm:pt>
    <dgm:pt modelId="{A6A18BE2-CF08-44F0-AA8A-D7624F5CF1A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Čistota toalet a sprch</a:t>
          </a:r>
          <a:endParaRPr lang="cs-CZ" sz="1000" dirty="0">
            <a:solidFill>
              <a:srgbClr val="969696"/>
            </a:solidFill>
          </a:endParaRPr>
        </a:p>
      </dgm:t>
    </dgm:pt>
    <dgm:pt modelId="{9D90BC3D-B54B-4E83-BBE5-EDC59BA473EE}" type="parTrans" cxnId="{3E5DE8BA-86E9-44D3-B1C8-48CC83535867}">
      <dgm:prSet/>
      <dgm:spPr/>
      <dgm:t>
        <a:bodyPr/>
        <a:lstStyle/>
        <a:p>
          <a:endParaRPr lang="cs-CZ"/>
        </a:p>
      </dgm:t>
    </dgm:pt>
    <dgm:pt modelId="{EB12CA44-2378-40B8-818A-D89329325686}" type="sibTrans" cxnId="{3E5DE8BA-86E9-44D3-B1C8-48CC83535867}">
      <dgm:prSet/>
      <dgm:spPr/>
      <dgm:t>
        <a:bodyPr/>
        <a:lstStyle/>
        <a:p>
          <a:endParaRPr lang="cs-CZ"/>
        </a:p>
      </dgm:t>
    </dgm:pt>
    <dgm:pt modelId="{8E3CB524-853F-43FD-B93C-3AC34D8A276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Teplota na pokoji</a:t>
          </a:r>
          <a:endParaRPr lang="cs-CZ" sz="1000" dirty="0">
            <a:solidFill>
              <a:srgbClr val="969696"/>
            </a:solidFill>
          </a:endParaRPr>
        </a:p>
      </dgm:t>
    </dgm:pt>
    <dgm:pt modelId="{18F171D6-2448-4AD5-8416-67D40C4E4D8A}" type="parTrans" cxnId="{4C80BF89-2116-49A7-90AB-E8A4BF93EE33}">
      <dgm:prSet/>
      <dgm:spPr/>
      <dgm:t>
        <a:bodyPr/>
        <a:lstStyle/>
        <a:p>
          <a:endParaRPr lang="cs-CZ"/>
        </a:p>
      </dgm:t>
    </dgm:pt>
    <dgm:pt modelId="{D1DCFC00-074D-44A9-B6FE-4DC2E1CA77E7}" type="sibTrans" cxnId="{4C80BF89-2116-49A7-90AB-E8A4BF93EE33}">
      <dgm:prSet/>
      <dgm:spPr/>
      <dgm:t>
        <a:bodyPr/>
        <a:lstStyle/>
        <a:p>
          <a:endParaRPr lang="cs-CZ"/>
        </a:p>
      </dgm:t>
    </dgm:pt>
    <dgm:pt modelId="{9E0F9FF4-8E97-4C86-9DA2-428B0087EAAF}">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ranního buzení</a:t>
          </a:r>
          <a:endParaRPr lang="cs-CZ" sz="1000" dirty="0">
            <a:solidFill>
              <a:srgbClr val="969696"/>
            </a:solidFill>
          </a:endParaRPr>
        </a:p>
      </dgm:t>
    </dgm:pt>
    <dgm:pt modelId="{39B02121-AC1E-4FF7-B624-4D927EE877FC}" type="parTrans" cxnId="{B8559D0F-2634-48A3-8EF4-3874B3393626}">
      <dgm:prSet/>
      <dgm:spPr/>
      <dgm:t>
        <a:bodyPr/>
        <a:lstStyle/>
        <a:p>
          <a:endParaRPr lang="cs-CZ"/>
        </a:p>
      </dgm:t>
    </dgm:pt>
    <dgm:pt modelId="{DD5E1214-A952-4519-BA98-0667E12906C8}" type="sibTrans" cxnId="{B8559D0F-2634-48A3-8EF4-3874B3393626}">
      <dgm:prSet/>
      <dgm:spPr/>
      <dgm:t>
        <a:bodyPr/>
        <a:lstStyle/>
        <a:p>
          <a:endParaRPr lang="cs-CZ"/>
        </a:p>
      </dgm:t>
    </dgm:pt>
    <dgm:pt modelId="{A24D6DCB-3BF9-464B-8BC0-E6D201E718C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Kvalita jídla</a:t>
          </a:r>
          <a:endParaRPr lang="cs-CZ" sz="1000" dirty="0">
            <a:solidFill>
              <a:srgbClr val="969696"/>
            </a:solidFill>
          </a:endParaRPr>
        </a:p>
      </dgm:t>
    </dgm:pt>
    <dgm:pt modelId="{F238C521-7B8F-44B9-BAD3-AC0BFF2BD253}" type="parTrans" cxnId="{B3618CFA-513A-44AA-9A54-2F523D109DA4}">
      <dgm:prSet/>
      <dgm:spPr/>
      <dgm:t>
        <a:bodyPr/>
        <a:lstStyle/>
        <a:p>
          <a:endParaRPr lang="cs-CZ"/>
        </a:p>
      </dgm:t>
    </dgm:pt>
    <dgm:pt modelId="{FEE52194-C922-4A24-A6DF-6A649D3EC87C}" type="sibTrans" cxnId="{B3618CFA-513A-44AA-9A54-2F523D109DA4}">
      <dgm:prSet/>
      <dgm:spPr/>
      <dgm:t>
        <a:bodyPr/>
        <a:lstStyle/>
        <a:p>
          <a:endParaRPr lang="cs-CZ"/>
        </a:p>
      </dgm:t>
    </dgm:pt>
    <dgm:pt modelId="{2DE2859B-8E04-4E5A-B4AA-8DF1CBEC00E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Množství jídla</a:t>
          </a:r>
          <a:endParaRPr lang="cs-CZ" sz="1000" dirty="0">
            <a:solidFill>
              <a:srgbClr val="969696"/>
            </a:solidFill>
          </a:endParaRPr>
        </a:p>
      </dgm:t>
    </dgm:pt>
    <dgm:pt modelId="{56E684D2-B14A-4C40-AA26-6518A49AD4C6}" type="parTrans" cxnId="{AC6BADE7-4C02-43A4-863C-DF14D84F6D59}">
      <dgm:prSet/>
      <dgm:spPr/>
      <dgm:t>
        <a:bodyPr/>
        <a:lstStyle/>
        <a:p>
          <a:endParaRPr lang="cs-CZ"/>
        </a:p>
      </dgm:t>
    </dgm:pt>
    <dgm:pt modelId="{38692862-0E0A-419F-81DF-849BCB15BD93}" type="sibTrans" cxnId="{AC6BADE7-4C02-43A4-863C-DF14D84F6D59}">
      <dgm:prSet/>
      <dgm:spPr/>
      <dgm:t>
        <a:bodyPr/>
        <a:lstStyle/>
        <a:p>
          <a:endParaRPr lang="cs-CZ"/>
        </a:p>
      </dgm:t>
    </dgm:pt>
    <dgm:pt modelId="{CDAC2305-AABB-498D-9954-9B67913F871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Pády z lůžka</a:t>
          </a:r>
          <a:endParaRPr lang="cs-CZ" sz="1000" dirty="0">
            <a:solidFill>
              <a:srgbClr val="969696"/>
            </a:solidFill>
          </a:endParaRPr>
        </a:p>
      </dgm:t>
    </dgm:pt>
    <dgm:pt modelId="{FEC5A3E0-841B-4B14-B8F5-22F644E7A3B0}" type="parTrans" cxnId="{EDB0C511-472A-400C-86C9-9FCCBE9B2592}">
      <dgm:prSet/>
      <dgm:spPr/>
      <dgm:t>
        <a:bodyPr/>
        <a:lstStyle/>
        <a:p>
          <a:endParaRPr lang="cs-CZ"/>
        </a:p>
      </dgm:t>
    </dgm:pt>
    <dgm:pt modelId="{904EE64A-0AF0-43B2-9B61-22FC9F80289F}" type="sibTrans" cxnId="{EDB0C511-472A-400C-86C9-9FCCBE9B2592}">
      <dgm:prSet/>
      <dgm:spPr/>
      <dgm:t>
        <a:bodyPr/>
        <a:lstStyle/>
        <a:p>
          <a:endParaRPr lang="cs-CZ"/>
        </a:p>
      </dgm:t>
    </dgm:pt>
    <dgm:pt modelId="{F99941A0-545A-4883-9819-59660C3594F2}">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Tišení bolesti</a:t>
          </a:r>
          <a:endParaRPr lang="cs-CZ" sz="1000" dirty="0">
            <a:solidFill>
              <a:srgbClr val="969696"/>
            </a:solidFill>
          </a:endParaRPr>
        </a:p>
      </dgm:t>
    </dgm:pt>
    <dgm:pt modelId="{59661E33-7117-4ECC-8BB1-5D7E0433BC47}" type="parTrans" cxnId="{EE895559-6286-4042-95B4-34FE298EC618}">
      <dgm:prSet/>
      <dgm:spPr/>
      <dgm:t>
        <a:bodyPr/>
        <a:lstStyle/>
        <a:p>
          <a:endParaRPr lang="cs-CZ"/>
        </a:p>
      </dgm:t>
    </dgm:pt>
    <dgm:pt modelId="{34960612-D2F9-4588-9101-470CDAD7F437}" type="sibTrans" cxnId="{EE895559-6286-4042-95B4-34FE298EC618}">
      <dgm:prSet/>
      <dgm:spPr/>
      <dgm:t>
        <a:bodyPr/>
        <a:lstStyle/>
        <a:p>
          <a:endParaRPr lang="cs-CZ"/>
        </a:p>
      </dgm:t>
    </dgm:pt>
    <dgm:pt modelId="{F8AE8D86-40C3-4EF8-B0D1-6D364FA137A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podávání jídel</a:t>
          </a:r>
          <a:endParaRPr lang="cs-CZ" sz="1000" dirty="0">
            <a:solidFill>
              <a:srgbClr val="969696"/>
            </a:solidFill>
          </a:endParaRPr>
        </a:p>
      </dgm:t>
    </dgm:pt>
    <dgm:pt modelId="{2BF4CC60-6A0A-4AFE-B1C6-6237706E6B43}" type="parTrans" cxnId="{BB2C03E4-BAAE-4A57-A588-54DCBAF88A58}">
      <dgm:prSet/>
      <dgm:spPr/>
      <dgm:t>
        <a:bodyPr/>
        <a:lstStyle/>
        <a:p>
          <a:endParaRPr lang="cs-CZ"/>
        </a:p>
      </dgm:t>
    </dgm:pt>
    <dgm:pt modelId="{766C3AFA-731F-4006-ABE3-33781916E5FB}" type="sibTrans" cxnId="{BB2C03E4-BAAE-4A57-A588-54DCBAF88A58}">
      <dgm:prSet/>
      <dgm:spPr/>
      <dgm:t>
        <a:bodyPr/>
        <a:lstStyle/>
        <a:p>
          <a:endParaRPr lang="cs-CZ"/>
        </a:p>
      </dgm:t>
    </dgm:pt>
    <dgm:pt modelId="{492AD1BA-0449-4B1F-82CB-06325C3C744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lékaře</a:t>
          </a:r>
          <a:endParaRPr lang="cs-CZ" sz="1000" dirty="0">
            <a:solidFill>
              <a:srgbClr val="969696"/>
            </a:solidFill>
          </a:endParaRPr>
        </a:p>
      </dgm:t>
    </dgm:pt>
    <dgm:pt modelId="{6CF86BD1-79D6-4E7E-B254-2023A2677F49}" type="parTrans" cxnId="{7C45A07F-1135-4AE2-8FB9-1A097F2BE28C}">
      <dgm:prSet/>
      <dgm:spPr/>
      <dgm:t>
        <a:bodyPr/>
        <a:lstStyle/>
        <a:p>
          <a:endParaRPr lang="cs-CZ"/>
        </a:p>
      </dgm:t>
    </dgm:pt>
    <dgm:pt modelId="{3D216648-D7EF-4E26-8F49-6113E0EE0A52}" type="sibTrans" cxnId="{7C45A07F-1135-4AE2-8FB9-1A097F2BE28C}">
      <dgm:prSet/>
      <dgm:spPr/>
      <dgm:t>
        <a:bodyPr/>
        <a:lstStyle/>
        <a:p>
          <a:endParaRPr lang="cs-CZ"/>
        </a:p>
      </dgm:t>
    </dgm:pt>
    <dgm:pt modelId="{DBF1121F-8BFA-4D0C-96B7-83E8CD0CA466}">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Ochota rozptýlit obavy </a:t>
          </a:r>
          <a:br>
            <a:rPr lang="pl-PL" sz="1000" dirty="0" smtClean="0">
              <a:solidFill>
                <a:srgbClr val="969696"/>
              </a:solidFill>
            </a:rPr>
          </a:br>
          <a:r>
            <a:rPr lang="pl-PL" sz="1000" dirty="0" smtClean="0">
              <a:solidFill>
                <a:srgbClr val="969696"/>
              </a:solidFill>
            </a:rPr>
            <a:t>a strach ze strany sestry</a:t>
          </a:r>
          <a:endParaRPr lang="cs-CZ" sz="1000" dirty="0">
            <a:solidFill>
              <a:srgbClr val="969696"/>
            </a:solidFill>
          </a:endParaRPr>
        </a:p>
      </dgm:t>
    </dgm:pt>
    <dgm:pt modelId="{FD05899E-4339-4314-98F7-6E35C5A2AA5F}" type="parTrans" cxnId="{187ED2BB-76F7-4CBF-9544-F178352CDCB6}">
      <dgm:prSet/>
      <dgm:spPr/>
      <dgm:t>
        <a:bodyPr/>
        <a:lstStyle/>
        <a:p>
          <a:endParaRPr lang="cs-CZ"/>
        </a:p>
      </dgm:t>
    </dgm:pt>
    <dgm:pt modelId="{4448D379-8100-4F0A-AC0B-48CB0A7557A8}" type="sibTrans" cxnId="{187ED2BB-76F7-4CBF-9544-F178352CDCB6}">
      <dgm:prSet/>
      <dgm:spPr/>
      <dgm:t>
        <a:bodyPr/>
        <a:lstStyle/>
        <a:p>
          <a:endParaRPr lang="cs-CZ"/>
        </a:p>
      </dgm:t>
    </dgm:pt>
    <dgm:pt modelId="{90A98A2F-8032-41A4-9864-8910FAFE7A8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Hodnocení postoje celého personálu nemocnice</a:t>
          </a:r>
          <a:endParaRPr lang="cs-CZ" sz="1000" dirty="0">
            <a:solidFill>
              <a:srgbClr val="969696"/>
            </a:solidFill>
          </a:endParaRPr>
        </a:p>
      </dgm:t>
    </dgm:pt>
    <dgm:pt modelId="{D559E0D3-85B3-43E1-8801-6A745CE4DB08}" type="parTrans" cxnId="{72C8B3CE-A5CA-450B-BC33-D71A08CEEC30}">
      <dgm:prSet/>
      <dgm:spPr/>
      <dgm:t>
        <a:bodyPr/>
        <a:lstStyle/>
        <a:p>
          <a:endParaRPr lang="cs-CZ"/>
        </a:p>
      </dgm:t>
    </dgm:pt>
    <dgm:pt modelId="{9486B827-222F-4961-BDF8-0514337B45D4}" type="sibTrans" cxnId="{72C8B3CE-A5CA-450B-BC33-D71A08CEEC30}">
      <dgm:prSet/>
      <dgm:spPr/>
      <dgm:t>
        <a:bodyPr/>
        <a:lstStyle/>
        <a:p>
          <a:endParaRPr lang="cs-CZ"/>
        </a:p>
      </dgm:t>
    </dgm:pt>
    <dgm:pt modelId="{53949251-3310-48EC-B957-B47F042BDCB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Zajištění citových </a:t>
          </a:r>
          <a:br>
            <a:rPr lang="cs-CZ" sz="1000" dirty="0" smtClean="0">
              <a:solidFill>
                <a:srgbClr val="969696"/>
              </a:solidFill>
            </a:rPr>
          </a:br>
          <a:r>
            <a:rPr lang="cs-CZ" sz="1000" dirty="0" smtClean="0">
              <a:solidFill>
                <a:srgbClr val="969696"/>
              </a:solidFill>
            </a:rPr>
            <a:t>a duchovních potřeb</a:t>
          </a:r>
          <a:endParaRPr lang="cs-CZ" sz="1000" dirty="0">
            <a:solidFill>
              <a:srgbClr val="969696"/>
            </a:solidFill>
          </a:endParaRPr>
        </a:p>
      </dgm:t>
    </dgm:pt>
    <dgm:pt modelId="{228E48CF-AA69-4CFA-BEDB-8C5D782D877F}" type="parTrans" cxnId="{597C8BA6-7C13-42A3-9105-3E39EC387074}">
      <dgm:prSet/>
      <dgm:spPr/>
      <dgm:t>
        <a:bodyPr/>
        <a:lstStyle/>
        <a:p>
          <a:endParaRPr lang="cs-CZ"/>
        </a:p>
      </dgm:t>
    </dgm:pt>
    <dgm:pt modelId="{1D7F8173-4FA6-44BA-9950-F104FC0CF425}" type="sibTrans" cxnId="{597C8BA6-7C13-42A3-9105-3E39EC387074}">
      <dgm:prSet/>
      <dgm:spPr/>
      <dgm:t>
        <a:bodyPr/>
        <a:lstStyle/>
        <a:p>
          <a:endParaRPr lang="cs-CZ"/>
        </a:p>
      </dgm:t>
    </dgm:pt>
    <dgm:pt modelId="{CD9C7332-5B84-4E72-8218-2336F8A6380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příležitostí pro rodinu hovořit s lékařem</a:t>
          </a:r>
          <a:endParaRPr lang="cs-CZ" sz="1000" dirty="0">
            <a:solidFill>
              <a:srgbClr val="969696"/>
            </a:solidFill>
          </a:endParaRPr>
        </a:p>
      </dgm:t>
    </dgm:pt>
    <dgm:pt modelId="{3C6F2BB4-5BDE-4D44-9ABF-355B01877D92}" type="parTrans" cxnId="{B294B4B9-8AA0-4A81-9551-DFD34DA259D8}">
      <dgm:prSet/>
      <dgm:spPr/>
      <dgm:t>
        <a:bodyPr/>
        <a:lstStyle/>
        <a:p>
          <a:endParaRPr lang="cs-CZ"/>
        </a:p>
      </dgm:t>
    </dgm:pt>
    <dgm:pt modelId="{6080A6A6-C3BE-4140-A521-8CE9227A2F4F}" type="sibTrans" cxnId="{B294B4B9-8AA0-4A81-9551-DFD34DA259D8}">
      <dgm:prSet/>
      <dgm:spPr/>
      <dgm:t>
        <a:bodyPr/>
        <a:lstStyle/>
        <a:p>
          <a:endParaRPr lang="cs-CZ"/>
        </a:p>
      </dgm:t>
    </dgm:pt>
    <dgm:pt modelId="{CE0718F1-9223-4E75-A57A-DBC960FFCA1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Vysvětlení péče po propuštění rodině</a:t>
          </a:r>
          <a:endParaRPr lang="cs-CZ" sz="1000" dirty="0">
            <a:solidFill>
              <a:srgbClr val="969696"/>
            </a:solidFill>
          </a:endParaRPr>
        </a:p>
      </dgm:t>
    </dgm:pt>
    <dgm:pt modelId="{A40013D3-DBDE-44FF-9D89-2FE7A9A07BD8}" type="parTrans" cxnId="{86637A64-ED88-4E2F-846E-35D56940208F}">
      <dgm:prSet/>
      <dgm:spPr/>
      <dgm:t>
        <a:bodyPr/>
        <a:lstStyle/>
        <a:p>
          <a:endParaRPr lang="cs-CZ"/>
        </a:p>
      </dgm:t>
    </dgm:pt>
    <dgm:pt modelId="{8B700B71-2F8F-48D7-BF32-FF8C21B64E56}" type="sibTrans" cxnId="{86637A64-ED88-4E2F-846E-35D56940208F}">
      <dgm:prSet/>
      <dgm:spPr/>
      <dgm:t>
        <a:bodyPr/>
        <a:lstStyle/>
        <a:p>
          <a:endParaRPr lang="cs-CZ"/>
        </a:p>
      </dgm:t>
    </dgm:pt>
    <dgm:pt modelId="{DC182281-1452-4873-BAAB-E3698D6FC1D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péči a užívání léků po propuštění </a:t>
          </a:r>
          <a:br>
            <a:rPr lang="cs-CZ" sz="1000" dirty="0" smtClean="0">
              <a:solidFill>
                <a:srgbClr val="969696"/>
              </a:solidFill>
            </a:rPr>
          </a:br>
          <a:r>
            <a:rPr lang="cs-CZ" sz="1000" dirty="0" smtClean="0">
              <a:solidFill>
                <a:srgbClr val="969696"/>
              </a:solidFill>
            </a:rPr>
            <a:t>ze nemocnice</a:t>
          </a:r>
          <a:endParaRPr lang="cs-CZ" sz="1000" dirty="0">
            <a:solidFill>
              <a:srgbClr val="969696"/>
            </a:solidFill>
          </a:endParaRPr>
        </a:p>
      </dgm:t>
    </dgm:pt>
    <dgm:pt modelId="{4A5103D4-9082-4BAD-BFBD-C07A2CC170A6}" type="parTrans" cxnId="{6AD6A94A-0D58-4525-9BC2-DE83D394C997}">
      <dgm:prSet/>
      <dgm:spPr/>
      <dgm:t>
        <a:bodyPr/>
        <a:lstStyle/>
        <a:p>
          <a:endParaRPr lang="cs-CZ"/>
        </a:p>
      </dgm:t>
    </dgm:pt>
    <dgm:pt modelId="{EF6951A2-5E2B-4B84-A75E-188396412879}" type="sibTrans" cxnId="{6AD6A94A-0D58-4525-9BC2-DE83D394C997}">
      <dgm:prSet/>
      <dgm:spPr/>
      <dgm:t>
        <a:bodyPr/>
        <a:lstStyle/>
        <a:p>
          <a:endParaRPr lang="cs-CZ"/>
        </a:p>
      </dgm:t>
    </dgm:pt>
    <dgm:pt modelId="{634F591D-4803-4CF5-A755-C90F4517786C}">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Informace o možných nebezpečných příznacích po propuštění ze nemocnice</a:t>
          </a:r>
          <a:endParaRPr lang="cs-CZ" sz="1000" dirty="0">
            <a:solidFill>
              <a:srgbClr val="969696"/>
            </a:solidFill>
          </a:endParaRPr>
        </a:p>
      </dgm:t>
    </dgm:pt>
    <dgm:pt modelId="{5F208C92-AD06-46DC-9C32-1DE06E561BC3}" type="parTrans" cxnId="{AE892640-84C5-4CB1-9C3E-5928DF55CC2F}">
      <dgm:prSet/>
      <dgm:spPr/>
      <dgm:t>
        <a:bodyPr/>
        <a:lstStyle/>
        <a:p>
          <a:endParaRPr lang="cs-CZ"/>
        </a:p>
      </dgm:t>
    </dgm:pt>
    <dgm:pt modelId="{A328E719-0967-4290-9889-46E4885BE3CC}" type="sibTrans" cxnId="{AE892640-84C5-4CB1-9C3E-5928DF55CC2F}">
      <dgm:prSet/>
      <dgm:spPr/>
      <dgm:t>
        <a:bodyPr/>
        <a:lstStyle/>
        <a:p>
          <a:endParaRPr lang="cs-CZ"/>
        </a:p>
      </dgm:t>
    </dgm:pt>
    <dgm:pt modelId="{36BD8286-BD88-4A87-9157-3B1793362D3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Nabídka pomoci při zajišťování domácí péče po propuštění ze nemocnice</a:t>
          </a:r>
          <a:endParaRPr lang="cs-CZ" sz="1000" dirty="0">
            <a:solidFill>
              <a:srgbClr val="969696"/>
            </a:solidFill>
          </a:endParaRPr>
        </a:p>
      </dgm:t>
    </dgm:pt>
    <dgm:pt modelId="{ADC6A5D0-5927-40E1-8896-3234B0B7F5C9}" type="parTrans" cxnId="{EB370B24-725A-48A9-AF26-2711A18E5515}">
      <dgm:prSet/>
      <dgm:spPr/>
      <dgm:t>
        <a:bodyPr/>
        <a:lstStyle/>
        <a:p>
          <a:endParaRPr lang="cs-CZ"/>
        </a:p>
      </dgm:t>
    </dgm:pt>
    <dgm:pt modelId="{85B5ED9D-B83E-448C-B720-FFC400B31185}" type="sibTrans" cxnId="{EB370B24-725A-48A9-AF26-2711A18E5515}">
      <dgm:prSet/>
      <dgm:spPr/>
      <dgm:t>
        <a:bodyPr/>
        <a:lstStyle/>
        <a:p>
          <a:endParaRPr lang="cs-CZ"/>
        </a:p>
      </dgm:t>
    </dgm:pt>
    <dgm:pt modelId="{99D7D621-DAA8-4EA6-A4FC-250F94F4ACB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Doporučení nemocnice rodině nebo přátelům</a:t>
          </a:r>
          <a:endParaRPr lang="cs-CZ" sz="1000" dirty="0">
            <a:solidFill>
              <a:srgbClr val="969696"/>
            </a:solidFill>
          </a:endParaRPr>
        </a:p>
      </dgm:t>
    </dgm:pt>
    <dgm:pt modelId="{B294F4C6-1879-425D-8374-72C9C319FA49}" type="parTrans" cxnId="{9A822A8F-C17A-498A-8DBC-12986E7FF572}">
      <dgm:prSet/>
      <dgm:spPr/>
      <dgm:t>
        <a:bodyPr/>
        <a:lstStyle/>
        <a:p>
          <a:endParaRPr lang="cs-CZ"/>
        </a:p>
      </dgm:t>
    </dgm:pt>
    <dgm:pt modelId="{3B6498EE-6865-4900-AD9A-874DCFE70183}" type="sibTrans" cxnId="{9A822A8F-C17A-498A-8DBC-12986E7FF572}">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dgm:presLayoutVars>
          <dgm:bulletEnabled val="1"/>
        </dgm:presLayoutVars>
      </dgm:prSet>
      <dgm:spPr/>
      <dgm:t>
        <a:bodyPr/>
        <a:lstStyle/>
        <a:p>
          <a:endParaRPr lang="cs-CZ"/>
        </a:p>
      </dgm:t>
    </dgm:pt>
  </dgm:ptLst>
  <dgm:cxnLst>
    <dgm:cxn modelId="{AC6BADE7-4C02-43A4-863C-DF14D84F6D59}" srcId="{9E8CB76F-2049-431A-9C08-E0A136C74145}" destId="{2DE2859B-8E04-4E5A-B4AA-8DF1CBEC00E7}" srcOrd="6" destOrd="0" parTransId="{56E684D2-B14A-4C40-AA26-6518A49AD4C6}" sibTransId="{38692862-0E0A-419F-81DF-849BCB15BD93}"/>
    <dgm:cxn modelId="{929DB8B0-72B8-483F-9B3A-6FF8C0D46D11}" srcId="{603AEEAF-F684-4D8A-A7E4-887E0E375FC1}" destId="{142F616F-0834-4085-A951-45F60AC0600A}" srcOrd="0" destOrd="0" parTransId="{50D6E3E4-2DD4-4BD4-9A83-B7A2303B4678}" sibTransId="{6067D9B1-5484-40F0-A307-98E06E33CA13}"/>
    <dgm:cxn modelId="{F1C1EDE0-50C2-46F0-B0D0-73F6D273D4DE}" type="presOf" srcId="{CD9C7332-5B84-4E72-8218-2336F8A63803}" destId="{8400A76D-CCE0-4375-AB75-D238D2558CF1}" srcOrd="0" destOrd="1" presId="urn:microsoft.com/office/officeart/2005/8/layout/hList1"/>
    <dgm:cxn modelId="{4C80BF89-2116-49A7-90AB-E8A4BF93EE33}" srcId="{9E8CB76F-2049-431A-9C08-E0A136C74145}" destId="{8E3CB524-853F-43FD-B93C-3AC34D8A276B}" srcOrd="3" destOrd="0" parTransId="{18F171D6-2448-4AD5-8416-67D40C4E4D8A}" sibTransId="{D1DCFC00-074D-44A9-B6FE-4DC2E1CA77E7}"/>
    <dgm:cxn modelId="{3E5DE8BA-86E9-44D3-B1C8-48CC83535867}" srcId="{9E8CB76F-2049-431A-9C08-E0A136C74145}" destId="{A6A18BE2-CF08-44F0-AA8A-D7624F5CF1AB}" srcOrd="2" destOrd="0" parTransId="{9D90BC3D-B54B-4E83-BBE5-EDC59BA473EE}" sibTransId="{EB12CA44-2378-40B8-818A-D89329325686}"/>
    <dgm:cxn modelId="{E0C5FE79-ED24-4628-8705-72DF9BEFB340}" srcId="{9E8CB76F-2049-431A-9C08-E0A136C74145}" destId="{C0E84DA2-BFF3-403A-ACC7-EA08B56C2BC5}" srcOrd="1" destOrd="0" parTransId="{661418AE-9F24-48D1-91B8-0C6DEA8C3913}" sibTransId="{2A473BE5-D3F5-4475-9488-ABA09FB8DD05}"/>
    <dgm:cxn modelId="{57EB14E4-FB9B-4719-85F3-09C736F75955}" type="presOf" srcId="{2DE2859B-8E04-4E5A-B4AA-8DF1CBEC00E7}" destId="{BC3B7E54-6D6E-44C4-A92A-089568618AE7}" srcOrd="0" destOrd="6" presId="urn:microsoft.com/office/officeart/2005/8/layout/hList1"/>
    <dgm:cxn modelId="{AE892640-84C5-4CB1-9C3E-5928DF55CC2F}" srcId="{603AEEAF-F684-4D8A-A7E4-887E0E375FC1}" destId="{634F591D-4803-4CF5-A755-C90F4517786C}" srcOrd="2" destOrd="0" parTransId="{5F208C92-AD06-46DC-9C32-1DE06E561BC3}" sibTransId="{A328E719-0967-4290-9889-46E4885BE3CC}"/>
    <dgm:cxn modelId="{CD8ADA25-2FA9-4A61-B8B9-225FE00D3AE8}" type="presOf" srcId="{CE0718F1-9223-4E75-A57A-DBC960FFCA17}" destId="{8400A76D-CCE0-4375-AB75-D238D2558CF1}" srcOrd="0" destOrd="2" presId="urn:microsoft.com/office/officeart/2005/8/layout/hList1"/>
    <dgm:cxn modelId="{42F3EC86-BA9B-48B9-80BB-7019E3980CC7}" srcId="{462B5889-8FA2-458B-906E-7D0A7FD7D8FF}" destId="{8D48F7DA-BBFB-4499-9152-97C83528F49A}" srcOrd="1" destOrd="0" parTransId="{C43A8375-3D94-4AD8-809A-73F66B13643F}" sibTransId="{1A032CAE-7982-48C3-AA66-38F80B3D6EEE}"/>
    <dgm:cxn modelId="{86637A64-ED88-4E2F-846E-35D56940208F}" srcId="{51B314C1-0E8F-43D9-AD2D-30639BFC6CC7}" destId="{CE0718F1-9223-4E75-A57A-DBC960FFCA17}" srcOrd="2" destOrd="0" parTransId="{A40013D3-DBDE-44FF-9D89-2FE7A9A07BD8}" sibTransId="{8B700B71-2F8F-48D7-BF32-FF8C21B64E56}"/>
    <dgm:cxn modelId="{DC5A3388-8C3B-4982-B67B-522FF73CBF2D}" type="presOf" srcId="{C0E84DA2-BFF3-403A-ACC7-EA08B56C2BC5}" destId="{BC3B7E54-6D6E-44C4-A92A-089568618AE7}" srcOrd="0" destOrd="1" presId="urn:microsoft.com/office/officeart/2005/8/layout/hList1"/>
    <dgm:cxn modelId="{FC567C0A-6F05-45AA-A1BA-BF2C4733C11B}" type="presOf" srcId="{8E3CB524-853F-43FD-B93C-3AC34D8A276B}" destId="{BC3B7E54-6D6E-44C4-A92A-089568618AE7}" srcOrd="0" destOrd="3" presId="urn:microsoft.com/office/officeart/2005/8/layout/hList1"/>
    <dgm:cxn modelId="{C0786938-CB1A-4484-8617-B96C8C3707E6}" type="presOf" srcId="{6BB9962D-A921-4F62-A86F-B571C8BAF431}" destId="{AEF37CF8-CC7C-4AEA-B88D-CFB304E35DB5}" srcOrd="0" destOrd="0" presId="urn:microsoft.com/office/officeart/2005/8/layout/hList1"/>
    <dgm:cxn modelId="{AC225372-C571-4CC4-ADAB-44751D98A993}" type="presOf" srcId="{36BD8286-BD88-4A87-9157-3B1793362D3A}" destId="{E6F93A2A-3FB0-45DC-B0A7-423B2075E2E3}" srcOrd="0" destOrd="3" presId="urn:microsoft.com/office/officeart/2005/8/layout/hList1"/>
    <dgm:cxn modelId="{BDCE257A-E1B1-4C21-B3D8-04E985414C4A}" type="presOf" srcId="{99D7D621-DAA8-4EA6-A4FC-250F94F4ACB0}" destId="{E6F93A2A-3FB0-45DC-B0A7-423B2075E2E3}" srcOrd="0" destOrd="4" presId="urn:microsoft.com/office/officeart/2005/8/layout/hList1"/>
    <dgm:cxn modelId="{045F29F0-B4BB-4DB3-AFA9-6ED88F2AADCA}" type="presOf" srcId="{53949251-3310-48EC-B957-B47F042BDCBE}" destId="{AEF37CF8-CC7C-4AEA-B88D-CFB304E35DB5}" srcOrd="0" destOrd="4" presId="urn:microsoft.com/office/officeart/2005/8/layout/hList1"/>
    <dgm:cxn modelId="{675A90D2-80A5-4C9C-8594-6E29611D308F}" srcId="{462B5889-8FA2-458B-906E-7D0A7FD7D8FF}" destId="{9E8CB76F-2049-431A-9C08-E0A136C74145}" srcOrd="0" destOrd="0" parTransId="{69B8301E-B4B9-4916-8F78-E9329DAB69FD}" sibTransId="{9BC6E853-EAE5-4548-8EE5-FFDEACC00AC5}"/>
    <dgm:cxn modelId="{14123053-A75E-419B-9A0F-DF5995D91719}" type="presOf" srcId="{51B314C1-0E8F-43D9-AD2D-30639BFC6CC7}" destId="{A5A71454-8942-43C5-A6A9-7D82A4D50DF0}" srcOrd="0" destOrd="0" presId="urn:microsoft.com/office/officeart/2005/8/layout/hList1"/>
    <dgm:cxn modelId="{B33F4ABA-02CF-47B9-B7C0-D4156CD91B19}" type="presOf" srcId="{9E0F9FF4-8E97-4C86-9DA2-428B0087EAAF}" destId="{BC3B7E54-6D6E-44C4-A92A-089568618AE7}" srcOrd="0" destOrd="4"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B3618CFA-513A-44AA-9A54-2F523D109DA4}" srcId="{9E8CB76F-2049-431A-9C08-E0A136C74145}" destId="{A24D6DCB-3BF9-464B-8BC0-E6D201E718C5}" srcOrd="5" destOrd="0" parTransId="{F238C521-7B8F-44B9-BAD3-AC0BFF2BD253}" sibTransId="{FEE52194-C922-4A24-A6DF-6A649D3EC87C}"/>
    <dgm:cxn modelId="{72C8B3CE-A5CA-450B-BC33-D71A08CEEC30}" srcId="{8D48F7DA-BBFB-4499-9152-97C83528F49A}" destId="{90A98A2F-8032-41A4-9864-8910FAFE7A88}" srcOrd="3" destOrd="0" parTransId="{D559E0D3-85B3-43E1-8801-6A745CE4DB08}" sibTransId="{9486B827-222F-4961-BDF8-0514337B45D4}"/>
    <dgm:cxn modelId="{B294B4B9-8AA0-4A81-9551-DFD34DA259D8}" srcId="{51B314C1-0E8F-43D9-AD2D-30639BFC6CC7}" destId="{CD9C7332-5B84-4E72-8218-2336F8A63803}" srcOrd="1" destOrd="0" parTransId="{3C6F2BB4-5BDE-4D44-9ABF-355B01877D92}" sibTransId="{6080A6A6-C3BE-4140-A521-8CE9227A2F4F}"/>
    <dgm:cxn modelId="{C6435006-7E6B-4E18-810E-B0E5C613275D}" type="presOf" srcId="{F8AE8D86-40C3-4EF8-B0D1-6D364FA137A0}" destId="{BC3B7E54-6D6E-44C4-A92A-089568618AE7}" srcOrd="0" destOrd="7" presId="urn:microsoft.com/office/officeart/2005/8/layout/hList1"/>
    <dgm:cxn modelId="{187ED2BB-76F7-4CBF-9544-F178352CDCB6}" srcId="{8D48F7DA-BBFB-4499-9152-97C83528F49A}" destId="{DBF1121F-8BFA-4D0C-96B7-83E8CD0CA466}" srcOrd="2" destOrd="0" parTransId="{FD05899E-4339-4314-98F7-6E35C5A2AA5F}" sibTransId="{4448D379-8100-4F0A-AC0B-48CB0A7557A8}"/>
    <dgm:cxn modelId="{597C8BA6-7C13-42A3-9105-3E39EC387074}" srcId="{8D48F7DA-BBFB-4499-9152-97C83528F49A}" destId="{53949251-3310-48EC-B957-B47F042BDCBE}" srcOrd="4" destOrd="0" parTransId="{228E48CF-AA69-4CFA-BEDB-8C5D782D877F}" sibTransId="{1D7F8173-4FA6-44BA-9950-F104FC0CF425}"/>
    <dgm:cxn modelId="{14CA3734-EBD5-4AD3-B1D9-794F495E4DB4}" type="presOf" srcId="{492AD1BA-0449-4B1F-82CB-06325C3C7441}" destId="{AEF37CF8-CC7C-4AEA-B88D-CFB304E35DB5}" srcOrd="0" destOrd="1" presId="urn:microsoft.com/office/officeart/2005/8/layout/hList1"/>
    <dgm:cxn modelId="{7C45A07F-1135-4AE2-8FB9-1A097F2BE28C}" srcId="{8D48F7DA-BBFB-4499-9152-97C83528F49A}" destId="{492AD1BA-0449-4B1F-82CB-06325C3C7441}" srcOrd="1" destOrd="0" parTransId="{6CF86BD1-79D6-4E7E-B254-2023A2677F49}" sibTransId="{3D216648-D7EF-4E26-8F49-6113E0EE0A52}"/>
    <dgm:cxn modelId="{EE895559-6286-4042-95B4-34FE298EC618}" srcId="{9E8CB76F-2049-431A-9C08-E0A136C74145}" destId="{F99941A0-545A-4883-9819-59660C3594F2}" srcOrd="9" destOrd="0" parTransId="{59661E33-7117-4ECC-8BB1-5D7E0433BC47}" sibTransId="{34960612-D2F9-4588-9101-470CDAD7F437}"/>
    <dgm:cxn modelId="{ACCE96C6-A251-462F-A29D-1655072BDC6F}" type="presOf" srcId="{2FA8557F-746C-48CC-AE72-9388E450E751}" destId="{BC3B7E54-6D6E-44C4-A92A-089568618AE7}" srcOrd="0" destOrd="0" presId="urn:microsoft.com/office/officeart/2005/8/layout/hList1"/>
    <dgm:cxn modelId="{648D697E-9B48-4D6F-B7E8-E3AC8C81E375}" srcId="{8D48F7DA-BBFB-4499-9152-97C83528F49A}" destId="{6BB9962D-A921-4F62-A86F-B571C8BAF431}" srcOrd="0" destOrd="0" parTransId="{096CBD8D-6173-49B9-88B9-B2D3CC603ED0}" sibTransId="{FE34A885-DA18-4F60-B383-B5AACBA88DE1}"/>
    <dgm:cxn modelId="{ECDEBC31-F022-419A-A933-8992B1FDAB8F}" type="presOf" srcId="{DBF1121F-8BFA-4D0C-96B7-83E8CD0CA466}" destId="{AEF37CF8-CC7C-4AEA-B88D-CFB304E35DB5}" srcOrd="0" destOrd="2" presId="urn:microsoft.com/office/officeart/2005/8/layout/hList1"/>
    <dgm:cxn modelId="{41CD92A6-3E92-4030-8F8E-3393EE00FFD3}" type="presOf" srcId="{9E8CB76F-2049-431A-9C08-E0A136C74145}" destId="{8CCCE849-3C31-458E-9F06-29B27A05C70D}" srcOrd="0" destOrd="0" presId="urn:microsoft.com/office/officeart/2005/8/layout/hList1"/>
    <dgm:cxn modelId="{08C3D12D-99A8-4A2D-B53E-2E3E99D90B44}" srcId="{462B5889-8FA2-458B-906E-7D0A7FD7D8FF}" destId="{51B314C1-0E8F-43D9-AD2D-30639BFC6CC7}" srcOrd="2" destOrd="0" parTransId="{3AFA477A-E883-4E8D-B31C-15D44DDE6649}" sibTransId="{8F13D755-9D44-4C0B-B08C-D6EF7DCC57AF}"/>
    <dgm:cxn modelId="{817ACC8F-9E51-4A33-8CAB-379212697EC7}" type="presOf" srcId="{DC182281-1452-4873-BAAB-E3698D6FC1DC}" destId="{E6F93A2A-3FB0-45DC-B0A7-423B2075E2E3}" srcOrd="0" destOrd="1" presId="urn:microsoft.com/office/officeart/2005/8/layout/hList1"/>
    <dgm:cxn modelId="{BB2C03E4-BAAE-4A57-A588-54DCBAF88A58}" srcId="{9E8CB76F-2049-431A-9C08-E0A136C74145}" destId="{F8AE8D86-40C3-4EF8-B0D1-6D364FA137A0}" srcOrd="7" destOrd="0" parTransId="{2BF4CC60-6A0A-4AFE-B1C6-6237706E6B43}" sibTransId="{766C3AFA-731F-4006-ABE3-33781916E5FB}"/>
    <dgm:cxn modelId="{BA2A3994-BEBD-4CD3-86EE-BE987D52996E}" type="presOf" srcId="{8D48F7DA-BBFB-4499-9152-97C83528F49A}" destId="{866A8F34-8704-441F-B8F5-42C854A585BE}" srcOrd="0" destOrd="0" presId="urn:microsoft.com/office/officeart/2005/8/layout/hList1"/>
    <dgm:cxn modelId="{91B673E9-7DB2-403B-A63E-784968911EED}" type="presOf" srcId="{A6A18BE2-CF08-44F0-AA8A-D7624F5CF1AB}" destId="{BC3B7E54-6D6E-44C4-A92A-089568618AE7}" srcOrd="0" destOrd="2" presId="urn:microsoft.com/office/officeart/2005/8/layout/hList1"/>
    <dgm:cxn modelId="{724DE2CF-FB2C-4127-8C2A-35BB0161C73F}" srcId="{462B5889-8FA2-458B-906E-7D0A7FD7D8FF}" destId="{603AEEAF-F684-4D8A-A7E4-887E0E375FC1}" srcOrd="3" destOrd="0" parTransId="{24C1ECBE-B5D5-4CB8-9108-AF39215D641C}" sibTransId="{03E896C7-02E4-43D9-AF82-F5A2ABCFA7F8}"/>
    <dgm:cxn modelId="{0559D7AA-0E6C-4531-920B-0E3AE5E682B1}" type="presOf" srcId="{D4E6A407-62BA-43DA-8142-3BD3C5DF999B}" destId="{8400A76D-CCE0-4375-AB75-D238D2558CF1}" srcOrd="0" destOrd="0" presId="urn:microsoft.com/office/officeart/2005/8/layout/hList1"/>
    <dgm:cxn modelId="{9A822A8F-C17A-498A-8DBC-12986E7FF572}" srcId="{603AEEAF-F684-4D8A-A7E4-887E0E375FC1}" destId="{99D7D621-DAA8-4EA6-A4FC-250F94F4ACB0}" srcOrd="4" destOrd="0" parTransId="{B294F4C6-1879-425D-8374-72C9C319FA49}" sibTransId="{3B6498EE-6865-4900-AD9A-874DCFE70183}"/>
    <dgm:cxn modelId="{6AD6A94A-0D58-4525-9BC2-DE83D394C997}" srcId="{603AEEAF-F684-4D8A-A7E4-887E0E375FC1}" destId="{DC182281-1452-4873-BAAB-E3698D6FC1DC}" srcOrd="1" destOrd="0" parTransId="{4A5103D4-9082-4BAD-BFBD-C07A2CC170A6}" sibTransId="{EF6951A2-5E2B-4B84-A75E-188396412879}"/>
    <dgm:cxn modelId="{08BA1AE7-C216-4AD5-8089-898A829CF29D}" type="presOf" srcId="{F99941A0-545A-4883-9819-59660C3594F2}" destId="{BC3B7E54-6D6E-44C4-A92A-089568618AE7}" srcOrd="0" destOrd="9" presId="urn:microsoft.com/office/officeart/2005/8/layout/hList1"/>
    <dgm:cxn modelId="{D0B0D558-4984-4900-918D-9425848F7C52}" type="presOf" srcId="{142F616F-0834-4085-A951-45F60AC0600A}" destId="{E6F93A2A-3FB0-45DC-B0A7-423B2075E2E3}" srcOrd="0" destOrd="0" presId="urn:microsoft.com/office/officeart/2005/8/layout/hList1"/>
    <dgm:cxn modelId="{B8559D0F-2634-48A3-8EF4-3874B3393626}" srcId="{9E8CB76F-2049-431A-9C08-E0A136C74145}" destId="{9E0F9FF4-8E97-4C86-9DA2-428B0087EAAF}" srcOrd="4" destOrd="0" parTransId="{39B02121-AC1E-4FF7-B624-4D927EE877FC}" sibTransId="{DD5E1214-A952-4519-BA98-0667E12906C8}"/>
    <dgm:cxn modelId="{EB370B24-725A-48A9-AF26-2711A18E5515}" srcId="{603AEEAF-F684-4D8A-A7E4-887E0E375FC1}" destId="{36BD8286-BD88-4A87-9157-3B1793362D3A}" srcOrd="3" destOrd="0" parTransId="{ADC6A5D0-5927-40E1-8896-3234B0B7F5C9}" sibTransId="{85B5ED9D-B83E-448C-B720-FFC400B31185}"/>
    <dgm:cxn modelId="{5CE832E7-600E-47D3-8E97-2AEF42D47FF5}" type="presOf" srcId="{462B5889-8FA2-458B-906E-7D0A7FD7D8FF}" destId="{3BE66233-68EB-4712-AF4C-48D78D583849}" srcOrd="0" destOrd="0" presId="urn:microsoft.com/office/officeart/2005/8/layout/hList1"/>
    <dgm:cxn modelId="{1D0CE19D-390F-4DF4-A811-6E44982EF4E2}" type="presOf" srcId="{90A98A2F-8032-41A4-9864-8910FAFE7A88}" destId="{AEF37CF8-CC7C-4AEA-B88D-CFB304E35DB5}" srcOrd="0" destOrd="3" presId="urn:microsoft.com/office/officeart/2005/8/layout/hList1"/>
    <dgm:cxn modelId="{EDB0C511-472A-400C-86C9-9FCCBE9B2592}" srcId="{9E8CB76F-2049-431A-9C08-E0A136C74145}" destId="{CDAC2305-AABB-498D-9954-9B67913F8713}" srcOrd="8" destOrd="0" parTransId="{FEC5A3E0-841B-4B14-B8F5-22F644E7A3B0}" sibTransId="{904EE64A-0AF0-43B2-9B61-22FC9F80289F}"/>
    <dgm:cxn modelId="{54327C72-D4EE-49D0-B4AB-671DA110C906}" type="presOf" srcId="{634F591D-4803-4CF5-A755-C90F4517786C}" destId="{E6F93A2A-3FB0-45DC-B0A7-423B2075E2E3}" srcOrd="0" destOrd="2" presId="urn:microsoft.com/office/officeart/2005/8/layout/hList1"/>
    <dgm:cxn modelId="{45505240-0F9B-4868-954F-C6C50441EAC8}" type="presOf" srcId="{603AEEAF-F684-4D8A-A7E4-887E0E375FC1}" destId="{4E17E5B9-5C8D-4ED5-943B-2AA1C844039E}" srcOrd="0" destOrd="0" presId="urn:microsoft.com/office/officeart/2005/8/layout/hList1"/>
    <dgm:cxn modelId="{F4F8603E-DDD2-44C7-A53C-DDA5D123B7EB}" type="presOf" srcId="{CDAC2305-AABB-498D-9954-9B67913F8713}" destId="{BC3B7E54-6D6E-44C4-A92A-089568618AE7}" srcOrd="0" destOrd="8"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7858F698-9E4A-4361-93B3-1E4C7C218515}" type="presOf" srcId="{A24D6DCB-3BF9-464B-8BC0-E6D201E718C5}" destId="{BC3B7E54-6D6E-44C4-A92A-089568618AE7}" srcOrd="0" destOrd="5" presId="urn:microsoft.com/office/officeart/2005/8/layout/hList1"/>
    <dgm:cxn modelId="{72CE563D-9DE9-4840-BD8C-F141611D336F}" type="presParOf" srcId="{3BE66233-68EB-4712-AF4C-48D78D583849}" destId="{544A16FB-92AB-4CBB-8C07-794A531D2F15}" srcOrd="0" destOrd="0" presId="urn:microsoft.com/office/officeart/2005/8/layout/hList1"/>
    <dgm:cxn modelId="{3E6131E5-16E9-4F21-8977-073E8373E9E8}" type="presParOf" srcId="{544A16FB-92AB-4CBB-8C07-794A531D2F15}" destId="{8CCCE849-3C31-458E-9F06-29B27A05C70D}" srcOrd="0" destOrd="0" presId="urn:microsoft.com/office/officeart/2005/8/layout/hList1"/>
    <dgm:cxn modelId="{71FDCD7A-E346-4BAD-8D3A-55463684B988}" type="presParOf" srcId="{544A16FB-92AB-4CBB-8C07-794A531D2F15}" destId="{BC3B7E54-6D6E-44C4-A92A-089568618AE7}" srcOrd="1" destOrd="0" presId="urn:microsoft.com/office/officeart/2005/8/layout/hList1"/>
    <dgm:cxn modelId="{1DEFED08-25A2-46E7-A0D7-CD9875A3AD1A}" type="presParOf" srcId="{3BE66233-68EB-4712-AF4C-48D78D583849}" destId="{4322B7A1-510A-492D-A54F-49B3970372D6}" srcOrd="1" destOrd="0" presId="urn:microsoft.com/office/officeart/2005/8/layout/hList1"/>
    <dgm:cxn modelId="{C3FA6046-6A88-454A-A278-86893ACF5D84}" type="presParOf" srcId="{3BE66233-68EB-4712-AF4C-48D78D583849}" destId="{8C82F9AC-6C2C-4F10-B9C5-F0E88303896B}" srcOrd="2" destOrd="0" presId="urn:microsoft.com/office/officeart/2005/8/layout/hList1"/>
    <dgm:cxn modelId="{4F085012-DFE5-42D6-9B98-FF795956DDC1}" type="presParOf" srcId="{8C82F9AC-6C2C-4F10-B9C5-F0E88303896B}" destId="{866A8F34-8704-441F-B8F5-42C854A585BE}" srcOrd="0" destOrd="0" presId="urn:microsoft.com/office/officeart/2005/8/layout/hList1"/>
    <dgm:cxn modelId="{8DF1FE73-1E5C-4EA1-AB74-B8CA3F4C4BC4}" type="presParOf" srcId="{8C82F9AC-6C2C-4F10-B9C5-F0E88303896B}" destId="{AEF37CF8-CC7C-4AEA-B88D-CFB304E35DB5}" srcOrd="1" destOrd="0" presId="urn:microsoft.com/office/officeart/2005/8/layout/hList1"/>
    <dgm:cxn modelId="{66483ED5-BCD6-4837-86F0-7B90A21FBA4B}" type="presParOf" srcId="{3BE66233-68EB-4712-AF4C-48D78D583849}" destId="{A45D426A-9175-4EC3-A3F1-EB887A90517E}" srcOrd="3" destOrd="0" presId="urn:microsoft.com/office/officeart/2005/8/layout/hList1"/>
    <dgm:cxn modelId="{CDADB666-D63E-41E1-8542-C19941E5FCAE}" type="presParOf" srcId="{3BE66233-68EB-4712-AF4C-48D78D583849}" destId="{DB8909C7-D95D-4295-A846-F676B9C77EE5}" srcOrd="4" destOrd="0" presId="urn:microsoft.com/office/officeart/2005/8/layout/hList1"/>
    <dgm:cxn modelId="{C778CC70-15C2-4BB8-AFC5-4542F34F20C7}" type="presParOf" srcId="{DB8909C7-D95D-4295-A846-F676B9C77EE5}" destId="{A5A71454-8942-43C5-A6A9-7D82A4D50DF0}" srcOrd="0" destOrd="0" presId="urn:microsoft.com/office/officeart/2005/8/layout/hList1"/>
    <dgm:cxn modelId="{706A7A84-D0A2-4932-98EC-C34DB365CEE6}" type="presParOf" srcId="{DB8909C7-D95D-4295-A846-F676B9C77EE5}" destId="{8400A76D-CCE0-4375-AB75-D238D2558CF1}" srcOrd="1" destOrd="0" presId="urn:microsoft.com/office/officeart/2005/8/layout/hList1"/>
    <dgm:cxn modelId="{0D21E8C9-E0D9-4D0E-BA41-8898BD8EC012}" type="presParOf" srcId="{3BE66233-68EB-4712-AF4C-48D78D583849}" destId="{1E128846-01D7-4D9E-BDF9-68A5AD90A9C7}" srcOrd="5" destOrd="0" presId="urn:microsoft.com/office/officeart/2005/8/layout/hList1"/>
    <dgm:cxn modelId="{26C17004-6A8E-49F6-B562-0672272520D7}" type="presParOf" srcId="{3BE66233-68EB-4712-AF4C-48D78D583849}" destId="{38990EC5-7E5D-49F0-AF68-828B60148C0F}" srcOrd="6" destOrd="0" presId="urn:microsoft.com/office/officeart/2005/8/layout/hList1"/>
    <dgm:cxn modelId="{89FBBD34-5343-42AF-9A48-7291345C4CA7}" type="presParOf" srcId="{38990EC5-7E5D-49F0-AF68-828B60148C0F}" destId="{4E17E5B9-5C8D-4ED5-943B-2AA1C844039E}" srcOrd="0" destOrd="0" presId="urn:microsoft.com/office/officeart/2005/8/layout/hList1"/>
    <dgm:cxn modelId="{FA8C399A-EF53-4B2F-AEA5-CFDFC2B90477}" type="presParOf" srcId="{38990EC5-7E5D-49F0-AF68-828B60148C0F}" destId="{E6F93A2A-3FB0-45DC-B0A7-423B2075E2E3}" srcOrd="1" destOrd="0" presId="urn:microsoft.com/office/officeart/2005/8/layout/hList1"/>
  </dgm:cxnLst>
  <dgm:bg/>
  <dgm:whole/>
</dgm:dataModel>
</file>

<file path=ppt/diagrams/data9.xml><?xml version="1.0" encoding="utf-8"?>
<dgm:dataModel xmlns:dgm="http://schemas.openxmlformats.org/drawingml/2006/diagram" xmlns:a="http://schemas.openxmlformats.org/drawingml/2006/main">
  <dgm:ptLst>
    <dgm:pt modelId="{462B5889-8FA2-458B-906E-7D0A7FD7D8F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cs-CZ"/>
        </a:p>
      </dgm:t>
    </dgm:pt>
    <dgm:pt modelId="{9E8CB76F-2049-431A-9C08-E0A136C74145}">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Přijetí do nemocnice</a:t>
          </a:r>
          <a:endParaRPr lang="cs-CZ" sz="1400" b="1" dirty="0"/>
        </a:p>
      </dgm:t>
    </dgm:pt>
    <dgm:pt modelId="{69B8301E-B4B9-4916-8F78-E9329DAB69FD}" type="parTrans" cxnId="{675A90D2-80A5-4C9C-8594-6E29611D308F}">
      <dgm:prSet/>
      <dgm:spPr/>
      <dgm:t>
        <a:bodyPr/>
        <a:lstStyle/>
        <a:p>
          <a:endParaRPr lang="cs-CZ"/>
        </a:p>
      </dgm:t>
    </dgm:pt>
    <dgm:pt modelId="{9BC6E853-EAE5-4548-8EE5-FFDEACC00AC5}" type="sibTrans" cxnId="{675A90D2-80A5-4C9C-8594-6E29611D308F}">
      <dgm:prSet/>
      <dgm:spPr/>
      <dgm:t>
        <a:bodyPr/>
        <a:lstStyle/>
        <a:p>
          <a:endParaRPr lang="cs-CZ"/>
        </a:p>
      </dgm:t>
    </dgm:pt>
    <dgm:pt modelId="{2FA8557F-746C-48CC-AE72-9388E450E75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Dodržení termínu přijetí</a:t>
          </a:r>
          <a:endParaRPr lang="cs-CZ" sz="1000" dirty="0">
            <a:solidFill>
              <a:srgbClr val="969696"/>
            </a:solidFill>
          </a:endParaRPr>
        </a:p>
      </dgm:t>
    </dgm:pt>
    <dgm:pt modelId="{C65393BA-FBCF-4D79-B29A-13B8F3D59F5A}" type="parTrans" cxnId="{F4E19FFC-3E78-47B8-BAC3-28F941E91970}">
      <dgm:prSet/>
      <dgm:spPr/>
      <dgm:t>
        <a:bodyPr/>
        <a:lstStyle/>
        <a:p>
          <a:endParaRPr lang="cs-CZ"/>
        </a:p>
      </dgm:t>
    </dgm:pt>
    <dgm:pt modelId="{EA611527-8569-4690-9624-3A30DD53E3FA}" type="sibTrans" cxnId="{F4E19FFC-3E78-47B8-BAC3-28F941E91970}">
      <dgm:prSet/>
      <dgm:spPr/>
      <dgm:t>
        <a:bodyPr/>
        <a:lstStyle/>
        <a:p>
          <a:endParaRPr lang="cs-CZ"/>
        </a:p>
      </dgm:t>
    </dgm:pt>
    <dgm:pt modelId="{976CFF03-9B85-48CA-B879-4F22796ABE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Doba čekání na přijetí do nemocnice vzhledem ke zdravotnímu stavu</a:t>
          </a:r>
          <a:endParaRPr lang="cs-CZ" sz="1000" dirty="0">
            <a:solidFill>
              <a:srgbClr val="969696"/>
            </a:solidFill>
          </a:endParaRPr>
        </a:p>
      </dgm:t>
    </dgm:pt>
    <dgm:pt modelId="{F42BE7C6-4DBA-455D-A9A5-33D9F52D92E4}" type="parTrans" cxnId="{F1C26DB5-92C4-4F42-BAF2-10B59A11A012}">
      <dgm:prSet/>
      <dgm:spPr/>
      <dgm:t>
        <a:bodyPr/>
        <a:lstStyle/>
        <a:p>
          <a:endParaRPr lang="cs-CZ"/>
        </a:p>
      </dgm:t>
    </dgm:pt>
    <dgm:pt modelId="{5D364DCE-3169-4108-9843-9CF084160BA4}" type="sibTrans" cxnId="{F1C26DB5-92C4-4F42-BAF2-10B59A11A012}">
      <dgm:prSet/>
      <dgm:spPr/>
      <dgm:t>
        <a:bodyPr/>
        <a:lstStyle/>
        <a:p>
          <a:endParaRPr lang="cs-CZ"/>
        </a:p>
      </dgm:t>
    </dgm:pt>
    <dgm:pt modelId="{8D48F7DA-BBFB-4499-9152-97C83528F49A}">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Respekt, ohled, úcta</a:t>
          </a:r>
          <a:endParaRPr lang="cs-CZ" sz="1400" b="1" dirty="0"/>
        </a:p>
      </dgm:t>
    </dgm:pt>
    <dgm:pt modelId="{C43A8375-3D94-4AD8-809A-73F66B13643F}" type="parTrans" cxnId="{42F3EC86-BA9B-48B9-80BB-7019E3980CC7}">
      <dgm:prSet/>
      <dgm:spPr/>
      <dgm:t>
        <a:bodyPr/>
        <a:lstStyle/>
        <a:p>
          <a:endParaRPr lang="cs-CZ"/>
        </a:p>
      </dgm:t>
    </dgm:pt>
    <dgm:pt modelId="{1A032CAE-7982-48C3-AA66-38F80B3D6EEE}" type="sibTrans" cxnId="{42F3EC86-BA9B-48B9-80BB-7019E3980CC7}">
      <dgm:prSet/>
      <dgm:spPr/>
      <dgm:t>
        <a:bodyPr/>
        <a:lstStyle/>
        <a:p>
          <a:endParaRPr lang="cs-CZ"/>
        </a:p>
      </dgm:t>
    </dgm:pt>
    <dgm:pt modelId="{6BB9962D-A921-4F62-A86F-B571C8BAF431}">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Znalost ošetřujícího lékaře</a:t>
          </a:r>
          <a:endParaRPr lang="cs-CZ" sz="1000" dirty="0">
            <a:solidFill>
              <a:srgbClr val="969696"/>
            </a:solidFill>
          </a:endParaRPr>
        </a:p>
      </dgm:t>
    </dgm:pt>
    <dgm:pt modelId="{096CBD8D-6173-49B9-88B9-B2D3CC603ED0}" type="parTrans" cxnId="{648D697E-9B48-4D6F-B7E8-E3AC8C81E375}">
      <dgm:prSet/>
      <dgm:spPr/>
      <dgm:t>
        <a:bodyPr/>
        <a:lstStyle/>
        <a:p>
          <a:endParaRPr lang="cs-CZ"/>
        </a:p>
      </dgm:t>
    </dgm:pt>
    <dgm:pt modelId="{FE34A885-DA18-4F60-B383-B5AACBA88DE1}" type="sibTrans" cxnId="{648D697E-9B48-4D6F-B7E8-E3AC8C81E375}">
      <dgm:prSet/>
      <dgm:spPr/>
      <dgm:t>
        <a:bodyPr/>
        <a:lstStyle/>
        <a:p>
          <a:endParaRPr lang="cs-CZ"/>
        </a:p>
      </dgm:t>
    </dgm:pt>
    <dgm:pt modelId="{6620989D-8E55-4991-9C30-1D663DF449A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lékaře</a:t>
          </a:r>
          <a:endParaRPr lang="cs-CZ" sz="1000" dirty="0">
            <a:solidFill>
              <a:srgbClr val="969696"/>
            </a:solidFill>
          </a:endParaRPr>
        </a:p>
      </dgm:t>
    </dgm:pt>
    <dgm:pt modelId="{FB8E6DC9-F200-4841-9AD2-6E99DD5D9E47}" type="parTrans" cxnId="{E59A2414-8ABE-4C24-A75E-A3E869CB8A8D}">
      <dgm:prSet/>
      <dgm:spPr/>
      <dgm:t>
        <a:bodyPr/>
        <a:lstStyle/>
        <a:p>
          <a:endParaRPr lang="cs-CZ"/>
        </a:p>
      </dgm:t>
    </dgm:pt>
    <dgm:pt modelId="{0C25783B-E771-47CA-8869-3A0BCDAFEC3B}" type="sibTrans" cxnId="{E59A2414-8ABE-4C24-A75E-A3E869CB8A8D}">
      <dgm:prSet/>
      <dgm:spPr/>
      <dgm:t>
        <a:bodyPr/>
        <a:lstStyle/>
        <a:p>
          <a:endParaRPr lang="cs-CZ"/>
        </a:p>
      </dgm:t>
    </dgm:pt>
    <dgm:pt modelId="{51B314C1-0E8F-43D9-AD2D-30639BFC6CC7}">
      <dgm:prSet phldrT="[Tex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Koordinace a integrace péče</a:t>
          </a:r>
          <a:endParaRPr lang="cs-CZ" sz="1400" b="1" dirty="0"/>
        </a:p>
      </dgm:t>
    </dgm:pt>
    <dgm:pt modelId="{3AFA477A-E883-4E8D-B31C-15D44DDE6649}" type="parTrans" cxnId="{08C3D12D-99A8-4A2D-B53E-2E3E99D90B44}">
      <dgm:prSet/>
      <dgm:spPr/>
      <dgm:t>
        <a:bodyPr/>
        <a:lstStyle/>
        <a:p>
          <a:endParaRPr lang="cs-CZ"/>
        </a:p>
      </dgm:t>
    </dgm:pt>
    <dgm:pt modelId="{8F13D755-9D44-4C0B-B08C-D6EF7DCC57AF}" type="sibTrans" cxnId="{08C3D12D-99A8-4A2D-B53E-2E3E99D90B44}">
      <dgm:prSet/>
      <dgm:spPr/>
      <dgm:t>
        <a:bodyPr/>
        <a:lstStyle/>
        <a:p>
          <a:endParaRPr lang="cs-CZ"/>
        </a:p>
      </dgm:t>
    </dgm:pt>
    <dgm:pt modelId="{D4E6A407-62BA-43DA-8142-3BD3C5DF999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Kontinuita informací ze strany zdravotnického personálu</a:t>
          </a:r>
          <a:endParaRPr lang="cs-CZ" sz="1000" dirty="0">
            <a:solidFill>
              <a:srgbClr val="969696"/>
            </a:solidFill>
          </a:endParaRPr>
        </a:p>
      </dgm:t>
    </dgm:pt>
    <dgm:pt modelId="{27113500-A210-4963-B5EF-680023CE1A3D}" type="parTrans" cxnId="{61AC1291-D3E3-41B3-BB15-DF2016810E66}">
      <dgm:prSet/>
      <dgm:spPr/>
      <dgm:t>
        <a:bodyPr/>
        <a:lstStyle/>
        <a:p>
          <a:endParaRPr lang="cs-CZ"/>
        </a:p>
      </dgm:t>
    </dgm:pt>
    <dgm:pt modelId="{5B9FB8CB-03C9-4438-B5A0-7F2922859EE6}" type="sibTrans" cxnId="{61AC1291-D3E3-41B3-BB15-DF2016810E66}">
      <dgm:prSet/>
      <dgm:spPr/>
      <dgm:t>
        <a:bodyPr/>
        <a:lstStyle/>
        <a:p>
          <a:endParaRPr lang="cs-CZ"/>
        </a:p>
      </dgm:t>
    </dgm:pt>
    <dgm:pt modelId="{713FA488-AC6E-4303-BDB0-81937D83992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Dosažitelnost zdravotnického personálu</a:t>
          </a:r>
          <a:endParaRPr lang="cs-CZ" sz="1000" dirty="0">
            <a:solidFill>
              <a:srgbClr val="969696"/>
            </a:solidFill>
          </a:endParaRPr>
        </a:p>
      </dgm:t>
    </dgm:pt>
    <dgm:pt modelId="{0B394E5A-A926-440C-BF9C-87B28A062080}" type="parTrans" cxnId="{36073624-9F3A-40E8-9B4D-0974027DE716}">
      <dgm:prSet/>
      <dgm:spPr/>
      <dgm:t>
        <a:bodyPr/>
        <a:lstStyle/>
        <a:p>
          <a:endParaRPr lang="cs-CZ"/>
        </a:p>
      </dgm:t>
    </dgm:pt>
    <dgm:pt modelId="{E8ABE47B-58F8-469C-9107-D2A454438584}" type="sibTrans" cxnId="{36073624-9F3A-40E8-9B4D-0974027DE716}">
      <dgm:prSet/>
      <dgm:spPr/>
      <dgm:t>
        <a:bodyPr/>
        <a:lstStyle/>
        <a:p>
          <a:endParaRPr lang="cs-CZ"/>
        </a:p>
      </dgm:t>
    </dgm:pt>
    <dgm:pt modelId="{11C0933D-1A09-42C4-95BD-150894C9FCA7}">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Zhoršení zdravotních potíží během čekání na přijetí do nemocnice</a:t>
          </a:r>
          <a:endParaRPr lang="cs-CZ" sz="1000" dirty="0">
            <a:solidFill>
              <a:srgbClr val="969696"/>
            </a:solidFill>
          </a:endParaRPr>
        </a:p>
      </dgm:t>
    </dgm:pt>
    <dgm:pt modelId="{74DA05F6-6C8D-4C81-A22C-32BE41D66646}" type="parTrans" cxnId="{67065285-6C50-44B9-A67D-9AD996F6B16D}">
      <dgm:prSet/>
      <dgm:spPr/>
      <dgm:t>
        <a:bodyPr/>
        <a:lstStyle/>
        <a:p>
          <a:endParaRPr lang="cs-CZ"/>
        </a:p>
      </dgm:t>
    </dgm:pt>
    <dgm:pt modelId="{487E67E2-05BD-4F1E-A576-A9D533A5090F}" type="sibTrans" cxnId="{67065285-6C50-44B9-A67D-9AD996F6B16D}">
      <dgm:prSet/>
      <dgm:spPr/>
      <dgm:t>
        <a:bodyPr/>
        <a:lstStyle/>
        <a:p>
          <a:endParaRPr lang="cs-CZ"/>
        </a:p>
      </dgm:t>
    </dgm:pt>
    <dgm:pt modelId="{E3E8CCC4-5C7D-4ED4-9277-BE2E04AEE600}">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Dojem z prvního kontaktu </a:t>
          </a:r>
          <a:br>
            <a:rPr lang="pl-PL" sz="1000" dirty="0" smtClean="0">
              <a:solidFill>
                <a:srgbClr val="969696"/>
              </a:solidFill>
            </a:rPr>
          </a:br>
          <a:r>
            <a:rPr lang="pl-PL" sz="1000" dirty="0" smtClean="0">
              <a:solidFill>
                <a:srgbClr val="969696"/>
              </a:solidFill>
            </a:rPr>
            <a:t>s nemocnicí</a:t>
          </a:r>
          <a:endParaRPr lang="cs-CZ" sz="1000" dirty="0">
            <a:solidFill>
              <a:srgbClr val="969696"/>
            </a:solidFill>
          </a:endParaRPr>
        </a:p>
      </dgm:t>
    </dgm:pt>
    <dgm:pt modelId="{7F95443A-B377-4AA4-BD92-7D11AE6B8798}" type="parTrans" cxnId="{3457F227-6C21-4BC6-8206-363457FD6B8E}">
      <dgm:prSet/>
      <dgm:spPr/>
      <dgm:t>
        <a:bodyPr/>
        <a:lstStyle/>
        <a:p>
          <a:endParaRPr lang="cs-CZ"/>
        </a:p>
      </dgm:t>
    </dgm:pt>
    <dgm:pt modelId="{AF46762B-5DE5-4FD5-B576-0AC310965882}" type="sibTrans" cxnId="{3457F227-6C21-4BC6-8206-363457FD6B8E}">
      <dgm:prSet/>
      <dgm:spPr/>
      <dgm:t>
        <a:bodyPr/>
        <a:lstStyle/>
        <a:p>
          <a:endParaRPr lang="cs-CZ"/>
        </a:p>
      </dgm:t>
    </dgm:pt>
    <dgm:pt modelId="{292E14AD-BB16-4C13-B191-B27C4521D42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informací </a:t>
          </a:r>
          <a:br>
            <a:rPr lang="cs-CZ" sz="1000" dirty="0" smtClean="0">
              <a:solidFill>
                <a:srgbClr val="969696"/>
              </a:solidFill>
            </a:rPr>
          </a:br>
          <a:r>
            <a:rPr lang="cs-CZ" sz="1000" dirty="0" smtClean="0">
              <a:solidFill>
                <a:srgbClr val="969696"/>
              </a:solidFill>
            </a:rPr>
            <a:t>o zdravotním stavu a dalším průběhu léčby</a:t>
          </a:r>
          <a:endParaRPr lang="cs-CZ" sz="1000" dirty="0">
            <a:solidFill>
              <a:srgbClr val="969696"/>
            </a:solidFill>
          </a:endParaRPr>
        </a:p>
      </dgm:t>
    </dgm:pt>
    <dgm:pt modelId="{9AA3A1B9-34B6-4E1A-85B3-94C1EDE23466}" type="parTrans" cxnId="{7FD46E2C-7A3F-4587-A64F-563171400B03}">
      <dgm:prSet/>
      <dgm:spPr/>
      <dgm:t>
        <a:bodyPr/>
        <a:lstStyle/>
        <a:p>
          <a:endParaRPr lang="cs-CZ"/>
        </a:p>
      </dgm:t>
    </dgm:pt>
    <dgm:pt modelId="{E904C6D2-ECEC-40FD-B7D6-6B7F0C304AB5}" type="sibTrans" cxnId="{7FD46E2C-7A3F-4587-A64F-563171400B03}">
      <dgm:prSet/>
      <dgm:spPr/>
      <dgm:t>
        <a:bodyPr/>
        <a:lstStyle/>
        <a:p>
          <a:endParaRPr lang="cs-CZ"/>
        </a:p>
      </dgm:t>
    </dgm:pt>
    <dgm:pt modelId="{04FB6BD8-E7B2-4E3E-BB6F-0BDD5644C83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Doba čekání na uložení na lůžko</a:t>
          </a:r>
          <a:endParaRPr lang="cs-CZ" sz="1000" dirty="0">
            <a:solidFill>
              <a:srgbClr val="969696"/>
            </a:solidFill>
          </a:endParaRPr>
        </a:p>
      </dgm:t>
    </dgm:pt>
    <dgm:pt modelId="{730EBBCC-88EF-4500-B09D-199F14141A63}" type="parTrans" cxnId="{2BB9010A-301D-414A-9D82-C0A9400A1833}">
      <dgm:prSet/>
      <dgm:spPr/>
      <dgm:t>
        <a:bodyPr/>
        <a:lstStyle/>
        <a:p>
          <a:endParaRPr lang="cs-CZ"/>
        </a:p>
      </dgm:t>
    </dgm:pt>
    <dgm:pt modelId="{0D2F49FC-46D0-4F2C-A51A-D3208930EFB2}" type="sibTrans" cxnId="{2BB9010A-301D-414A-9D82-C0A9400A1833}">
      <dgm:prSet/>
      <dgm:spPr/>
      <dgm:t>
        <a:bodyPr/>
        <a:lstStyle/>
        <a:p>
          <a:endParaRPr lang="cs-CZ"/>
        </a:p>
      </dgm:t>
    </dgm:pt>
    <dgm:pt modelId="{935A818F-6D70-4235-B6AD-93B0E230F7C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Organizace a plynulost přijetí do nemocnice</a:t>
          </a:r>
          <a:endParaRPr lang="cs-CZ" sz="1000" dirty="0">
            <a:solidFill>
              <a:srgbClr val="969696"/>
            </a:solidFill>
          </a:endParaRPr>
        </a:p>
      </dgm:t>
    </dgm:pt>
    <dgm:pt modelId="{6AB9F796-148C-4175-B8D3-985C57536455}" type="parTrans" cxnId="{1F9F88F3-FBD5-4CFC-BB87-E2ABDC47EB23}">
      <dgm:prSet/>
      <dgm:spPr/>
      <dgm:t>
        <a:bodyPr/>
        <a:lstStyle/>
        <a:p>
          <a:endParaRPr lang="cs-CZ"/>
        </a:p>
      </dgm:t>
    </dgm:pt>
    <dgm:pt modelId="{295D033D-3014-44FC-8835-B5CBE9D728A2}" type="sibTrans" cxnId="{1F9F88F3-FBD5-4CFC-BB87-E2ABDC47EB23}">
      <dgm:prSet/>
      <dgm:spPr/>
      <dgm:t>
        <a:bodyPr/>
        <a:lstStyle/>
        <a:p>
          <a:endParaRPr lang="cs-CZ"/>
        </a:p>
      </dgm:t>
    </dgm:pt>
    <dgm:pt modelId="{11B59264-347E-4742-8949-6B6BE211494C}">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Způsob komunikace před  pacientem ze strany sestry</a:t>
          </a:r>
          <a:endParaRPr lang="cs-CZ" sz="1000" dirty="0">
            <a:solidFill>
              <a:srgbClr val="969696"/>
            </a:solidFill>
          </a:endParaRPr>
        </a:p>
      </dgm:t>
    </dgm:pt>
    <dgm:pt modelId="{76A56576-1E0F-467B-ABD8-9BCFD6F96006}" type="parTrans" cxnId="{9FDC398A-3730-4B4E-A834-A293DAF678FD}">
      <dgm:prSet/>
      <dgm:spPr/>
      <dgm:t>
        <a:bodyPr/>
        <a:lstStyle/>
        <a:p>
          <a:endParaRPr lang="cs-CZ"/>
        </a:p>
      </dgm:t>
    </dgm:pt>
    <dgm:pt modelId="{9DE69996-BB3B-43E3-99F3-E90FE943A37D}" type="sibTrans" cxnId="{9FDC398A-3730-4B4E-A834-A293DAF678FD}">
      <dgm:prSet/>
      <dgm:spPr/>
      <dgm:t>
        <a:bodyPr/>
        <a:lstStyle/>
        <a:p>
          <a:endParaRPr lang="cs-CZ"/>
        </a:p>
      </dgm:t>
    </dgm:pt>
    <dgm:pt modelId="{82F5793B-D6DE-4CC5-99D7-F52C71C892DB}">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Důvěra k ošetřujícím sestrám</a:t>
          </a:r>
          <a:endParaRPr lang="cs-CZ" sz="1000" dirty="0">
            <a:solidFill>
              <a:srgbClr val="969696"/>
            </a:solidFill>
          </a:endParaRPr>
        </a:p>
      </dgm:t>
    </dgm:pt>
    <dgm:pt modelId="{E1FBA2B5-F2B3-4ED6-A30F-A573595314A3}" type="parTrans" cxnId="{5F73DED8-93AA-4A31-A4F6-BA56F7C5AC82}">
      <dgm:prSet/>
      <dgm:spPr/>
      <dgm:t>
        <a:bodyPr/>
        <a:lstStyle/>
        <a:p>
          <a:endParaRPr lang="cs-CZ"/>
        </a:p>
      </dgm:t>
    </dgm:pt>
    <dgm:pt modelId="{8E74858B-EA06-4B93-A6B0-65218C28286C}" type="sibTrans" cxnId="{5F73DED8-93AA-4A31-A4F6-BA56F7C5AC82}">
      <dgm:prSet/>
      <dgm:spPr/>
      <dgm:t>
        <a:bodyPr/>
        <a:lstStyle/>
        <a:p>
          <a:endParaRPr lang="cs-CZ"/>
        </a:p>
      </dgm:t>
    </dgm:pt>
    <dgm:pt modelId="{569B9EB3-7A57-4048-B7AD-293A7750CCF4}">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Potřeba většího zapojení do rozhodování o vlastní léčbě</a:t>
          </a:r>
          <a:endParaRPr lang="cs-CZ" sz="1000" dirty="0">
            <a:solidFill>
              <a:srgbClr val="969696"/>
            </a:solidFill>
          </a:endParaRPr>
        </a:p>
      </dgm:t>
    </dgm:pt>
    <dgm:pt modelId="{6F3BE183-297A-407A-AA5C-0688169FB77E}" type="parTrans" cxnId="{F91EA7D4-205B-48F4-BE0B-B5619375A97C}">
      <dgm:prSet/>
      <dgm:spPr/>
      <dgm:t>
        <a:bodyPr/>
        <a:lstStyle/>
        <a:p>
          <a:endParaRPr lang="cs-CZ"/>
        </a:p>
      </dgm:t>
    </dgm:pt>
    <dgm:pt modelId="{591FCADC-E0F4-47F5-968E-838B3AC121C1}" type="sibTrans" cxnId="{F91EA7D4-205B-48F4-BE0B-B5619375A97C}">
      <dgm:prSet/>
      <dgm:spPr/>
      <dgm:t>
        <a:bodyPr/>
        <a:lstStyle/>
        <a:p>
          <a:endParaRPr lang="cs-CZ"/>
        </a:p>
      </dgm:t>
    </dgm:pt>
    <dgm:pt modelId="{FE286803-23A2-4046-8150-5C1E4635F5D8}">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Úcta a respekt ze strany zdravotnického personálu</a:t>
          </a:r>
          <a:endParaRPr lang="cs-CZ" sz="1000" dirty="0">
            <a:solidFill>
              <a:srgbClr val="969696"/>
            </a:solidFill>
          </a:endParaRPr>
        </a:p>
      </dgm:t>
    </dgm:pt>
    <dgm:pt modelId="{49A95415-A19E-42EA-8DBE-815F17F58CE4}" type="parTrans" cxnId="{3F76EAF8-75F8-4764-A55B-1A7CA75C51D3}">
      <dgm:prSet/>
      <dgm:spPr/>
      <dgm:t>
        <a:bodyPr/>
        <a:lstStyle/>
        <a:p>
          <a:endParaRPr lang="cs-CZ"/>
        </a:p>
      </dgm:t>
    </dgm:pt>
    <dgm:pt modelId="{C724E5C8-CAD9-47BB-85E1-C7BCE33DC8C3}" type="sibTrans" cxnId="{3F76EAF8-75F8-4764-A55B-1A7CA75C51D3}">
      <dgm:prSet/>
      <dgm:spPr/>
      <dgm:t>
        <a:bodyPr/>
        <a:lstStyle/>
        <a:p>
          <a:endParaRPr lang="cs-CZ"/>
        </a:p>
      </dgm:t>
    </dgm:pt>
    <dgm:pt modelId="{744210FC-3DCC-4A07-A4DE-D4557E308D4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při probírání zdravotního stavu nebo léčby</a:t>
          </a:r>
          <a:endParaRPr lang="cs-CZ" sz="1000" dirty="0">
            <a:solidFill>
              <a:srgbClr val="969696"/>
            </a:solidFill>
          </a:endParaRPr>
        </a:p>
      </dgm:t>
    </dgm:pt>
    <dgm:pt modelId="{FB46D935-A126-4B9C-ADAA-4CF0C455D0FA}" type="parTrans" cxnId="{F284CFBA-CA3B-49F4-AB3C-1FB0F8CFA1E5}">
      <dgm:prSet/>
      <dgm:spPr/>
      <dgm:t>
        <a:bodyPr/>
        <a:lstStyle/>
        <a:p>
          <a:endParaRPr lang="cs-CZ"/>
        </a:p>
      </dgm:t>
    </dgm:pt>
    <dgm:pt modelId="{7D5B79D9-C2DE-41CF-92D5-2F06BCE4195C}" type="sibTrans" cxnId="{F284CFBA-CA3B-49F4-AB3C-1FB0F8CFA1E5}">
      <dgm:prSet/>
      <dgm:spPr/>
      <dgm:t>
        <a:bodyPr/>
        <a:lstStyle/>
        <a:p>
          <a:endParaRPr lang="cs-CZ"/>
        </a:p>
      </dgm:t>
    </dgm:pt>
    <dgm:pt modelId="{1A500392-3A2F-4A53-9A11-EBF716F096E3}">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Dostatek soukromí během vyšetření nebo léčby</a:t>
          </a:r>
          <a:endParaRPr lang="cs-CZ" sz="1000" dirty="0">
            <a:solidFill>
              <a:srgbClr val="969696"/>
            </a:solidFill>
          </a:endParaRPr>
        </a:p>
      </dgm:t>
    </dgm:pt>
    <dgm:pt modelId="{4178B119-F311-474E-9081-8BEA8480BD94}" type="parTrans" cxnId="{0225B3BF-1E39-4D0A-AC89-7A1FD4678785}">
      <dgm:prSet/>
      <dgm:spPr/>
      <dgm:t>
        <a:bodyPr/>
        <a:lstStyle/>
        <a:p>
          <a:endParaRPr lang="cs-CZ"/>
        </a:p>
      </dgm:t>
    </dgm:pt>
    <dgm:pt modelId="{A8443C68-4E13-4968-8E01-C1C1E88EAA27}" type="sibTrans" cxnId="{0225B3BF-1E39-4D0A-AC89-7A1FD4678785}">
      <dgm:prSet/>
      <dgm:spPr/>
      <dgm:t>
        <a:bodyPr/>
        <a:lstStyle/>
        <a:p>
          <a:endParaRPr lang="cs-CZ"/>
        </a:p>
      </dgm:t>
    </dgm:pt>
    <dgm:pt modelId="{9C23D7FC-21D0-45F6-81D5-FAC7CFE0E07E}">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pl-PL" sz="1000" dirty="0" smtClean="0">
              <a:solidFill>
                <a:srgbClr val="969696"/>
              </a:solidFill>
            </a:rPr>
            <a:t>Rychlost pomoci ze strany zdravotnického personálu</a:t>
          </a:r>
          <a:endParaRPr lang="cs-CZ" sz="1000" dirty="0">
            <a:solidFill>
              <a:srgbClr val="969696"/>
            </a:solidFill>
          </a:endParaRPr>
        </a:p>
      </dgm:t>
    </dgm:pt>
    <dgm:pt modelId="{7287D723-4FD9-406C-88E2-486F13F88C80}" type="parTrans" cxnId="{0E806622-2ACC-4C44-9B78-D89B2A1CE04B}">
      <dgm:prSet/>
      <dgm:spPr/>
      <dgm:t>
        <a:bodyPr/>
        <a:lstStyle/>
        <a:p>
          <a:endParaRPr lang="cs-CZ"/>
        </a:p>
      </dgm:t>
    </dgm:pt>
    <dgm:pt modelId="{5405798C-D4D8-475A-BCC2-4129E158B73D}" type="sibTrans" cxnId="{0E806622-2ACC-4C44-9B78-D89B2A1CE04B}">
      <dgm:prSet/>
      <dgm:spPr/>
      <dgm:t>
        <a:bodyPr/>
        <a:lstStyle/>
        <a:p>
          <a:endParaRPr lang="cs-CZ"/>
        </a:p>
      </dgm:t>
    </dgm:pt>
    <dgm:pt modelId="{DF4DDD2B-AE6B-45F7-A74C-7C5A78D21DF5}">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Změna termínu dohodnutého vyšetření či zákroku</a:t>
          </a:r>
          <a:endParaRPr lang="cs-CZ" sz="1000" dirty="0">
            <a:solidFill>
              <a:srgbClr val="969696"/>
            </a:solidFill>
          </a:endParaRPr>
        </a:p>
      </dgm:t>
    </dgm:pt>
    <dgm:pt modelId="{C29CE6F2-F8B7-4A27-A0FE-D47801D16DB9}" type="parTrans" cxnId="{D92CA432-A6CA-45E5-A538-B9105163AFDA}">
      <dgm:prSet/>
      <dgm:spPr/>
      <dgm:t>
        <a:bodyPr/>
        <a:lstStyle/>
        <a:p>
          <a:endParaRPr lang="cs-CZ"/>
        </a:p>
      </dgm:t>
    </dgm:pt>
    <dgm:pt modelId="{F20DD4A6-3F2D-4666-B895-984BEC356439}" type="sibTrans" cxnId="{D92CA432-A6CA-45E5-A538-B9105163AFDA}">
      <dgm:prSet/>
      <dgm:spPr/>
      <dgm:t>
        <a:bodyPr/>
        <a:lstStyle/>
        <a:p>
          <a:endParaRPr lang="cs-CZ"/>
        </a:p>
      </dgm:t>
    </dgm:pt>
    <dgm:pt modelId="{1E89F988-BD57-4BF9-B7B9-69B1E60E74CA}">
      <dgm:prSet phldrT="[Tex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Celkové hodnocení péče</a:t>
          </a:r>
          <a:endParaRPr lang="cs-CZ" sz="1000" dirty="0">
            <a:solidFill>
              <a:srgbClr val="969696"/>
            </a:solidFill>
          </a:endParaRPr>
        </a:p>
      </dgm:t>
    </dgm:pt>
    <dgm:pt modelId="{B8382FE2-5227-4B06-9AF7-8BAEA57733CD}" type="parTrans" cxnId="{1175D270-A526-4C03-A42C-48A0569D02AE}">
      <dgm:prSet/>
      <dgm:spPr/>
      <dgm:t>
        <a:bodyPr/>
        <a:lstStyle/>
        <a:p>
          <a:endParaRPr lang="cs-CZ"/>
        </a:p>
      </dgm:t>
    </dgm:pt>
    <dgm:pt modelId="{D82BB5B2-3007-4042-B0BB-723716CCA6E5}" type="sibTrans" cxnId="{1175D270-A526-4C03-A42C-48A0569D02AE}">
      <dgm:prSet/>
      <dgm:spPr/>
      <dgm:t>
        <a:bodyPr/>
        <a:lstStyle/>
        <a:p>
          <a:endParaRPr lang="cs-CZ"/>
        </a:p>
      </dgm:t>
    </dgm:pt>
    <dgm:pt modelId="{603AEEAF-F684-4D8A-A7E4-887E0E375FC1}">
      <dgm:prSet custT="1"/>
      <dgm:spPr>
        <a:solidFill>
          <a:srgbClr val="3366FF">
            <a:alpha val="5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r>
            <a:rPr lang="cs-CZ" sz="1400" b="1" dirty="0" smtClean="0"/>
            <a:t>Informace</a:t>
          </a:r>
          <a:endParaRPr lang="cs-CZ" sz="1400" b="1" dirty="0"/>
        </a:p>
      </dgm:t>
    </dgm:pt>
    <dgm:pt modelId="{24C1ECBE-B5D5-4CB8-9108-AF39215D641C}" type="parTrans" cxnId="{724DE2CF-FB2C-4127-8C2A-35BB0161C73F}">
      <dgm:prSet/>
      <dgm:spPr/>
      <dgm:t>
        <a:bodyPr/>
        <a:lstStyle/>
        <a:p>
          <a:endParaRPr lang="cs-CZ"/>
        </a:p>
      </dgm:t>
    </dgm:pt>
    <dgm:pt modelId="{03E896C7-02E4-43D9-AF82-F5A2ABCFA7F8}" type="sibTrans" cxnId="{724DE2CF-FB2C-4127-8C2A-35BB0161C73F}">
      <dgm:prSet/>
      <dgm:spPr/>
      <dgm:t>
        <a:bodyPr/>
        <a:lstStyle/>
        <a:p>
          <a:endParaRPr lang="cs-CZ"/>
        </a:p>
      </dgm:t>
    </dgm:pt>
    <dgm:pt modelId="{142F616F-0834-4085-A951-45F60AC0600A}">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Spokojenost s vybranými službami nemocnice (telefon, TV, noviny atd.)</a:t>
          </a:r>
          <a:endParaRPr lang="cs-CZ" sz="1000" dirty="0">
            <a:solidFill>
              <a:srgbClr val="969696"/>
            </a:solidFill>
          </a:endParaRPr>
        </a:p>
      </dgm:t>
    </dgm:pt>
    <dgm:pt modelId="{50D6E3E4-2DD4-4BD4-9A83-B7A2303B4678}" type="parTrans" cxnId="{929DB8B0-72B8-483F-9B3A-6FF8C0D46D11}">
      <dgm:prSet/>
      <dgm:spPr/>
      <dgm:t>
        <a:bodyPr/>
        <a:lstStyle/>
        <a:p>
          <a:endParaRPr lang="cs-CZ"/>
        </a:p>
      </dgm:t>
    </dgm:pt>
    <dgm:pt modelId="{6067D9B1-5484-40F0-A307-98E06E33CA13}" type="sibTrans" cxnId="{929DB8B0-72B8-483F-9B3A-6FF8C0D46D11}">
      <dgm:prSet/>
      <dgm:spPr/>
      <dgm:t>
        <a:bodyPr/>
        <a:lstStyle/>
        <a:p>
          <a:endParaRPr lang="cs-CZ"/>
        </a:p>
      </dgm:t>
    </dgm:pt>
    <dgm:pt modelId="{5D7EDE81-5405-47CC-898F-BD67D65DC000}">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návštěv ošetřujícího lékaře</a:t>
          </a:r>
          <a:endParaRPr lang="cs-CZ" sz="1000" dirty="0">
            <a:solidFill>
              <a:srgbClr val="969696"/>
            </a:solidFill>
          </a:endParaRPr>
        </a:p>
      </dgm:t>
    </dgm:pt>
    <dgm:pt modelId="{C7DBAEE9-DFCB-4A5B-BF0D-DF9BE0FDFAA7}" type="parTrans" cxnId="{A3ADE20C-A37C-450A-B666-7417675D5263}">
      <dgm:prSet/>
      <dgm:spPr/>
      <dgm:t>
        <a:bodyPr/>
        <a:lstStyle/>
        <a:p>
          <a:endParaRPr lang="cs-CZ"/>
        </a:p>
      </dgm:t>
    </dgm:pt>
    <dgm:pt modelId="{8400E76C-4C07-48F9-9987-4407A8FE2D74}" type="sibTrans" cxnId="{A3ADE20C-A37C-450A-B666-7417675D5263}">
      <dgm:prSet/>
      <dgm:spPr/>
      <dgm:t>
        <a:bodyPr/>
        <a:lstStyle/>
        <a:p>
          <a:endParaRPr lang="cs-CZ"/>
        </a:p>
      </dgm:t>
    </dgm:pt>
    <dgm:pt modelId="{2717ACF9-E8F2-4EEA-BE43-FE9309C35819}">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lékaře</a:t>
          </a:r>
          <a:endParaRPr lang="cs-CZ" sz="1000" dirty="0">
            <a:solidFill>
              <a:srgbClr val="969696"/>
            </a:solidFill>
          </a:endParaRPr>
        </a:p>
      </dgm:t>
    </dgm:pt>
    <dgm:pt modelId="{04E8F33B-4FE9-45B2-ACD4-85FC785E5A4A}" type="parTrans" cxnId="{AD4B1152-F58F-498E-991F-944F7F8C0F4C}">
      <dgm:prSet/>
      <dgm:spPr/>
      <dgm:t>
        <a:bodyPr/>
        <a:lstStyle/>
        <a:p>
          <a:endParaRPr lang="cs-CZ"/>
        </a:p>
      </dgm:t>
    </dgm:pt>
    <dgm:pt modelId="{5DF7971B-2722-4043-962B-B4D591807E19}" type="sibTrans" cxnId="{AD4B1152-F58F-498E-991F-944F7F8C0F4C}">
      <dgm:prSet/>
      <dgm:spPr/>
      <dgm:t>
        <a:bodyPr/>
        <a:lstStyle/>
        <a:p>
          <a:endParaRPr lang="cs-CZ"/>
        </a:p>
      </dgm:t>
    </dgm:pt>
    <dgm:pt modelId="{2E6C6FC0-6991-499F-9022-5A1A3AB435E1}">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Frekvence hovorů s lékařem</a:t>
          </a:r>
          <a:endParaRPr lang="cs-CZ" sz="1000" dirty="0">
            <a:solidFill>
              <a:srgbClr val="969696"/>
            </a:solidFill>
          </a:endParaRPr>
        </a:p>
      </dgm:t>
    </dgm:pt>
    <dgm:pt modelId="{B30BCCFC-E00C-4CBF-BD5E-E4D780481B0A}" type="parTrans" cxnId="{FC02266D-5563-42F6-BF20-56DBE934BE84}">
      <dgm:prSet/>
      <dgm:spPr/>
      <dgm:t>
        <a:bodyPr/>
        <a:lstStyle/>
        <a:p>
          <a:endParaRPr lang="cs-CZ"/>
        </a:p>
      </dgm:t>
    </dgm:pt>
    <dgm:pt modelId="{36440CE6-D2AE-4B7B-B2C3-D3978D53AF14}" type="sibTrans" cxnId="{FC02266D-5563-42F6-BF20-56DBE934BE84}">
      <dgm:prSet/>
      <dgm:spPr/>
      <dgm:t>
        <a:bodyPr/>
        <a:lstStyle/>
        <a:p>
          <a:endParaRPr lang="cs-CZ"/>
        </a:p>
      </dgm:t>
    </dgm:pt>
    <dgm:pt modelId="{8BFCA36A-223E-4F33-8CC3-501ACA134B48}">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Srozumitelnost odpovědí sester</a:t>
          </a:r>
          <a:endParaRPr lang="cs-CZ" sz="1000" dirty="0">
            <a:solidFill>
              <a:srgbClr val="969696"/>
            </a:solidFill>
          </a:endParaRPr>
        </a:p>
      </dgm:t>
    </dgm:pt>
    <dgm:pt modelId="{3E0E1A37-5258-4775-93A7-2BA568BB4CAD}" type="parTrans" cxnId="{329B09A8-7E2C-4D13-BE65-069E96692E3A}">
      <dgm:prSet/>
      <dgm:spPr/>
      <dgm:t>
        <a:bodyPr/>
        <a:lstStyle/>
        <a:p>
          <a:endParaRPr lang="cs-CZ"/>
        </a:p>
      </dgm:t>
    </dgm:pt>
    <dgm:pt modelId="{DB683FC6-E2C9-457B-8FA4-9AE04538BE26}" type="sibTrans" cxnId="{329B09A8-7E2C-4D13-BE65-069E96692E3A}">
      <dgm:prSet/>
      <dgm:spPr/>
      <dgm:t>
        <a:bodyPr/>
        <a:lstStyle/>
        <a:p>
          <a:endParaRPr lang="cs-CZ"/>
        </a:p>
      </dgm:t>
    </dgm:pt>
    <dgm:pt modelId="{97CA993C-7D18-4B84-82C7-BC6918DFF605}">
      <dgm:prSet custT="1"/>
      <dgm:spPr>
        <a:solidFill>
          <a:srgbClr val="3366FF">
            <a:alpha val="10000"/>
          </a:srgbClr>
        </a:solidFill>
        <a:ln>
          <a:noFill/>
        </a:ln>
        <a:effectLst/>
        <a:scene3d>
          <a:camera prst="orthographicFront">
            <a:rot lat="0" lon="0" rev="0"/>
          </a:camera>
          <a:lightRig rig="brightRoom" dir="t">
            <a:rot lat="0" lon="0" rev="600000"/>
          </a:lightRig>
        </a:scene3d>
        <a:sp3d prstMaterial="metal">
          <a:bevelT w="38100" h="57150" prst="angle"/>
        </a:sp3d>
      </dgm:spPr>
      <dgm:t>
        <a:bodyPr/>
        <a:lstStyle/>
        <a:p>
          <a:pPr marL="95250" indent="-95250"/>
          <a:r>
            <a:rPr lang="cs-CZ" sz="1000" dirty="0" smtClean="0">
              <a:solidFill>
                <a:srgbClr val="969696"/>
              </a:solidFill>
            </a:rPr>
            <a:t>Seznámení s právy nemocného</a:t>
          </a:r>
          <a:endParaRPr lang="cs-CZ" sz="1000" dirty="0">
            <a:solidFill>
              <a:srgbClr val="969696"/>
            </a:solidFill>
          </a:endParaRPr>
        </a:p>
      </dgm:t>
    </dgm:pt>
    <dgm:pt modelId="{4BC71381-5559-4DFC-891D-372C643348EF}" type="parTrans" cxnId="{B7AEA2C2-FA61-44B7-838E-A924C3980C90}">
      <dgm:prSet/>
      <dgm:spPr/>
      <dgm:t>
        <a:bodyPr/>
        <a:lstStyle/>
        <a:p>
          <a:endParaRPr lang="cs-CZ"/>
        </a:p>
      </dgm:t>
    </dgm:pt>
    <dgm:pt modelId="{F941324C-13B9-4540-B0DA-33DEC0276F4A}" type="sibTrans" cxnId="{B7AEA2C2-FA61-44B7-838E-A924C3980C90}">
      <dgm:prSet/>
      <dgm:spPr/>
      <dgm:t>
        <a:bodyPr/>
        <a:lstStyle/>
        <a:p>
          <a:endParaRPr lang="cs-CZ"/>
        </a:p>
      </dgm:t>
    </dgm:pt>
    <dgm:pt modelId="{3BE66233-68EB-4712-AF4C-48D78D583849}" type="pres">
      <dgm:prSet presAssocID="{462B5889-8FA2-458B-906E-7D0A7FD7D8FF}" presName="Name0" presStyleCnt="0">
        <dgm:presLayoutVars>
          <dgm:dir/>
          <dgm:animLvl val="lvl"/>
          <dgm:resizeHandles val="exact"/>
        </dgm:presLayoutVars>
      </dgm:prSet>
      <dgm:spPr/>
      <dgm:t>
        <a:bodyPr/>
        <a:lstStyle/>
        <a:p>
          <a:endParaRPr lang="cs-CZ"/>
        </a:p>
      </dgm:t>
    </dgm:pt>
    <dgm:pt modelId="{544A16FB-92AB-4CBB-8C07-794A531D2F15}" type="pres">
      <dgm:prSet presAssocID="{9E8CB76F-2049-431A-9C08-E0A136C74145}" presName="composite" presStyleCnt="0"/>
      <dgm:spPr/>
    </dgm:pt>
    <dgm:pt modelId="{8CCCE849-3C31-458E-9F06-29B27A05C70D}" type="pres">
      <dgm:prSet presAssocID="{9E8CB76F-2049-431A-9C08-E0A136C74145}" presName="parTx" presStyleLbl="alignNode1" presStyleIdx="0" presStyleCnt="4">
        <dgm:presLayoutVars>
          <dgm:chMax val="0"/>
          <dgm:chPref val="0"/>
          <dgm:bulletEnabled val="1"/>
        </dgm:presLayoutVars>
      </dgm:prSet>
      <dgm:spPr/>
      <dgm:t>
        <a:bodyPr/>
        <a:lstStyle/>
        <a:p>
          <a:endParaRPr lang="cs-CZ"/>
        </a:p>
      </dgm:t>
    </dgm:pt>
    <dgm:pt modelId="{BC3B7E54-6D6E-44C4-A92A-089568618AE7}" type="pres">
      <dgm:prSet presAssocID="{9E8CB76F-2049-431A-9C08-E0A136C74145}" presName="desTx" presStyleLbl="alignAccFollowNode1" presStyleIdx="0" presStyleCnt="4">
        <dgm:presLayoutVars>
          <dgm:bulletEnabled val="1"/>
        </dgm:presLayoutVars>
      </dgm:prSet>
      <dgm:spPr/>
      <dgm:t>
        <a:bodyPr/>
        <a:lstStyle/>
        <a:p>
          <a:endParaRPr lang="cs-CZ"/>
        </a:p>
      </dgm:t>
    </dgm:pt>
    <dgm:pt modelId="{4322B7A1-510A-492D-A54F-49B3970372D6}" type="pres">
      <dgm:prSet presAssocID="{9BC6E853-EAE5-4548-8EE5-FFDEACC00AC5}" presName="space" presStyleCnt="0"/>
      <dgm:spPr/>
    </dgm:pt>
    <dgm:pt modelId="{8C82F9AC-6C2C-4F10-B9C5-F0E88303896B}" type="pres">
      <dgm:prSet presAssocID="{8D48F7DA-BBFB-4499-9152-97C83528F49A}" presName="composite" presStyleCnt="0"/>
      <dgm:spPr/>
    </dgm:pt>
    <dgm:pt modelId="{866A8F34-8704-441F-B8F5-42C854A585BE}" type="pres">
      <dgm:prSet presAssocID="{8D48F7DA-BBFB-4499-9152-97C83528F49A}" presName="parTx" presStyleLbl="alignNode1" presStyleIdx="1" presStyleCnt="4">
        <dgm:presLayoutVars>
          <dgm:chMax val="0"/>
          <dgm:chPref val="0"/>
          <dgm:bulletEnabled val="1"/>
        </dgm:presLayoutVars>
      </dgm:prSet>
      <dgm:spPr/>
      <dgm:t>
        <a:bodyPr/>
        <a:lstStyle/>
        <a:p>
          <a:endParaRPr lang="cs-CZ"/>
        </a:p>
      </dgm:t>
    </dgm:pt>
    <dgm:pt modelId="{AEF37CF8-CC7C-4AEA-B88D-CFB304E35DB5}" type="pres">
      <dgm:prSet presAssocID="{8D48F7DA-BBFB-4499-9152-97C83528F49A}" presName="desTx" presStyleLbl="alignAccFollowNode1" presStyleIdx="1" presStyleCnt="4">
        <dgm:presLayoutVars>
          <dgm:bulletEnabled val="1"/>
        </dgm:presLayoutVars>
      </dgm:prSet>
      <dgm:spPr/>
      <dgm:t>
        <a:bodyPr/>
        <a:lstStyle/>
        <a:p>
          <a:endParaRPr lang="cs-CZ"/>
        </a:p>
      </dgm:t>
    </dgm:pt>
    <dgm:pt modelId="{A45D426A-9175-4EC3-A3F1-EB887A90517E}" type="pres">
      <dgm:prSet presAssocID="{1A032CAE-7982-48C3-AA66-38F80B3D6EEE}" presName="space" presStyleCnt="0"/>
      <dgm:spPr/>
    </dgm:pt>
    <dgm:pt modelId="{DB8909C7-D95D-4295-A846-F676B9C77EE5}" type="pres">
      <dgm:prSet presAssocID="{51B314C1-0E8F-43D9-AD2D-30639BFC6CC7}" presName="composite" presStyleCnt="0"/>
      <dgm:spPr/>
    </dgm:pt>
    <dgm:pt modelId="{A5A71454-8942-43C5-A6A9-7D82A4D50DF0}" type="pres">
      <dgm:prSet presAssocID="{51B314C1-0E8F-43D9-AD2D-30639BFC6CC7}" presName="parTx" presStyleLbl="alignNode1" presStyleIdx="2" presStyleCnt="4">
        <dgm:presLayoutVars>
          <dgm:chMax val="0"/>
          <dgm:chPref val="0"/>
          <dgm:bulletEnabled val="1"/>
        </dgm:presLayoutVars>
      </dgm:prSet>
      <dgm:spPr/>
      <dgm:t>
        <a:bodyPr/>
        <a:lstStyle/>
        <a:p>
          <a:endParaRPr lang="cs-CZ"/>
        </a:p>
      </dgm:t>
    </dgm:pt>
    <dgm:pt modelId="{8400A76D-CCE0-4375-AB75-D238D2558CF1}" type="pres">
      <dgm:prSet presAssocID="{51B314C1-0E8F-43D9-AD2D-30639BFC6CC7}" presName="desTx" presStyleLbl="alignAccFollowNode1" presStyleIdx="2" presStyleCnt="4">
        <dgm:presLayoutVars>
          <dgm:bulletEnabled val="1"/>
        </dgm:presLayoutVars>
      </dgm:prSet>
      <dgm:spPr/>
      <dgm:t>
        <a:bodyPr/>
        <a:lstStyle/>
        <a:p>
          <a:endParaRPr lang="cs-CZ"/>
        </a:p>
      </dgm:t>
    </dgm:pt>
    <dgm:pt modelId="{1E128846-01D7-4D9E-BDF9-68A5AD90A9C7}" type="pres">
      <dgm:prSet presAssocID="{8F13D755-9D44-4C0B-B08C-D6EF7DCC57AF}" presName="space" presStyleCnt="0"/>
      <dgm:spPr/>
    </dgm:pt>
    <dgm:pt modelId="{38990EC5-7E5D-49F0-AF68-828B60148C0F}" type="pres">
      <dgm:prSet presAssocID="{603AEEAF-F684-4D8A-A7E4-887E0E375FC1}" presName="composite" presStyleCnt="0"/>
      <dgm:spPr/>
    </dgm:pt>
    <dgm:pt modelId="{4E17E5B9-5C8D-4ED5-943B-2AA1C844039E}" type="pres">
      <dgm:prSet presAssocID="{603AEEAF-F684-4D8A-A7E4-887E0E375FC1}" presName="parTx" presStyleLbl="alignNode1" presStyleIdx="3" presStyleCnt="4">
        <dgm:presLayoutVars>
          <dgm:chMax val="0"/>
          <dgm:chPref val="0"/>
          <dgm:bulletEnabled val="1"/>
        </dgm:presLayoutVars>
      </dgm:prSet>
      <dgm:spPr/>
      <dgm:t>
        <a:bodyPr/>
        <a:lstStyle/>
        <a:p>
          <a:endParaRPr lang="cs-CZ"/>
        </a:p>
      </dgm:t>
    </dgm:pt>
    <dgm:pt modelId="{E6F93A2A-3FB0-45DC-B0A7-423B2075E2E3}" type="pres">
      <dgm:prSet presAssocID="{603AEEAF-F684-4D8A-A7E4-887E0E375FC1}" presName="desTx" presStyleLbl="alignAccFollowNode1" presStyleIdx="3" presStyleCnt="4" custLinFactNeighborY="3139">
        <dgm:presLayoutVars>
          <dgm:bulletEnabled val="1"/>
        </dgm:presLayoutVars>
      </dgm:prSet>
      <dgm:spPr/>
      <dgm:t>
        <a:bodyPr/>
        <a:lstStyle/>
        <a:p>
          <a:endParaRPr lang="cs-CZ"/>
        </a:p>
      </dgm:t>
    </dgm:pt>
  </dgm:ptLst>
  <dgm:cxnLst>
    <dgm:cxn modelId="{CF168382-4894-48CB-A3A5-DACAF11D5F60}" type="presOf" srcId="{11C0933D-1A09-42C4-95BD-150894C9FCA7}" destId="{BC3B7E54-6D6E-44C4-A92A-089568618AE7}" srcOrd="0" destOrd="2" presId="urn:microsoft.com/office/officeart/2005/8/layout/hList1"/>
    <dgm:cxn modelId="{FC02266D-5563-42F6-BF20-56DBE934BE84}" srcId="{603AEEAF-F684-4D8A-A7E4-887E0E375FC1}" destId="{2E6C6FC0-6991-499F-9022-5A1A3AB435E1}" srcOrd="3" destOrd="0" parTransId="{B30BCCFC-E00C-4CBF-BD5E-E4D780481B0A}" sibTransId="{36440CE6-D2AE-4B7B-B2C3-D3978D53AF14}"/>
    <dgm:cxn modelId="{4CF5DE7A-6B1A-4C6F-8B3D-16E72EB50A2F}" type="presOf" srcId="{2FA8557F-746C-48CC-AE72-9388E450E751}" destId="{BC3B7E54-6D6E-44C4-A92A-089568618AE7}" srcOrd="0" destOrd="0" presId="urn:microsoft.com/office/officeart/2005/8/layout/hList1"/>
    <dgm:cxn modelId="{929DB8B0-72B8-483F-9B3A-6FF8C0D46D11}" srcId="{603AEEAF-F684-4D8A-A7E4-887E0E375FC1}" destId="{142F616F-0834-4085-A951-45F60AC0600A}" srcOrd="0" destOrd="0" parTransId="{50D6E3E4-2DD4-4BD4-9A83-B7A2303B4678}" sibTransId="{6067D9B1-5484-40F0-A307-98E06E33CA13}"/>
    <dgm:cxn modelId="{3457F227-6C21-4BC6-8206-363457FD6B8E}" srcId="{9E8CB76F-2049-431A-9C08-E0A136C74145}" destId="{E3E8CCC4-5C7D-4ED4-9277-BE2E04AEE600}" srcOrd="3" destOrd="0" parTransId="{7F95443A-B377-4AA4-BD92-7D11AE6B8798}" sibTransId="{AF46762B-5DE5-4FD5-B576-0AC310965882}"/>
    <dgm:cxn modelId="{E59A2414-8ABE-4C24-A75E-A3E869CB8A8D}" srcId="{8D48F7DA-BBFB-4499-9152-97C83528F49A}" destId="{6620989D-8E55-4991-9C30-1D663DF449A5}" srcOrd="1" destOrd="0" parTransId="{FB8E6DC9-F200-4841-9AD2-6E99DD5D9E47}" sibTransId="{0C25783B-E771-47CA-8869-3A0BCDAFEC3B}"/>
    <dgm:cxn modelId="{49D21DC1-E6BE-44DB-BAE5-3943A5A332ED}" type="presOf" srcId="{8D48F7DA-BBFB-4499-9152-97C83528F49A}" destId="{866A8F34-8704-441F-B8F5-42C854A585BE}" srcOrd="0" destOrd="0" presId="urn:microsoft.com/office/officeart/2005/8/layout/hList1"/>
    <dgm:cxn modelId="{B7AEA2C2-FA61-44B7-838E-A924C3980C90}" srcId="{603AEEAF-F684-4D8A-A7E4-887E0E375FC1}" destId="{97CA993C-7D18-4B84-82C7-BC6918DFF605}" srcOrd="5" destOrd="0" parTransId="{4BC71381-5559-4DFC-891D-372C643348EF}" sibTransId="{F941324C-13B9-4540-B0DA-33DEC0276F4A}"/>
    <dgm:cxn modelId="{91DF9B77-AB58-4BC0-9698-B6292D14CBD6}" type="presOf" srcId="{DF4DDD2B-AE6B-45F7-A74C-7C5A78D21DF5}" destId="{8400A76D-CCE0-4375-AB75-D238D2558CF1}" srcOrd="0" destOrd="5" presId="urn:microsoft.com/office/officeart/2005/8/layout/hList1"/>
    <dgm:cxn modelId="{B67984D5-9316-4948-A291-28BE029F27B8}" type="presOf" srcId="{603AEEAF-F684-4D8A-A7E4-887E0E375FC1}" destId="{4E17E5B9-5C8D-4ED5-943B-2AA1C844039E}" srcOrd="0" destOrd="0" presId="urn:microsoft.com/office/officeart/2005/8/layout/hList1"/>
    <dgm:cxn modelId="{2BB9010A-301D-414A-9D82-C0A9400A1833}" srcId="{9E8CB76F-2049-431A-9C08-E0A136C74145}" destId="{04FB6BD8-E7B2-4E3E-BB6F-0BDD5644C83A}" srcOrd="5" destOrd="0" parTransId="{730EBBCC-88EF-4500-B09D-199F14141A63}" sibTransId="{0D2F49FC-46D0-4F2C-A51A-D3208930EFB2}"/>
    <dgm:cxn modelId="{D3500ECE-554E-4AAA-BD25-C27C644FDB10}" type="presOf" srcId="{9C23D7FC-21D0-45F6-81D5-FAC7CFE0E07E}" destId="{8400A76D-CCE0-4375-AB75-D238D2558CF1}" srcOrd="0" destOrd="4" presId="urn:microsoft.com/office/officeart/2005/8/layout/hList1"/>
    <dgm:cxn modelId="{A3ADE20C-A37C-450A-B666-7417675D5263}" srcId="{603AEEAF-F684-4D8A-A7E4-887E0E375FC1}" destId="{5D7EDE81-5405-47CC-898F-BD67D65DC000}" srcOrd="1" destOrd="0" parTransId="{C7DBAEE9-DFCB-4A5B-BF0D-DF9BE0FDFAA7}" sibTransId="{8400E76C-4C07-48F9-9987-4407A8FE2D74}"/>
    <dgm:cxn modelId="{42F3EC86-BA9B-48B9-80BB-7019E3980CC7}" srcId="{462B5889-8FA2-458B-906E-7D0A7FD7D8FF}" destId="{8D48F7DA-BBFB-4499-9152-97C83528F49A}" srcOrd="1" destOrd="0" parTransId="{C43A8375-3D94-4AD8-809A-73F66B13643F}" sibTransId="{1A032CAE-7982-48C3-AA66-38F80B3D6EEE}"/>
    <dgm:cxn modelId="{AD4B1152-F58F-498E-991F-944F7F8C0F4C}" srcId="{603AEEAF-F684-4D8A-A7E4-887E0E375FC1}" destId="{2717ACF9-E8F2-4EEA-BE43-FE9309C35819}" srcOrd="2" destOrd="0" parTransId="{04E8F33B-4FE9-45B2-ACD4-85FC785E5A4A}" sibTransId="{5DF7971B-2722-4043-962B-B4D591807E19}"/>
    <dgm:cxn modelId="{0225B3BF-1E39-4D0A-AC89-7A1FD4678785}" srcId="{51B314C1-0E8F-43D9-AD2D-30639BFC6CC7}" destId="{1A500392-3A2F-4A53-9A11-EBF716F096E3}" srcOrd="3" destOrd="0" parTransId="{4178B119-F311-474E-9081-8BEA8480BD94}" sibTransId="{A8443C68-4E13-4968-8E01-C1C1E88EAA27}"/>
    <dgm:cxn modelId="{0B087C3D-CBF8-4E69-8D60-60D77F103C81}" type="presOf" srcId="{82F5793B-D6DE-4CC5-99D7-F52C71C892DB}" destId="{AEF37CF8-CC7C-4AEA-B88D-CFB304E35DB5}" srcOrd="0" destOrd="3" presId="urn:microsoft.com/office/officeart/2005/8/layout/hList1"/>
    <dgm:cxn modelId="{9EE673CA-BA77-494A-B27F-0BCDEC547A2B}" type="presOf" srcId="{97CA993C-7D18-4B84-82C7-BC6918DFF605}" destId="{E6F93A2A-3FB0-45DC-B0A7-423B2075E2E3}" srcOrd="0" destOrd="5" presId="urn:microsoft.com/office/officeart/2005/8/layout/hList1"/>
    <dgm:cxn modelId="{7FD46E2C-7A3F-4587-A64F-563171400B03}" srcId="{9E8CB76F-2049-431A-9C08-E0A136C74145}" destId="{292E14AD-BB16-4C13-B191-B27C4521D42C}" srcOrd="4" destOrd="0" parTransId="{9AA3A1B9-34B6-4E1A-85B3-94C1EDE23466}" sibTransId="{E904C6D2-ECEC-40FD-B7D6-6B7F0C304AB5}"/>
    <dgm:cxn modelId="{E7C66380-2BD5-4E3F-9CFB-6F88DDBEA8FF}" type="presOf" srcId="{D4E6A407-62BA-43DA-8142-3BD3C5DF999B}" destId="{8400A76D-CCE0-4375-AB75-D238D2558CF1}" srcOrd="0" destOrd="0" presId="urn:microsoft.com/office/officeart/2005/8/layout/hList1"/>
    <dgm:cxn modelId="{3973A788-95AF-42ED-8A50-C38ED6BE87E5}" type="presOf" srcId="{51B314C1-0E8F-43D9-AD2D-30639BFC6CC7}" destId="{A5A71454-8942-43C5-A6A9-7D82A4D50DF0}" srcOrd="0" destOrd="0" presId="urn:microsoft.com/office/officeart/2005/8/layout/hList1"/>
    <dgm:cxn modelId="{F1C26DB5-92C4-4F42-BAF2-10B59A11A012}" srcId="{9E8CB76F-2049-431A-9C08-E0A136C74145}" destId="{976CFF03-9B85-48CA-B879-4F22796ABEF4}" srcOrd="1" destOrd="0" parTransId="{F42BE7C6-4DBA-455D-A9A5-33D9F52D92E4}" sibTransId="{5D364DCE-3169-4108-9843-9CF084160BA4}"/>
    <dgm:cxn modelId="{675A90D2-80A5-4C9C-8594-6E29611D308F}" srcId="{462B5889-8FA2-458B-906E-7D0A7FD7D8FF}" destId="{9E8CB76F-2049-431A-9C08-E0A136C74145}" srcOrd="0" destOrd="0" parTransId="{69B8301E-B4B9-4916-8F78-E9329DAB69FD}" sibTransId="{9BC6E853-EAE5-4548-8EE5-FFDEACC00AC5}"/>
    <dgm:cxn modelId="{69D1346D-67B8-4D90-A931-A086C7D810FB}" type="presOf" srcId="{142F616F-0834-4085-A951-45F60AC0600A}" destId="{E6F93A2A-3FB0-45DC-B0A7-423B2075E2E3}" srcOrd="0" destOrd="0" presId="urn:microsoft.com/office/officeart/2005/8/layout/hList1"/>
    <dgm:cxn modelId="{F4E19FFC-3E78-47B8-BAC3-28F941E91970}" srcId="{9E8CB76F-2049-431A-9C08-E0A136C74145}" destId="{2FA8557F-746C-48CC-AE72-9388E450E751}" srcOrd="0" destOrd="0" parTransId="{C65393BA-FBCF-4D79-B29A-13B8F3D59F5A}" sibTransId="{EA611527-8569-4690-9624-3A30DD53E3FA}"/>
    <dgm:cxn modelId="{49E403D6-0FE6-42F0-A0C1-69C717361FA1}" type="presOf" srcId="{2E6C6FC0-6991-499F-9022-5A1A3AB435E1}" destId="{E6F93A2A-3FB0-45DC-B0A7-423B2075E2E3}" srcOrd="0" destOrd="3" presId="urn:microsoft.com/office/officeart/2005/8/layout/hList1"/>
    <dgm:cxn modelId="{77EF9A17-E77F-498F-B060-66F4072FC12A}" type="presOf" srcId="{6620989D-8E55-4991-9C30-1D663DF449A5}" destId="{AEF37CF8-CC7C-4AEA-B88D-CFB304E35DB5}" srcOrd="0" destOrd="1" presId="urn:microsoft.com/office/officeart/2005/8/layout/hList1"/>
    <dgm:cxn modelId="{0E806622-2ACC-4C44-9B78-D89B2A1CE04B}" srcId="{51B314C1-0E8F-43D9-AD2D-30639BFC6CC7}" destId="{9C23D7FC-21D0-45F6-81D5-FAC7CFE0E07E}" srcOrd="4" destOrd="0" parTransId="{7287D723-4FD9-406C-88E2-486F13F88C80}" sibTransId="{5405798C-D4D8-475A-BCC2-4129E158B73D}"/>
    <dgm:cxn modelId="{7B474BD6-276A-42BA-8490-3F64108DE13F}" type="presOf" srcId="{9E8CB76F-2049-431A-9C08-E0A136C74145}" destId="{8CCCE849-3C31-458E-9F06-29B27A05C70D}" srcOrd="0" destOrd="0" presId="urn:microsoft.com/office/officeart/2005/8/layout/hList1"/>
    <dgm:cxn modelId="{F284CFBA-CA3B-49F4-AB3C-1FB0F8CFA1E5}" srcId="{51B314C1-0E8F-43D9-AD2D-30639BFC6CC7}" destId="{744210FC-3DCC-4A07-A4DE-D4557E308D43}" srcOrd="2" destOrd="0" parTransId="{FB46D935-A126-4B9C-ADAA-4CF0C455D0FA}" sibTransId="{7D5B79D9-C2DE-41CF-92D5-2F06BCE4195C}"/>
    <dgm:cxn modelId="{648D697E-9B48-4D6F-B7E8-E3AC8C81E375}" srcId="{8D48F7DA-BBFB-4499-9152-97C83528F49A}" destId="{6BB9962D-A921-4F62-A86F-B571C8BAF431}" srcOrd="0" destOrd="0" parTransId="{096CBD8D-6173-49B9-88B9-B2D3CC603ED0}" sibTransId="{FE34A885-DA18-4F60-B383-B5AACBA88DE1}"/>
    <dgm:cxn modelId="{14D7C1A7-6F30-4C54-95DF-9446716E1E42}" type="presOf" srcId="{935A818F-6D70-4235-B6AD-93B0E230F7C4}" destId="{BC3B7E54-6D6E-44C4-A92A-089568618AE7}" srcOrd="0" destOrd="6" presId="urn:microsoft.com/office/officeart/2005/8/layout/hList1"/>
    <dgm:cxn modelId="{0084D72D-25A3-4F7A-8AF3-48A121F342F2}" type="presOf" srcId="{569B9EB3-7A57-4048-B7AD-293A7750CCF4}" destId="{AEF37CF8-CC7C-4AEA-B88D-CFB304E35DB5}" srcOrd="0" destOrd="4" presId="urn:microsoft.com/office/officeart/2005/8/layout/hList1"/>
    <dgm:cxn modelId="{3F76EAF8-75F8-4764-A55B-1A7CA75C51D3}" srcId="{8D48F7DA-BBFB-4499-9152-97C83528F49A}" destId="{FE286803-23A2-4046-8150-5C1E4635F5D8}" srcOrd="5" destOrd="0" parTransId="{49A95415-A19E-42EA-8DBE-815F17F58CE4}" sibTransId="{C724E5C8-CAD9-47BB-85E1-C7BCE33DC8C3}"/>
    <dgm:cxn modelId="{08C3D12D-99A8-4A2D-B53E-2E3E99D90B44}" srcId="{462B5889-8FA2-458B-906E-7D0A7FD7D8FF}" destId="{51B314C1-0E8F-43D9-AD2D-30639BFC6CC7}" srcOrd="2" destOrd="0" parTransId="{3AFA477A-E883-4E8D-B31C-15D44DDE6649}" sibTransId="{8F13D755-9D44-4C0B-B08C-D6EF7DCC57AF}"/>
    <dgm:cxn modelId="{35C43F07-C75D-40C5-86E3-BCBA8730D36D}" type="presOf" srcId="{744210FC-3DCC-4A07-A4DE-D4557E308D43}" destId="{8400A76D-CCE0-4375-AB75-D238D2558CF1}" srcOrd="0" destOrd="2" presId="urn:microsoft.com/office/officeart/2005/8/layout/hList1"/>
    <dgm:cxn modelId="{1175D270-A526-4C03-A42C-48A0569D02AE}" srcId="{51B314C1-0E8F-43D9-AD2D-30639BFC6CC7}" destId="{1E89F988-BD57-4BF9-B7B9-69B1E60E74CA}" srcOrd="6" destOrd="0" parTransId="{B8382FE2-5227-4B06-9AF7-8BAEA57733CD}" sibTransId="{D82BB5B2-3007-4042-B0BB-723716CCA6E5}"/>
    <dgm:cxn modelId="{67065285-6C50-44B9-A67D-9AD996F6B16D}" srcId="{9E8CB76F-2049-431A-9C08-E0A136C74145}" destId="{11C0933D-1A09-42C4-95BD-150894C9FCA7}" srcOrd="2" destOrd="0" parTransId="{74DA05F6-6C8D-4C81-A22C-32BE41D66646}" sibTransId="{487E67E2-05BD-4F1E-A576-A9D533A5090F}"/>
    <dgm:cxn modelId="{4FC12F6A-B051-40CD-B73E-1A9E858BA4B8}" type="presOf" srcId="{11B59264-347E-4742-8949-6B6BE211494C}" destId="{AEF37CF8-CC7C-4AEA-B88D-CFB304E35DB5}" srcOrd="0" destOrd="2" presId="urn:microsoft.com/office/officeart/2005/8/layout/hList1"/>
    <dgm:cxn modelId="{9FDC398A-3730-4B4E-A834-A293DAF678FD}" srcId="{8D48F7DA-BBFB-4499-9152-97C83528F49A}" destId="{11B59264-347E-4742-8949-6B6BE211494C}" srcOrd="2" destOrd="0" parTransId="{76A56576-1E0F-467B-ABD8-9BCFD6F96006}" sibTransId="{9DE69996-BB3B-43E3-99F3-E90FE943A37D}"/>
    <dgm:cxn modelId="{724DE2CF-FB2C-4127-8C2A-35BB0161C73F}" srcId="{462B5889-8FA2-458B-906E-7D0A7FD7D8FF}" destId="{603AEEAF-F684-4D8A-A7E4-887E0E375FC1}" srcOrd="3" destOrd="0" parTransId="{24C1ECBE-B5D5-4CB8-9108-AF39215D641C}" sibTransId="{03E896C7-02E4-43D9-AF82-F5A2ABCFA7F8}"/>
    <dgm:cxn modelId="{70DAC686-1735-4503-9D18-5913F6757382}" type="presOf" srcId="{462B5889-8FA2-458B-906E-7D0A7FD7D8FF}" destId="{3BE66233-68EB-4712-AF4C-48D78D583849}" srcOrd="0" destOrd="0" presId="urn:microsoft.com/office/officeart/2005/8/layout/hList1"/>
    <dgm:cxn modelId="{4A2A2C65-7BE2-461A-BED6-3C9B6E48A607}" type="presOf" srcId="{713FA488-AC6E-4303-BDB0-81937D83992A}" destId="{8400A76D-CCE0-4375-AB75-D238D2558CF1}" srcOrd="0" destOrd="1" presId="urn:microsoft.com/office/officeart/2005/8/layout/hList1"/>
    <dgm:cxn modelId="{D92CA432-A6CA-45E5-A538-B9105163AFDA}" srcId="{51B314C1-0E8F-43D9-AD2D-30639BFC6CC7}" destId="{DF4DDD2B-AE6B-45F7-A74C-7C5A78D21DF5}" srcOrd="5" destOrd="0" parTransId="{C29CE6F2-F8B7-4A27-A0FE-D47801D16DB9}" sibTransId="{F20DD4A6-3F2D-4666-B895-984BEC356439}"/>
    <dgm:cxn modelId="{D1DA400C-6BED-4623-B1AE-05F78FABD5AC}" type="presOf" srcId="{5D7EDE81-5405-47CC-898F-BD67D65DC000}" destId="{E6F93A2A-3FB0-45DC-B0A7-423B2075E2E3}" srcOrd="0" destOrd="1" presId="urn:microsoft.com/office/officeart/2005/8/layout/hList1"/>
    <dgm:cxn modelId="{14A42723-9E98-417B-92DC-F6F37EE0EF82}" type="presOf" srcId="{976CFF03-9B85-48CA-B879-4F22796ABEF4}" destId="{BC3B7E54-6D6E-44C4-A92A-089568618AE7}" srcOrd="0" destOrd="1" presId="urn:microsoft.com/office/officeart/2005/8/layout/hList1"/>
    <dgm:cxn modelId="{329B09A8-7E2C-4D13-BE65-069E96692E3A}" srcId="{603AEEAF-F684-4D8A-A7E4-887E0E375FC1}" destId="{8BFCA36A-223E-4F33-8CC3-501ACA134B48}" srcOrd="4" destOrd="0" parTransId="{3E0E1A37-5258-4775-93A7-2BA568BB4CAD}" sibTransId="{DB683FC6-E2C9-457B-8FA4-9AE04538BE26}"/>
    <dgm:cxn modelId="{0435D955-C03C-4DA5-88E6-30475900D244}" type="presOf" srcId="{8BFCA36A-223E-4F33-8CC3-501ACA134B48}" destId="{E6F93A2A-3FB0-45DC-B0A7-423B2075E2E3}" srcOrd="0" destOrd="4" presId="urn:microsoft.com/office/officeart/2005/8/layout/hList1"/>
    <dgm:cxn modelId="{F29D6284-768E-41E9-9F3B-3D161B3F4888}" type="presOf" srcId="{2717ACF9-E8F2-4EEA-BE43-FE9309C35819}" destId="{E6F93A2A-3FB0-45DC-B0A7-423B2075E2E3}" srcOrd="0" destOrd="2" presId="urn:microsoft.com/office/officeart/2005/8/layout/hList1"/>
    <dgm:cxn modelId="{C052929D-01E6-4FAA-A005-5A92658E367B}" type="presOf" srcId="{FE286803-23A2-4046-8150-5C1E4635F5D8}" destId="{AEF37CF8-CC7C-4AEA-B88D-CFB304E35DB5}" srcOrd="0" destOrd="5" presId="urn:microsoft.com/office/officeart/2005/8/layout/hList1"/>
    <dgm:cxn modelId="{BB437EC3-C680-4039-82F3-08AE8A87653C}" type="presOf" srcId="{1A500392-3A2F-4A53-9A11-EBF716F096E3}" destId="{8400A76D-CCE0-4375-AB75-D238D2558CF1}" srcOrd="0" destOrd="3" presId="urn:microsoft.com/office/officeart/2005/8/layout/hList1"/>
    <dgm:cxn modelId="{5F73DED8-93AA-4A31-A4F6-BA56F7C5AC82}" srcId="{8D48F7DA-BBFB-4499-9152-97C83528F49A}" destId="{82F5793B-D6DE-4CC5-99D7-F52C71C892DB}" srcOrd="3" destOrd="0" parTransId="{E1FBA2B5-F2B3-4ED6-A30F-A573595314A3}" sibTransId="{8E74858B-EA06-4B93-A6B0-65218C28286C}"/>
    <dgm:cxn modelId="{F91EA7D4-205B-48F4-BE0B-B5619375A97C}" srcId="{8D48F7DA-BBFB-4499-9152-97C83528F49A}" destId="{569B9EB3-7A57-4048-B7AD-293A7750CCF4}" srcOrd="4" destOrd="0" parTransId="{6F3BE183-297A-407A-AA5C-0688169FB77E}" sibTransId="{591FCADC-E0F4-47F5-968E-838B3AC121C1}"/>
    <dgm:cxn modelId="{36073624-9F3A-40E8-9B4D-0974027DE716}" srcId="{51B314C1-0E8F-43D9-AD2D-30639BFC6CC7}" destId="{713FA488-AC6E-4303-BDB0-81937D83992A}" srcOrd="1" destOrd="0" parTransId="{0B394E5A-A926-440C-BF9C-87B28A062080}" sibTransId="{E8ABE47B-58F8-469C-9107-D2A454438584}"/>
    <dgm:cxn modelId="{1189F7C0-C44B-4A35-987D-30FD06C21424}" type="presOf" srcId="{04FB6BD8-E7B2-4E3E-BB6F-0BDD5644C83A}" destId="{BC3B7E54-6D6E-44C4-A92A-089568618AE7}" srcOrd="0" destOrd="5" presId="urn:microsoft.com/office/officeart/2005/8/layout/hList1"/>
    <dgm:cxn modelId="{1F9F88F3-FBD5-4CFC-BB87-E2ABDC47EB23}" srcId="{9E8CB76F-2049-431A-9C08-E0A136C74145}" destId="{935A818F-6D70-4235-B6AD-93B0E230F7C4}" srcOrd="6" destOrd="0" parTransId="{6AB9F796-148C-4175-B8D3-985C57536455}" sibTransId="{295D033D-3014-44FC-8835-B5CBE9D728A2}"/>
    <dgm:cxn modelId="{CF80A322-6CB4-46B4-9541-820B0E582A7A}" type="presOf" srcId="{292E14AD-BB16-4C13-B191-B27C4521D42C}" destId="{BC3B7E54-6D6E-44C4-A92A-089568618AE7}" srcOrd="0" destOrd="4" presId="urn:microsoft.com/office/officeart/2005/8/layout/hList1"/>
    <dgm:cxn modelId="{FCB260A3-679B-4500-8FBE-DE8A23ECD127}" type="presOf" srcId="{6BB9962D-A921-4F62-A86F-B571C8BAF431}" destId="{AEF37CF8-CC7C-4AEA-B88D-CFB304E35DB5}" srcOrd="0" destOrd="0" presId="urn:microsoft.com/office/officeart/2005/8/layout/hList1"/>
    <dgm:cxn modelId="{310F5FFC-DA1C-4969-83CF-4385434F0696}" type="presOf" srcId="{E3E8CCC4-5C7D-4ED4-9277-BE2E04AEE600}" destId="{BC3B7E54-6D6E-44C4-A92A-089568618AE7}" srcOrd="0" destOrd="3" presId="urn:microsoft.com/office/officeart/2005/8/layout/hList1"/>
    <dgm:cxn modelId="{61AC1291-D3E3-41B3-BB15-DF2016810E66}" srcId="{51B314C1-0E8F-43D9-AD2D-30639BFC6CC7}" destId="{D4E6A407-62BA-43DA-8142-3BD3C5DF999B}" srcOrd="0" destOrd="0" parTransId="{27113500-A210-4963-B5EF-680023CE1A3D}" sibTransId="{5B9FB8CB-03C9-4438-B5A0-7F2922859EE6}"/>
    <dgm:cxn modelId="{534E553E-4E86-45C8-9178-31CFDF5FC94C}" type="presOf" srcId="{1E89F988-BD57-4BF9-B7B9-69B1E60E74CA}" destId="{8400A76D-CCE0-4375-AB75-D238D2558CF1}" srcOrd="0" destOrd="6" presId="urn:microsoft.com/office/officeart/2005/8/layout/hList1"/>
    <dgm:cxn modelId="{5F6165FC-2BA7-4C83-869C-375B170D896E}" type="presParOf" srcId="{3BE66233-68EB-4712-AF4C-48D78D583849}" destId="{544A16FB-92AB-4CBB-8C07-794A531D2F15}" srcOrd="0" destOrd="0" presId="urn:microsoft.com/office/officeart/2005/8/layout/hList1"/>
    <dgm:cxn modelId="{533135C7-7B13-466F-996B-6B738C716688}" type="presParOf" srcId="{544A16FB-92AB-4CBB-8C07-794A531D2F15}" destId="{8CCCE849-3C31-458E-9F06-29B27A05C70D}" srcOrd="0" destOrd="0" presId="urn:microsoft.com/office/officeart/2005/8/layout/hList1"/>
    <dgm:cxn modelId="{767A6721-BF90-45CE-9D41-99241ACF1679}" type="presParOf" srcId="{544A16FB-92AB-4CBB-8C07-794A531D2F15}" destId="{BC3B7E54-6D6E-44C4-A92A-089568618AE7}" srcOrd="1" destOrd="0" presId="urn:microsoft.com/office/officeart/2005/8/layout/hList1"/>
    <dgm:cxn modelId="{8466F560-3F09-41CE-9557-795A7F278FCA}" type="presParOf" srcId="{3BE66233-68EB-4712-AF4C-48D78D583849}" destId="{4322B7A1-510A-492D-A54F-49B3970372D6}" srcOrd="1" destOrd="0" presId="urn:microsoft.com/office/officeart/2005/8/layout/hList1"/>
    <dgm:cxn modelId="{AEF8F0CE-53FA-430F-AFF1-80A31285CCEB}" type="presParOf" srcId="{3BE66233-68EB-4712-AF4C-48D78D583849}" destId="{8C82F9AC-6C2C-4F10-B9C5-F0E88303896B}" srcOrd="2" destOrd="0" presId="urn:microsoft.com/office/officeart/2005/8/layout/hList1"/>
    <dgm:cxn modelId="{528A6027-FD77-4CFC-A8AC-C65C6CE14CAF}" type="presParOf" srcId="{8C82F9AC-6C2C-4F10-B9C5-F0E88303896B}" destId="{866A8F34-8704-441F-B8F5-42C854A585BE}" srcOrd="0" destOrd="0" presId="urn:microsoft.com/office/officeart/2005/8/layout/hList1"/>
    <dgm:cxn modelId="{27895F06-CBD1-40A1-B014-87C49D0DB39C}" type="presParOf" srcId="{8C82F9AC-6C2C-4F10-B9C5-F0E88303896B}" destId="{AEF37CF8-CC7C-4AEA-B88D-CFB304E35DB5}" srcOrd="1" destOrd="0" presId="urn:microsoft.com/office/officeart/2005/8/layout/hList1"/>
    <dgm:cxn modelId="{C4D674B0-4953-499D-9B6F-4DE28CE52AF4}" type="presParOf" srcId="{3BE66233-68EB-4712-AF4C-48D78D583849}" destId="{A45D426A-9175-4EC3-A3F1-EB887A90517E}" srcOrd="3" destOrd="0" presId="urn:microsoft.com/office/officeart/2005/8/layout/hList1"/>
    <dgm:cxn modelId="{4E53550D-8B2C-4D78-9497-60178D877E27}" type="presParOf" srcId="{3BE66233-68EB-4712-AF4C-48D78D583849}" destId="{DB8909C7-D95D-4295-A846-F676B9C77EE5}" srcOrd="4" destOrd="0" presId="urn:microsoft.com/office/officeart/2005/8/layout/hList1"/>
    <dgm:cxn modelId="{8A39CCA4-A5B6-43A4-BD17-9D20E93C2402}" type="presParOf" srcId="{DB8909C7-D95D-4295-A846-F676B9C77EE5}" destId="{A5A71454-8942-43C5-A6A9-7D82A4D50DF0}" srcOrd="0" destOrd="0" presId="urn:microsoft.com/office/officeart/2005/8/layout/hList1"/>
    <dgm:cxn modelId="{7F9AACF1-ED3E-48D5-83EA-390873E0DDD9}" type="presParOf" srcId="{DB8909C7-D95D-4295-A846-F676B9C77EE5}" destId="{8400A76D-CCE0-4375-AB75-D238D2558CF1}" srcOrd="1" destOrd="0" presId="urn:microsoft.com/office/officeart/2005/8/layout/hList1"/>
    <dgm:cxn modelId="{91D301CB-0A26-4552-AAFE-BE21AD6ABBE4}" type="presParOf" srcId="{3BE66233-68EB-4712-AF4C-48D78D583849}" destId="{1E128846-01D7-4D9E-BDF9-68A5AD90A9C7}" srcOrd="5" destOrd="0" presId="urn:microsoft.com/office/officeart/2005/8/layout/hList1"/>
    <dgm:cxn modelId="{C93DFF88-3BF9-4BAF-B769-22E7D3C50C8D}" type="presParOf" srcId="{3BE66233-68EB-4712-AF4C-48D78D583849}" destId="{38990EC5-7E5D-49F0-AF68-828B60148C0F}" srcOrd="6" destOrd="0" presId="urn:microsoft.com/office/officeart/2005/8/layout/hList1"/>
    <dgm:cxn modelId="{B62ED3E6-E1C2-4618-8DA9-0251E7F293B0}" type="presParOf" srcId="{38990EC5-7E5D-49F0-AF68-828B60148C0F}" destId="{4E17E5B9-5C8D-4ED5-943B-2AA1C844039E}" srcOrd="0" destOrd="0" presId="urn:microsoft.com/office/officeart/2005/8/layout/hList1"/>
    <dgm:cxn modelId="{4748364B-5D4A-4BC8-A9E6-4C8BC5E889BF}" type="presParOf" srcId="{38990EC5-7E5D-49F0-AF68-828B60148C0F}" destId="{E6F93A2A-3FB0-45DC-B0A7-423B2075E2E3}"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76D34-F65B-42FF-811E-D675BA47C22D}" type="datetimeFigureOut">
              <a:rPr lang="cs-CZ" smtClean="0"/>
              <a:pPr/>
              <a:t>24.1.2012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9E3F4-259D-492F-81EC-D9F7AA81372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2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dirty="0" smtClean="0"/>
          </a:p>
        </p:txBody>
      </p:sp>
      <p:sp>
        <p:nvSpPr>
          <p:cNvPr id="922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CF795D6F-F70B-40E9-B13C-B5DCD0885B09}" type="slidenum">
              <a:rPr lang="cs-CZ" sz="1100"/>
              <a:pPr algn="r"/>
              <a:t>1</a:t>
            </a:fld>
            <a:endParaRPr lang="cs-CZ"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10</a:t>
            </a:fld>
            <a:endParaRPr lang="cs-CZ" sz="1100"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100</a:t>
            </a:fld>
            <a:endParaRPr lang="cs-CZ" sz="1100"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101</a:t>
            </a:fld>
            <a:endParaRPr lang="cs-CZ" sz="1100"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2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dirty="0" smtClean="0"/>
          </a:p>
        </p:txBody>
      </p:sp>
      <p:sp>
        <p:nvSpPr>
          <p:cNvPr id="922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CF795D6F-F70B-40E9-B13C-B5DCD0885B09}" type="slidenum">
              <a:rPr lang="cs-CZ" sz="1100"/>
              <a:pPr algn="r"/>
              <a:t>102</a:t>
            </a:fld>
            <a:endParaRPr lang="cs-CZ" sz="1100"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6" y="8685214"/>
            <a:ext cx="2971800" cy="457200"/>
          </a:xfrm>
          <a:prstGeom prst="rect">
            <a:avLst/>
          </a:prstGeom>
          <a:noFill/>
          <a:ln w="9525">
            <a:noFill/>
            <a:miter lim="800000"/>
            <a:headEnd/>
            <a:tailEnd/>
          </a:ln>
        </p:spPr>
        <p:txBody>
          <a:bodyPr lIns="87480" tIns="43740" rIns="87480" bIns="43740" anchor="b"/>
          <a:lstStyle/>
          <a:p>
            <a:pPr algn="r" fontAlgn="base">
              <a:spcBef>
                <a:spcPct val="0"/>
              </a:spcBef>
              <a:spcAft>
                <a:spcPct val="0"/>
              </a:spcAft>
            </a:pPr>
            <a:fld id="{3F15BE43-2D74-4DF0-A846-B4E36E4F91E5}" type="slidenum">
              <a:rPr lang="cs-CZ" sz="1100"/>
              <a:pPr algn="r" fontAlgn="base">
                <a:spcBef>
                  <a:spcPct val="0"/>
                </a:spcBef>
                <a:spcAft>
                  <a:spcPct val="0"/>
                </a:spcAft>
              </a:pPr>
              <a:t>103</a:t>
            </a:fld>
            <a:endParaRPr lang="cs-CZ" sz="1100"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6" y="8685214"/>
            <a:ext cx="2971800" cy="457200"/>
          </a:xfrm>
          <a:prstGeom prst="rect">
            <a:avLst/>
          </a:prstGeom>
          <a:noFill/>
          <a:ln w="9525">
            <a:noFill/>
            <a:miter lim="800000"/>
            <a:headEnd/>
            <a:tailEnd/>
          </a:ln>
        </p:spPr>
        <p:txBody>
          <a:bodyPr lIns="87480" tIns="43740" rIns="87480" bIns="43740" anchor="b"/>
          <a:lstStyle/>
          <a:p>
            <a:pPr algn="r" fontAlgn="base">
              <a:spcBef>
                <a:spcPct val="0"/>
              </a:spcBef>
              <a:spcAft>
                <a:spcPct val="0"/>
              </a:spcAft>
            </a:pPr>
            <a:fld id="{3F15BE43-2D74-4DF0-A846-B4E36E4F91E5}" type="slidenum">
              <a:rPr lang="cs-CZ" sz="1100"/>
              <a:pPr algn="r" fontAlgn="base">
                <a:spcBef>
                  <a:spcPct val="0"/>
                </a:spcBef>
                <a:spcAft>
                  <a:spcPct val="0"/>
                </a:spcAft>
              </a:pPr>
              <a:t>104</a:t>
            </a:fld>
            <a:endParaRPr lang="cs-CZ" sz="1100"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6" y="8685214"/>
            <a:ext cx="2971800" cy="457200"/>
          </a:xfrm>
          <a:prstGeom prst="rect">
            <a:avLst/>
          </a:prstGeom>
          <a:noFill/>
          <a:ln w="9525">
            <a:noFill/>
            <a:miter lim="800000"/>
            <a:headEnd/>
            <a:tailEnd/>
          </a:ln>
        </p:spPr>
        <p:txBody>
          <a:bodyPr lIns="87480" tIns="43740" rIns="87480" bIns="43740" anchor="b"/>
          <a:lstStyle/>
          <a:p>
            <a:pPr algn="r" fontAlgn="base">
              <a:spcBef>
                <a:spcPct val="0"/>
              </a:spcBef>
              <a:spcAft>
                <a:spcPct val="0"/>
              </a:spcAft>
            </a:pPr>
            <a:fld id="{3F15BE43-2D74-4DF0-A846-B4E36E4F91E5}" type="slidenum">
              <a:rPr lang="cs-CZ" sz="1100"/>
              <a:pPr algn="r" fontAlgn="base">
                <a:spcBef>
                  <a:spcPct val="0"/>
                </a:spcBef>
                <a:spcAft>
                  <a:spcPct val="0"/>
                </a:spcAft>
              </a:pPr>
              <a:t>105</a:t>
            </a:fld>
            <a:endParaRPr lang="cs-CZ" sz="1100"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6" y="8685214"/>
            <a:ext cx="2971800" cy="457200"/>
          </a:xfrm>
          <a:prstGeom prst="rect">
            <a:avLst/>
          </a:prstGeom>
          <a:noFill/>
          <a:ln w="9525">
            <a:noFill/>
            <a:miter lim="800000"/>
            <a:headEnd/>
            <a:tailEnd/>
          </a:ln>
        </p:spPr>
        <p:txBody>
          <a:bodyPr lIns="87480" tIns="43740" rIns="87480" bIns="43740" anchor="b"/>
          <a:lstStyle/>
          <a:p>
            <a:pPr algn="r" fontAlgn="base">
              <a:spcBef>
                <a:spcPct val="0"/>
              </a:spcBef>
              <a:spcAft>
                <a:spcPct val="0"/>
              </a:spcAft>
            </a:pPr>
            <a:fld id="{3F15BE43-2D74-4DF0-A846-B4E36E4F91E5}" type="slidenum">
              <a:rPr lang="cs-CZ" sz="1100"/>
              <a:pPr algn="r" fontAlgn="base">
                <a:spcBef>
                  <a:spcPct val="0"/>
                </a:spcBef>
                <a:spcAft>
                  <a:spcPct val="0"/>
                </a:spcAft>
              </a:pPr>
              <a:t>106</a:t>
            </a:fld>
            <a:endParaRPr lang="cs-CZ" sz="1100"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6" y="8685214"/>
            <a:ext cx="2971800" cy="457200"/>
          </a:xfrm>
          <a:prstGeom prst="rect">
            <a:avLst/>
          </a:prstGeom>
          <a:noFill/>
          <a:ln w="9525">
            <a:noFill/>
            <a:miter lim="800000"/>
            <a:headEnd/>
            <a:tailEnd/>
          </a:ln>
        </p:spPr>
        <p:txBody>
          <a:bodyPr lIns="87480" tIns="43740" rIns="87480" bIns="43740" anchor="b"/>
          <a:lstStyle/>
          <a:p>
            <a:pPr algn="r" fontAlgn="base">
              <a:spcBef>
                <a:spcPct val="0"/>
              </a:spcBef>
              <a:spcAft>
                <a:spcPct val="0"/>
              </a:spcAft>
            </a:pPr>
            <a:fld id="{3F15BE43-2D74-4DF0-A846-B4E36E4F91E5}" type="slidenum">
              <a:rPr lang="cs-CZ" sz="1100"/>
              <a:pPr algn="r" fontAlgn="base">
                <a:spcBef>
                  <a:spcPct val="0"/>
                </a:spcBef>
                <a:spcAft>
                  <a:spcPct val="0"/>
                </a:spcAft>
              </a:pPr>
              <a:t>107</a:t>
            </a:fld>
            <a:endParaRPr lang="cs-CZ" sz="1100"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108</a:t>
            </a:fld>
            <a:endParaRPr lang="cs-CZ" sz="1100"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109</a:t>
            </a:fld>
            <a:endParaRPr lang="cs-CZ"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a:t>
            </a:fld>
            <a:endParaRPr lang="cs-CZ" sz="1100"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110</a:t>
            </a:fld>
            <a:endParaRPr lang="cs-CZ" sz="1100"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111</a:t>
            </a:fld>
            <a:endParaRPr lang="cs-CZ" sz="1100"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112</a:t>
            </a:fld>
            <a:endParaRPr lang="cs-CZ" sz="1100"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113</a:t>
            </a:fld>
            <a:endParaRPr lang="cs-CZ" sz="1100"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114</a:t>
            </a:fld>
            <a:endParaRPr lang="cs-CZ" sz="1100"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115</a:t>
            </a:fld>
            <a:endParaRPr lang="cs-CZ" sz="1100"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116</a:t>
            </a:fld>
            <a:endParaRPr lang="cs-CZ" sz="1100"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117</a:t>
            </a:fld>
            <a:endParaRPr lang="cs-CZ" sz="1100"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118</a:t>
            </a:fld>
            <a:endParaRPr lang="cs-CZ" sz="1100"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119</a:t>
            </a:fld>
            <a:endParaRPr lang="cs-CZ"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a:t>
            </a:fld>
            <a:endParaRPr lang="cs-CZ" sz="1100"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120</a:t>
            </a:fld>
            <a:endParaRPr lang="cs-CZ" sz="1100"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121</a:t>
            </a:fld>
            <a:endParaRPr lang="cs-CZ" sz="1100"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122</a:t>
            </a:fld>
            <a:endParaRPr lang="cs-CZ" sz="1100"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123</a:t>
            </a:fld>
            <a:endParaRPr lang="cs-CZ" sz="1100"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124</a:t>
            </a:fld>
            <a:endParaRPr lang="cs-CZ" sz="1100"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125</a:t>
            </a:fld>
            <a:endParaRPr lang="cs-CZ" sz="1100"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126</a:t>
            </a:fld>
            <a:endParaRPr lang="cs-CZ" sz="1100"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127</a:t>
            </a:fld>
            <a:endParaRPr lang="cs-CZ" sz="1100"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128</a:t>
            </a:fld>
            <a:endParaRPr lang="cs-CZ" sz="1100"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129</a:t>
            </a:fld>
            <a:endParaRPr lang="cs-CZ"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a:t>
            </a:fld>
            <a:endParaRPr lang="cs-CZ" sz="1100"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130</a:t>
            </a:fld>
            <a:endParaRPr lang="cs-CZ" sz="1100"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131</a:t>
            </a:fld>
            <a:endParaRPr lang="cs-CZ" sz="1100"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132</a:t>
            </a:fld>
            <a:endParaRPr lang="cs-CZ" sz="1100"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133</a:t>
            </a:fld>
            <a:endParaRPr lang="cs-CZ" sz="1100"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134</a:t>
            </a:fld>
            <a:endParaRPr lang="cs-CZ" sz="1100"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135</a:t>
            </a:fld>
            <a:endParaRPr lang="cs-CZ" sz="1100"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136</a:t>
            </a:fld>
            <a:endParaRPr lang="cs-CZ" sz="1100"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137</a:t>
            </a:fld>
            <a:endParaRPr lang="cs-CZ" sz="1100"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138</a:t>
            </a:fld>
            <a:endParaRPr lang="cs-CZ" sz="1100"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139</a:t>
            </a:fld>
            <a:endParaRPr lang="cs-CZ"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a:t>
            </a:fld>
            <a:endParaRPr lang="cs-CZ" sz="1100"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140</a:t>
            </a:fld>
            <a:endParaRPr lang="cs-CZ" sz="1100"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141</a:t>
            </a:fld>
            <a:endParaRPr lang="cs-CZ" sz="1100"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142</a:t>
            </a:fld>
            <a:endParaRPr lang="cs-CZ" sz="1100"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143</a:t>
            </a:fld>
            <a:endParaRPr lang="cs-CZ" sz="1100"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2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dirty="0" smtClean="0"/>
          </a:p>
        </p:txBody>
      </p:sp>
      <p:sp>
        <p:nvSpPr>
          <p:cNvPr id="922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CF795D6F-F70B-40E9-B13C-B5DCD0885B09}" type="slidenum">
              <a:rPr lang="cs-CZ" sz="1100"/>
              <a:pPr algn="r"/>
              <a:t>144</a:t>
            </a:fld>
            <a:endParaRPr lang="cs-CZ" sz="1100"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145</a:t>
            </a:fld>
            <a:endParaRPr lang="cs-CZ" sz="1100"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146</a:t>
            </a:fld>
            <a:endParaRPr lang="cs-CZ" sz="1100"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147</a:t>
            </a:fld>
            <a:endParaRPr lang="cs-CZ" sz="1100"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148</a:t>
            </a:fld>
            <a:endParaRPr lang="cs-CZ" sz="1100"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149</a:t>
            </a:fld>
            <a:endParaRPr lang="cs-CZ"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15</a:t>
            </a:fld>
            <a:endParaRPr lang="cs-CZ" sz="1100"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150</a:t>
            </a:fld>
            <a:endParaRPr lang="cs-CZ" sz="1100"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151</a:t>
            </a:fld>
            <a:endParaRPr lang="cs-CZ" sz="1100"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152</a:t>
            </a:fld>
            <a:endParaRPr lang="cs-CZ" sz="1100"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153</a:t>
            </a:fld>
            <a:endParaRPr lang="cs-CZ" sz="1100"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154</a:t>
            </a:fld>
            <a:endParaRPr lang="cs-CZ" sz="1100"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155</a:t>
            </a:fld>
            <a:endParaRPr lang="cs-CZ"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16</a:t>
            </a:fld>
            <a:endParaRPr lang="cs-CZ" sz="11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17</a:t>
            </a:fld>
            <a:endParaRPr lang="cs-CZ" sz="11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18</a:t>
            </a:fld>
            <a:endParaRPr lang="cs-CZ"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19</a:t>
            </a:fld>
            <a:endParaRPr lang="cs-CZ"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spect="1" noTextEdit="1"/>
          </p:cNvSpPr>
          <p:nvPr>
            <p:ph type="sldImg"/>
          </p:nvPr>
        </p:nvSpPr>
        <p:spPr bwMode="auto">
          <a:xfrm>
            <a:off x="958465" y="686474"/>
            <a:ext cx="4941072" cy="3428114"/>
          </a:xfrm>
          <a:noFill/>
          <a:ln>
            <a:solidFill>
              <a:srgbClr val="000000"/>
            </a:solidFill>
            <a:miter lim="800000"/>
            <a:headEnd/>
            <a:tailEnd/>
          </a:ln>
        </p:spPr>
      </p:sp>
      <p:sp>
        <p:nvSpPr>
          <p:cNvPr id="71475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20</a:t>
            </a:fld>
            <a:endParaRPr lang="cs-CZ" sz="11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21</a:t>
            </a:fld>
            <a:endParaRPr lang="cs-CZ"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22</a:t>
            </a:fld>
            <a:endParaRPr lang="cs-CZ"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23</a:t>
            </a:fld>
            <a:endParaRPr lang="cs-CZ" sz="11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24</a:t>
            </a:fld>
            <a:endParaRPr lang="cs-CZ"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25</a:t>
            </a:fld>
            <a:endParaRPr lang="cs-CZ"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26</a:t>
            </a:fld>
            <a:endParaRPr lang="cs-CZ" sz="11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27</a:t>
            </a:fld>
            <a:endParaRPr lang="cs-CZ"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28</a:t>
            </a:fld>
            <a:endParaRPr lang="cs-CZ" sz="1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5" y="8685214"/>
            <a:ext cx="2971800" cy="457200"/>
          </a:xfrm>
          <a:prstGeom prst="rect">
            <a:avLst/>
          </a:prstGeom>
          <a:noFill/>
          <a:ln w="9525">
            <a:noFill/>
            <a:miter lim="800000"/>
            <a:headEnd/>
            <a:tailEnd/>
          </a:ln>
        </p:spPr>
        <p:txBody>
          <a:bodyPr lIns="87473" tIns="43736" rIns="87473" bIns="43736" anchor="b"/>
          <a:lstStyle/>
          <a:p>
            <a:pPr algn="r"/>
            <a:fld id="{3F15BE43-2D74-4DF0-A846-B4E36E4F91E5}" type="slidenum">
              <a:rPr lang="cs-CZ" sz="1100"/>
              <a:pPr algn="r"/>
              <a:t>29</a:t>
            </a:fld>
            <a:endParaRPr lang="cs-CZ"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spect="1" noTextEdit="1"/>
          </p:cNvSpPr>
          <p:nvPr>
            <p:ph type="sldImg"/>
          </p:nvPr>
        </p:nvSpPr>
        <p:spPr bwMode="auto">
          <a:xfrm>
            <a:off x="958465" y="686474"/>
            <a:ext cx="4941072" cy="3428114"/>
          </a:xfrm>
          <a:noFill/>
          <a:ln>
            <a:solidFill>
              <a:srgbClr val="000000"/>
            </a:solidFill>
            <a:miter lim="800000"/>
            <a:headEnd/>
            <a:tailEnd/>
          </a:ln>
        </p:spPr>
      </p:sp>
      <p:sp>
        <p:nvSpPr>
          <p:cNvPr id="71475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30</a:t>
            </a:fld>
            <a:endParaRPr lang="cs-CZ" sz="11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31</a:t>
            </a:fld>
            <a:endParaRPr lang="cs-CZ" sz="11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32</a:t>
            </a:fld>
            <a:endParaRPr lang="cs-CZ" sz="11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33</a:t>
            </a:fld>
            <a:endParaRPr lang="cs-CZ" sz="11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2" y="8685215"/>
            <a:ext cx="2971800" cy="458787"/>
          </a:xfrm>
          <a:prstGeom prst="rect">
            <a:avLst/>
          </a:prstGeom>
          <a:noFill/>
          <a:ln w="9525">
            <a:noFill/>
            <a:miter lim="800000"/>
            <a:headEnd/>
            <a:tailEnd/>
          </a:ln>
        </p:spPr>
        <p:txBody>
          <a:bodyPr lIns="18501" tIns="0" rIns="18501" bIns="0" anchor="b"/>
          <a:lstStyle/>
          <a:p>
            <a:pPr algn="r" defTabSz="888403" eaLnBrk="0" hangingPunct="0"/>
            <a:fld id="{20D56DF5-3460-4094-9491-72940AB56BD8}" type="slidenum">
              <a:rPr lang="en-US" sz="900" i="1">
                <a:solidFill>
                  <a:prstClr val="black"/>
                </a:solidFill>
                <a:latin typeface="Times New Roman" pitchFamily="18" charset="0"/>
              </a:rPr>
              <a:pPr algn="r" defTabSz="888403" eaLnBrk="0" hangingPunct="0"/>
              <a:t>34</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2"/>
            <a:ext cx="5029201" cy="4114800"/>
          </a:xfrm>
          <a:solidFill>
            <a:srgbClr val="FFFFFF"/>
          </a:solidFill>
          <a:ln>
            <a:solidFill>
              <a:srgbClr val="000000"/>
            </a:solidFill>
            <a:miter lim="800000"/>
            <a:headEnd/>
            <a:tailEnd/>
          </a:ln>
        </p:spPr>
        <p:txBody>
          <a:bodyPr wrap="square" lIns="89065" tIns="44532" rIns="89065" bIns="44532" numCol="1" anchor="t" anchorCtr="0" compatLnSpc="1">
            <a:prstTxWarp prst="textNoShape">
              <a:avLst/>
            </a:prstTxWarp>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35</a:t>
            </a:fld>
            <a:endParaRPr lang="cs-CZ" sz="11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36</a:t>
            </a:fld>
            <a:endParaRPr lang="cs-CZ" sz="11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37</a:t>
            </a:fld>
            <a:endParaRPr lang="cs-CZ" sz="11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38</a:t>
            </a:fld>
            <a:endParaRPr lang="cs-CZ" sz="11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39</a:t>
            </a:fld>
            <a:endParaRPr lang="cs-CZ"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spect="1" noTextEdit="1"/>
          </p:cNvSpPr>
          <p:nvPr>
            <p:ph type="sldImg"/>
          </p:nvPr>
        </p:nvSpPr>
        <p:spPr bwMode="auto">
          <a:xfrm>
            <a:off x="958465" y="686474"/>
            <a:ext cx="4941072" cy="3428114"/>
          </a:xfrm>
          <a:noFill/>
          <a:ln>
            <a:solidFill>
              <a:srgbClr val="000000"/>
            </a:solidFill>
            <a:miter lim="800000"/>
            <a:headEnd/>
            <a:tailEnd/>
          </a:ln>
        </p:spPr>
      </p:sp>
      <p:sp>
        <p:nvSpPr>
          <p:cNvPr id="71475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40</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41</a:t>
            </a:fld>
            <a:endParaRPr lang="cs-CZ" sz="11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42</a:t>
            </a:fld>
            <a:endParaRPr lang="cs-CZ" sz="11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43</a:t>
            </a:fld>
            <a:endParaRPr lang="cs-CZ" sz="11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44</a:t>
            </a:fld>
            <a:endParaRPr lang="cs-CZ" sz="11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45</a:t>
            </a:fld>
            <a:endParaRPr lang="cs-CZ" sz="11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46</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47</a:t>
            </a:fld>
            <a:endParaRPr lang="cs-CZ" sz="11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48</a:t>
            </a:fld>
            <a:endParaRPr lang="cs-CZ" sz="11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49</a:t>
            </a:fld>
            <a:endParaRPr lang="cs-CZ"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spect="1" noTextEdit="1"/>
          </p:cNvSpPr>
          <p:nvPr>
            <p:ph type="sldImg"/>
          </p:nvPr>
        </p:nvSpPr>
        <p:spPr bwMode="auto">
          <a:xfrm>
            <a:off x="958465" y="686474"/>
            <a:ext cx="4941072" cy="3428114"/>
          </a:xfrm>
          <a:noFill/>
          <a:ln>
            <a:solidFill>
              <a:srgbClr val="000000"/>
            </a:solidFill>
            <a:miter lim="800000"/>
            <a:headEnd/>
            <a:tailEnd/>
          </a:ln>
        </p:spPr>
      </p:sp>
      <p:sp>
        <p:nvSpPr>
          <p:cNvPr id="71475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50</a:t>
            </a:fld>
            <a:endParaRPr lang="cs-CZ" sz="11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51</a:t>
            </a:fld>
            <a:endParaRPr lang="cs-CZ" sz="11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52</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53</a:t>
            </a:fld>
            <a:endParaRPr lang="cs-CZ" sz="11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54</a:t>
            </a:fld>
            <a:endParaRPr lang="cs-CZ" sz="11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55</a:t>
            </a:fld>
            <a:endParaRPr lang="cs-CZ" sz="11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56</a:t>
            </a:fld>
            <a:endParaRPr lang="cs-CZ" sz="11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57</a:t>
            </a:fld>
            <a:endParaRPr lang="cs-CZ" sz="11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58</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59</a:t>
            </a:fld>
            <a:endParaRPr lang="cs-CZ"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spect="1" noTextEdit="1"/>
          </p:cNvSpPr>
          <p:nvPr>
            <p:ph type="sldImg"/>
          </p:nvPr>
        </p:nvSpPr>
        <p:spPr bwMode="auto">
          <a:xfrm>
            <a:off x="958465" y="686474"/>
            <a:ext cx="4941072" cy="3428114"/>
          </a:xfrm>
          <a:noFill/>
          <a:ln>
            <a:solidFill>
              <a:srgbClr val="000000"/>
            </a:solidFill>
            <a:miter lim="800000"/>
            <a:headEnd/>
            <a:tailEnd/>
          </a:ln>
        </p:spPr>
      </p:sp>
      <p:sp>
        <p:nvSpPr>
          <p:cNvPr id="71475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60</a:t>
            </a:fld>
            <a:endParaRPr lang="cs-CZ" sz="11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61</a:t>
            </a:fld>
            <a:endParaRPr lang="cs-CZ" sz="11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62</a:t>
            </a:fld>
            <a:endParaRPr lang="cs-CZ" sz="11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63</a:t>
            </a:fld>
            <a:endParaRPr lang="cs-CZ" sz="11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64</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65</a:t>
            </a:fld>
            <a:endParaRPr lang="cs-CZ" sz="11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66</a:t>
            </a:fld>
            <a:endParaRPr lang="cs-CZ" sz="11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67</a:t>
            </a:fld>
            <a:endParaRPr lang="cs-CZ" sz="11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68</a:t>
            </a:fld>
            <a:endParaRPr lang="cs-CZ" sz="11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69</a:t>
            </a:fld>
            <a:endParaRPr lang="cs-CZ"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5" y="8685214"/>
            <a:ext cx="2971800" cy="457200"/>
          </a:xfrm>
          <a:prstGeom prst="rect">
            <a:avLst/>
          </a:prstGeom>
          <a:noFill/>
          <a:ln w="9525">
            <a:noFill/>
            <a:miter lim="800000"/>
            <a:headEnd/>
            <a:tailEnd/>
          </a:ln>
        </p:spPr>
        <p:txBody>
          <a:bodyPr lIns="87473" tIns="43736" rIns="87473" bIns="43736" anchor="b"/>
          <a:lstStyle/>
          <a:p>
            <a:pPr algn="r"/>
            <a:fld id="{3F15BE43-2D74-4DF0-A846-B4E36E4F91E5}" type="slidenum">
              <a:rPr lang="cs-CZ" sz="1100"/>
              <a:pPr algn="r"/>
              <a:t>7</a:t>
            </a:fld>
            <a:endParaRPr lang="cs-CZ" sz="11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70</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71</a:t>
            </a:fld>
            <a:endParaRPr lang="cs-CZ" sz="110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72</a:t>
            </a:fld>
            <a:endParaRPr lang="cs-CZ" sz="110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73</a:t>
            </a:fld>
            <a:endParaRPr lang="cs-CZ" sz="11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74</a:t>
            </a:fld>
            <a:endParaRPr lang="cs-CZ" sz="110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75</a:t>
            </a:fld>
            <a:endParaRPr lang="cs-CZ" sz="11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76</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77</a:t>
            </a:fld>
            <a:endParaRPr lang="cs-CZ" sz="110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78</a:t>
            </a:fld>
            <a:endParaRPr lang="cs-CZ" sz="110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79</a:t>
            </a:fld>
            <a:endParaRPr lang="cs-CZ"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a:t>
            </a:fld>
            <a:endParaRPr lang="cs-CZ" sz="110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80</a:t>
            </a:fld>
            <a:endParaRPr lang="cs-CZ" sz="1100"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81</a:t>
            </a:fld>
            <a:endParaRPr lang="cs-CZ" sz="1100"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latin typeface="Times New Roman" pitchFamily="18" charset="0"/>
              </a:rPr>
              <a:pPr algn="r" defTabSz="888476" eaLnBrk="0" hangingPunct="0"/>
              <a:t>82</a:t>
            </a:fld>
            <a:endParaRPr lang="en-US" sz="900" i="1" dirty="0">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83</a:t>
            </a:fld>
            <a:endParaRPr lang="cs-CZ" sz="1100"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84</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85</a:t>
            </a:fld>
            <a:endParaRPr lang="cs-CZ" sz="110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86</a:t>
            </a:fld>
            <a:endParaRPr lang="cs-CZ" sz="1100"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87</a:t>
            </a:fld>
            <a:endParaRPr lang="cs-CZ" sz="1100"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88</a:t>
            </a:fld>
            <a:endParaRPr lang="cs-CZ" sz="1100"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89</a:t>
            </a:fld>
            <a:endParaRPr lang="cs-CZ"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a:t>
            </a:fld>
            <a:endParaRPr lang="cs-CZ" sz="1100"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90</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91</a:t>
            </a:fld>
            <a:endParaRPr lang="cs-CZ" sz="1100"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92</a:t>
            </a:fld>
            <a:endParaRPr lang="cs-CZ" sz="1100"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93</a:t>
            </a:fld>
            <a:endParaRPr lang="cs-CZ" sz="1100"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94</a:t>
            </a:fld>
            <a:endParaRPr lang="cs-CZ" sz="1100"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95</a:t>
            </a:fld>
            <a:endParaRPr lang="cs-CZ" sz="1100"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86201" y="8685214"/>
            <a:ext cx="2971800" cy="458787"/>
          </a:xfrm>
          <a:prstGeom prst="rect">
            <a:avLst/>
          </a:prstGeom>
          <a:noFill/>
          <a:ln w="9525">
            <a:noFill/>
            <a:miter lim="800000"/>
            <a:headEnd/>
            <a:tailEnd/>
          </a:ln>
        </p:spPr>
        <p:txBody>
          <a:bodyPr lIns="18503" tIns="0" rIns="18503" bIns="0" anchor="b"/>
          <a:lstStyle/>
          <a:p>
            <a:pPr algn="r" defTabSz="888476" eaLnBrk="0" hangingPunct="0"/>
            <a:fld id="{20D56DF5-3460-4094-9491-72940AB56BD8}" type="slidenum">
              <a:rPr lang="en-US" sz="900" i="1">
                <a:solidFill>
                  <a:prstClr val="black"/>
                </a:solidFill>
                <a:latin typeface="Times New Roman" pitchFamily="18" charset="0"/>
              </a:rPr>
              <a:pPr algn="r" defTabSz="888476" eaLnBrk="0" hangingPunct="0"/>
              <a:t>96</a:t>
            </a:fld>
            <a:endParaRPr lang="en-US" sz="900" i="1" dirty="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1"/>
            <a:ext cx="5029201" cy="4114800"/>
          </a:xfrm>
          <a:solidFill>
            <a:srgbClr val="FFFFFF"/>
          </a:solidFill>
          <a:ln>
            <a:solidFill>
              <a:srgbClr val="000000"/>
            </a:solidFill>
            <a:miter lim="800000"/>
            <a:headEnd/>
            <a:tailEnd/>
          </a:ln>
        </p:spPr>
        <p:txBody>
          <a:bodyPr wrap="square" lIns="89073" tIns="44536" rIns="89073" bIns="44536" numCol="1" anchor="t" anchorCtr="0" compatLnSpc="1">
            <a:prstTxWarp prst="textNoShape">
              <a:avLst/>
            </a:prstTxWarp>
          </a:bodyPr>
          <a:lstStyle/>
          <a:p>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97</a:t>
            </a:fld>
            <a:endParaRPr lang="cs-CZ" sz="1100"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98</a:t>
            </a:fld>
            <a:endParaRPr lang="cs-CZ" sz="1100"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71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dirty="0" smtClean="0"/>
          </a:p>
        </p:txBody>
      </p:sp>
      <p:sp>
        <p:nvSpPr>
          <p:cNvPr id="2871300" name="Zástupný symbol pro číslo snímku 3"/>
          <p:cNvSpPr txBox="1">
            <a:spLocks noGrp="1"/>
          </p:cNvSpPr>
          <p:nvPr/>
        </p:nvSpPr>
        <p:spPr bwMode="auto">
          <a:xfrm>
            <a:off x="3884614" y="8685214"/>
            <a:ext cx="2971800" cy="457200"/>
          </a:xfrm>
          <a:prstGeom prst="rect">
            <a:avLst/>
          </a:prstGeom>
          <a:noFill/>
          <a:ln w="9525">
            <a:noFill/>
            <a:miter lim="800000"/>
            <a:headEnd/>
            <a:tailEnd/>
          </a:ln>
        </p:spPr>
        <p:txBody>
          <a:bodyPr lIns="87480" tIns="43740" rIns="87480" bIns="43740" anchor="b"/>
          <a:lstStyle/>
          <a:p>
            <a:pPr algn="r"/>
            <a:fld id="{3F15BE43-2D74-4DF0-A846-B4E36E4F91E5}" type="slidenum">
              <a:rPr lang="cs-CZ" sz="1100"/>
              <a:pPr algn="r"/>
              <a:t>99</a:t>
            </a:fld>
            <a:endParaRPr lang="cs-CZ"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14C31F5-75BB-4115-B670-B596EAA4CFCC}" type="datetimeFigureOut">
              <a:rPr lang="cs-CZ" smtClean="0"/>
              <a:pPr/>
              <a:t>24.1.2012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14C31F5-75BB-4115-B670-B596EAA4CFCC}" type="datetimeFigureOut">
              <a:rPr lang="cs-CZ" smtClean="0"/>
              <a:pPr/>
              <a:t>24.1.2012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14C31F5-75BB-4115-B670-B596EAA4CFCC}" type="datetimeFigureOut">
              <a:rPr lang="cs-CZ" smtClean="0"/>
              <a:pPr/>
              <a:t>24.1.2012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14C31F5-75BB-4115-B670-B596EAA4CFCC}" type="datetimeFigureOut">
              <a:rPr lang="cs-CZ" smtClean="0"/>
              <a:pPr/>
              <a:t>24.1.2012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14C31F5-75BB-4115-B670-B596EAA4CFCC}" type="datetimeFigureOut">
              <a:rPr lang="cs-CZ" smtClean="0"/>
              <a:pPr/>
              <a:t>24.1.2012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14C31F5-75BB-4115-B670-B596EAA4CFCC}" type="datetimeFigureOut">
              <a:rPr lang="cs-CZ" smtClean="0"/>
              <a:pPr/>
              <a:t>24.1.2012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14C31F5-75BB-4115-B670-B596EAA4CFCC}" type="datetimeFigureOut">
              <a:rPr lang="cs-CZ" smtClean="0"/>
              <a:pPr/>
              <a:t>24.1.2012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14C31F5-75BB-4115-B670-B596EAA4CFCC}" type="datetimeFigureOut">
              <a:rPr lang="cs-CZ" smtClean="0"/>
              <a:pPr/>
              <a:t>24.1.2012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14C31F5-75BB-4115-B670-B596EAA4CFCC}" type="datetimeFigureOut">
              <a:rPr lang="cs-CZ" smtClean="0"/>
              <a:pPr/>
              <a:t>24.1.2012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14C31F5-75BB-4115-B670-B596EAA4CFCC}" type="datetimeFigureOut">
              <a:rPr lang="cs-CZ" smtClean="0"/>
              <a:pPr/>
              <a:t>24.1.2012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14C31F5-75BB-4115-B670-B596EAA4CFCC}" type="datetimeFigureOut">
              <a:rPr lang="cs-CZ" smtClean="0"/>
              <a:pPr/>
              <a:t>24.1.2012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4ECFDB-421D-4B15-88BF-C6AEF1A8AE5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C31F5-75BB-4115-B670-B596EAA4CFCC}" type="datetimeFigureOut">
              <a:rPr lang="cs-CZ" smtClean="0"/>
              <a:pPr/>
              <a:t>24.1.2012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ECFDB-421D-4B15-88BF-C6AEF1A8AE5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chart" Target="../charts/chart85.xml"/></Relationships>
</file>

<file path=ppt/slides/_rels/slide10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chart" Target="../charts/chart8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chart" Target="../charts/chart89.xml"/></Relationships>
</file>

<file path=ppt/slides/_rels/slide11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chart" Target="../charts/chart91.xml"/></Relationships>
</file>

<file path=ppt/slides/_rels/slide11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chart" Target="../charts/chart93.xml"/></Relationships>
</file>

<file path=ppt/slides/_rels/slide11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chart" Target="../charts/chart95.xml"/></Relationships>
</file>

<file path=ppt/slides/_rels/slide114.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chart" Target="../charts/chart97.xml"/></Relationships>
</file>

<file path=ppt/slides/_rels/slide115.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chart" Target="../charts/chart99.xml"/></Relationships>
</file>

<file path=ppt/slides/_rels/slide116.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chart" Target="../charts/chart101.xml"/></Relationships>
</file>

<file path=ppt/slides/_rels/slide117.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chart" Target="../charts/chart103.xml"/></Relationships>
</file>

<file path=ppt/slides/_rels/slide118.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chart" Target="../charts/chart10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chart" Target="../charts/chart10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chart" Target="../charts/chart109.xml"/></Relationships>
</file>

<file path=ppt/slides/_rels/slide121.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chart" Target="../charts/chart111.xml"/></Relationships>
</file>

<file path=ppt/slides/_rels/slide122.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chart" Target="../charts/chart113.xml"/></Relationships>
</file>

<file path=ppt/slides/_rels/slide123.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chart" Target="../charts/chart115.xml"/></Relationships>
</file>

<file path=ppt/slides/_rels/slide124.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chart" Target="../charts/chart117.xml"/></Relationships>
</file>

<file path=ppt/slides/_rels/slide125.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chart" Target="../charts/chart119.xml"/></Relationships>
</file>

<file path=ppt/slides/_rels/slide126.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chart" Target="../charts/chart121.xml"/></Relationships>
</file>

<file path=ppt/slides/_rels/slide127.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chart" Target="../charts/chart123.xml"/></Relationships>
</file>

<file path=ppt/slides/_rels/slide12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chart" Target="../charts/chart125.xml"/></Relationships>
</file>

<file path=ppt/slides/_rels/slide129.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chart" Target="../charts/chart12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13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13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13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13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13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13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chart" Target="../charts/chart141.xml"/></Relationships>
</file>

<file path=ppt/slides/_rels/slide137.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chart" Target="../charts/chart143.xml"/></Relationships>
</file>

<file path=ppt/slides/_rels/slide138.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chart" Target="../charts/chart145.xml"/></Relationships>
</file>

<file path=ppt/slides/_rels/slide13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141.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142.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42.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143.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Data" Target="../diagrams/data9.xml"/><Relationship Id="rId7" Type="http://schemas.openxmlformats.org/officeDocument/2006/relationships/diagramData" Target="../diagrams/data10.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diagramColors" Target="../diagrams/colors10.xml"/><Relationship Id="rId4" Type="http://schemas.openxmlformats.org/officeDocument/2006/relationships/diagramLayout" Target="../diagrams/layout9.xml"/><Relationship Id="rId9" Type="http://schemas.openxmlformats.org/officeDocument/2006/relationships/diagramQuickStyle" Target="../diagrams/quickStyle10.xml"/></Relationships>
</file>

<file path=ppt/slides/_rels/slide5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Data" Target="../diagrams/data11.xml"/><Relationship Id="rId7" Type="http://schemas.openxmlformats.org/officeDocument/2006/relationships/diagramData" Target="../diagrams/data12.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diagramColors" Target="../diagrams/colors12.xml"/><Relationship Id="rId4" Type="http://schemas.openxmlformats.org/officeDocument/2006/relationships/diagramLayout" Target="../diagrams/layout11.xml"/><Relationship Id="rId9" Type="http://schemas.openxmlformats.org/officeDocument/2006/relationships/diagramQuickStyle" Target="../diagrams/quickStyle12.xml"/></Relationships>
</file>

<file path=ppt/slides/_rels/slide6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Data" Target="../diagrams/data13.xml"/><Relationship Id="rId7" Type="http://schemas.openxmlformats.org/officeDocument/2006/relationships/diagramData" Target="../diagrams/data14.xm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diagramColors" Target="../diagrams/colors14.xml"/><Relationship Id="rId4" Type="http://schemas.openxmlformats.org/officeDocument/2006/relationships/diagramLayout" Target="../diagrams/layout13.xml"/><Relationship Id="rId9" Type="http://schemas.openxmlformats.org/officeDocument/2006/relationships/diagramQuickStyle" Target="../diagrams/quickStyle14.xml"/></Relationships>
</file>

<file path=ppt/slides/_rels/slide7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Data" Target="../diagrams/data15.xml"/><Relationship Id="rId7" Type="http://schemas.openxmlformats.org/officeDocument/2006/relationships/diagramData" Target="../diagrams/data16.xml"/><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diagramColors" Target="../diagrams/colors16.xml"/><Relationship Id="rId4" Type="http://schemas.openxmlformats.org/officeDocument/2006/relationships/diagramLayout" Target="../diagrams/layout15.xml"/><Relationship Id="rId9" Type="http://schemas.openxmlformats.org/officeDocument/2006/relationships/diagramQuickStyle" Target="../diagrams/quickStyle16.xml"/></Relationships>
</file>

<file path=ppt/slides/_rels/slide7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8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91.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0.xml"/><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5" name="Rectangle 11"/>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6" name="Rectangle 12"/>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7" name="Rectangle 2"/>
          <p:cNvSpPr>
            <a:spLocks noChangeArrowheads="1"/>
          </p:cNvSpPr>
          <p:nvPr/>
        </p:nvSpPr>
        <p:spPr bwMode="auto">
          <a:xfrm>
            <a:off x="428596" y="2500306"/>
            <a:ext cx="8521700" cy="1244940"/>
          </a:xfrm>
          <a:prstGeom prst="rect">
            <a:avLst/>
          </a:prstGeom>
          <a:noFill/>
          <a:ln w="9525">
            <a:noFill/>
            <a:miter lim="800000"/>
            <a:headEnd/>
            <a:tailEnd/>
          </a:ln>
        </p:spPr>
        <p:txBody>
          <a:bodyPr anchor="ctr"/>
          <a:lstStyle/>
          <a:p>
            <a:pPr marL="273050" indent="-273050">
              <a:spcBef>
                <a:spcPct val="40000"/>
              </a:spcBef>
            </a:pPr>
            <a:r>
              <a:rPr lang="cs-CZ" sz="3000" dirty="0" smtClean="0"/>
              <a:t>e) FN OLOMOUC – detailní vyhodnocení </a:t>
            </a:r>
            <a:br>
              <a:rPr lang="cs-CZ" sz="3000" dirty="0" smtClean="0"/>
            </a:br>
            <a:r>
              <a:rPr lang="cs-CZ" sz="3000" dirty="0" smtClean="0"/>
              <a:t>v rámci pracoviště</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ulka 35"/>
          <p:cNvGraphicFramePr>
            <a:graphicFrameLocks noGrp="1"/>
          </p:cNvGraphicFramePr>
          <p:nvPr/>
        </p:nvGraphicFramePr>
        <p:xfrm>
          <a:off x="152215" y="1052736"/>
          <a:ext cx="8806742" cy="4876011"/>
        </p:xfrm>
        <a:graphic>
          <a:graphicData uri="http://schemas.openxmlformats.org/drawingml/2006/table">
            <a:tbl>
              <a:tblPr/>
              <a:tblGrid>
                <a:gridCol w="2619585"/>
                <a:gridCol w="936104"/>
                <a:gridCol w="2448272"/>
                <a:gridCol w="2802781"/>
              </a:tblGrid>
              <a:tr h="304011">
                <a:tc gridSpan="4">
                  <a:txBody>
                    <a:bodyPr/>
                    <a:lstStyle/>
                    <a:p>
                      <a:pPr algn="ctr" fontAlgn="b"/>
                      <a:r>
                        <a:rPr lang="cs-CZ" sz="1200" b="1" i="0" u="none" strike="noStrike" dirty="0" smtClean="0">
                          <a:solidFill>
                            <a:srgbClr val="333399"/>
                          </a:solidFill>
                          <a:latin typeface="Arial"/>
                        </a:rPr>
                        <a:t>ZÚČASTNĚNÁ</a:t>
                      </a:r>
                      <a:r>
                        <a:rPr lang="cs-CZ" sz="1200" b="1" i="0" u="none" strike="noStrike" baseline="0" dirty="0" smtClean="0">
                          <a:solidFill>
                            <a:srgbClr val="333399"/>
                          </a:solidFill>
                          <a:latin typeface="Arial"/>
                        </a:rPr>
                        <a:t> ODDĚLENÍ</a:t>
                      </a:r>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c hMerge="1">
                  <a:txBody>
                    <a:bodyPr/>
                    <a:lstStyle/>
                    <a:p>
                      <a:pPr algn="ctr" fontAlgn="b"/>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187084">
                <a:tc>
                  <a:txBody>
                    <a:bodyPr/>
                    <a:lstStyle/>
                    <a:p>
                      <a:pPr algn="l" fontAlgn="ctr"/>
                      <a:r>
                        <a:rPr lang="cs-CZ" sz="1200" b="1" i="0" u="none" strike="noStrike" dirty="0" smtClean="0">
                          <a:solidFill>
                            <a:srgbClr val="333399"/>
                          </a:solidFill>
                          <a:latin typeface="Arial"/>
                        </a:rPr>
                        <a:t>Název oddělení</a:t>
                      </a:r>
                      <a:endParaRPr lang="cs-CZ" sz="1200" b="1" i="0" u="none" strike="noStrike" dirty="0">
                        <a:solidFill>
                          <a:srgbClr val="333399"/>
                        </a:solidFill>
                        <a:latin typeface="Arial"/>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Počet dotazníků</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Dostatečný počet dotazníků pro samostatné vyhodnocení</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Sloučení s jiným pracovištěm pro potřeby zpracování dat</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UROL odd. 20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91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NE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ORL 14A,B</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67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OČNI odd. 13</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55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PLIC odd. 26</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a:solidFill>
                            <a:srgbClr val="333399"/>
                          </a:solidFill>
                          <a:latin typeface="Arial"/>
                        </a:rPr>
                        <a:t>58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smtClean="0">
                          <a:solidFill>
                            <a:srgbClr val="333399"/>
                          </a:solidFill>
                          <a:latin typeface="Arial"/>
                        </a:rPr>
                        <a:t>PLIC </a:t>
                      </a:r>
                      <a:r>
                        <a:rPr lang="cs-CZ" sz="1200" b="0" i="0" u="none" strike="noStrike" dirty="0">
                          <a:solidFill>
                            <a:srgbClr val="333399"/>
                          </a:solidFill>
                          <a:latin typeface="Arial"/>
                        </a:rPr>
                        <a:t>odd. 25</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48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PLIC odd. 24</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NEUR odd. 31A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NEUR odd. 31B</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a:solidFill>
                            <a:srgbClr val="333399"/>
                          </a:solidFill>
                          <a:latin typeface="Arial"/>
                        </a:rPr>
                        <a:t>45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NE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PSY odd. 32A </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a:solidFill>
                            <a:srgbClr val="333399"/>
                          </a:solidFill>
                          <a:latin typeface="Arial"/>
                        </a:rPr>
                        <a:t>11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NE</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oddělení</a:t>
                      </a:r>
                      <a:r>
                        <a:rPr lang="cs-CZ" sz="1200" b="0" i="0" u="none" strike="noStrike" baseline="0" dirty="0" smtClean="0">
                          <a:solidFill>
                            <a:srgbClr val="333399"/>
                          </a:solidFill>
                          <a:latin typeface="Arial" pitchFamily="34" charset="0"/>
                          <a:cs typeface="Arial" pitchFamily="34" charset="0"/>
                        </a:rPr>
                        <a:t> 23A + 23B</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PSY odd. 32B nezařazené oddělení</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17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NE</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oddělení</a:t>
                      </a:r>
                      <a:r>
                        <a:rPr lang="cs-CZ" sz="1200" b="0" i="0" u="none" strike="noStrike" baseline="0" dirty="0" smtClean="0">
                          <a:solidFill>
                            <a:srgbClr val="333399"/>
                          </a:solidFill>
                          <a:latin typeface="Arial" pitchFamily="34" charset="0"/>
                          <a:cs typeface="Arial" pitchFamily="34" charset="0"/>
                        </a:rPr>
                        <a:t> 23A + 23B</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PRAC odd. 43</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47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KOŽNI odd. 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a:solidFill>
                            <a:srgbClr val="333399"/>
                          </a:solidFill>
                          <a:latin typeface="Arial"/>
                        </a:rPr>
                        <a:t>50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ONK odd. 42B</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NE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ONK odd. 42C</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NE</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KNM odd. 40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25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mn-lt"/>
                        </a:rPr>
                        <a:t>ANO</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NE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Zúčastněná oddělení II.</a:t>
            </a:r>
            <a:br>
              <a:rPr lang="cs-CZ" sz="2400" dirty="0" smtClean="0"/>
            </a:br>
            <a:r>
              <a:rPr lang="en-US" sz="2000" dirty="0" smtClean="0"/>
              <a:t>FN OLOMOUC</a:t>
            </a:r>
            <a:endParaRPr lang="en-US" sz="2000" dirty="0">
              <a:solidFill>
                <a:srgbClr val="FF0000"/>
              </a:solidFill>
            </a:endParaRPr>
          </a:p>
        </p:txBody>
      </p:sp>
      <p:sp>
        <p:nvSpPr>
          <p:cNvPr id="37" name="AutoShape 4"/>
          <p:cNvSpPr>
            <a:spLocks noChangeArrowheads="1"/>
          </p:cNvSpPr>
          <p:nvPr/>
        </p:nvSpPr>
        <p:spPr bwMode="auto">
          <a:xfrm>
            <a:off x="126000" y="980728"/>
            <a:ext cx="8892000" cy="4968552"/>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sz="1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se všeobecnými službami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330206532"/>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222484381"/>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de-DE" sz="1000" b="1" dirty="0" smtClean="0">
                          <a:solidFill>
                            <a:srgbClr val="333399"/>
                          </a:solidFill>
                        </a:rPr>
                        <a:t>FN OL: TRAU </a:t>
                      </a:r>
                      <a:r>
                        <a:rPr lang="de-DE" sz="1000" b="1" dirty="0" err="1" smtClean="0">
                          <a:solidFill>
                            <a:srgbClr val="333399"/>
                          </a:solidFill>
                        </a:rPr>
                        <a:t>odd</a:t>
                      </a:r>
                      <a:r>
                        <a:rPr lang="de-DE" sz="1000" b="1" dirty="0" smtClean="0">
                          <a:solidFill>
                            <a:srgbClr val="333399"/>
                          </a:solidFill>
                        </a:rPr>
                        <a:t>.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a:t>
                      </a:r>
                      <a:r>
                        <a:rPr lang="en-US" sz="1000" b="1" dirty="0" err="1" smtClean="0">
                          <a:solidFill>
                            <a:srgbClr val="333399"/>
                          </a:solidFill>
                        </a:rPr>
                        <a:t>PLIc</a:t>
                      </a:r>
                      <a:r>
                        <a:rPr lang="en-US" sz="1000" b="1" dirty="0" smtClean="0">
                          <a:solidFill>
                            <a:srgbClr val="333399"/>
                          </a:solidFill>
                        </a:rPr>
                        <a:t>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373580456"/>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4015102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65,5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64,3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64,2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63,1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61,1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59,5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563316"/>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32304746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se všeobecnými službami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569989082"/>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104330924"/>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830514207"/>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77562598"/>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58,5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58,4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56,0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52,0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48,2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48,2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45,2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40,4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35,8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563316"/>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0441264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5" name="Rectangle 11"/>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6" name="Rectangle 12"/>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7" name="Rectangle 2"/>
          <p:cNvSpPr>
            <a:spLocks noChangeArrowheads="1"/>
          </p:cNvSpPr>
          <p:nvPr/>
        </p:nvSpPr>
        <p:spPr bwMode="auto">
          <a:xfrm>
            <a:off x="428596" y="2500306"/>
            <a:ext cx="8521700" cy="1244940"/>
          </a:xfrm>
          <a:prstGeom prst="rect">
            <a:avLst/>
          </a:prstGeom>
          <a:noFill/>
          <a:ln w="9525">
            <a:noFill/>
            <a:miter lim="800000"/>
            <a:headEnd/>
            <a:tailEnd/>
          </a:ln>
        </p:spPr>
        <p:txBody>
          <a:bodyPr anchor="ctr"/>
          <a:lstStyle/>
          <a:p>
            <a:pPr>
              <a:spcBef>
                <a:spcPct val="40000"/>
              </a:spcBef>
            </a:pPr>
            <a:r>
              <a:rPr lang="cs-CZ" sz="3000" dirty="0" smtClean="0"/>
              <a:t>Spokojenost pacientů na jednotlivých odděleních</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ulka 16"/>
          <p:cNvGraphicFramePr>
            <a:graphicFrameLocks noGrp="1"/>
          </p:cNvGraphicFramePr>
          <p:nvPr/>
        </p:nvGraphicFramePr>
        <p:xfrm>
          <a:off x="237303" y="1248146"/>
          <a:ext cx="8668822" cy="2823756"/>
        </p:xfrm>
        <a:graphic>
          <a:graphicData uri="http://schemas.openxmlformats.org/drawingml/2006/table">
            <a:tbl>
              <a:tblPr firstRow="1" bandRow="1">
                <a:tableStyleId>{5C22544A-7EE6-4342-B048-85BDC9FD1C3A}</a:tableStyleId>
              </a:tblPr>
              <a:tblGrid>
                <a:gridCol w="2953735"/>
                <a:gridCol w="816441"/>
                <a:gridCol w="816441"/>
                <a:gridCol w="816441"/>
                <a:gridCol w="816441"/>
                <a:gridCol w="707486"/>
                <a:gridCol w="925396"/>
                <a:gridCol w="816441"/>
              </a:tblGrid>
              <a:tr h="354876">
                <a:tc>
                  <a:txBody>
                    <a:bodyPr/>
                    <a:lstStyle/>
                    <a:p>
                      <a:pPr algn="ctr"/>
                      <a:endParaRPr lang="cs-CZ" sz="1200" dirty="0">
                        <a:solidFill>
                          <a:srgbClr val="333399"/>
                        </a:solidFill>
                      </a:endParaRPr>
                    </a:p>
                  </a:txBody>
                  <a:tcPr anchor="ctr">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ORT 29A</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PRAC odd. 43</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ONK odd. 42B</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PLIC odd. 24</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PLIC odd. 25</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PLIC odd. 26</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2IK odd. 30C</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no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Celková</a:t>
                      </a:r>
                      <a:r>
                        <a:rPr lang="cs-CZ" sz="1200" b="0" baseline="0" dirty="0" smtClean="0">
                          <a:solidFill>
                            <a:srgbClr val="333399"/>
                          </a:solidFill>
                        </a:rPr>
                        <a:t> spokojenost</a:t>
                      </a:r>
                      <a:endParaRPr lang="cs-CZ" sz="1200" b="0" dirty="0" smtClean="0">
                        <a:solidFill>
                          <a:srgbClr val="333399"/>
                        </a:solidFill>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Přijetí do nemocnice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Respekt, ohled, úcta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Koordinace a integrace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Informace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Tělesné pohodlí</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Citová opora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Zapojení rodiny</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b="1"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Propuštění a pokračování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fontAlgn="base" hangingPunct="0">
              <a:spcBef>
                <a:spcPct val="0"/>
              </a:spcBef>
              <a:spcAft>
                <a:spcPct val="0"/>
              </a:spcAft>
            </a:pPr>
            <a:r>
              <a:rPr lang="cs-CZ" sz="2400" b="1" dirty="0">
                <a:solidFill>
                  <a:srgbClr val="333399"/>
                </a:solidFill>
              </a:rPr>
              <a:t>Přehled statist. významných rozdílů mezi dimenzemi</a:t>
            </a:r>
            <a:br>
              <a:rPr lang="cs-CZ" sz="2400" b="1" dirty="0">
                <a:solidFill>
                  <a:srgbClr val="333399"/>
                </a:solidFill>
              </a:rPr>
            </a:br>
            <a:r>
              <a:rPr lang="cs-CZ" sz="2000" b="1" dirty="0" smtClean="0">
                <a:solidFill>
                  <a:srgbClr val="333399"/>
                </a:solidFill>
              </a:rPr>
              <a:t>FAKULTNÍ NEMOCNICE OLOMOUC – </a:t>
            </a:r>
            <a:r>
              <a:rPr lang="cs-CZ" sz="2000" b="1" dirty="0">
                <a:solidFill>
                  <a:srgbClr val="333399"/>
                </a:solidFill>
              </a:rPr>
              <a:t>ODDĚLENÍ </a:t>
            </a:r>
            <a:endParaRPr lang="en-US" sz="2000" b="1" dirty="0">
              <a:solidFill>
                <a:srgbClr val="FF0000"/>
              </a:solidFill>
            </a:endParaRPr>
          </a:p>
        </p:txBody>
      </p:sp>
      <p:sp>
        <p:nvSpPr>
          <p:cNvPr id="19" name="AutoShape 4"/>
          <p:cNvSpPr>
            <a:spLocks noChangeArrowheads="1"/>
          </p:cNvSpPr>
          <p:nvPr/>
        </p:nvSpPr>
        <p:spPr bwMode="auto">
          <a:xfrm>
            <a:off x="206808" y="1224048"/>
            <a:ext cx="8712968" cy="2853024"/>
          </a:xfrm>
          <a:prstGeom prst="roundRect">
            <a:avLst>
              <a:gd name="adj" fmla="val 1173"/>
            </a:avLst>
          </a:prstGeom>
          <a:noFill/>
          <a:ln w="9525" algn="ctr">
            <a:solidFill>
              <a:srgbClr val="808080"/>
            </a:solidFill>
            <a:round/>
            <a:headEnd/>
            <a:tailEnd/>
          </a:ln>
        </p:spPr>
        <p:txBody>
          <a:bodyPr wrap="none" lIns="91375" tIns="45692" rIns="91375" bIns="45692" anchor="ctr"/>
          <a:lstStyle/>
          <a:p>
            <a:pPr fontAlgn="base">
              <a:spcBef>
                <a:spcPct val="0"/>
              </a:spcBef>
              <a:spcAft>
                <a:spcPct val="0"/>
              </a:spcAft>
            </a:pPr>
            <a:endParaRPr lang="sk-SK" sz="2800" b="1" dirty="0">
              <a:solidFill>
                <a:srgbClr val="333399"/>
              </a:solidFill>
            </a:endParaRPr>
          </a:p>
        </p:txBody>
      </p:sp>
      <p:sp>
        <p:nvSpPr>
          <p:cNvPr id="29" name="TextovéPole 28"/>
          <p:cNvSpPr txBox="1"/>
          <p:nvPr/>
        </p:nvSpPr>
        <p:spPr>
          <a:xfrm>
            <a:off x="1136800" y="5911587"/>
            <a:ext cx="4680520" cy="707886"/>
          </a:xfrm>
          <a:prstGeom prst="rect">
            <a:avLst/>
          </a:prstGeom>
          <a:noFill/>
        </p:spPr>
        <p:txBody>
          <a:bodyPr wrap="square" rtlCol="0">
            <a:spAutoFit/>
          </a:bodyPr>
          <a:lstStyle/>
          <a:p>
            <a:pPr fontAlgn="base">
              <a:lnSpc>
                <a:spcPts val="1600"/>
              </a:lnSpc>
              <a:spcBef>
                <a:spcPct val="0"/>
              </a:spcBef>
              <a:spcAft>
                <a:spcPct val="0"/>
              </a:spcAft>
            </a:pPr>
            <a:r>
              <a:rPr lang="cs-CZ" sz="1000" b="1" dirty="0">
                <a:solidFill>
                  <a:srgbClr val="333399"/>
                </a:solidFill>
              </a:rPr>
              <a:t>… statisticky významně lepší hodnocení než ostatní oddělení</a:t>
            </a:r>
          </a:p>
          <a:p>
            <a:pPr fontAlgn="base">
              <a:lnSpc>
                <a:spcPts val="1600"/>
              </a:lnSpc>
              <a:spcBef>
                <a:spcPct val="0"/>
              </a:spcBef>
              <a:spcAft>
                <a:spcPct val="0"/>
              </a:spcAft>
            </a:pPr>
            <a:r>
              <a:rPr lang="cs-CZ" sz="1000" b="1" dirty="0">
                <a:solidFill>
                  <a:srgbClr val="333399"/>
                </a:solidFill>
              </a:rPr>
              <a:t>… statisticky významně horší hodnocení než ostatní oddělení</a:t>
            </a:r>
          </a:p>
          <a:p>
            <a:pPr fontAlgn="base">
              <a:lnSpc>
                <a:spcPts val="1600"/>
              </a:lnSpc>
              <a:spcBef>
                <a:spcPct val="0"/>
              </a:spcBef>
              <a:spcAft>
                <a:spcPct val="0"/>
              </a:spcAft>
            </a:pPr>
            <a:r>
              <a:rPr lang="cs-CZ" sz="1000" b="1" dirty="0">
                <a:solidFill>
                  <a:srgbClr val="333399"/>
                </a:solidFill>
              </a:rPr>
              <a:t>… mezi odděleními se nepodařilo prokázat statisticky významný rozdíl</a:t>
            </a:r>
          </a:p>
        </p:txBody>
      </p:sp>
      <p:graphicFrame>
        <p:nvGraphicFramePr>
          <p:cNvPr id="6" name="Tabulka 5"/>
          <p:cNvGraphicFramePr>
            <a:graphicFrameLocks noGrp="1"/>
          </p:cNvGraphicFramePr>
          <p:nvPr/>
        </p:nvGraphicFramePr>
        <p:xfrm>
          <a:off x="539552" y="5831907"/>
          <a:ext cx="648072" cy="731520"/>
        </p:xfrm>
        <a:graphic>
          <a:graphicData uri="http://schemas.openxmlformats.org/drawingml/2006/table">
            <a:tbl>
              <a:tblPr firstRow="1" bandRow="1">
                <a:tableStyleId>{5C22544A-7EE6-4342-B048-85BDC9FD1C3A}</a:tableStyleId>
              </a:tblPr>
              <a:tblGrid>
                <a:gridCol w="648072"/>
              </a:tblGrid>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r>
              <a:tr h="216024">
                <a:tc>
                  <a:txBody>
                    <a:bodyPr/>
                    <a:lstStyle/>
                    <a:p>
                      <a:endParaRPr lang="cs-CZ"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ulka 16"/>
          <p:cNvGraphicFramePr>
            <a:graphicFrameLocks noGrp="1"/>
          </p:cNvGraphicFramePr>
          <p:nvPr/>
        </p:nvGraphicFramePr>
        <p:xfrm>
          <a:off x="237303" y="1248146"/>
          <a:ext cx="8668822" cy="2823756"/>
        </p:xfrm>
        <a:graphic>
          <a:graphicData uri="http://schemas.openxmlformats.org/drawingml/2006/table">
            <a:tbl>
              <a:tblPr firstRow="1" bandRow="1">
                <a:tableStyleId>{5C22544A-7EE6-4342-B048-85BDC9FD1C3A}</a:tableStyleId>
              </a:tblPr>
              <a:tblGrid>
                <a:gridCol w="2953735"/>
                <a:gridCol w="816441"/>
                <a:gridCol w="816441"/>
                <a:gridCol w="816441"/>
                <a:gridCol w="816441"/>
                <a:gridCol w="707486"/>
                <a:gridCol w="925396"/>
                <a:gridCol w="816441"/>
              </a:tblGrid>
              <a:tr h="354876">
                <a:tc>
                  <a:txBody>
                    <a:bodyPr/>
                    <a:lstStyle/>
                    <a:p>
                      <a:pPr algn="ctr"/>
                      <a:endParaRPr lang="cs-CZ" sz="1200" dirty="0">
                        <a:solidFill>
                          <a:srgbClr val="333399"/>
                        </a:solidFill>
                      </a:endParaRPr>
                    </a:p>
                  </a:txBody>
                  <a:tcPr anchor="ctr">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2IK odd. 30B</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1IK odd. 4+4A</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1IK odd. 1+2</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RHC odd. 44</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UROL odd. 20</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PCHIR odd. 49</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TRAU odd. 27</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no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Celková</a:t>
                      </a:r>
                      <a:r>
                        <a:rPr lang="cs-CZ" sz="1200" b="0" baseline="0" dirty="0" smtClean="0">
                          <a:solidFill>
                            <a:srgbClr val="333399"/>
                          </a:solidFill>
                        </a:rPr>
                        <a:t> spokojenost</a:t>
                      </a:r>
                      <a:endParaRPr lang="cs-CZ" sz="1200" b="0" dirty="0" smtClean="0">
                        <a:solidFill>
                          <a:srgbClr val="333399"/>
                        </a:solidFill>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Přijetí do nemocnice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Respekt, ohled, úcta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Koordinace a integrace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Informace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Tělesné pohodlí</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Citová opora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Zapojení rodiny</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b="1" dirty="0" smtClean="0">
                          <a:solidFill>
                            <a:srgbClr val="333399"/>
                          </a:solidFill>
                        </a:rPr>
                        <a:t>+</a:t>
                      </a:r>
                      <a:endParaRPr lang="cs-CZ" sz="1200" b="1"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Propuštění a pokračování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fontAlgn="base" hangingPunct="0">
              <a:spcBef>
                <a:spcPct val="0"/>
              </a:spcBef>
              <a:spcAft>
                <a:spcPct val="0"/>
              </a:spcAft>
            </a:pPr>
            <a:r>
              <a:rPr lang="cs-CZ" sz="2400" b="1" dirty="0">
                <a:solidFill>
                  <a:srgbClr val="333399"/>
                </a:solidFill>
              </a:rPr>
              <a:t>Přehled statist. významných rozdílů mezi dimenzemi</a:t>
            </a:r>
            <a:br>
              <a:rPr lang="cs-CZ" sz="2400" b="1" dirty="0">
                <a:solidFill>
                  <a:srgbClr val="333399"/>
                </a:solidFill>
              </a:rPr>
            </a:br>
            <a:r>
              <a:rPr lang="cs-CZ" sz="2000" b="1" dirty="0" smtClean="0">
                <a:solidFill>
                  <a:srgbClr val="333399"/>
                </a:solidFill>
              </a:rPr>
              <a:t>FAKULTNÍ NEMOCNICE OLOMOUC – </a:t>
            </a:r>
            <a:r>
              <a:rPr lang="cs-CZ" sz="2000" b="1" dirty="0">
                <a:solidFill>
                  <a:srgbClr val="333399"/>
                </a:solidFill>
              </a:rPr>
              <a:t>ODDĚLENÍ </a:t>
            </a:r>
            <a:endParaRPr lang="en-US" sz="2000" b="1" dirty="0">
              <a:solidFill>
                <a:srgbClr val="FF0000"/>
              </a:solidFill>
            </a:endParaRPr>
          </a:p>
        </p:txBody>
      </p:sp>
      <p:sp>
        <p:nvSpPr>
          <p:cNvPr id="19" name="AutoShape 4"/>
          <p:cNvSpPr>
            <a:spLocks noChangeArrowheads="1"/>
          </p:cNvSpPr>
          <p:nvPr/>
        </p:nvSpPr>
        <p:spPr bwMode="auto">
          <a:xfrm>
            <a:off x="206808" y="1224048"/>
            <a:ext cx="8712968" cy="2853024"/>
          </a:xfrm>
          <a:prstGeom prst="roundRect">
            <a:avLst>
              <a:gd name="adj" fmla="val 1173"/>
            </a:avLst>
          </a:prstGeom>
          <a:noFill/>
          <a:ln w="9525" algn="ctr">
            <a:solidFill>
              <a:srgbClr val="808080"/>
            </a:solidFill>
            <a:round/>
            <a:headEnd/>
            <a:tailEnd/>
          </a:ln>
        </p:spPr>
        <p:txBody>
          <a:bodyPr wrap="none" lIns="91375" tIns="45692" rIns="91375" bIns="45692" anchor="ctr"/>
          <a:lstStyle/>
          <a:p>
            <a:pPr fontAlgn="base">
              <a:spcBef>
                <a:spcPct val="0"/>
              </a:spcBef>
              <a:spcAft>
                <a:spcPct val="0"/>
              </a:spcAft>
            </a:pPr>
            <a:endParaRPr lang="sk-SK" sz="2800" b="1" dirty="0">
              <a:solidFill>
                <a:srgbClr val="333399"/>
              </a:solidFill>
            </a:endParaRPr>
          </a:p>
        </p:txBody>
      </p:sp>
      <p:sp>
        <p:nvSpPr>
          <p:cNvPr id="29" name="TextovéPole 28"/>
          <p:cNvSpPr txBox="1"/>
          <p:nvPr/>
        </p:nvSpPr>
        <p:spPr>
          <a:xfrm>
            <a:off x="1136800" y="5911587"/>
            <a:ext cx="4680520" cy="707886"/>
          </a:xfrm>
          <a:prstGeom prst="rect">
            <a:avLst/>
          </a:prstGeom>
          <a:noFill/>
        </p:spPr>
        <p:txBody>
          <a:bodyPr wrap="square" rtlCol="0">
            <a:spAutoFit/>
          </a:bodyPr>
          <a:lstStyle/>
          <a:p>
            <a:pPr fontAlgn="base">
              <a:lnSpc>
                <a:spcPts val="1600"/>
              </a:lnSpc>
              <a:spcBef>
                <a:spcPct val="0"/>
              </a:spcBef>
              <a:spcAft>
                <a:spcPct val="0"/>
              </a:spcAft>
            </a:pPr>
            <a:r>
              <a:rPr lang="cs-CZ" sz="1000" b="1" dirty="0">
                <a:solidFill>
                  <a:srgbClr val="333399"/>
                </a:solidFill>
              </a:rPr>
              <a:t>… statisticky významně lepší hodnocení než ostatní oddělení</a:t>
            </a:r>
          </a:p>
          <a:p>
            <a:pPr fontAlgn="base">
              <a:lnSpc>
                <a:spcPts val="1600"/>
              </a:lnSpc>
              <a:spcBef>
                <a:spcPct val="0"/>
              </a:spcBef>
              <a:spcAft>
                <a:spcPct val="0"/>
              </a:spcAft>
            </a:pPr>
            <a:r>
              <a:rPr lang="cs-CZ" sz="1000" b="1" dirty="0">
                <a:solidFill>
                  <a:srgbClr val="333399"/>
                </a:solidFill>
              </a:rPr>
              <a:t>… statisticky významně horší hodnocení než ostatní oddělení</a:t>
            </a:r>
          </a:p>
          <a:p>
            <a:pPr fontAlgn="base">
              <a:lnSpc>
                <a:spcPts val="1600"/>
              </a:lnSpc>
              <a:spcBef>
                <a:spcPct val="0"/>
              </a:spcBef>
              <a:spcAft>
                <a:spcPct val="0"/>
              </a:spcAft>
            </a:pPr>
            <a:r>
              <a:rPr lang="cs-CZ" sz="1000" b="1" dirty="0">
                <a:solidFill>
                  <a:srgbClr val="333399"/>
                </a:solidFill>
              </a:rPr>
              <a:t>… mezi odděleními se nepodařilo prokázat statisticky významný rozdíl</a:t>
            </a:r>
          </a:p>
        </p:txBody>
      </p:sp>
      <p:graphicFrame>
        <p:nvGraphicFramePr>
          <p:cNvPr id="6" name="Tabulka 5"/>
          <p:cNvGraphicFramePr>
            <a:graphicFrameLocks noGrp="1"/>
          </p:cNvGraphicFramePr>
          <p:nvPr/>
        </p:nvGraphicFramePr>
        <p:xfrm>
          <a:off x="539552" y="5831907"/>
          <a:ext cx="648072" cy="731520"/>
        </p:xfrm>
        <a:graphic>
          <a:graphicData uri="http://schemas.openxmlformats.org/drawingml/2006/table">
            <a:tbl>
              <a:tblPr firstRow="1" bandRow="1">
                <a:tableStyleId>{5C22544A-7EE6-4342-B048-85BDC9FD1C3A}</a:tableStyleId>
              </a:tblPr>
              <a:tblGrid>
                <a:gridCol w="648072"/>
              </a:tblGrid>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r>
              <a:tr h="216024">
                <a:tc>
                  <a:txBody>
                    <a:bodyPr/>
                    <a:lstStyle/>
                    <a:p>
                      <a:endParaRPr lang="cs-CZ"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ulka 16"/>
          <p:cNvGraphicFramePr>
            <a:graphicFrameLocks noGrp="1"/>
          </p:cNvGraphicFramePr>
          <p:nvPr/>
        </p:nvGraphicFramePr>
        <p:xfrm>
          <a:off x="237303" y="1248146"/>
          <a:ext cx="8668822" cy="2823756"/>
        </p:xfrm>
        <a:graphic>
          <a:graphicData uri="http://schemas.openxmlformats.org/drawingml/2006/table">
            <a:tbl>
              <a:tblPr firstRow="1" bandRow="1">
                <a:tableStyleId>{5C22544A-7EE6-4342-B048-85BDC9FD1C3A}</a:tableStyleId>
              </a:tblPr>
              <a:tblGrid>
                <a:gridCol w="2953735"/>
                <a:gridCol w="816441"/>
                <a:gridCol w="816441"/>
                <a:gridCol w="816441"/>
                <a:gridCol w="816441"/>
                <a:gridCol w="707486"/>
                <a:gridCol w="925396"/>
                <a:gridCol w="816441"/>
              </a:tblGrid>
              <a:tr h="354876">
                <a:tc>
                  <a:txBody>
                    <a:bodyPr/>
                    <a:lstStyle/>
                    <a:p>
                      <a:pPr algn="ctr"/>
                      <a:endParaRPr lang="cs-CZ" sz="1200" dirty="0">
                        <a:solidFill>
                          <a:srgbClr val="333399"/>
                        </a:solidFill>
                      </a:endParaRPr>
                    </a:p>
                  </a:txBody>
                  <a:tcPr anchor="ctr">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1CHIR odd. 9</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1CHIR odd. 8</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1CHIR odd. 3</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KCHIR odd. 50</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2CHIR odd. 37</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3IK odd. 39B+C</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ORL 14A,B</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no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Celková</a:t>
                      </a:r>
                      <a:r>
                        <a:rPr lang="cs-CZ" sz="1200" b="0" baseline="0" dirty="0" smtClean="0">
                          <a:solidFill>
                            <a:srgbClr val="333399"/>
                          </a:solidFill>
                        </a:rPr>
                        <a:t> spokojenost</a:t>
                      </a:r>
                      <a:endParaRPr lang="cs-CZ" sz="1200" b="0" dirty="0" smtClean="0">
                        <a:solidFill>
                          <a:srgbClr val="333399"/>
                        </a:solidFill>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Přijetí do nemocnice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Respekt, ohled, úcta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Koordinace a integrace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Informace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Tělesné pohodlí</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Citová opora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Zapojení rodiny</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b="1" dirty="0" smtClean="0">
                          <a:solidFill>
                            <a:srgbClr val="333399"/>
                          </a:solidFill>
                        </a:rPr>
                        <a:t>+</a:t>
                      </a:r>
                      <a:endParaRPr lang="cs-CZ" sz="1200" b="1"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Propuštění a pokračování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fontAlgn="base" hangingPunct="0">
              <a:spcBef>
                <a:spcPct val="0"/>
              </a:spcBef>
              <a:spcAft>
                <a:spcPct val="0"/>
              </a:spcAft>
            </a:pPr>
            <a:r>
              <a:rPr lang="cs-CZ" sz="2400" b="1" dirty="0">
                <a:solidFill>
                  <a:srgbClr val="333399"/>
                </a:solidFill>
              </a:rPr>
              <a:t>Přehled statist. významných rozdílů mezi dimenzemi</a:t>
            </a:r>
            <a:br>
              <a:rPr lang="cs-CZ" sz="2400" b="1" dirty="0">
                <a:solidFill>
                  <a:srgbClr val="333399"/>
                </a:solidFill>
              </a:rPr>
            </a:br>
            <a:r>
              <a:rPr lang="cs-CZ" sz="2000" b="1" dirty="0" smtClean="0">
                <a:solidFill>
                  <a:srgbClr val="333399"/>
                </a:solidFill>
              </a:rPr>
              <a:t>FAKULTNÍ NEMOCNICE OLOMOUC – </a:t>
            </a:r>
            <a:r>
              <a:rPr lang="cs-CZ" sz="2000" b="1" dirty="0">
                <a:solidFill>
                  <a:srgbClr val="333399"/>
                </a:solidFill>
              </a:rPr>
              <a:t>ODDĚLENÍ </a:t>
            </a:r>
            <a:endParaRPr lang="en-US" sz="2000" b="1" dirty="0">
              <a:solidFill>
                <a:srgbClr val="FF0000"/>
              </a:solidFill>
            </a:endParaRPr>
          </a:p>
        </p:txBody>
      </p:sp>
      <p:sp>
        <p:nvSpPr>
          <p:cNvPr id="19" name="AutoShape 4"/>
          <p:cNvSpPr>
            <a:spLocks noChangeArrowheads="1"/>
          </p:cNvSpPr>
          <p:nvPr/>
        </p:nvSpPr>
        <p:spPr bwMode="auto">
          <a:xfrm>
            <a:off x="206808" y="1224048"/>
            <a:ext cx="8712968" cy="2853024"/>
          </a:xfrm>
          <a:prstGeom prst="roundRect">
            <a:avLst>
              <a:gd name="adj" fmla="val 1173"/>
            </a:avLst>
          </a:prstGeom>
          <a:noFill/>
          <a:ln w="9525" algn="ctr">
            <a:solidFill>
              <a:srgbClr val="808080"/>
            </a:solidFill>
            <a:round/>
            <a:headEnd/>
            <a:tailEnd/>
          </a:ln>
        </p:spPr>
        <p:txBody>
          <a:bodyPr wrap="none" lIns="91375" tIns="45692" rIns="91375" bIns="45692" anchor="ctr"/>
          <a:lstStyle/>
          <a:p>
            <a:pPr fontAlgn="base">
              <a:spcBef>
                <a:spcPct val="0"/>
              </a:spcBef>
              <a:spcAft>
                <a:spcPct val="0"/>
              </a:spcAft>
            </a:pPr>
            <a:endParaRPr lang="sk-SK" sz="2800" b="1" dirty="0">
              <a:solidFill>
                <a:srgbClr val="333399"/>
              </a:solidFill>
            </a:endParaRPr>
          </a:p>
        </p:txBody>
      </p:sp>
      <p:sp>
        <p:nvSpPr>
          <p:cNvPr id="29" name="TextovéPole 28"/>
          <p:cNvSpPr txBox="1"/>
          <p:nvPr/>
        </p:nvSpPr>
        <p:spPr>
          <a:xfrm>
            <a:off x="1136800" y="5911587"/>
            <a:ext cx="4680520" cy="707886"/>
          </a:xfrm>
          <a:prstGeom prst="rect">
            <a:avLst/>
          </a:prstGeom>
          <a:noFill/>
        </p:spPr>
        <p:txBody>
          <a:bodyPr wrap="square" rtlCol="0">
            <a:spAutoFit/>
          </a:bodyPr>
          <a:lstStyle/>
          <a:p>
            <a:pPr fontAlgn="base">
              <a:lnSpc>
                <a:spcPts val="1600"/>
              </a:lnSpc>
              <a:spcBef>
                <a:spcPct val="0"/>
              </a:spcBef>
              <a:spcAft>
                <a:spcPct val="0"/>
              </a:spcAft>
            </a:pPr>
            <a:r>
              <a:rPr lang="cs-CZ" sz="1000" b="1" dirty="0">
                <a:solidFill>
                  <a:srgbClr val="333399"/>
                </a:solidFill>
              </a:rPr>
              <a:t>… statisticky významně lepší hodnocení než ostatní oddělení</a:t>
            </a:r>
          </a:p>
          <a:p>
            <a:pPr fontAlgn="base">
              <a:lnSpc>
                <a:spcPts val="1600"/>
              </a:lnSpc>
              <a:spcBef>
                <a:spcPct val="0"/>
              </a:spcBef>
              <a:spcAft>
                <a:spcPct val="0"/>
              </a:spcAft>
            </a:pPr>
            <a:r>
              <a:rPr lang="cs-CZ" sz="1000" b="1" dirty="0">
                <a:solidFill>
                  <a:srgbClr val="333399"/>
                </a:solidFill>
              </a:rPr>
              <a:t>… statisticky významně horší hodnocení než ostatní oddělení</a:t>
            </a:r>
          </a:p>
          <a:p>
            <a:pPr fontAlgn="base">
              <a:lnSpc>
                <a:spcPts val="1600"/>
              </a:lnSpc>
              <a:spcBef>
                <a:spcPct val="0"/>
              </a:spcBef>
              <a:spcAft>
                <a:spcPct val="0"/>
              </a:spcAft>
            </a:pPr>
            <a:r>
              <a:rPr lang="cs-CZ" sz="1000" b="1" dirty="0">
                <a:solidFill>
                  <a:srgbClr val="333399"/>
                </a:solidFill>
              </a:rPr>
              <a:t>… mezi odděleními se nepodařilo prokázat statisticky významný rozdíl</a:t>
            </a:r>
          </a:p>
        </p:txBody>
      </p:sp>
      <p:graphicFrame>
        <p:nvGraphicFramePr>
          <p:cNvPr id="6" name="Tabulka 5"/>
          <p:cNvGraphicFramePr>
            <a:graphicFrameLocks noGrp="1"/>
          </p:cNvGraphicFramePr>
          <p:nvPr/>
        </p:nvGraphicFramePr>
        <p:xfrm>
          <a:off x="539552" y="5831907"/>
          <a:ext cx="648072" cy="731520"/>
        </p:xfrm>
        <a:graphic>
          <a:graphicData uri="http://schemas.openxmlformats.org/drawingml/2006/table">
            <a:tbl>
              <a:tblPr firstRow="1" bandRow="1">
                <a:tableStyleId>{5C22544A-7EE6-4342-B048-85BDC9FD1C3A}</a:tableStyleId>
              </a:tblPr>
              <a:tblGrid>
                <a:gridCol w="648072"/>
              </a:tblGrid>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r>
              <a:tr h="216024">
                <a:tc>
                  <a:txBody>
                    <a:bodyPr/>
                    <a:lstStyle/>
                    <a:p>
                      <a:endParaRPr lang="cs-CZ"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ulka 16"/>
          <p:cNvGraphicFramePr>
            <a:graphicFrameLocks noGrp="1"/>
          </p:cNvGraphicFramePr>
          <p:nvPr/>
        </p:nvGraphicFramePr>
        <p:xfrm>
          <a:off x="237303" y="1248146"/>
          <a:ext cx="8668822" cy="2823756"/>
        </p:xfrm>
        <a:graphic>
          <a:graphicData uri="http://schemas.openxmlformats.org/drawingml/2006/table">
            <a:tbl>
              <a:tblPr firstRow="1" bandRow="1">
                <a:tableStyleId>{5C22544A-7EE6-4342-B048-85BDC9FD1C3A}</a:tableStyleId>
              </a:tblPr>
              <a:tblGrid>
                <a:gridCol w="2953735"/>
                <a:gridCol w="816441"/>
                <a:gridCol w="816441"/>
                <a:gridCol w="816441"/>
                <a:gridCol w="816441"/>
                <a:gridCol w="707486"/>
                <a:gridCol w="925396"/>
                <a:gridCol w="816441"/>
              </a:tblGrid>
              <a:tr h="354876">
                <a:tc>
                  <a:txBody>
                    <a:bodyPr/>
                    <a:lstStyle/>
                    <a:p>
                      <a:pPr algn="ctr"/>
                      <a:endParaRPr lang="cs-CZ" sz="1200" dirty="0">
                        <a:solidFill>
                          <a:srgbClr val="333399"/>
                        </a:solidFill>
                      </a:endParaRPr>
                    </a:p>
                  </a:txBody>
                  <a:tcPr anchor="ctr">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OČNÍ odd. 13</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HOK odd. 54</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NEUR odd. 31A</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NEUR odd. 31B</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NCHIR odd. 36a</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NCHIR odd. 34</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KOŽNI odd. 10</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no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Celková</a:t>
                      </a:r>
                      <a:r>
                        <a:rPr lang="cs-CZ" sz="1200" b="0" baseline="0" dirty="0" smtClean="0">
                          <a:solidFill>
                            <a:srgbClr val="333399"/>
                          </a:solidFill>
                        </a:rPr>
                        <a:t> spokojenost</a:t>
                      </a:r>
                      <a:endParaRPr lang="cs-CZ" sz="1200" b="0" dirty="0" smtClean="0">
                        <a:solidFill>
                          <a:srgbClr val="333399"/>
                        </a:solidFill>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Přijetí do nemocnice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Respekt, ohled, úcta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Koordinace a integrace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Informace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Tělesné pohodlí</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Citová opora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Zapojení rodiny</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b="1"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Propuštění a pokračování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fontAlgn="base" hangingPunct="0">
              <a:spcBef>
                <a:spcPct val="0"/>
              </a:spcBef>
              <a:spcAft>
                <a:spcPct val="0"/>
              </a:spcAft>
            </a:pPr>
            <a:r>
              <a:rPr lang="cs-CZ" sz="2400" b="1" dirty="0">
                <a:solidFill>
                  <a:srgbClr val="333399"/>
                </a:solidFill>
              </a:rPr>
              <a:t>Přehled statist. významných rozdílů mezi dimenzemi</a:t>
            </a:r>
            <a:br>
              <a:rPr lang="cs-CZ" sz="2400" b="1" dirty="0">
                <a:solidFill>
                  <a:srgbClr val="333399"/>
                </a:solidFill>
              </a:rPr>
            </a:br>
            <a:r>
              <a:rPr lang="cs-CZ" sz="2000" b="1" dirty="0" smtClean="0">
                <a:solidFill>
                  <a:srgbClr val="333399"/>
                </a:solidFill>
              </a:rPr>
              <a:t>FAKULTNÍ NEMOCNICE OLOMOUC – </a:t>
            </a:r>
            <a:r>
              <a:rPr lang="cs-CZ" sz="2000" b="1" dirty="0">
                <a:solidFill>
                  <a:srgbClr val="333399"/>
                </a:solidFill>
              </a:rPr>
              <a:t>ODDĚLENÍ </a:t>
            </a:r>
            <a:endParaRPr lang="en-US" sz="2000" b="1" dirty="0">
              <a:solidFill>
                <a:srgbClr val="FF0000"/>
              </a:solidFill>
            </a:endParaRPr>
          </a:p>
        </p:txBody>
      </p:sp>
      <p:sp>
        <p:nvSpPr>
          <p:cNvPr id="19" name="AutoShape 4"/>
          <p:cNvSpPr>
            <a:spLocks noChangeArrowheads="1"/>
          </p:cNvSpPr>
          <p:nvPr/>
        </p:nvSpPr>
        <p:spPr bwMode="auto">
          <a:xfrm>
            <a:off x="206808" y="1224048"/>
            <a:ext cx="8712968" cy="2853024"/>
          </a:xfrm>
          <a:prstGeom prst="roundRect">
            <a:avLst>
              <a:gd name="adj" fmla="val 1173"/>
            </a:avLst>
          </a:prstGeom>
          <a:noFill/>
          <a:ln w="9525" algn="ctr">
            <a:solidFill>
              <a:srgbClr val="808080"/>
            </a:solidFill>
            <a:round/>
            <a:headEnd/>
            <a:tailEnd/>
          </a:ln>
        </p:spPr>
        <p:txBody>
          <a:bodyPr wrap="none" lIns="91375" tIns="45692" rIns="91375" bIns="45692" anchor="ctr"/>
          <a:lstStyle/>
          <a:p>
            <a:pPr fontAlgn="base">
              <a:spcBef>
                <a:spcPct val="0"/>
              </a:spcBef>
              <a:spcAft>
                <a:spcPct val="0"/>
              </a:spcAft>
            </a:pPr>
            <a:endParaRPr lang="sk-SK" sz="2800" b="1" dirty="0">
              <a:solidFill>
                <a:srgbClr val="333399"/>
              </a:solidFill>
            </a:endParaRPr>
          </a:p>
        </p:txBody>
      </p:sp>
      <p:sp>
        <p:nvSpPr>
          <p:cNvPr id="29" name="TextovéPole 28"/>
          <p:cNvSpPr txBox="1"/>
          <p:nvPr/>
        </p:nvSpPr>
        <p:spPr>
          <a:xfrm>
            <a:off x="1136800" y="5911587"/>
            <a:ext cx="4680520" cy="707886"/>
          </a:xfrm>
          <a:prstGeom prst="rect">
            <a:avLst/>
          </a:prstGeom>
          <a:noFill/>
        </p:spPr>
        <p:txBody>
          <a:bodyPr wrap="square" rtlCol="0">
            <a:spAutoFit/>
          </a:bodyPr>
          <a:lstStyle/>
          <a:p>
            <a:pPr fontAlgn="base">
              <a:lnSpc>
                <a:spcPts val="1600"/>
              </a:lnSpc>
              <a:spcBef>
                <a:spcPct val="0"/>
              </a:spcBef>
              <a:spcAft>
                <a:spcPct val="0"/>
              </a:spcAft>
            </a:pPr>
            <a:r>
              <a:rPr lang="cs-CZ" sz="1000" b="1" dirty="0">
                <a:solidFill>
                  <a:srgbClr val="333399"/>
                </a:solidFill>
              </a:rPr>
              <a:t>… statisticky významně lepší hodnocení než ostatní oddělení</a:t>
            </a:r>
          </a:p>
          <a:p>
            <a:pPr fontAlgn="base">
              <a:lnSpc>
                <a:spcPts val="1600"/>
              </a:lnSpc>
              <a:spcBef>
                <a:spcPct val="0"/>
              </a:spcBef>
              <a:spcAft>
                <a:spcPct val="0"/>
              </a:spcAft>
            </a:pPr>
            <a:r>
              <a:rPr lang="cs-CZ" sz="1000" b="1" dirty="0">
                <a:solidFill>
                  <a:srgbClr val="333399"/>
                </a:solidFill>
              </a:rPr>
              <a:t>… statisticky významně horší hodnocení než ostatní oddělení</a:t>
            </a:r>
          </a:p>
          <a:p>
            <a:pPr fontAlgn="base">
              <a:lnSpc>
                <a:spcPts val="1600"/>
              </a:lnSpc>
              <a:spcBef>
                <a:spcPct val="0"/>
              </a:spcBef>
              <a:spcAft>
                <a:spcPct val="0"/>
              </a:spcAft>
            </a:pPr>
            <a:r>
              <a:rPr lang="cs-CZ" sz="1000" b="1" dirty="0">
                <a:solidFill>
                  <a:srgbClr val="333399"/>
                </a:solidFill>
              </a:rPr>
              <a:t>… mezi odděleními se nepodařilo prokázat statisticky významný rozdíl</a:t>
            </a:r>
          </a:p>
        </p:txBody>
      </p:sp>
      <p:graphicFrame>
        <p:nvGraphicFramePr>
          <p:cNvPr id="6" name="Tabulka 5"/>
          <p:cNvGraphicFramePr>
            <a:graphicFrameLocks noGrp="1"/>
          </p:cNvGraphicFramePr>
          <p:nvPr/>
        </p:nvGraphicFramePr>
        <p:xfrm>
          <a:off x="539552" y="5831907"/>
          <a:ext cx="648072" cy="731520"/>
        </p:xfrm>
        <a:graphic>
          <a:graphicData uri="http://schemas.openxmlformats.org/drawingml/2006/table">
            <a:tbl>
              <a:tblPr firstRow="1" bandRow="1">
                <a:tableStyleId>{5C22544A-7EE6-4342-B048-85BDC9FD1C3A}</a:tableStyleId>
              </a:tblPr>
              <a:tblGrid>
                <a:gridCol w="648072"/>
              </a:tblGrid>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r>
              <a:tr h="216024">
                <a:tc>
                  <a:txBody>
                    <a:bodyPr/>
                    <a:lstStyle/>
                    <a:p>
                      <a:endParaRPr lang="cs-CZ"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ulka 16"/>
          <p:cNvGraphicFramePr>
            <a:graphicFrameLocks noGrp="1"/>
          </p:cNvGraphicFramePr>
          <p:nvPr/>
        </p:nvGraphicFramePr>
        <p:xfrm>
          <a:off x="237303" y="1248146"/>
          <a:ext cx="8668821" cy="2823756"/>
        </p:xfrm>
        <a:graphic>
          <a:graphicData uri="http://schemas.openxmlformats.org/drawingml/2006/table">
            <a:tbl>
              <a:tblPr firstRow="1" bandRow="1">
                <a:tableStyleId>{5C22544A-7EE6-4342-B048-85BDC9FD1C3A}</a:tableStyleId>
              </a:tblPr>
              <a:tblGrid>
                <a:gridCol w="2699493"/>
                <a:gridCol w="746166"/>
                <a:gridCol w="746166"/>
                <a:gridCol w="746166"/>
                <a:gridCol w="746166"/>
                <a:gridCol w="646589"/>
                <a:gridCol w="845743"/>
                <a:gridCol w="746166"/>
                <a:gridCol w="746166"/>
              </a:tblGrid>
              <a:tr h="354876">
                <a:tc>
                  <a:txBody>
                    <a:bodyPr/>
                    <a:lstStyle/>
                    <a:p>
                      <a:pPr algn="ctr"/>
                      <a:endParaRPr lang="cs-CZ" sz="1200" dirty="0">
                        <a:solidFill>
                          <a:srgbClr val="333399"/>
                        </a:solidFill>
                      </a:endParaRPr>
                    </a:p>
                  </a:txBody>
                  <a:tcPr anchor="ctr">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UCOCH odd. 33</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ORT odd. 29B</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3IK odd. 39A</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KNM odd. 40</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PSY odd. 32A+32B</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PORGYN odd. 19B</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PORGYN odd. 18</a:t>
                      </a:r>
                      <a:endParaRPr lang="cs-CZ" sz="1100" b="1" i="0" u="none" strike="noStrike" dirty="0">
                        <a:solidFill>
                          <a:srgbClr val="333399"/>
                        </a:solidFill>
                        <a:latin typeface="Arial"/>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cs-CZ" sz="1100" b="1" i="0" u="none" strike="noStrike" dirty="0" smtClean="0">
                          <a:solidFill>
                            <a:srgbClr val="333399"/>
                          </a:solidFill>
                          <a:latin typeface="+mn-lt"/>
                        </a:rPr>
                        <a:t>PORGYN odd. 17</a:t>
                      </a:r>
                    </a:p>
                  </a:txBody>
                  <a:tcPr marL="9525" marR="9525" marT="9525" marB="0" anchor="ctr">
                    <a:lnL w="6350"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no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Celková</a:t>
                      </a:r>
                      <a:r>
                        <a:rPr lang="cs-CZ" sz="1200" b="0" baseline="0" dirty="0" smtClean="0">
                          <a:solidFill>
                            <a:srgbClr val="333399"/>
                          </a:solidFill>
                        </a:rPr>
                        <a:t> spokojenost</a:t>
                      </a:r>
                      <a:endParaRPr lang="cs-CZ" sz="1200" b="0" dirty="0" smtClean="0">
                        <a:solidFill>
                          <a:srgbClr val="333399"/>
                        </a:solidFill>
                      </a:endParaRP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Přijetí do nemocnice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Respekt, ohled, úcta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Koordinace a integrace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Informace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Tělesné pohodlí</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cs-CZ" sz="1200" dirty="0" smtClean="0">
                          <a:solidFill>
                            <a:srgbClr val="333399"/>
                          </a:solidFill>
                        </a:rPr>
                        <a:t>-</a:t>
                      </a: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Citová opora</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Zapojení rodiny</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b="1"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r h="199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dirty="0" smtClean="0">
                          <a:solidFill>
                            <a:srgbClr val="333399"/>
                          </a:solidFill>
                        </a:rPr>
                        <a:t>Propuštění a pokračování péče</a:t>
                      </a:r>
                    </a:p>
                  </a:txBody>
                  <a:tcPr anchor="ct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endParaRPr lang="cs-CZ" sz="1200" dirty="0">
                        <a:solidFill>
                          <a:srgbClr val="333399"/>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cs-CZ" sz="1200" kern="1200" dirty="0" smtClean="0">
                          <a:solidFill>
                            <a:srgbClr val="333399"/>
                          </a:solidFill>
                          <a:latin typeface="+mn-lt"/>
                          <a:ea typeface="+mn-ea"/>
                          <a:cs typeface="+mn-cs"/>
                        </a:rPr>
                        <a:t>-</a:t>
                      </a:r>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solidFill>
                  </a:tcPr>
                </a:tc>
                <a:tc>
                  <a:txBody>
                    <a:bodyPr/>
                    <a:lstStyle/>
                    <a:p>
                      <a:pPr marL="0" algn="ctr" defTabSz="914400" rtl="0" eaLnBrk="1" latinLnBrk="0" hangingPunct="1"/>
                      <a:endParaRPr lang="cs-CZ" sz="1200" kern="1200" dirty="0">
                        <a:solidFill>
                          <a:srgbClr val="333399"/>
                        </a:solidFill>
                        <a:latin typeface="+mn-lt"/>
                        <a:ea typeface="+mn-ea"/>
                        <a:cs typeface="+mn-cs"/>
                      </a:endParaRPr>
                    </a:p>
                  </a:txBody>
                  <a:tcPr marL="9525" marR="9525" marT="9525" marB="0" anchor="ct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fontAlgn="base" hangingPunct="0">
              <a:spcBef>
                <a:spcPct val="0"/>
              </a:spcBef>
              <a:spcAft>
                <a:spcPct val="0"/>
              </a:spcAft>
            </a:pPr>
            <a:r>
              <a:rPr lang="cs-CZ" sz="2400" b="1" dirty="0">
                <a:solidFill>
                  <a:srgbClr val="333399"/>
                </a:solidFill>
              </a:rPr>
              <a:t>Přehled statist. významných rozdílů mezi dimenzemi</a:t>
            </a:r>
            <a:br>
              <a:rPr lang="cs-CZ" sz="2400" b="1" dirty="0">
                <a:solidFill>
                  <a:srgbClr val="333399"/>
                </a:solidFill>
              </a:rPr>
            </a:br>
            <a:r>
              <a:rPr lang="cs-CZ" sz="2000" b="1" dirty="0" smtClean="0">
                <a:solidFill>
                  <a:srgbClr val="333399"/>
                </a:solidFill>
              </a:rPr>
              <a:t>FAKULTNÍ NEMOCNICE OLOMOUC – </a:t>
            </a:r>
            <a:r>
              <a:rPr lang="cs-CZ" sz="2000" b="1" dirty="0">
                <a:solidFill>
                  <a:srgbClr val="333399"/>
                </a:solidFill>
              </a:rPr>
              <a:t>ODDĚLENÍ </a:t>
            </a:r>
            <a:endParaRPr lang="en-US" sz="2000" b="1" dirty="0">
              <a:solidFill>
                <a:srgbClr val="FF0000"/>
              </a:solidFill>
            </a:endParaRPr>
          </a:p>
        </p:txBody>
      </p:sp>
      <p:sp>
        <p:nvSpPr>
          <p:cNvPr id="19" name="AutoShape 4"/>
          <p:cNvSpPr>
            <a:spLocks noChangeArrowheads="1"/>
          </p:cNvSpPr>
          <p:nvPr/>
        </p:nvSpPr>
        <p:spPr bwMode="auto">
          <a:xfrm>
            <a:off x="206808" y="1224048"/>
            <a:ext cx="8712968" cy="2853024"/>
          </a:xfrm>
          <a:prstGeom prst="roundRect">
            <a:avLst>
              <a:gd name="adj" fmla="val 1173"/>
            </a:avLst>
          </a:prstGeom>
          <a:noFill/>
          <a:ln w="9525" algn="ctr">
            <a:solidFill>
              <a:srgbClr val="808080"/>
            </a:solidFill>
            <a:round/>
            <a:headEnd/>
            <a:tailEnd/>
          </a:ln>
        </p:spPr>
        <p:txBody>
          <a:bodyPr wrap="none" lIns="91375" tIns="45692" rIns="91375" bIns="45692" anchor="ctr"/>
          <a:lstStyle/>
          <a:p>
            <a:pPr fontAlgn="base">
              <a:spcBef>
                <a:spcPct val="0"/>
              </a:spcBef>
              <a:spcAft>
                <a:spcPct val="0"/>
              </a:spcAft>
            </a:pPr>
            <a:endParaRPr lang="sk-SK" sz="2800" b="1" dirty="0">
              <a:solidFill>
                <a:srgbClr val="333399"/>
              </a:solidFill>
            </a:endParaRPr>
          </a:p>
        </p:txBody>
      </p:sp>
      <p:sp>
        <p:nvSpPr>
          <p:cNvPr id="29" name="TextovéPole 28"/>
          <p:cNvSpPr txBox="1"/>
          <p:nvPr/>
        </p:nvSpPr>
        <p:spPr>
          <a:xfrm>
            <a:off x="1136800" y="5911587"/>
            <a:ext cx="4680520" cy="707886"/>
          </a:xfrm>
          <a:prstGeom prst="rect">
            <a:avLst/>
          </a:prstGeom>
          <a:noFill/>
        </p:spPr>
        <p:txBody>
          <a:bodyPr wrap="square" rtlCol="0">
            <a:spAutoFit/>
          </a:bodyPr>
          <a:lstStyle/>
          <a:p>
            <a:pPr fontAlgn="base">
              <a:lnSpc>
                <a:spcPts val="1600"/>
              </a:lnSpc>
              <a:spcBef>
                <a:spcPct val="0"/>
              </a:spcBef>
              <a:spcAft>
                <a:spcPct val="0"/>
              </a:spcAft>
            </a:pPr>
            <a:r>
              <a:rPr lang="cs-CZ" sz="1000" b="1" dirty="0">
                <a:solidFill>
                  <a:srgbClr val="333399"/>
                </a:solidFill>
              </a:rPr>
              <a:t>… statisticky významně lepší hodnocení než ostatní oddělení</a:t>
            </a:r>
          </a:p>
          <a:p>
            <a:pPr fontAlgn="base">
              <a:lnSpc>
                <a:spcPts val="1600"/>
              </a:lnSpc>
              <a:spcBef>
                <a:spcPct val="0"/>
              </a:spcBef>
              <a:spcAft>
                <a:spcPct val="0"/>
              </a:spcAft>
            </a:pPr>
            <a:r>
              <a:rPr lang="cs-CZ" sz="1000" b="1" dirty="0">
                <a:solidFill>
                  <a:srgbClr val="333399"/>
                </a:solidFill>
              </a:rPr>
              <a:t>… statisticky významně horší hodnocení než ostatní oddělení</a:t>
            </a:r>
          </a:p>
          <a:p>
            <a:pPr fontAlgn="base">
              <a:lnSpc>
                <a:spcPts val="1600"/>
              </a:lnSpc>
              <a:spcBef>
                <a:spcPct val="0"/>
              </a:spcBef>
              <a:spcAft>
                <a:spcPct val="0"/>
              </a:spcAft>
            </a:pPr>
            <a:r>
              <a:rPr lang="cs-CZ" sz="1000" b="1" dirty="0">
                <a:solidFill>
                  <a:srgbClr val="333399"/>
                </a:solidFill>
              </a:rPr>
              <a:t>… mezi odděleními se nepodařilo prokázat statisticky významný rozdíl</a:t>
            </a:r>
          </a:p>
        </p:txBody>
      </p:sp>
      <p:graphicFrame>
        <p:nvGraphicFramePr>
          <p:cNvPr id="6" name="Tabulka 5"/>
          <p:cNvGraphicFramePr>
            <a:graphicFrameLocks noGrp="1"/>
          </p:cNvGraphicFramePr>
          <p:nvPr/>
        </p:nvGraphicFramePr>
        <p:xfrm>
          <a:off x="539552" y="5831907"/>
          <a:ext cx="648072" cy="731520"/>
        </p:xfrm>
        <a:graphic>
          <a:graphicData uri="http://schemas.openxmlformats.org/drawingml/2006/table">
            <a:tbl>
              <a:tblPr firstRow="1" bandRow="1">
                <a:tableStyleId>{5C22544A-7EE6-4342-B048-85BDC9FD1C3A}</a:tableStyleId>
              </a:tblPr>
              <a:tblGrid>
                <a:gridCol w="648072"/>
              </a:tblGrid>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r h="216024">
                <a:tc>
                  <a:txBody>
                    <a:bodyPr/>
                    <a:lstStyle/>
                    <a:p>
                      <a:pPr algn="ctr"/>
                      <a:r>
                        <a:rPr lang="cs-CZ" sz="1000" b="0" dirty="0" smtClean="0">
                          <a:solidFill>
                            <a:srgbClr val="333399"/>
                          </a:solidFill>
                        </a:rPr>
                        <a:t>-</a:t>
                      </a:r>
                      <a:endParaRPr lang="cs-CZ" sz="1000" b="0" dirty="0">
                        <a:solidFill>
                          <a:srgbClr val="33339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0000"/>
                    </a:solidFill>
                  </a:tcPr>
                </a:tc>
              </a:tr>
              <a:tr h="216024">
                <a:tc>
                  <a:txBody>
                    <a:bodyPr/>
                    <a:lstStyle/>
                    <a:p>
                      <a:endParaRPr lang="cs-CZ"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 10"/>
          <p:cNvGraphicFramePr/>
          <p:nvPr>
            <p:extLst>
              <p:ext uri="{D42A27DB-BD31-4B8C-83A1-F6EECF244321}">
                <p14:modId xmlns="" xmlns:p14="http://schemas.microsoft.com/office/powerpoint/2010/main" val="2013434011"/>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ORT 29A</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83772509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117010228"/>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85329"/>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221251638"/>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906219448"/>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89,2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75,2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2" name="Tabulka 11"/>
          <p:cNvGraphicFramePr>
            <a:graphicFrameLocks noGrp="1"/>
          </p:cNvGraphicFramePr>
          <p:nvPr>
            <p:extLst>
              <p:ext uri="{D42A27DB-BD31-4B8C-83A1-F6EECF244321}">
                <p14:modId xmlns="" xmlns:p14="http://schemas.microsoft.com/office/powerpoint/2010/main" val="2474784094"/>
              </p:ext>
            </p:extLst>
          </p:nvPr>
        </p:nvGraphicFramePr>
        <p:xfrm>
          <a:off x="755576" y="4186010"/>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78,4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3" name="Tabulka 12"/>
          <p:cNvGraphicFramePr>
            <a:graphicFrameLocks noGrp="1"/>
          </p:cNvGraphicFramePr>
          <p:nvPr>
            <p:extLst>
              <p:ext uri="{D42A27DB-BD31-4B8C-83A1-F6EECF244321}">
                <p14:modId xmlns="" xmlns:p14="http://schemas.microsoft.com/office/powerpoint/2010/main" val="2686120474"/>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n=1870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1818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1847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2295238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960553375"/>
              </p:ext>
            </p:extLst>
          </p:nvPr>
        </p:nvGraphicFramePr>
        <p:xfrm>
          <a:off x="323528" y="105273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pl-PL" sz="2400" b="1" dirty="0"/>
              <a:t>FN OL: PRAC odd. 43</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3146417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241021116"/>
              </p:ext>
            </p:extLst>
          </p:nvPr>
        </p:nvGraphicFramePr>
        <p:xfrm>
          <a:off x="662383" y="5072074"/>
          <a:ext cx="8089740" cy="1442410"/>
        </p:xfrm>
        <a:graphic>
          <a:graphicData uri="http://schemas.openxmlformats.org/drawingml/2006/table">
            <a:tbl>
              <a:tblPr firstRow="1" bandRow="1">
                <a:tableStyleId>{5C22544A-7EE6-4342-B048-85BDC9FD1C3A}</a:tableStyleId>
              </a:tblPr>
              <a:tblGrid>
                <a:gridCol w="1008113"/>
                <a:gridCol w="789607"/>
                <a:gridCol w="898860"/>
                <a:gridCol w="898860"/>
                <a:gridCol w="898860"/>
                <a:gridCol w="999493"/>
                <a:gridCol w="798227"/>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747020615"/>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62729416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84,8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470784202"/>
              </p:ext>
            </p:extLst>
          </p:nvPr>
        </p:nvGraphicFramePr>
        <p:xfrm>
          <a:off x="741928"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139413312"/>
              </p:ext>
            </p:extLst>
          </p:nvPr>
        </p:nvGraphicFramePr>
        <p:xfrm>
          <a:off x="800288"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n=1897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1846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21998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ulka 35"/>
          <p:cNvGraphicFramePr>
            <a:graphicFrameLocks noGrp="1"/>
          </p:cNvGraphicFramePr>
          <p:nvPr/>
        </p:nvGraphicFramePr>
        <p:xfrm>
          <a:off x="152215" y="1052736"/>
          <a:ext cx="8806742" cy="2407131"/>
        </p:xfrm>
        <a:graphic>
          <a:graphicData uri="http://schemas.openxmlformats.org/drawingml/2006/table">
            <a:tbl>
              <a:tblPr/>
              <a:tblGrid>
                <a:gridCol w="2619585"/>
                <a:gridCol w="936104"/>
                <a:gridCol w="2448272"/>
                <a:gridCol w="2802781"/>
              </a:tblGrid>
              <a:tr h="304011">
                <a:tc gridSpan="4">
                  <a:txBody>
                    <a:bodyPr/>
                    <a:lstStyle/>
                    <a:p>
                      <a:pPr algn="ctr" fontAlgn="b"/>
                      <a:r>
                        <a:rPr lang="cs-CZ" sz="1200" b="1" i="0" u="none" strike="noStrike" dirty="0" smtClean="0">
                          <a:solidFill>
                            <a:srgbClr val="333399"/>
                          </a:solidFill>
                          <a:latin typeface="Arial"/>
                        </a:rPr>
                        <a:t>ZÚČASTNĚNÁ</a:t>
                      </a:r>
                      <a:r>
                        <a:rPr lang="cs-CZ" sz="1200" b="1" i="0" u="none" strike="noStrike" baseline="0" dirty="0" smtClean="0">
                          <a:solidFill>
                            <a:srgbClr val="333399"/>
                          </a:solidFill>
                          <a:latin typeface="Arial"/>
                        </a:rPr>
                        <a:t> ODDĚLENÍ</a:t>
                      </a:r>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c hMerge="1">
                  <a:txBody>
                    <a:bodyPr/>
                    <a:lstStyle/>
                    <a:p>
                      <a:pPr algn="ctr" fontAlgn="b"/>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187084">
                <a:tc>
                  <a:txBody>
                    <a:bodyPr/>
                    <a:lstStyle/>
                    <a:p>
                      <a:pPr algn="l" fontAlgn="ctr"/>
                      <a:r>
                        <a:rPr lang="cs-CZ" sz="1200" b="1" i="0" u="none" strike="noStrike" dirty="0" smtClean="0">
                          <a:solidFill>
                            <a:srgbClr val="333399"/>
                          </a:solidFill>
                          <a:latin typeface="Arial"/>
                        </a:rPr>
                        <a:t>Název oddělení</a:t>
                      </a:r>
                      <a:endParaRPr lang="cs-CZ" sz="1200" b="1" i="0" u="none" strike="noStrike" dirty="0">
                        <a:solidFill>
                          <a:srgbClr val="333399"/>
                        </a:solidFill>
                        <a:latin typeface="Arial"/>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Počet dotazníků</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Dostatečný počet dotazníků pro samostatné vyhodnocení</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Sloučení s jiným pracovištěm pro potřeby zpracování dat</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UCOCH odd. 33</a:t>
                      </a:r>
                    </a:p>
                  </a:txBody>
                  <a:tcPr marL="9525" marR="9525" marT="9525" marB="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83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RHC odd. 44</a:t>
                      </a:r>
                    </a:p>
                  </a:txBody>
                  <a:tcPr marL="9525" marR="9525" marT="9525" marB="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PCHIR odd. 49</a:t>
                      </a:r>
                    </a:p>
                  </a:txBody>
                  <a:tcPr marL="9525" marR="9525" marT="9525" marB="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55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TRAU odd. 27</a:t>
                      </a:r>
                    </a:p>
                  </a:txBody>
                  <a:tcPr marL="9525" marR="9525" marT="9525" marB="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114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HOK odd. 54</a:t>
                      </a:r>
                    </a:p>
                  </a:txBody>
                  <a:tcPr marL="9525" marR="9525" marT="9525" marB="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KCHIR odd. 50</a:t>
                      </a:r>
                    </a:p>
                  </a:txBody>
                  <a:tcPr marL="9525" marR="9525" marT="9525" marB="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47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NE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Zúčastněná oddělení III.</a:t>
            </a:r>
            <a:br>
              <a:rPr lang="cs-CZ" sz="2400" dirty="0" smtClean="0"/>
            </a:br>
            <a:r>
              <a:rPr lang="en-US" sz="2000" dirty="0" smtClean="0"/>
              <a:t>FN OLOMOUC</a:t>
            </a:r>
            <a:endParaRPr lang="en-US" sz="2000" dirty="0">
              <a:solidFill>
                <a:srgbClr val="FF0000"/>
              </a:solidFill>
            </a:endParaRPr>
          </a:p>
        </p:txBody>
      </p:sp>
      <p:sp>
        <p:nvSpPr>
          <p:cNvPr id="37" name="AutoShape 4"/>
          <p:cNvSpPr>
            <a:spLocks noChangeArrowheads="1"/>
          </p:cNvSpPr>
          <p:nvPr/>
        </p:nvSpPr>
        <p:spPr bwMode="auto">
          <a:xfrm>
            <a:off x="126000" y="980728"/>
            <a:ext cx="8892000" cy="252028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sz="1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2688206044"/>
              </p:ext>
            </p:extLst>
          </p:nvPr>
        </p:nvGraphicFramePr>
        <p:xfrm>
          <a:off x="323528" y="1052736"/>
          <a:ext cx="8136904"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ONK odd. 42B</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5947560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273533244"/>
              </p:ext>
            </p:extLst>
          </p:nvPr>
        </p:nvGraphicFramePr>
        <p:xfrm>
          <a:off x="638856" y="5072074"/>
          <a:ext cx="8017731" cy="1442410"/>
        </p:xfrm>
        <a:graphic>
          <a:graphicData uri="http://schemas.openxmlformats.org/drawingml/2006/table">
            <a:tbl>
              <a:tblPr firstRow="1" bandRow="1">
                <a:tableStyleId>{5C22544A-7EE6-4342-B048-85BDC9FD1C3A}</a:tableStyleId>
              </a:tblPr>
              <a:tblGrid>
                <a:gridCol w="936104"/>
                <a:gridCol w="845614"/>
                <a:gridCol w="890859"/>
                <a:gridCol w="972535"/>
                <a:gridCol w="809183"/>
                <a:gridCol w="890859"/>
                <a:gridCol w="890859"/>
                <a:gridCol w="890859"/>
                <a:gridCol w="890859"/>
              </a:tblGrid>
              <a:tr h="1442410">
                <a:tc>
                  <a:txBody>
                    <a:bodyPr/>
                    <a:lstStyle/>
                    <a:p>
                      <a:pPr algn="ctr"/>
                      <a:r>
                        <a:rPr lang="en-US" sz="1000" b="1"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207209789"/>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4188736799"/>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77,2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915104638"/>
              </p:ext>
            </p:extLst>
          </p:nvPr>
        </p:nvGraphicFramePr>
        <p:xfrm>
          <a:off x="755576" y="4251234"/>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1965606486"/>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65830"/>
                <a:gridCol w="883948"/>
                <a:gridCol w="874889"/>
                <a:gridCol w="874889"/>
                <a:gridCol w="874889"/>
                <a:gridCol w="874889"/>
                <a:gridCol w="874889"/>
                <a:gridCol w="874889"/>
              </a:tblGrid>
              <a:tr h="214314">
                <a:tc>
                  <a:txBody>
                    <a:bodyPr/>
                    <a:lstStyle/>
                    <a:p>
                      <a:pPr algn="ctr"/>
                      <a:r>
                        <a:rPr lang="cs-CZ" sz="800" b="0" smtClean="0">
                          <a:solidFill>
                            <a:srgbClr val="3366FF"/>
                          </a:solidFill>
                        </a:rPr>
                        <a:t>n=1907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1907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8874333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4116201384"/>
              </p:ext>
            </p:extLst>
          </p:nvPr>
        </p:nvGraphicFramePr>
        <p:xfrm>
          <a:off x="395536" y="1065846"/>
          <a:ext cx="8069074"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PLIC odd. 24</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3776754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863656396"/>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85329"/>
                <a:gridCol w="890859"/>
                <a:gridCol w="890859"/>
                <a:gridCol w="890859"/>
                <a:gridCol w="890859"/>
                <a:gridCol w="890859"/>
                <a:gridCol w="890859"/>
              </a:tblGrid>
              <a:tr h="1442410">
                <a:tc>
                  <a:txBody>
                    <a:bodyPr/>
                    <a:lstStyle/>
                    <a:p>
                      <a:pPr algn="ctr"/>
                      <a:r>
                        <a:rPr lang="en-US" sz="1000" b="1"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119018274"/>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540787343"/>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100,0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91601134"/>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75,8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2133245289"/>
              </p:ext>
            </p:extLst>
          </p:nvPr>
        </p:nvGraphicFramePr>
        <p:xfrm>
          <a:off x="796520" y="4711306"/>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5417357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764403700"/>
              </p:ext>
            </p:extLst>
          </p:nvPr>
        </p:nvGraphicFramePr>
        <p:xfrm>
          <a:off x="319350"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a:t>
            </a:r>
            <a:r>
              <a:rPr lang="en-US" sz="2400" b="1" dirty="0" smtClean="0"/>
              <a:t>PLI</a:t>
            </a:r>
            <a:r>
              <a:rPr lang="cs-CZ" sz="2400" b="1" dirty="0" smtClean="0"/>
              <a:t>C</a:t>
            </a:r>
            <a:r>
              <a:rPr lang="en-US" sz="2400" b="1" dirty="0" smtClean="0"/>
              <a:t> </a:t>
            </a:r>
            <a:r>
              <a:rPr lang="en-US" sz="2400" b="1" dirty="0"/>
              <a:t>odd. 25</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97078381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354830609"/>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85329"/>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933783295"/>
              </p:ext>
            </p:extLst>
          </p:nvPr>
        </p:nvGraphicFramePr>
        <p:xfrm>
          <a:off x="743049" y="4567480"/>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843456895"/>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95,7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3042190519"/>
              </p:ext>
            </p:extLst>
          </p:nvPr>
        </p:nvGraphicFramePr>
        <p:xfrm>
          <a:off x="741928"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78,2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972457689"/>
              </p:ext>
            </p:extLst>
          </p:nvPr>
        </p:nvGraphicFramePr>
        <p:xfrm>
          <a:off x="802455" y="4719880"/>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1845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1873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40801795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2146102807"/>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PLIC odd. 26</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894797060"/>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464496305"/>
              </p:ext>
            </p:extLst>
          </p:nvPr>
        </p:nvGraphicFramePr>
        <p:xfrm>
          <a:off x="635087" y="5072074"/>
          <a:ext cx="8089740" cy="1442410"/>
        </p:xfrm>
        <a:graphic>
          <a:graphicData uri="http://schemas.openxmlformats.org/drawingml/2006/table">
            <a:tbl>
              <a:tblPr firstRow="1" bandRow="1">
                <a:tableStyleId>{5C22544A-7EE6-4342-B048-85BDC9FD1C3A}</a:tableStyleId>
              </a:tblPr>
              <a:tblGrid>
                <a:gridCol w="936105"/>
                <a:gridCol w="861615"/>
                <a:gridCol w="898860"/>
                <a:gridCol w="952301"/>
                <a:gridCol w="845419"/>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286201338"/>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799556436"/>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1708989326"/>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2069936846"/>
              </p:ext>
            </p:extLst>
          </p:nvPr>
        </p:nvGraphicFramePr>
        <p:xfrm>
          <a:off x="796520" y="4713016"/>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n=1886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1835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1885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1170122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429973986"/>
              </p:ext>
            </p:extLst>
          </p:nvPr>
        </p:nvGraphicFramePr>
        <p:xfrm>
          <a:off x="251520"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nl-NL" sz="2400" b="1" dirty="0"/>
              <a:t>FN OL: 2IK odd. 30C</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83743954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153822700"/>
              </p:ext>
            </p:extLst>
          </p:nvPr>
        </p:nvGraphicFramePr>
        <p:xfrm>
          <a:off x="658724" y="5072074"/>
          <a:ext cx="8089740" cy="1442410"/>
        </p:xfrm>
        <a:graphic>
          <a:graphicData uri="http://schemas.openxmlformats.org/drawingml/2006/table">
            <a:tbl>
              <a:tblPr firstRow="1" bandRow="1">
                <a:tableStyleId>{5C22544A-7EE6-4342-B048-85BDC9FD1C3A}</a:tableStyleId>
              </a:tblPr>
              <a:tblGrid>
                <a:gridCol w="936105"/>
                <a:gridCol w="744923"/>
                <a:gridCol w="1015552"/>
                <a:gridCol w="898860"/>
                <a:gridCol w="898860"/>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764179627"/>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205839798"/>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155149645"/>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80,0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1551678993"/>
              </p:ext>
            </p:extLst>
          </p:nvPr>
        </p:nvGraphicFramePr>
        <p:xfrm>
          <a:off x="788807" y="4713016"/>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1859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4080340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097665891"/>
              </p:ext>
            </p:extLst>
          </p:nvPr>
        </p:nvGraphicFramePr>
        <p:xfrm>
          <a:off x="319350"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nl-NL" sz="2400" b="1" dirty="0"/>
              <a:t>FN OL: 2IK odd. 30B</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11895543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927254121"/>
              </p:ext>
            </p:extLst>
          </p:nvPr>
        </p:nvGraphicFramePr>
        <p:xfrm>
          <a:off x="666152" y="5072074"/>
          <a:ext cx="8017731" cy="1442410"/>
        </p:xfrm>
        <a:graphic>
          <a:graphicData uri="http://schemas.openxmlformats.org/drawingml/2006/table">
            <a:tbl>
              <a:tblPr firstRow="1" bandRow="1">
                <a:tableStyleId>{5C22544A-7EE6-4342-B048-85BDC9FD1C3A}</a:tableStyleId>
              </a:tblPr>
              <a:tblGrid>
                <a:gridCol w="936104"/>
                <a:gridCol w="809504"/>
                <a:gridCol w="1008112"/>
                <a:gridCol w="809716"/>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772172881"/>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973580769"/>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72,0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875750293"/>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190378611"/>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n=1914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9711029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1513536432"/>
              </p:ext>
            </p:extLst>
          </p:nvPr>
        </p:nvGraphicFramePr>
        <p:xfrm>
          <a:off x="395536" y="105273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nl-NL" sz="2400" b="1" dirty="0"/>
              <a:t>FN OL: 1IK odd. 4+4A</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72991109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065650824"/>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36104"/>
                <a:gridCol w="1008112"/>
                <a:gridCol w="822831"/>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440717663"/>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770450058"/>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84,1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82,9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1195132669"/>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75,8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1757827043"/>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3781116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170284428"/>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nl-NL" sz="2400" b="1" dirty="0"/>
              <a:t>FN OL: 1IK odd. 1+2</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28793761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021915857"/>
              </p:ext>
            </p:extLst>
          </p:nvPr>
        </p:nvGraphicFramePr>
        <p:xfrm>
          <a:off x="666152" y="5072074"/>
          <a:ext cx="8017731" cy="1442410"/>
        </p:xfrm>
        <a:graphic>
          <a:graphicData uri="http://schemas.openxmlformats.org/drawingml/2006/table">
            <a:tbl>
              <a:tblPr firstRow="1" bandRow="1">
                <a:tableStyleId>{5C22544A-7EE6-4342-B048-85BDC9FD1C3A}</a:tableStyleId>
              </a:tblPr>
              <a:tblGrid>
                <a:gridCol w="936104"/>
                <a:gridCol w="953520"/>
                <a:gridCol w="782953"/>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818030588"/>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683838435"/>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75,4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83,3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75,2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73,6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4201582977"/>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80,8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4275269672"/>
              </p:ext>
            </p:extLst>
          </p:nvPr>
        </p:nvGraphicFramePr>
        <p:xfrm>
          <a:off x="782872" y="4711306"/>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n=1913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8330124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802594249"/>
              </p:ext>
            </p:extLst>
          </p:nvPr>
        </p:nvGraphicFramePr>
        <p:xfrm>
          <a:off x="323528" y="1052736"/>
          <a:ext cx="8285098"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RHC odd. 44</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66473975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789038304"/>
              </p:ext>
            </p:extLst>
          </p:nvPr>
        </p:nvGraphicFramePr>
        <p:xfrm>
          <a:off x="666152" y="5072074"/>
          <a:ext cx="8017731" cy="1442410"/>
        </p:xfrm>
        <a:graphic>
          <a:graphicData uri="http://schemas.openxmlformats.org/drawingml/2006/table">
            <a:tbl>
              <a:tblPr firstRow="1" bandRow="1">
                <a:tableStyleId>{5C22544A-7EE6-4342-B048-85BDC9FD1C3A}</a:tableStyleId>
              </a:tblPr>
              <a:tblGrid>
                <a:gridCol w="936104"/>
                <a:gridCol w="845614"/>
                <a:gridCol w="890859"/>
                <a:gridCol w="1017247"/>
                <a:gridCol w="764471"/>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730971908"/>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334245592"/>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91,2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94,8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94,8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382288113"/>
              </p:ext>
            </p:extLst>
          </p:nvPr>
        </p:nvGraphicFramePr>
        <p:xfrm>
          <a:off x="741928"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4245491773"/>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1860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7348717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1235252077"/>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UROL odd. 20</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16831781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053760757"/>
              </p:ext>
            </p:extLst>
          </p:nvPr>
        </p:nvGraphicFramePr>
        <p:xfrm>
          <a:off x="648735" y="5072074"/>
          <a:ext cx="8089740" cy="1442410"/>
        </p:xfrm>
        <a:graphic>
          <a:graphicData uri="http://schemas.openxmlformats.org/drawingml/2006/table">
            <a:tbl>
              <a:tblPr firstRow="1" bandRow="1">
                <a:tableStyleId>{5C22544A-7EE6-4342-B048-85BDC9FD1C3A}</a:tableStyleId>
              </a:tblPr>
              <a:tblGrid>
                <a:gridCol w="936105"/>
                <a:gridCol w="754912"/>
                <a:gridCol w="1005563"/>
                <a:gridCol w="898860"/>
                <a:gridCol w="898860"/>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527317596"/>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740850374"/>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73,3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285563988"/>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75,9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007687779"/>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n=1853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1803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1852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956949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Návratnost dotazníků – ODDĚLENÍ I. </a:t>
            </a:r>
            <a:br>
              <a:rPr lang="cs-CZ" sz="2400" b="1" dirty="0" smtClean="0"/>
            </a:br>
            <a:r>
              <a:rPr lang="en-US" sz="2000" dirty="0" smtClean="0"/>
              <a:t>FN OLOMOUC</a:t>
            </a:r>
            <a:endParaRPr lang="cs-CZ" sz="2000" dirty="0" smtClean="0"/>
          </a:p>
        </p:txBody>
      </p:sp>
      <p:cxnSp>
        <p:nvCxnSpPr>
          <p:cNvPr id="13" name="Přímá spojovací čára 12"/>
          <p:cNvCxnSpPr>
            <a:stCxn id="21" idx="3"/>
            <a:endCxn id="36" idx="1"/>
          </p:cNvCxnSpPr>
          <p:nvPr/>
        </p:nvCxnSpPr>
        <p:spPr bwMode="auto">
          <a:xfrm flipV="1">
            <a:off x="1020744" y="6237312"/>
            <a:ext cx="7116156" cy="1161"/>
          </a:xfrm>
          <a:prstGeom prst="line">
            <a:avLst/>
          </a:prstGeom>
          <a:noFill/>
          <a:ln w="25400" cap="flat" cmpd="sng" algn="ctr">
            <a:solidFill>
              <a:srgbClr val="800080"/>
            </a:solidFill>
            <a:prstDash val="solid"/>
            <a:round/>
            <a:headEnd type="none" w="med" len="med"/>
            <a:tailEnd type="none" w="med" len="med"/>
          </a:ln>
          <a:effectLst/>
        </p:spPr>
      </p:cxnSp>
      <p:cxnSp>
        <p:nvCxnSpPr>
          <p:cNvPr id="14" name="Přímá spojovací čára 13"/>
          <p:cNvCxnSpPr>
            <a:stCxn id="25" idx="3"/>
            <a:endCxn id="37" idx="1"/>
          </p:cNvCxnSpPr>
          <p:nvPr/>
        </p:nvCxnSpPr>
        <p:spPr bwMode="auto">
          <a:xfrm flipV="1">
            <a:off x="1020744" y="5602888"/>
            <a:ext cx="7116160" cy="2322"/>
          </a:xfrm>
          <a:prstGeom prst="line">
            <a:avLst/>
          </a:prstGeom>
          <a:noFill/>
          <a:ln w="25400" cap="flat" cmpd="sng" algn="ctr">
            <a:solidFill>
              <a:srgbClr val="3366FF"/>
            </a:solidFill>
            <a:prstDash val="solid"/>
            <a:round/>
            <a:headEnd type="none" w="med" len="med"/>
            <a:tailEnd type="none" w="med" len="med"/>
          </a:ln>
          <a:effectLst/>
        </p:spPr>
      </p:cxnSp>
      <p:graphicFrame>
        <p:nvGraphicFramePr>
          <p:cNvPr id="16" name="Graf 15"/>
          <p:cNvGraphicFramePr/>
          <p:nvPr/>
        </p:nvGraphicFramePr>
        <p:xfrm>
          <a:off x="539552" y="1111096"/>
          <a:ext cx="8604448"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ulka 16"/>
          <p:cNvGraphicFramePr>
            <a:graphicFrameLocks noGrp="1"/>
          </p:cNvGraphicFramePr>
          <p:nvPr>
            <p:extLst>
              <p:ext uri="{D42A27DB-BD31-4B8C-83A1-F6EECF244321}">
                <p14:modId xmlns="" xmlns:p14="http://schemas.microsoft.com/office/powerpoint/2010/main" val="2992069491"/>
              </p:ext>
            </p:extLst>
          </p:nvPr>
        </p:nvGraphicFramePr>
        <p:xfrm>
          <a:off x="1115616" y="4784042"/>
          <a:ext cx="7776867" cy="589174"/>
        </p:xfrm>
        <a:graphic>
          <a:graphicData uri="http://schemas.openxmlformats.org/drawingml/2006/table">
            <a:tbl>
              <a:tblPr firstRow="1" bandRow="1">
                <a:tableStyleId>{5C22544A-7EE6-4342-B048-85BDC9FD1C3A}</a:tableStyleId>
              </a:tblPr>
              <a:tblGrid>
                <a:gridCol w="1110981"/>
                <a:gridCol w="1110981"/>
                <a:gridCol w="1110981"/>
                <a:gridCol w="1110981"/>
                <a:gridCol w="1110981"/>
                <a:gridCol w="1141839"/>
                <a:gridCol w="1080123"/>
              </a:tblGrid>
              <a:tr h="589174">
                <a:tc>
                  <a:txBody>
                    <a:bodyPr/>
                    <a:lstStyle/>
                    <a:p>
                      <a:pPr algn="ctr" fontAlgn="ctr"/>
                      <a:r>
                        <a:rPr lang="cs-CZ" sz="1000" b="1" i="0" u="none" strike="noStrike" dirty="0">
                          <a:solidFill>
                            <a:srgbClr val="333399"/>
                          </a:solidFill>
                          <a:latin typeface="Arial"/>
                        </a:rPr>
                        <a:t>1IK odd. 1+2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1IK odd. 4+4A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2IK odd. 30B</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2IK odd. 30C</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3IK odd. 39A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3IK odd. 39B+C</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dirty="0">
                          <a:solidFill>
                            <a:srgbClr val="333399"/>
                          </a:solidFill>
                          <a:latin typeface="Arial"/>
                        </a:rPr>
                        <a:t>1CHIR odd. 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8" name="Zaoblený obdélník 17"/>
          <p:cNvSpPr/>
          <p:nvPr/>
        </p:nvSpPr>
        <p:spPr bwMode="auto">
          <a:xfrm>
            <a:off x="125963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i="0" u="none" strike="noStrike" cap="none" normalizeH="0" baseline="0" dirty="0" smtClean="0">
                <a:ln>
                  <a:noFill/>
                </a:ln>
                <a:solidFill>
                  <a:srgbClr val="800080"/>
                </a:solidFill>
                <a:effectLst/>
                <a:latin typeface="Arial" pitchFamily="34" charset="0"/>
              </a:rPr>
              <a:t>42%</a:t>
            </a:r>
          </a:p>
        </p:txBody>
      </p:sp>
      <p:sp>
        <p:nvSpPr>
          <p:cNvPr id="19" name="Zaoblený obdélník 18"/>
          <p:cNvSpPr/>
          <p:nvPr/>
        </p:nvSpPr>
        <p:spPr bwMode="auto">
          <a:xfrm>
            <a:off x="352839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83</a:t>
            </a:r>
            <a:r>
              <a:rPr kumimoji="0" lang="cs-CZ" sz="1400" b="1" i="0" u="none" strike="noStrike" cap="none" normalizeH="0" baseline="0" dirty="0" smtClean="0">
                <a:ln>
                  <a:noFill/>
                </a:ln>
                <a:solidFill>
                  <a:srgbClr val="800080"/>
                </a:solidFill>
                <a:effectLst/>
                <a:latin typeface="Arial" pitchFamily="34" charset="0"/>
              </a:rPr>
              <a:t>%</a:t>
            </a:r>
          </a:p>
        </p:txBody>
      </p:sp>
      <p:sp>
        <p:nvSpPr>
          <p:cNvPr id="20" name="Zaoblený obdélník 19"/>
          <p:cNvSpPr/>
          <p:nvPr/>
        </p:nvSpPr>
        <p:spPr bwMode="auto">
          <a:xfrm>
            <a:off x="5832648"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100</a:t>
            </a:r>
            <a:r>
              <a:rPr kumimoji="0" lang="cs-CZ" sz="1400" b="1" i="0" u="none" strike="noStrike" cap="none" normalizeH="0" baseline="0" dirty="0" smtClean="0">
                <a:ln>
                  <a:noFill/>
                </a:ln>
                <a:solidFill>
                  <a:srgbClr val="800080"/>
                </a:solidFill>
                <a:effectLst/>
                <a:latin typeface="Arial" pitchFamily="34" charset="0"/>
              </a:rPr>
              <a:t>%</a:t>
            </a:r>
          </a:p>
        </p:txBody>
      </p:sp>
      <p:sp>
        <p:nvSpPr>
          <p:cNvPr id="21" name="TextovéPole 20"/>
          <p:cNvSpPr txBox="1"/>
          <p:nvPr/>
        </p:nvSpPr>
        <p:spPr>
          <a:xfrm>
            <a:off x="-382904" y="6007640"/>
            <a:ext cx="1403648" cy="461665"/>
          </a:xfrm>
          <a:prstGeom prst="rect">
            <a:avLst/>
          </a:prstGeom>
          <a:noFill/>
        </p:spPr>
        <p:txBody>
          <a:bodyPr wrap="square" rtlCol="0">
            <a:spAutoFit/>
          </a:bodyPr>
          <a:lstStyle/>
          <a:p>
            <a:pPr algn="r"/>
            <a:r>
              <a:rPr lang="cs-CZ" sz="1200" dirty="0" smtClean="0">
                <a:solidFill>
                  <a:srgbClr val="800080"/>
                </a:solidFill>
              </a:rPr>
              <a:t>Návratnost dotazníků</a:t>
            </a:r>
            <a:endParaRPr lang="cs-CZ" sz="1200" dirty="0">
              <a:solidFill>
                <a:srgbClr val="800080"/>
              </a:solidFill>
            </a:endParaRPr>
          </a:p>
        </p:txBody>
      </p:sp>
      <p:sp>
        <p:nvSpPr>
          <p:cNvPr id="22" name="Zaoblený obdélník 21"/>
          <p:cNvSpPr/>
          <p:nvPr/>
        </p:nvSpPr>
        <p:spPr bwMode="auto">
          <a:xfrm>
            <a:off x="1259632"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31</a:t>
            </a:r>
            <a:endParaRPr kumimoji="0" lang="cs-CZ" sz="1400" i="0" u="none" strike="noStrike" cap="none" normalizeH="0" baseline="0" dirty="0" smtClean="0">
              <a:ln>
                <a:noFill/>
              </a:ln>
              <a:solidFill>
                <a:srgbClr val="3366FF"/>
              </a:solidFill>
              <a:effectLst/>
              <a:latin typeface="Arial" pitchFamily="34" charset="0"/>
            </a:endParaRPr>
          </a:p>
        </p:txBody>
      </p:sp>
      <p:sp>
        <p:nvSpPr>
          <p:cNvPr id="23" name="Zaoblený obdélník 22"/>
          <p:cNvSpPr/>
          <p:nvPr/>
        </p:nvSpPr>
        <p:spPr bwMode="auto">
          <a:xfrm>
            <a:off x="3528394"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30</a:t>
            </a:r>
          </a:p>
        </p:txBody>
      </p:sp>
      <p:sp>
        <p:nvSpPr>
          <p:cNvPr id="24" name="Zaoblený obdélník 23"/>
          <p:cNvSpPr/>
          <p:nvPr/>
        </p:nvSpPr>
        <p:spPr bwMode="auto">
          <a:xfrm>
            <a:off x="5832652"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58</a:t>
            </a:r>
          </a:p>
        </p:txBody>
      </p:sp>
      <p:sp>
        <p:nvSpPr>
          <p:cNvPr id="25" name="TextovéPole 24"/>
          <p:cNvSpPr txBox="1"/>
          <p:nvPr/>
        </p:nvSpPr>
        <p:spPr>
          <a:xfrm>
            <a:off x="-382904" y="5282044"/>
            <a:ext cx="1403648" cy="646331"/>
          </a:xfrm>
          <a:prstGeom prst="rect">
            <a:avLst/>
          </a:prstGeom>
          <a:noFill/>
        </p:spPr>
        <p:txBody>
          <a:bodyPr wrap="square" rtlCol="0">
            <a:spAutoFit/>
          </a:bodyPr>
          <a:lstStyle/>
          <a:p>
            <a:pPr algn="r"/>
            <a:r>
              <a:rPr lang="cs-CZ" sz="1200" dirty="0" smtClean="0">
                <a:solidFill>
                  <a:srgbClr val="3366FF"/>
                </a:solidFill>
              </a:rPr>
              <a:t>Počet sesbíraných dotazníků</a:t>
            </a:r>
            <a:endParaRPr lang="cs-CZ" sz="1200" dirty="0">
              <a:solidFill>
                <a:srgbClr val="3366FF"/>
              </a:solidFill>
            </a:endParaRPr>
          </a:p>
        </p:txBody>
      </p:sp>
      <p:sp>
        <p:nvSpPr>
          <p:cNvPr id="26" name="TextovéPole 25"/>
          <p:cNvSpPr txBox="1"/>
          <p:nvPr/>
        </p:nvSpPr>
        <p:spPr>
          <a:xfrm rot="16200000">
            <a:off x="-1041135" y="3175521"/>
            <a:ext cx="2736304" cy="246221"/>
          </a:xfrm>
          <a:prstGeom prst="rect">
            <a:avLst/>
          </a:prstGeom>
          <a:noFill/>
        </p:spPr>
        <p:txBody>
          <a:bodyPr wrap="square" rtlCol="0">
            <a:spAutoFit/>
          </a:bodyPr>
          <a:lstStyle/>
          <a:p>
            <a:pPr algn="ctr"/>
            <a:r>
              <a:rPr lang="cs-CZ" sz="1000" b="0" dirty="0" smtClean="0"/>
              <a:t>Počet pacientů</a:t>
            </a:r>
            <a:endParaRPr lang="cs-CZ" sz="1000" b="0" dirty="0"/>
          </a:p>
        </p:txBody>
      </p:sp>
      <p:sp>
        <p:nvSpPr>
          <p:cNvPr id="27" name="Zaoblený obdélník 26"/>
          <p:cNvSpPr/>
          <p:nvPr/>
        </p:nvSpPr>
        <p:spPr bwMode="auto">
          <a:xfrm>
            <a:off x="468052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87</a:t>
            </a:r>
            <a:r>
              <a:rPr kumimoji="0" lang="cs-CZ" sz="1400" b="1" i="0" u="none" strike="noStrike" cap="none" normalizeH="0" baseline="0" dirty="0" smtClean="0">
                <a:ln>
                  <a:noFill/>
                </a:ln>
                <a:solidFill>
                  <a:srgbClr val="800080"/>
                </a:solidFill>
                <a:effectLst/>
                <a:latin typeface="Arial" pitchFamily="34" charset="0"/>
              </a:rPr>
              <a:t>%</a:t>
            </a:r>
          </a:p>
        </p:txBody>
      </p:sp>
      <p:sp>
        <p:nvSpPr>
          <p:cNvPr id="28" name="Zaoblený obdélník 27"/>
          <p:cNvSpPr/>
          <p:nvPr/>
        </p:nvSpPr>
        <p:spPr bwMode="auto">
          <a:xfrm>
            <a:off x="4680523"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33</a:t>
            </a:r>
          </a:p>
        </p:txBody>
      </p:sp>
      <p:sp>
        <p:nvSpPr>
          <p:cNvPr id="29" name="Zaoblený obdélník 28"/>
          <p:cNvSpPr/>
          <p:nvPr/>
        </p:nvSpPr>
        <p:spPr bwMode="auto">
          <a:xfrm>
            <a:off x="2376264"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100</a:t>
            </a:r>
            <a:r>
              <a:rPr kumimoji="0" lang="cs-CZ" sz="1400" b="1" i="0" u="none" strike="noStrike" cap="none" normalizeH="0" baseline="0" dirty="0" smtClean="0">
                <a:ln>
                  <a:noFill/>
                </a:ln>
                <a:solidFill>
                  <a:srgbClr val="800080"/>
                </a:solidFill>
                <a:effectLst/>
                <a:latin typeface="Arial" pitchFamily="34" charset="0"/>
              </a:rPr>
              <a:t>%</a:t>
            </a:r>
          </a:p>
        </p:txBody>
      </p:sp>
      <p:sp>
        <p:nvSpPr>
          <p:cNvPr id="30" name="Zaoblený obdélník 29"/>
          <p:cNvSpPr/>
          <p:nvPr/>
        </p:nvSpPr>
        <p:spPr bwMode="auto">
          <a:xfrm>
            <a:off x="2376265"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32</a:t>
            </a:r>
          </a:p>
        </p:txBody>
      </p:sp>
      <p:sp>
        <p:nvSpPr>
          <p:cNvPr id="31" name="Zaoblený obdélník 30"/>
          <p:cNvSpPr/>
          <p:nvPr/>
        </p:nvSpPr>
        <p:spPr bwMode="auto">
          <a:xfrm>
            <a:off x="6984776"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800080"/>
                </a:solidFill>
                <a:effectLst/>
                <a:latin typeface="Arial" pitchFamily="34" charset="0"/>
              </a:rPr>
              <a:t>55%</a:t>
            </a:r>
          </a:p>
        </p:txBody>
      </p:sp>
      <p:sp>
        <p:nvSpPr>
          <p:cNvPr id="32" name="Zaoblený obdélník 31"/>
          <p:cNvSpPr/>
          <p:nvPr/>
        </p:nvSpPr>
        <p:spPr bwMode="auto">
          <a:xfrm>
            <a:off x="6984780"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27</a:t>
            </a:r>
          </a:p>
        </p:txBody>
      </p:sp>
      <p:sp>
        <p:nvSpPr>
          <p:cNvPr id="36" name="Zaoblený obdélník 35"/>
          <p:cNvSpPr/>
          <p:nvPr/>
        </p:nvSpPr>
        <p:spPr bwMode="auto">
          <a:xfrm>
            <a:off x="813690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800080"/>
                </a:solidFill>
                <a:effectLst/>
                <a:latin typeface="Arial" pitchFamily="34" charset="0"/>
              </a:rPr>
              <a:t>100%</a:t>
            </a:r>
          </a:p>
        </p:txBody>
      </p:sp>
      <p:sp>
        <p:nvSpPr>
          <p:cNvPr id="37" name="Zaoblený obdélník 36"/>
          <p:cNvSpPr/>
          <p:nvPr/>
        </p:nvSpPr>
        <p:spPr bwMode="auto">
          <a:xfrm>
            <a:off x="8136904"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62</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173104172"/>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PCHIR odd. 49</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300861851"/>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099613695"/>
              </p:ext>
            </p:extLst>
          </p:nvPr>
        </p:nvGraphicFramePr>
        <p:xfrm>
          <a:off x="666152" y="5072074"/>
          <a:ext cx="8017731" cy="1442410"/>
        </p:xfrm>
        <a:graphic>
          <a:graphicData uri="http://schemas.openxmlformats.org/drawingml/2006/table">
            <a:tbl>
              <a:tblPr firstRow="1" bandRow="1">
                <a:tableStyleId>{5C22544A-7EE6-4342-B048-85BDC9FD1C3A}</a:tableStyleId>
              </a:tblPr>
              <a:tblGrid>
                <a:gridCol w="936104"/>
                <a:gridCol w="809504"/>
                <a:gridCol w="1008112"/>
                <a:gridCol w="936104"/>
                <a:gridCol w="864096"/>
                <a:gridCol w="791234"/>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052098277"/>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97711917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89,2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83,6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92827782"/>
              </p:ext>
            </p:extLst>
          </p:nvPr>
        </p:nvGraphicFramePr>
        <p:xfrm>
          <a:off x="741928"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80,1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75,9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464322578"/>
              </p:ext>
            </p:extLst>
          </p:nvPr>
        </p:nvGraphicFramePr>
        <p:xfrm>
          <a:off x="769224"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1840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7405675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2226633528"/>
              </p:ext>
            </p:extLst>
          </p:nvPr>
        </p:nvGraphicFramePr>
        <p:xfrm>
          <a:off x="319350" y="106584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de-DE" sz="2400" b="1" dirty="0"/>
              <a:t>FN OL: TRAU </a:t>
            </a:r>
            <a:r>
              <a:rPr lang="de-DE" sz="2400" b="1" dirty="0" err="1"/>
              <a:t>odd</a:t>
            </a:r>
            <a:r>
              <a:rPr lang="de-DE" sz="2400" b="1" dirty="0"/>
              <a:t>. 27</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55280940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515598964"/>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967168"/>
                <a:gridCol w="769305"/>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44294274"/>
              </p:ext>
            </p:extLst>
          </p:nvPr>
        </p:nvGraphicFramePr>
        <p:xfrm>
          <a:off x="729401"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105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4217812846"/>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66,7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4086298358"/>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86,6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75,0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4145907418"/>
              </p:ext>
            </p:extLst>
          </p:nvPr>
        </p:nvGraphicFramePr>
        <p:xfrm>
          <a:off x="755576" y="4713016"/>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n=1830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1808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1787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1829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1816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1829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1829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89622138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330991293"/>
              </p:ext>
            </p:extLst>
          </p:nvPr>
        </p:nvGraphicFramePr>
        <p:xfrm>
          <a:off x="319350" y="105273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1CHIR odd. 9</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761810402"/>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830248399"/>
              </p:ext>
            </p:extLst>
          </p:nvPr>
        </p:nvGraphicFramePr>
        <p:xfrm>
          <a:off x="648735" y="5072074"/>
          <a:ext cx="8089740" cy="1442410"/>
        </p:xfrm>
        <a:graphic>
          <a:graphicData uri="http://schemas.openxmlformats.org/drawingml/2006/table">
            <a:tbl>
              <a:tblPr firstRow="1" bandRow="1">
                <a:tableStyleId>{5C22544A-7EE6-4342-B048-85BDC9FD1C3A}</a:tableStyleId>
              </a:tblPr>
              <a:tblGrid>
                <a:gridCol w="936105"/>
                <a:gridCol w="754912"/>
                <a:gridCol w="1005563"/>
                <a:gridCol w="898860"/>
                <a:gridCol w="898860"/>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727668107"/>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882567047"/>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85,7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3550499338"/>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86,2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75,9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860371527"/>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n=1851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1799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1828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1833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4238701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2365572942"/>
              </p:ext>
            </p:extLst>
          </p:nvPr>
        </p:nvGraphicFramePr>
        <p:xfrm>
          <a:off x="323528" y="106584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1CHIR odd. 8</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69079146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373357459"/>
              </p:ext>
            </p:extLst>
          </p:nvPr>
        </p:nvGraphicFramePr>
        <p:xfrm>
          <a:off x="666152" y="5072074"/>
          <a:ext cx="8017731" cy="1442410"/>
        </p:xfrm>
        <a:graphic>
          <a:graphicData uri="http://schemas.openxmlformats.org/drawingml/2006/table">
            <a:tbl>
              <a:tblPr firstRow="1" bandRow="1">
                <a:tableStyleId>{5C22544A-7EE6-4342-B048-85BDC9FD1C3A}</a:tableStyleId>
              </a:tblPr>
              <a:tblGrid>
                <a:gridCol w="936104"/>
                <a:gridCol w="845614"/>
                <a:gridCol w="890859"/>
                <a:gridCol w="890859"/>
                <a:gridCol w="990484"/>
                <a:gridCol w="791234"/>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08232565"/>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20605256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94,2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91,9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87,0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84,7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529010528"/>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75,7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2174101114"/>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n=1881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1829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1880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0631903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895293437"/>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1CHIR odd. 3</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88189359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94915461"/>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85329"/>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691186938"/>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647769308"/>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87,6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1400049195"/>
              </p:ext>
            </p:extLst>
          </p:nvPr>
        </p:nvGraphicFramePr>
        <p:xfrm>
          <a:off x="755576" y="4251234"/>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268415618"/>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n=1895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1843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412111704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1575970831"/>
              </p:ext>
            </p:extLst>
          </p:nvPr>
        </p:nvGraphicFramePr>
        <p:xfrm>
          <a:off x="395536" y="105273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KCHIR odd. 50</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95283942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622066550"/>
              </p:ext>
            </p:extLst>
          </p:nvPr>
        </p:nvGraphicFramePr>
        <p:xfrm>
          <a:off x="662383" y="5072074"/>
          <a:ext cx="8089740" cy="1442410"/>
        </p:xfrm>
        <a:graphic>
          <a:graphicData uri="http://schemas.openxmlformats.org/drawingml/2006/table">
            <a:tbl>
              <a:tblPr firstRow="1" bandRow="1">
                <a:tableStyleId>{5C22544A-7EE6-4342-B048-85BDC9FD1C3A}</a:tableStyleId>
              </a:tblPr>
              <a:tblGrid>
                <a:gridCol w="936105"/>
                <a:gridCol w="813272"/>
                <a:gridCol w="1008112"/>
                <a:gridCol w="837951"/>
                <a:gridCol w="898860"/>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157900480"/>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426246635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84,3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83,7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80,6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3175316183"/>
              </p:ext>
            </p:extLst>
          </p:nvPr>
        </p:nvGraphicFramePr>
        <p:xfrm>
          <a:off x="730447" y="4251234"/>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75,9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1280457421"/>
              </p:ext>
            </p:extLst>
          </p:nvPr>
        </p:nvGraphicFramePr>
        <p:xfrm>
          <a:off x="796520" y="47577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n=1897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1845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0336541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1675788706"/>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2CHIR odd. 37</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27481355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94720594"/>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85329"/>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89109797"/>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704937742"/>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76,5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479585640"/>
              </p:ext>
            </p:extLst>
          </p:nvPr>
        </p:nvGraphicFramePr>
        <p:xfrm>
          <a:off x="730447"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287467881"/>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n=1852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1803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1851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455784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2358689346"/>
              </p:ext>
            </p:extLst>
          </p:nvPr>
        </p:nvGraphicFramePr>
        <p:xfrm>
          <a:off x="323528" y="12051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nl-NL" sz="2400" b="1" dirty="0"/>
              <a:t>FN OL: 3IK odd. 39B+C</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70867248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999106742"/>
              </p:ext>
            </p:extLst>
          </p:nvPr>
        </p:nvGraphicFramePr>
        <p:xfrm>
          <a:off x="666152" y="5072074"/>
          <a:ext cx="8017731" cy="1442410"/>
        </p:xfrm>
        <a:graphic>
          <a:graphicData uri="http://schemas.openxmlformats.org/drawingml/2006/table">
            <a:tbl>
              <a:tblPr firstRow="1" bandRow="1">
                <a:tableStyleId>{5C22544A-7EE6-4342-B048-85BDC9FD1C3A}</a:tableStyleId>
              </a:tblPr>
              <a:tblGrid>
                <a:gridCol w="936104"/>
                <a:gridCol w="737496"/>
                <a:gridCol w="998977"/>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168258311"/>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78256206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88,0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68,0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3727388091"/>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294914712"/>
              </p:ext>
            </p:extLst>
          </p:nvPr>
        </p:nvGraphicFramePr>
        <p:xfrm>
          <a:off x="802455"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n=1917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1866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34415620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378180849"/>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ORL 14A,B</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94897178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695030550"/>
              </p:ext>
            </p:extLst>
          </p:nvPr>
        </p:nvGraphicFramePr>
        <p:xfrm>
          <a:off x="669921" y="5072074"/>
          <a:ext cx="7945722" cy="1442410"/>
        </p:xfrm>
        <a:graphic>
          <a:graphicData uri="http://schemas.openxmlformats.org/drawingml/2006/table">
            <a:tbl>
              <a:tblPr firstRow="1" bandRow="1">
                <a:tableStyleId>{5C22544A-7EE6-4342-B048-85BDC9FD1C3A}</a:tableStyleId>
              </a:tblPr>
              <a:tblGrid>
                <a:gridCol w="936103"/>
                <a:gridCol w="733728"/>
                <a:gridCol w="978743"/>
                <a:gridCol w="882858"/>
                <a:gridCol w="882858"/>
                <a:gridCol w="882858"/>
                <a:gridCol w="882858"/>
                <a:gridCol w="882858"/>
                <a:gridCol w="882858"/>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262325135"/>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44656517"/>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650155447"/>
              </p:ext>
            </p:extLst>
          </p:nvPr>
        </p:nvGraphicFramePr>
        <p:xfrm>
          <a:off x="741928"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876309747"/>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1826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1876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818310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4005749744"/>
              </p:ext>
            </p:extLst>
          </p:nvPr>
        </p:nvGraphicFramePr>
        <p:xfrm>
          <a:off x="323528" y="106584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a:t>
            </a:r>
            <a:r>
              <a:rPr lang="en-US" sz="2400" b="1" dirty="0" smtClean="0"/>
              <a:t>OČN</a:t>
            </a:r>
            <a:r>
              <a:rPr lang="cs-CZ" sz="2400" b="1" dirty="0" smtClean="0"/>
              <a:t>Í</a:t>
            </a:r>
            <a:r>
              <a:rPr lang="en-US" sz="2400" b="1" dirty="0" smtClean="0"/>
              <a:t> </a:t>
            </a:r>
            <a:r>
              <a:rPr lang="en-US" sz="2400" b="1" dirty="0"/>
              <a:t>odd. 13</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9672099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83479233"/>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85329"/>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249258766"/>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7055119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86,5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15752458"/>
              </p:ext>
            </p:extLst>
          </p:nvPr>
        </p:nvGraphicFramePr>
        <p:xfrm>
          <a:off x="741928"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1256789707"/>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70859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Návratnost dotazníků – ODDĚLENÍ II. </a:t>
            </a:r>
            <a:br>
              <a:rPr lang="cs-CZ" sz="2400" b="1" dirty="0" smtClean="0"/>
            </a:br>
            <a:r>
              <a:rPr lang="en-US" sz="2000" dirty="0" smtClean="0"/>
              <a:t>FN OLOMOUC</a:t>
            </a:r>
            <a:endParaRPr lang="cs-CZ" sz="2000" dirty="0" smtClean="0"/>
          </a:p>
        </p:txBody>
      </p:sp>
      <p:cxnSp>
        <p:nvCxnSpPr>
          <p:cNvPr id="13" name="Přímá spojovací čára 12"/>
          <p:cNvCxnSpPr>
            <a:stCxn id="21" idx="3"/>
            <a:endCxn id="36" idx="1"/>
          </p:cNvCxnSpPr>
          <p:nvPr/>
        </p:nvCxnSpPr>
        <p:spPr bwMode="auto">
          <a:xfrm flipV="1">
            <a:off x="1020744" y="6237312"/>
            <a:ext cx="7116156" cy="1161"/>
          </a:xfrm>
          <a:prstGeom prst="line">
            <a:avLst/>
          </a:prstGeom>
          <a:noFill/>
          <a:ln w="25400" cap="flat" cmpd="sng" algn="ctr">
            <a:solidFill>
              <a:srgbClr val="800080"/>
            </a:solidFill>
            <a:prstDash val="solid"/>
            <a:round/>
            <a:headEnd type="none" w="med" len="med"/>
            <a:tailEnd type="none" w="med" len="med"/>
          </a:ln>
          <a:effectLst/>
        </p:spPr>
      </p:cxnSp>
      <p:cxnSp>
        <p:nvCxnSpPr>
          <p:cNvPr id="14" name="Přímá spojovací čára 13"/>
          <p:cNvCxnSpPr>
            <a:stCxn id="25" idx="3"/>
            <a:endCxn id="37" idx="1"/>
          </p:cNvCxnSpPr>
          <p:nvPr/>
        </p:nvCxnSpPr>
        <p:spPr bwMode="auto">
          <a:xfrm flipV="1">
            <a:off x="1020744" y="5602888"/>
            <a:ext cx="7116160" cy="2322"/>
          </a:xfrm>
          <a:prstGeom prst="line">
            <a:avLst/>
          </a:prstGeom>
          <a:noFill/>
          <a:ln w="25400" cap="flat" cmpd="sng" algn="ctr">
            <a:solidFill>
              <a:srgbClr val="3366FF"/>
            </a:solidFill>
            <a:prstDash val="solid"/>
            <a:round/>
            <a:headEnd type="none" w="med" len="med"/>
            <a:tailEnd type="none" w="med" len="med"/>
          </a:ln>
          <a:effectLst/>
        </p:spPr>
      </p:cxnSp>
      <p:graphicFrame>
        <p:nvGraphicFramePr>
          <p:cNvPr id="16" name="Graf 15"/>
          <p:cNvGraphicFramePr/>
          <p:nvPr/>
        </p:nvGraphicFramePr>
        <p:xfrm>
          <a:off x="539552" y="1111096"/>
          <a:ext cx="8604448"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ulka 16"/>
          <p:cNvGraphicFramePr>
            <a:graphicFrameLocks noGrp="1"/>
          </p:cNvGraphicFramePr>
          <p:nvPr>
            <p:extLst>
              <p:ext uri="{D42A27DB-BD31-4B8C-83A1-F6EECF244321}">
                <p14:modId xmlns="" xmlns:p14="http://schemas.microsoft.com/office/powerpoint/2010/main" val="2992069491"/>
              </p:ext>
            </p:extLst>
          </p:nvPr>
        </p:nvGraphicFramePr>
        <p:xfrm>
          <a:off x="1115616" y="4784042"/>
          <a:ext cx="7776867" cy="589174"/>
        </p:xfrm>
        <a:graphic>
          <a:graphicData uri="http://schemas.openxmlformats.org/drawingml/2006/table">
            <a:tbl>
              <a:tblPr firstRow="1" bandRow="1">
                <a:tableStyleId>{5C22544A-7EE6-4342-B048-85BDC9FD1C3A}</a:tableStyleId>
              </a:tblPr>
              <a:tblGrid>
                <a:gridCol w="1110981"/>
                <a:gridCol w="1110981"/>
                <a:gridCol w="1110981"/>
                <a:gridCol w="1110981"/>
                <a:gridCol w="1110981"/>
                <a:gridCol w="1141839"/>
                <a:gridCol w="1080123"/>
              </a:tblGrid>
              <a:tr h="589174">
                <a:tc>
                  <a:txBody>
                    <a:bodyPr/>
                    <a:lstStyle/>
                    <a:p>
                      <a:pPr algn="ctr" fontAlgn="ctr"/>
                      <a:r>
                        <a:rPr lang="cs-CZ" sz="1000" b="1" i="0" u="none" strike="noStrike" dirty="0">
                          <a:solidFill>
                            <a:srgbClr val="333399"/>
                          </a:solidFill>
                          <a:latin typeface="Arial"/>
                        </a:rPr>
                        <a:t>1IK odd. 1+2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1IK odd. 4+4A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2IK odd. 30B</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2IK odd. 30C</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3IK odd. 39A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3IK odd. 39B+C</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dirty="0">
                          <a:solidFill>
                            <a:srgbClr val="333399"/>
                          </a:solidFill>
                          <a:latin typeface="Arial"/>
                        </a:rPr>
                        <a:t>1CHIR odd. 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8" name="Zaoblený obdélník 17"/>
          <p:cNvSpPr/>
          <p:nvPr/>
        </p:nvSpPr>
        <p:spPr bwMode="auto">
          <a:xfrm>
            <a:off x="125963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i="0" u="none" strike="noStrike" cap="none" normalizeH="0" baseline="0" dirty="0" smtClean="0">
                <a:ln>
                  <a:noFill/>
                </a:ln>
                <a:solidFill>
                  <a:srgbClr val="800080"/>
                </a:solidFill>
                <a:effectLst/>
                <a:latin typeface="Arial" pitchFamily="34" charset="0"/>
              </a:rPr>
              <a:t>96%</a:t>
            </a:r>
          </a:p>
        </p:txBody>
      </p:sp>
      <p:sp>
        <p:nvSpPr>
          <p:cNvPr id="19" name="Zaoblený obdélník 18"/>
          <p:cNvSpPr/>
          <p:nvPr/>
        </p:nvSpPr>
        <p:spPr bwMode="auto">
          <a:xfrm>
            <a:off x="352839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88</a:t>
            </a:r>
            <a:r>
              <a:rPr kumimoji="0" lang="cs-CZ" sz="1400" b="1" i="0" u="none" strike="noStrike" cap="none" normalizeH="0" baseline="0" dirty="0" smtClean="0">
                <a:ln>
                  <a:noFill/>
                </a:ln>
                <a:solidFill>
                  <a:srgbClr val="800080"/>
                </a:solidFill>
                <a:effectLst/>
                <a:latin typeface="Arial" pitchFamily="34" charset="0"/>
              </a:rPr>
              <a:t>%</a:t>
            </a:r>
          </a:p>
        </p:txBody>
      </p:sp>
      <p:sp>
        <p:nvSpPr>
          <p:cNvPr id="20" name="Zaoblený obdélník 19"/>
          <p:cNvSpPr/>
          <p:nvPr/>
        </p:nvSpPr>
        <p:spPr bwMode="auto">
          <a:xfrm>
            <a:off x="5832648"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82</a:t>
            </a:r>
            <a:r>
              <a:rPr kumimoji="0" lang="cs-CZ" sz="1400" b="1" i="0" u="none" strike="noStrike" cap="none" normalizeH="0" baseline="0" dirty="0" smtClean="0">
                <a:ln>
                  <a:noFill/>
                </a:ln>
                <a:solidFill>
                  <a:srgbClr val="800080"/>
                </a:solidFill>
                <a:effectLst/>
                <a:latin typeface="Arial" pitchFamily="34" charset="0"/>
              </a:rPr>
              <a:t>%</a:t>
            </a:r>
          </a:p>
        </p:txBody>
      </p:sp>
      <p:sp>
        <p:nvSpPr>
          <p:cNvPr id="21" name="TextovéPole 20"/>
          <p:cNvSpPr txBox="1"/>
          <p:nvPr/>
        </p:nvSpPr>
        <p:spPr>
          <a:xfrm>
            <a:off x="-382904" y="6007640"/>
            <a:ext cx="1403648" cy="461665"/>
          </a:xfrm>
          <a:prstGeom prst="rect">
            <a:avLst/>
          </a:prstGeom>
          <a:noFill/>
        </p:spPr>
        <p:txBody>
          <a:bodyPr wrap="square" rtlCol="0">
            <a:spAutoFit/>
          </a:bodyPr>
          <a:lstStyle/>
          <a:p>
            <a:pPr algn="r"/>
            <a:r>
              <a:rPr lang="cs-CZ" sz="1200" dirty="0" smtClean="0">
                <a:solidFill>
                  <a:srgbClr val="800080"/>
                </a:solidFill>
              </a:rPr>
              <a:t>Návratnost dotazníků</a:t>
            </a:r>
            <a:endParaRPr lang="cs-CZ" sz="1200" dirty="0">
              <a:solidFill>
                <a:srgbClr val="800080"/>
              </a:solidFill>
            </a:endParaRPr>
          </a:p>
        </p:txBody>
      </p:sp>
      <p:sp>
        <p:nvSpPr>
          <p:cNvPr id="22" name="Zaoblený obdélník 21"/>
          <p:cNvSpPr/>
          <p:nvPr/>
        </p:nvSpPr>
        <p:spPr bwMode="auto">
          <a:xfrm>
            <a:off x="1259632"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93</a:t>
            </a:r>
            <a:endParaRPr kumimoji="0" lang="cs-CZ" sz="1400" i="0" u="none" strike="noStrike" cap="none" normalizeH="0" baseline="0" dirty="0" smtClean="0">
              <a:ln>
                <a:noFill/>
              </a:ln>
              <a:solidFill>
                <a:srgbClr val="3366FF"/>
              </a:solidFill>
              <a:effectLst/>
              <a:latin typeface="Arial" pitchFamily="34" charset="0"/>
            </a:endParaRPr>
          </a:p>
        </p:txBody>
      </p:sp>
      <p:sp>
        <p:nvSpPr>
          <p:cNvPr id="23" name="Zaoblený obdélník 22"/>
          <p:cNvSpPr/>
          <p:nvPr/>
        </p:nvSpPr>
        <p:spPr bwMode="auto">
          <a:xfrm>
            <a:off x="3528394"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92</a:t>
            </a:r>
          </a:p>
        </p:txBody>
      </p:sp>
      <p:sp>
        <p:nvSpPr>
          <p:cNvPr id="24" name="Zaoblený obdélník 23"/>
          <p:cNvSpPr/>
          <p:nvPr/>
        </p:nvSpPr>
        <p:spPr bwMode="auto">
          <a:xfrm>
            <a:off x="5832652"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23</a:t>
            </a:r>
          </a:p>
        </p:txBody>
      </p:sp>
      <p:sp>
        <p:nvSpPr>
          <p:cNvPr id="25" name="TextovéPole 24"/>
          <p:cNvSpPr txBox="1"/>
          <p:nvPr/>
        </p:nvSpPr>
        <p:spPr>
          <a:xfrm>
            <a:off x="-382904" y="5282044"/>
            <a:ext cx="1403648" cy="646331"/>
          </a:xfrm>
          <a:prstGeom prst="rect">
            <a:avLst/>
          </a:prstGeom>
          <a:noFill/>
        </p:spPr>
        <p:txBody>
          <a:bodyPr wrap="square" rtlCol="0">
            <a:spAutoFit/>
          </a:bodyPr>
          <a:lstStyle/>
          <a:p>
            <a:pPr algn="r"/>
            <a:r>
              <a:rPr lang="cs-CZ" sz="1200" dirty="0" smtClean="0">
                <a:solidFill>
                  <a:srgbClr val="3366FF"/>
                </a:solidFill>
              </a:rPr>
              <a:t>Počet sesbíraných dotazníků</a:t>
            </a:r>
            <a:endParaRPr lang="cs-CZ" sz="1200" dirty="0">
              <a:solidFill>
                <a:srgbClr val="3366FF"/>
              </a:solidFill>
            </a:endParaRPr>
          </a:p>
        </p:txBody>
      </p:sp>
      <p:sp>
        <p:nvSpPr>
          <p:cNvPr id="26" name="TextovéPole 25"/>
          <p:cNvSpPr txBox="1"/>
          <p:nvPr/>
        </p:nvSpPr>
        <p:spPr>
          <a:xfrm rot="16200000">
            <a:off x="-1041135" y="3175521"/>
            <a:ext cx="2736304" cy="246221"/>
          </a:xfrm>
          <a:prstGeom prst="rect">
            <a:avLst/>
          </a:prstGeom>
          <a:noFill/>
        </p:spPr>
        <p:txBody>
          <a:bodyPr wrap="square" rtlCol="0">
            <a:spAutoFit/>
          </a:bodyPr>
          <a:lstStyle/>
          <a:p>
            <a:pPr algn="ctr"/>
            <a:r>
              <a:rPr lang="cs-CZ" sz="1000" b="0" dirty="0" smtClean="0"/>
              <a:t>Počet pacientů</a:t>
            </a:r>
            <a:endParaRPr lang="cs-CZ" sz="1000" b="0" dirty="0"/>
          </a:p>
        </p:txBody>
      </p:sp>
      <p:sp>
        <p:nvSpPr>
          <p:cNvPr id="27" name="Zaoblený obdélník 26"/>
          <p:cNvSpPr/>
          <p:nvPr/>
        </p:nvSpPr>
        <p:spPr bwMode="auto">
          <a:xfrm>
            <a:off x="468052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92</a:t>
            </a:r>
            <a:r>
              <a:rPr kumimoji="0" lang="cs-CZ" sz="1400" b="1" i="0" u="none" strike="noStrike" cap="none" normalizeH="0" baseline="0" dirty="0" smtClean="0">
                <a:ln>
                  <a:noFill/>
                </a:ln>
                <a:solidFill>
                  <a:srgbClr val="800080"/>
                </a:solidFill>
                <a:effectLst/>
                <a:latin typeface="Arial" pitchFamily="34" charset="0"/>
              </a:rPr>
              <a:t>%</a:t>
            </a:r>
          </a:p>
        </p:txBody>
      </p:sp>
      <p:sp>
        <p:nvSpPr>
          <p:cNvPr id="28" name="Zaoblený obdélník 27"/>
          <p:cNvSpPr/>
          <p:nvPr/>
        </p:nvSpPr>
        <p:spPr bwMode="auto">
          <a:xfrm>
            <a:off x="4680523"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33</a:t>
            </a:r>
          </a:p>
        </p:txBody>
      </p:sp>
      <p:sp>
        <p:nvSpPr>
          <p:cNvPr id="29" name="Zaoblený obdélník 28"/>
          <p:cNvSpPr/>
          <p:nvPr/>
        </p:nvSpPr>
        <p:spPr bwMode="auto">
          <a:xfrm>
            <a:off x="2376264"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88</a:t>
            </a:r>
            <a:r>
              <a:rPr kumimoji="0" lang="cs-CZ" sz="1400" b="1" i="0" u="none" strike="noStrike" cap="none" normalizeH="0" baseline="0" dirty="0" smtClean="0">
                <a:ln>
                  <a:noFill/>
                </a:ln>
                <a:solidFill>
                  <a:srgbClr val="800080"/>
                </a:solidFill>
                <a:effectLst/>
                <a:latin typeface="Arial" pitchFamily="34" charset="0"/>
              </a:rPr>
              <a:t>%</a:t>
            </a:r>
          </a:p>
        </p:txBody>
      </p:sp>
      <p:sp>
        <p:nvSpPr>
          <p:cNvPr id="30" name="Zaoblený obdélník 29"/>
          <p:cNvSpPr/>
          <p:nvPr/>
        </p:nvSpPr>
        <p:spPr bwMode="auto">
          <a:xfrm>
            <a:off x="2376265"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49</a:t>
            </a:r>
          </a:p>
        </p:txBody>
      </p:sp>
      <p:sp>
        <p:nvSpPr>
          <p:cNvPr id="31" name="Zaoblený obdélník 30"/>
          <p:cNvSpPr/>
          <p:nvPr/>
        </p:nvSpPr>
        <p:spPr bwMode="auto">
          <a:xfrm>
            <a:off x="6984776"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800080"/>
                </a:solidFill>
                <a:effectLst/>
                <a:latin typeface="Arial" pitchFamily="34" charset="0"/>
              </a:rPr>
              <a:t>59%</a:t>
            </a:r>
          </a:p>
        </p:txBody>
      </p:sp>
      <p:sp>
        <p:nvSpPr>
          <p:cNvPr id="32" name="Zaoblený obdélník 31"/>
          <p:cNvSpPr/>
          <p:nvPr/>
        </p:nvSpPr>
        <p:spPr bwMode="auto">
          <a:xfrm>
            <a:off x="6984780"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75</a:t>
            </a:r>
          </a:p>
        </p:txBody>
      </p:sp>
      <p:sp>
        <p:nvSpPr>
          <p:cNvPr id="36" name="Zaoblený obdélník 35"/>
          <p:cNvSpPr/>
          <p:nvPr/>
        </p:nvSpPr>
        <p:spPr bwMode="auto">
          <a:xfrm>
            <a:off x="813690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9</a:t>
            </a:r>
            <a:r>
              <a:rPr kumimoji="0" lang="cs-CZ" sz="1400" b="1" i="0" u="none" strike="noStrike" cap="none" normalizeH="0" baseline="0" dirty="0" smtClean="0">
                <a:ln>
                  <a:noFill/>
                </a:ln>
                <a:solidFill>
                  <a:srgbClr val="800080"/>
                </a:solidFill>
                <a:effectLst/>
                <a:latin typeface="Arial" pitchFamily="34" charset="0"/>
              </a:rPr>
              <a:t>0%</a:t>
            </a:r>
          </a:p>
        </p:txBody>
      </p:sp>
      <p:sp>
        <p:nvSpPr>
          <p:cNvPr id="37" name="Zaoblený obdélník 36"/>
          <p:cNvSpPr/>
          <p:nvPr/>
        </p:nvSpPr>
        <p:spPr bwMode="auto">
          <a:xfrm>
            <a:off x="8136904"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55</a:t>
            </a:r>
            <a:endParaRPr kumimoji="0" lang="cs-CZ" sz="1400" b="1" i="0" u="none" strike="noStrike" cap="none" normalizeH="0" baseline="0" dirty="0" smtClean="0">
              <a:ln>
                <a:noFill/>
              </a:ln>
              <a:solidFill>
                <a:srgbClr val="3366FF"/>
              </a:solidFill>
              <a:effectLst/>
              <a:latin typeface="Arial"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152809476"/>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HOK odd. 54</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18336932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924624396"/>
              </p:ext>
            </p:extLst>
          </p:nvPr>
        </p:nvGraphicFramePr>
        <p:xfrm>
          <a:off x="666152" y="5072074"/>
          <a:ext cx="8017731" cy="1442410"/>
        </p:xfrm>
        <a:graphic>
          <a:graphicData uri="http://schemas.openxmlformats.org/drawingml/2006/table">
            <a:tbl>
              <a:tblPr firstRow="1" bandRow="1">
                <a:tableStyleId>{5C22544A-7EE6-4342-B048-85BDC9FD1C3A}</a:tableStyleId>
              </a:tblPr>
              <a:tblGrid>
                <a:gridCol w="936104"/>
                <a:gridCol w="737496"/>
                <a:gridCol w="998977"/>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653422620"/>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819193954"/>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97,9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100,0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100,0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97,7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730847975"/>
              </p:ext>
            </p:extLst>
          </p:nvPr>
        </p:nvGraphicFramePr>
        <p:xfrm>
          <a:off x="741928" y="4251234"/>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77,8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75,8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909776720"/>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n=1907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1884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1907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0865037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79241793"/>
              </p:ext>
            </p:extLst>
          </p:nvPr>
        </p:nvGraphicFramePr>
        <p:xfrm>
          <a:off x="535374" y="105273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NEUR odd. 31A</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06456789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842539362"/>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36104"/>
                <a:gridCol w="1080120"/>
                <a:gridCol w="750823"/>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999901618"/>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47152353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61,8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77,1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69,9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65,8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62,8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60,0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59,5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53,2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46,2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3541333226"/>
              </p:ext>
            </p:extLst>
          </p:nvPr>
        </p:nvGraphicFramePr>
        <p:xfrm>
          <a:off x="755576" y="4251234"/>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66FF"/>
                          </a:solidFill>
                        </a:rPr>
                        <a:t>81,0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87,1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81,0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75,3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2775026372"/>
              </p:ext>
            </p:extLst>
          </p:nvPr>
        </p:nvGraphicFramePr>
        <p:xfrm>
          <a:off x="788807"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06032853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272632225"/>
              </p:ext>
            </p:extLst>
          </p:nvPr>
        </p:nvGraphicFramePr>
        <p:xfrm>
          <a:off x="319350"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NEUR odd. 31B</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25518961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862376073"/>
              </p:ext>
            </p:extLst>
          </p:nvPr>
        </p:nvGraphicFramePr>
        <p:xfrm>
          <a:off x="662383" y="5072074"/>
          <a:ext cx="8089740" cy="1442410"/>
        </p:xfrm>
        <a:graphic>
          <a:graphicData uri="http://schemas.openxmlformats.org/drawingml/2006/table">
            <a:tbl>
              <a:tblPr firstRow="1" bandRow="1">
                <a:tableStyleId>{5C22544A-7EE6-4342-B048-85BDC9FD1C3A}</a:tableStyleId>
              </a:tblPr>
              <a:tblGrid>
                <a:gridCol w="936105"/>
                <a:gridCol w="741264"/>
                <a:gridCol w="1019211"/>
                <a:gridCol w="898860"/>
                <a:gridCol w="898860"/>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251748661"/>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547981845"/>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70,6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81,0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73,1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70,0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61,8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697145458"/>
              </p:ext>
            </p:extLst>
          </p:nvPr>
        </p:nvGraphicFramePr>
        <p:xfrm>
          <a:off x="755576" y="422108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2414082128"/>
              </p:ext>
            </p:extLst>
          </p:nvPr>
        </p:nvGraphicFramePr>
        <p:xfrm>
          <a:off x="788807" y="4713016"/>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n=1899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54744669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1041534802"/>
              </p:ext>
            </p:extLst>
          </p:nvPr>
        </p:nvGraphicFramePr>
        <p:xfrm>
          <a:off x="395536" y="105273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NCHIR odd. 36a</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32262405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995555872"/>
              </p:ext>
            </p:extLst>
          </p:nvPr>
        </p:nvGraphicFramePr>
        <p:xfrm>
          <a:off x="666152" y="5072074"/>
          <a:ext cx="8017731" cy="1442410"/>
        </p:xfrm>
        <a:graphic>
          <a:graphicData uri="http://schemas.openxmlformats.org/drawingml/2006/table">
            <a:tbl>
              <a:tblPr firstRow="1" bandRow="1">
                <a:tableStyleId>{5C22544A-7EE6-4342-B048-85BDC9FD1C3A}</a:tableStyleId>
              </a:tblPr>
              <a:tblGrid>
                <a:gridCol w="936104"/>
                <a:gridCol w="737496"/>
                <a:gridCol w="998977"/>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75730958"/>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4789613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84,0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417734119"/>
              </p:ext>
            </p:extLst>
          </p:nvPr>
        </p:nvGraphicFramePr>
        <p:xfrm>
          <a:off x="755576" y="4251234"/>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837650554"/>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n=1921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1921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1920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1920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1921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1920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1903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84616550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 10"/>
          <p:cNvGraphicFramePr/>
          <p:nvPr>
            <p:extLst>
              <p:ext uri="{D42A27DB-BD31-4B8C-83A1-F6EECF244321}">
                <p14:modId xmlns="" xmlns:p14="http://schemas.microsoft.com/office/powerpoint/2010/main" val="3972321128"/>
              </p:ext>
            </p:extLst>
          </p:nvPr>
        </p:nvGraphicFramePr>
        <p:xfrm>
          <a:off x="323528" y="105273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NCHIR odd. 34</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58375785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414261303"/>
              </p:ext>
            </p:extLst>
          </p:nvPr>
        </p:nvGraphicFramePr>
        <p:xfrm>
          <a:off x="648735" y="5072074"/>
          <a:ext cx="8089740" cy="1442410"/>
        </p:xfrm>
        <a:graphic>
          <a:graphicData uri="http://schemas.openxmlformats.org/drawingml/2006/table">
            <a:tbl>
              <a:tblPr firstRow="1" bandRow="1">
                <a:tableStyleId>{5C22544A-7EE6-4342-B048-85BDC9FD1C3A}</a:tableStyleId>
              </a:tblPr>
              <a:tblGrid>
                <a:gridCol w="936105"/>
                <a:gridCol w="792088"/>
                <a:gridCol w="1008112"/>
                <a:gridCol w="859135"/>
                <a:gridCol w="898860"/>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322215684"/>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93676384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graphicFrame>
        <p:nvGraphicFramePr>
          <p:cNvPr id="9" name="Tabulka 8"/>
          <p:cNvGraphicFramePr>
            <a:graphicFrameLocks noGrp="1"/>
          </p:cNvGraphicFramePr>
          <p:nvPr>
            <p:extLst>
              <p:ext uri="{D42A27DB-BD31-4B8C-83A1-F6EECF244321}">
                <p14:modId xmlns="" xmlns:p14="http://schemas.microsoft.com/office/powerpoint/2010/main" val="797291925"/>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0" name="Tabulka 9"/>
          <p:cNvGraphicFramePr>
            <a:graphicFrameLocks noGrp="1"/>
          </p:cNvGraphicFramePr>
          <p:nvPr>
            <p:extLst>
              <p:ext uri="{D42A27DB-BD31-4B8C-83A1-F6EECF244321}">
                <p14:modId xmlns="" xmlns:p14="http://schemas.microsoft.com/office/powerpoint/2010/main" val="1995627115"/>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2" name="Obdélník 11"/>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3" name="TextovéPole 12"/>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spTree>
    <p:extLst>
      <p:ext uri="{BB962C8B-B14F-4D97-AF65-F5344CB8AC3E}">
        <p14:creationId xmlns="" xmlns:p14="http://schemas.microsoft.com/office/powerpoint/2010/main" val="425186960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591873392"/>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pl-PL" sz="2400" b="1" dirty="0"/>
              <a:t>FN OL: KOŽNI odd. 10</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3500003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02523674"/>
              </p:ext>
            </p:extLst>
          </p:nvPr>
        </p:nvGraphicFramePr>
        <p:xfrm>
          <a:off x="652504" y="5013176"/>
          <a:ext cx="8017731" cy="1442410"/>
        </p:xfrm>
        <a:graphic>
          <a:graphicData uri="http://schemas.openxmlformats.org/drawingml/2006/table">
            <a:tbl>
              <a:tblPr firstRow="1" bandRow="1">
                <a:tableStyleId>{5C22544A-7EE6-4342-B048-85BDC9FD1C3A}</a:tableStyleId>
              </a:tblPr>
              <a:tblGrid>
                <a:gridCol w="936104"/>
                <a:gridCol w="967168"/>
                <a:gridCol w="769305"/>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680571528"/>
              </p:ext>
            </p:extLst>
          </p:nvPr>
        </p:nvGraphicFramePr>
        <p:xfrm>
          <a:off x="743049" y="4574454"/>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39657575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94,3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91,3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83,1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1490315710"/>
              </p:ext>
            </p:extLst>
          </p:nvPr>
        </p:nvGraphicFramePr>
        <p:xfrm>
          <a:off x="755576" y="4251234"/>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2530123771"/>
              </p:ext>
            </p:extLst>
          </p:nvPr>
        </p:nvGraphicFramePr>
        <p:xfrm>
          <a:off x="782872" y="4726854"/>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1842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1894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9443726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633525121"/>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UCOCH odd. 33</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90678166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988819501"/>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845614"/>
                <a:gridCol w="890859"/>
                <a:gridCol w="890859"/>
                <a:gridCol w="890859"/>
                <a:gridCol w="977369"/>
                <a:gridCol w="80434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731271837"/>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8740653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75,1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943142935"/>
              </p:ext>
            </p:extLst>
          </p:nvPr>
        </p:nvGraphicFramePr>
        <p:xfrm>
          <a:off x="741928" y="422108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77,9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946794465"/>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n=1861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1814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1843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1860</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1861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14692218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1207246576"/>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nn-NO" sz="2400" b="1" dirty="0"/>
              <a:t>FN OL: ORT odd. 29B</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06960572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271337404"/>
              </p:ext>
            </p:extLst>
          </p:nvPr>
        </p:nvGraphicFramePr>
        <p:xfrm>
          <a:off x="625208" y="5072074"/>
          <a:ext cx="8017731" cy="1442410"/>
        </p:xfrm>
        <a:graphic>
          <a:graphicData uri="http://schemas.openxmlformats.org/drawingml/2006/table">
            <a:tbl>
              <a:tblPr firstRow="1" bandRow="1">
                <a:tableStyleId>{5C22544A-7EE6-4342-B048-85BDC9FD1C3A}</a:tableStyleId>
              </a:tblPr>
              <a:tblGrid>
                <a:gridCol w="1008112"/>
                <a:gridCol w="1066472"/>
                <a:gridCol w="720080"/>
                <a:gridCol w="768772"/>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212253061"/>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4031961336"/>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76,7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85,6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82,6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73,7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72,5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947576175"/>
              </p:ext>
            </p:extLst>
          </p:nvPr>
        </p:nvGraphicFramePr>
        <p:xfrm>
          <a:off x="755576" y="422108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485978554"/>
              </p:ext>
            </p:extLst>
          </p:nvPr>
        </p:nvGraphicFramePr>
        <p:xfrm>
          <a:off x="769224"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n=1825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1802</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1825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1775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1807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1824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1824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1824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1825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94004699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2398541562"/>
              </p:ext>
            </p:extLst>
          </p:nvPr>
        </p:nvGraphicFramePr>
        <p:xfrm>
          <a:off x="395536" y="1065846"/>
          <a:ext cx="8141082"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nl-NL" sz="2400" b="1" dirty="0"/>
              <a:t>FN OL: 3IK odd. 39A</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31203290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814436281"/>
              </p:ext>
            </p:extLst>
          </p:nvPr>
        </p:nvGraphicFramePr>
        <p:xfrm>
          <a:off x="611560" y="5072074"/>
          <a:ext cx="8017731" cy="1442410"/>
        </p:xfrm>
        <a:graphic>
          <a:graphicData uri="http://schemas.openxmlformats.org/drawingml/2006/table">
            <a:tbl>
              <a:tblPr firstRow="1" bandRow="1">
                <a:tableStyleId>{5C22544A-7EE6-4342-B048-85BDC9FD1C3A}</a:tableStyleId>
              </a:tblPr>
              <a:tblGrid>
                <a:gridCol w="936104"/>
                <a:gridCol w="845614"/>
                <a:gridCol w="954586"/>
                <a:gridCol w="827132"/>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642691626"/>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82231669"/>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71,9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502824976"/>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78,2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1381605389"/>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n=1886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1885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11716381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 10"/>
          <p:cNvGraphicFramePr/>
          <p:nvPr>
            <p:extLst>
              <p:ext uri="{D42A27DB-BD31-4B8C-83A1-F6EECF244321}">
                <p14:modId xmlns="" xmlns:p14="http://schemas.microsoft.com/office/powerpoint/2010/main" val="3869420515"/>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KNM odd. 40</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94169944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230369719"/>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845614"/>
                <a:gridCol w="985650"/>
                <a:gridCol w="796068"/>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120123055"/>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31408796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91,5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97,0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93,7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93,5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82,9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2" name="Tabulka 11"/>
          <p:cNvGraphicFramePr>
            <a:graphicFrameLocks noGrp="1"/>
          </p:cNvGraphicFramePr>
          <p:nvPr>
            <p:extLst>
              <p:ext uri="{D42A27DB-BD31-4B8C-83A1-F6EECF244321}">
                <p14:modId xmlns="" xmlns:p14="http://schemas.microsoft.com/office/powerpoint/2010/main" val="3381313406"/>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76,0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3" name="Tabulka 12"/>
          <p:cNvGraphicFramePr>
            <a:graphicFrameLocks noGrp="1"/>
          </p:cNvGraphicFramePr>
          <p:nvPr>
            <p:extLst>
              <p:ext uri="{D42A27DB-BD31-4B8C-83A1-F6EECF244321}">
                <p14:modId xmlns="" xmlns:p14="http://schemas.microsoft.com/office/powerpoint/2010/main" val="1458246829"/>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n=1919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1901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411377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Návratnost dotazníků – ODDĚLENÍ III. </a:t>
            </a:r>
            <a:br>
              <a:rPr lang="cs-CZ" sz="2400" b="1" dirty="0" smtClean="0"/>
            </a:br>
            <a:r>
              <a:rPr lang="en-US" sz="2000" dirty="0" smtClean="0"/>
              <a:t>FN OLOMOUC</a:t>
            </a:r>
            <a:endParaRPr lang="cs-CZ" sz="2000" dirty="0" smtClean="0"/>
          </a:p>
        </p:txBody>
      </p:sp>
      <p:cxnSp>
        <p:nvCxnSpPr>
          <p:cNvPr id="13" name="Přímá spojovací čára 12"/>
          <p:cNvCxnSpPr>
            <a:stCxn id="21" idx="3"/>
            <a:endCxn id="36" idx="1"/>
          </p:cNvCxnSpPr>
          <p:nvPr/>
        </p:nvCxnSpPr>
        <p:spPr bwMode="auto">
          <a:xfrm flipV="1">
            <a:off x="1020744" y="6237312"/>
            <a:ext cx="7116156" cy="1161"/>
          </a:xfrm>
          <a:prstGeom prst="line">
            <a:avLst/>
          </a:prstGeom>
          <a:noFill/>
          <a:ln w="25400" cap="flat" cmpd="sng" algn="ctr">
            <a:solidFill>
              <a:srgbClr val="800080"/>
            </a:solidFill>
            <a:prstDash val="solid"/>
            <a:round/>
            <a:headEnd type="none" w="med" len="med"/>
            <a:tailEnd type="none" w="med" len="med"/>
          </a:ln>
          <a:effectLst/>
        </p:spPr>
      </p:cxnSp>
      <p:cxnSp>
        <p:nvCxnSpPr>
          <p:cNvPr id="14" name="Přímá spojovací čára 13"/>
          <p:cNvCxnSpPr>
            <a:stCxn id="25" idx="3"/>
            <a:endCxn id="37" idx="1"/>
          </p:cNvCxnSpPr>
          <p:nvPr/>
        </p:nvCxnSpPr>
        <p:spPr bwMode="auto">
          <a:xfrm flipV="1">
            <a:off x="1020744" y="5602888"/>
            <a:ext cx="7116160" cy="2322"/>
          </a:xfrm>
          <a:prstGeom prst="line">
            <a:avLst/>
          </a:prstGeom>
          <a:noFill/>
          <a:ln w="25400" cap="flat" cmpd="sng" algn="ctr">
            <a:solidFill>
              <a:srgbClr val="3366FF"/>
            </a:solidFill>
            <a:prstDash val="solid"/>
            <a:round/>
            <a:headEnd type="none" w="med" len="med"/>
            <a:tailEnd type="none" w="med" len="med"/>
          </a:ln>
          <a:effectLst/>
        </p:spPr>
      </p:cxnSp>
      <p:graphicFrame>
        <p:nvGraphicFramePr>
          <p:cNvPr id="16" name="Graf 15"/>
          <p:cNvGraphicFramePr/>
          <p:nvPr/>
        </p:nvGraphicFramePr>
        <p:xfrm>
          <a:off x="539552" y="1111096"/>
          <a:ext cx="8604448"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ulka 16"/>
          <p:cNvGraphicFramePr>
            <a:graphicFrameLocks noGrp="1"/>
          </p:cNvGraphicFramePr>
          <p:nvPr>
            <p:extLst>
              <p:ext uri="{D42A27DB-BD31-4B8C-83A1-F6EECF244321}">
                <p14:modId xmlns="" xmlns:p14="http://schemas.microsoft.com/office/powerpoint/2010/main" val="2992069491"/>
              </p:ext>
            </p:extLst>
          </p:nvPr>
        </p:nvGraphicFramePr>
        <p:xfrm>
          <a:off x="1115616" y="4784042"/>
          <a:ext cx="7776867" cy="589174"/>
        </p:xfrm>
        <a:graphic>
          <a:graphicData uri="http://schemas.openxmlformats.org/drawingml/2006/table">
            <a:tbl>
              <a:tblPr firstRow="1" bandRow="1">
                <a:tableStyleId>{5C22544A-7EE6-4342-B048-85BDC9FD1C3A}</a:tableStyleId>
              </a:tblPr>
              <a:tblGrid>
                <a:gridCol w="1110981"/>
                <a:gridCol w="1110981"/>
                <a:gridCol w="1110981"/>
                <a:gridCol w="1110981"/>
                <a:gridCol w="1110981"/>
                <a:gridCol w="1141839"/>
                <a:gridCol w="1080123"/>
              </a:tblGrid>
              <a:tr h="589174">
                <a:tc>
                  <a:txBody>
                    <a:bodyPr/>
                    <a:lstStyle/>
                    <a:p>
                      <a:pPr algn="ctr" fontAlgn="ctr"/>
                      <a:r>
                        <a:rPr lang="cs-CZ" sz="1000" b="1" i="0" u="none" strike="noStrike" dirty="0">
                          <a:solidFill>
                            <a:srgbClr val="333399"/>
                          </a:solidFill>
                          <a:latin typeface="Arial"/>
                        </a:rPr>
                        <a:t>PORGYN odd. 17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ORT 29A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ORT odd. 29B</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UROL odd.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ORL 14A,B</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OČNI odd. 13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dirty="0">
                          <a:solidFill>
                            <a:srgbClr val="333399"/>
                          </a:solidFill>
                          <a:latin typeface="Arial"/>
                        </a:rPr>
                        <a:t>PLIC odd. 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8" name="Zaoblený obdélník 17"/>
          <p:cNvSpPr/>
          <p:nvPr/>
        </p:nvSpPr>
        <p:spPr bwMode="auto">
          <a:xfrm>
            <a:off x="125963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i="0" u="none" strike="noStrike" cap="none" normalizeH="0" baseline="0" dirty="0" smtClean="0">
                <a:ln>
                  <a:noFill/>
                </a:ln>
                <a:solidFill>
                  <a:srgbClr val="800080"/>
                </a:solidFill>
                <a:effectLst/>
                <a:latin typeface="Arial" pitchFamily="34" charset="0"/>
              </a:rPr>
              <a:t>71%</a:t>
            </a:r>
          </a:p>
        </p:txBody>
      </p:sp>
      <p:sp>
        <p:nvSpPr>
          <p:cNvPr id="19" name="Zaoblený obdélník 18"/>
          <p:cNvSpPr/>
          <p:nvPr/>
        </p:nvSpPr>
        <p:spPr bwMode="auto">
          <a:xfrm>
            <a:off x="352839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93</a:t>
            </a:r>
            <a:r>
              <a:rPr kumimoji="0" lang="cs-CZ" sz="1400" b="1" i="0" u="none" strike="noStrike" cap="none" normalizeH="0" baseline="0" dirty="0" smtClean="0">
                <a:ln>
                  <a:noFill/>
                </a:ln>
                <a:solidFill>
                  <a:srgbClr val="800080"/>
                </a:solidFill>
                <a:effectLst/>
                <a:latin typeface="Arial" pitchFamily="34" charset="0"/>
              </a:rPr>
              <a:t>%</a:t>
            </a:r>
          </a:p>
        </p:txBody>
      </p:sp>
      <p:sp>
        <p:nvSpPr>
          <p:cNvPr id="20" name="Zaoblený obdélník 19"/>
          <p:cNvSpPr/>
          <p:nvPr/>
        </p:nvSpPr>
        <p:spPr bwMode="auto">
          <a:xfrm>
            <a:off x="5832648"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70</a:t>
            </a:r>
            <a:r>
              <a:rPr kumimoji="0" lang="cs-CZ" sz="1400" b="1" i="0" u="none" strike="noStrike" cap="none" normalizeH="0" baseline="0" dirty="0" smtClean="0">
                <a:ln>
                  <a:noFill/>
                </a:ln>
                <a:solidFill>
                  <a:srgbClr val="800080"/>
                </a:solidFill>
                <a:effectLst/>
                <a:latin typeface="Arial" pitchFamily="34" charset="0"/>
              </a:rPr>
              <a:t>%</a:t>
            </a:r>
          </a:p>
        </p:txBody>
      </p:sp>
      <p:sp>
        <p:nvSpPr>
          <p:cNvPr id="21" name="TextovéPole 20"/>
          <p:cNvSpPr txBox="1"/>
          <p:nvPr/>
        </p:nvSpPr>
        <p:spPr>
          <a:xfrm>
            <a:off x="-382904" y="6007640"/>
            <a:ext cx="1403648" cy="461665"/>
          </a:xfrm>
          <a:prstGeom prst="rect">
            <a:avLst/>
          </a:prstGeom>
          <a:noFill/>
        </p:spPr>
        <p:txBody>
          <a:bodyPr wrap="square" rtlCol="0">
            <a:spAutoFit/>
          </a:bodyPr>
          <a:lstStyle/>
          <a:p>
            <a:pPr algn="r"/>
            <a:r>
              <a:rPr lang="cs-CZ" sz="1200" dirty="0" smtClean="0">
                <a:solidFill>
                  <a:srgbClr val="800080"/>
                </a:solidFill>
              </a:rPr>
              <a:t>Návratnost dotazníků</a:t>
            </a:r>
            <a:endParaRPr lang="cs-CZ" sz="1200" dirty="0">
              <a:solidFill>
                <a:srgbClr val="800080"/>
              </a:solidFill>
            </a:endParaRPr>
          </a:p>
        </p:txBody>
      </p:sp>
      <p:sp>
        <p:nvSpPr>
          <p:cNvPr id="22" name="Zaoblený obdélník 21"/>
          <p:cNvSpPr/>
          <p:nvPr/>
        </p:nvSpPr>
        <p:spPr bwMode="auto">
          <a:xfrm>
            <a:off x="1259632"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66</a:t>
            </a:r>
            <a:endParaRPr kumimoji="0" lang="cs-CZ" sz="1400" i="0" u="none" strike="noStrike" cap="none" normalizeH="0" baseline="0" dirty="0" smtClean="0">
              <a:ln>
                <a:noFill/>
              </a:ln>
              <a:solidFill>
                <a:srgbClr val="3366FF"/>
              </a:solidFill>
              <a:effectLst/>
              <a:latin typeface="Arial" pitchFamily="34" charset="0"/>
            </a:endParaRPr>
          </a:p>
        </p:txBody>
      </p:sp>
      <p:sp>
        <p:nvSpPr>
          <p:cNvPr id="23" name="Zaoblený obdélník 22"/>
          <p:cNvSpPr/>
          <p:nvPr/>
        </p:nvSpPr>
        <p:spPr bwMode="auto">
          <a:xfrm>
            <a:off x="3528394"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119</a:t>
            </a:r>
          </a:p>
        </p:txBody>
      </p:sp>
      <p:sp>
        <p:nvSpPr>
          <p:cNvPr id="24" name="Zaoblený obdélník 23"/>
          <p:cNvSpPr/>
          <p:nvPr/>
        </p:nvSpPr>
        <p:spPr bwMode="auto">
          <a:xfrm>
            <a:off x="5832652"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67</a:t>
            </a:r>
          </a:p>
        </p:txBody>
      </p:sp>
      <p:sp>
        <p:nvSpPr>
          <p:cNvPr id="25" name="TextovéPole 24"/>
          <p:cNvSpPr txBox="1"/>
          <p:nvPr/>
        </p:nvSpPr>
        <p:spPr>
          <a:xfrm>
            <a:off x="-382904" y="5282044"/>
            <a:ext cx="1403648" cy="646331"/>
          </a:xfrm>
          <a:prstGeom prst="rect">
            <a:avLst/>
          </a:prstGeom>
          <a:noFill/>
        </p:spPr>
        <p:txBody>
          <a:bodyPr wrap="square" rtlCol="0">
            <a:spAutoFit/>
          </a:bodyPr>
          <a:lstStyle/>
          <a:p>
            <a:pPr algn="r"/>
            <a:r>
              <a:rPr lang="cs-CZ" sz="1200" dirty="0" smtClean="0">
                <a:solidFill>
                  <a:srgbClr val="3366FF"/>
                </a:solidFill>
              </a:rPr>
              <a:t>Počet sesbíraných dotazníků</a:t>
            </a:r>
            <a:endParaRPr lang="cs-CZ" sz="1200" dirty="0">
              <a:solidFill>
                <a:srgbClr val="3366FF"/>
              </a:solidFill>
            </a:endParaRPr>
          </a:p>
        </p:txBody>
      </p:sp>
      <p:sp>
        <p:nvSpPr>
          <p:cNvPr id="26" name="TextovéPole 25"/>
          <p:cNvSpPr txBox="1"/>
          <p:nvPr/>
        </p:nvSpPr>
        <p:spPr>
          <a:xfrm rot="16200000">
            <a:off x="-1041135" y="3175521"/>
            <a:ext cx="2736304" cy="246221"/>
          </a:xfrm>
          <a:prstGeom prst="rect">
            <a:avLst/>
          </a:prstGeom>
          <a:noFill/>
        </p:spPr>
        <p:txBody>
          <a:bodyPr wrap="square" rtlCol="0">
            <a:spAutoFit/>
          </a:bodyPr>
          <a:lstStyle/>
          <a:p>
            <a:pPr algn="ctr"/>
            <a:r>
              <a:rPr lang="cs-CZ" sz="1000" b="0" dirty="0" smtClean="0"/>
              <a:t>Počet pacientů</a:t>
            </a:r>
            <a:endParaRPr lang="cs-CZ" sz="1000" b="0" dirty="0"/>
          </a:p>
        </p:txBody>
      </p:sp>
      <p:sp>
        <p:nvSpPr>
          <p:cNvPr id="27" name="Zaoblený obdélník 26"/>
          <p:cNvSpPr/>
          <p:nvPr/>
        </p:nvSpPr>
        <p:spPr bwMode="auto">
          <a:xfrm>
            <a:off x="468052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79</a:t>
            </a:r>
            <a:r>
              <a:rPr kumimoji="0" lang="cs-CZ" sz="1400" b="1" i="0" u="none" strike="noStrike" cap="none" normalizeH="0" baseline="0" dirty="0" smtClean="0">
                <a:ln>
                  <a:noFill/>
                </a:ln>
                <a:solidFill>
                  <a:srgbClr val="800080"/>
                </a:solidFill>
                <a:effectLst/>
                <a:latin typeface="Arial" pitchFamily="34" charset="0"/>
              </a:rPr>
              <a:t>%</a:t>
            </a:r>
          </a:p>
        </p:txBody>
      </p:sp>
      <p:sp>
        <p:nvSpPr>
          <p:cNvPr id="28" name="Zaoblený obdélník 27"/>
          <p:cNvSpPr/>
          <p:nvPr/>
        </p:nvSpPr>
        <p:spPr bwMode="auto">
          <a:xfrm>
            <a:off x="4680523"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91</a:t>
            </a:r>
          </a:p>
        </p:txBody>
      </p:sp>
      <p:sp>
        <p:nvSpPr>
          <p:cNvPr id="29" name="Zaoblený obdélník 28"/>
          <p:cNvSpPr/>
          <p:nvPr/>
        </p:nvSpPr>
        <p:spPr bwMode="auto">
          <a:xfrm>
            <a:off x="2376264"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100</a:t>
            </a:r>
            <a:r>
              <a:rPr kumimoji="0" lang="cs-CZ" sz="1400" b="1" i="0" u="none" strike="noStrike" cap="none" normalizeH="0" baseline="0" dirty="0" smtClean="0">
                <a:ln>
                  <a:noFill/>
                </a:ln>
                <a:solidFill>
                  <a:srgbClr val="800080"/>
                </a:solidFill>
                <a:effectLst/>
                <a:latin typeface="Arial" pitchFamily="34" charset="0"/>
              </a:rPr>
              <a:t>%</a:t>
            </a:r>
          </a:p>
        </p:txBody>
      </p:sp>
      <p:sp>
        <p:nvSpPr>
          <p:cNvPr id="30" name="Zaoblený obdélník 29"/>
          <p:cNvSpPr/>
          <p:nvPr/>
        </p:nvSpPr>
        <p:spPr bwMode="auto">
          <a:xfrm>
            <a:off x="2376265"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74</a:t>
            </a:r>
          </a:p>
        </p:txBody>
      </p:sp>
      <p:sp>
        <p:nvSpPr>
          <p:cNvPr id="31" name="Zaoblený obdélník 30"/>
          <p:cNvSpPr/>
          <p:nvPr/>
        </p:nvSpPr>
        <p:spPr bwMode="auto">
          <a:xfrm>
            <a:off x="6984776"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800080"/>
                </a:solidFill>
                <a:effectLst/>
                <a:latin typeface="Arial" pitchFamily="34" charset="0"/>
              </a:rPr>
              <a:t>87%</a:t>
            </a:r>
          </a:p>
        </p:txBody>
      </p:sp>
      <p:sp>
        <p:nvSpPr>
          <p:cNvPr id="32" name="Zaoblený obdélník 31"/>
          <p:cNvSpPr/>
          <p:nvPr/>
        </p:nvSpPr>
        <p:spPr bwMode="auto">
          <a:xfrm>
            <a:off x="6984780"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55</a:t>
            </a:r>
          </a:p>
        </p:txBody>
      </p:sp>
      <p:sp>
        <p:nvSpPr>
          <p:cNvPr id="36" name="Zaoblený obdélník 35"/>
          <p:cNvSpPr/>
          <p:nvPr/>
        </p:nvSpPr>
        <p:spPr bwMode="auto">
          <a:xfrm>
            <a:off x="813690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100</a:t>
            </a:r>
            <a:r>
              <a:rPr kumimoji="0" lang="cs-CZ" sz="1400" b="1" i="0" u="none" strike="noStrike" cap="none" normalizeH="0" baseline="0" dirty="0" smtClean="0">
                <a:ln>
                  <a:noFill/>
                </a:ln>
                <a:solidFill>
                  <a:srgbClr val="800080"/>
                </a:solidFill>
                <a:effectLst/>
                <a:latin typeface="Arial" pitchFamily="34" charset="0"/>
              </a:rPr>
              <a:t>%</a:t>
            </a:r>
          </a:p>
        </p:txBody>
      </p:sp>
      <p:sp>
        <p:nvSpPr>
          <p:cNvPr id="37" name="Zaoblený obdélník 36"/>
          <p:cNvSpPr/>
          <p:nvPr/>
        </p:nvSpPr>
        <p:spPr bwMode="auto">
          <a:xfrm>
            <a:off x="8136904"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58</a:t>
            </a:r>
            <a:endParaRPr kumimoji="0" lang="cs-CZ" sz="1400" b="1" i="0" u="none" strike="noStrike" cap="none" normalizeH="0" baseline="0" dirty="0" smtClean="0">
              <a:ln>
                <a:noFill/>
              </a:ln>
              <a:solidFill>
                <a:srgbClr val="3366FF"/>
              </a:solidFill>
              <a:effectLst/>
              <a:latin typeface="Arial"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4288567706"/>
              </p:ext>
            </p:extLst>
          </p:nvPr>
        </p:nvGraphicFramePr>
        <p:xfrm>
          <a:off x="323528" y="1052736"/>
          <a:ext cx="8285098"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pl-PL" sz="2400" b="1" dirty="0"/>
              <a:t>FN OL: PSY odd. 32A+32B</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23423230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266556901"/>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967168"/>
                <a:gridCol w="769305"/>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353118945"/>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436776674"/>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72,0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4122376716"/>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86,4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76,1</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74,5</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78,2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494761209"/>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n=1916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1893</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1864</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1898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1915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1915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30010602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2354593072"/>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PORGYN odd. 19B</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72887650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104299344"/>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967168"/>
                <a:gridCol w="769305"/>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155222709"/>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23649368"/>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2825264167"/>
              </p:ext>
            </p:extLst>
          </p:nvPr>
        </p:nvGraphicFramePr>
        <p:xfrm>
          <a:off x="741928"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66FF"/>
                          </a:solidFill>
                        </a:rPr>
                        <a:t>80,6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80,4</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1512654420"/>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66FF"/>
                          </a:solidFill>
                        </a:rPr>
                        <a:t>n=1869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1846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1817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1868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33734411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1945209528"/>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PORGYN odd. 18</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03742950"/>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768183432"/>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751144"/>
                <a:gridCol w="985329"/>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531477737"/>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568175793"/>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68,2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80,2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79,3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69,0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68,8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67,7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65,2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58,7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41896300"/>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66FF"/>
                          </a:solidFill>
                        </a:rPr>
                        <a:t>80,8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86,6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76,3</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80,0</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74,9</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799506728"/>
              </p:ext>
            </p:extLst>
          </p:nvPr>
        </p:nvGraphicFramePr>
        <p:xfrm>
          <a:off x="796520"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1838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1866</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1889</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1888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31457144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 12"/>
          <p:cNvGraphicFramePr/>
          <p:nvPr>
            <p:extLst>
              <p:ext uri="{D42A27DB-BD31-4B8C-83A1-F6EECF244321}">
                <p14:modId xmlns="" xmlns:p14="http://schemas.microsoft.com/office/powerpoint/2010/main" val="3473540926"/>
              </p:ext>
            </p:extLst>
          </p:nvPr>
        </p:nvGraphicFramePr>
        <p:xfrm>
          <a:off x="323528" y="1052736"/>
          <a:ext cx="8213090" cy="401933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FN OL: PORGYN odd. 17</a:t>
            </a:r>
            <a:r>
              <a:rPr lang="cs-CZ" sz="2400" b="1" dirty="0" smtClean="0"/>
              <a:t/>
            </a:r>
            <a:br>
              <a:rPr lang="cs-CZ" sz="2400" b="1" dirty="0" smtClean="0"/>
            </a:br>
            <a:r>
              <a:rPr lang="en-US" sz="2000" b="1" dirty="0" smtClean="0"/>
              <a:t>POROVNÁNÍ S OSTATNÍMI PRACOVIŠTI</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68447312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770013437"/>
              </p:ext>
            </p:extLst>
          </p:nvPr>
        </p:nvGraphicFramePr>
        <p:xfrm>
          <a:off x="652504" y="5072074"/>
          <a:ext cx="8017731" cy="1442410"/>
        </p:xfrm>
        <a:graphic>
          <a:graphicData uri="http://schemas.openxmlformats.org/drawingml/2006/table">
            <a:tbl>
              <a:tblPr firstRow="1" bandRow="1">
                <a:tableStyleId>{5C22544A-7EE6-4342-B048-85BDC9FD1C3A}</a:tableStyleId>
              </a:tblPr>
              <a:tblGrid>
                <a:gridCol w="936104"/>
                <a:gridCol w="967168"/>
                <a:gridCol w="769305"/>
                <a:gridCol w="890859"/>
                <a:gridCol w="890859"/>
                <a:gridCol w="890859"/>
                <a:gridCol w="890859"/>
                <a:gridCol w="890859"/>
                <a:gridCol w="890859"/>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693191492"/>
              </p:ext>
            </p:extLst>
          </p:nvPr>
        </p:nvGraphicFramePr>
        <p:xfrm>
          <a:off x="743049" y="45811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699844482"/>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0" name="TextovéPole 9"/>
          <p:cNvSpPr txBox="1"/>
          <p:nvPr/>
        </p:nvSpPr>
        <p:spPr>
          <a:xfrm>
            <a:off x="607792" y="5858688"/>
            <a:ext cx="7996656" cy="523220"/>
          </a:xfrm>
          <a:prstGeom prst="rect">
            <a:avLst/>
          </a:prstGeom>
          <a:noFill/>
        </p:spPr>
        <p:txBody>
          <a:bodyPr wrap="square" rtlCol="0">
            <a:spAutoFit/>
          </a:bodyPr>
          <a:lstStyle/>
          <a:p>
            <a:r>
              <a:rPr lang="cs-CZ" sz="1400" b="0" dirty="0" smtClean="0"/>
              <a:t>Zobrazeny výsledky souhrnně pro každou dimenzi+ celková spokojenost (v červeném rámečku)</a:t>
            </a:r>
          </a:p>
          <a:p>
            <a:r>
              <a:rPr lang="cs-CZ" sz="1400" b="0" dirty="0" smtClean="0"/>
              <a:t>Dimenze řazeny sestupně podle průměrné spokojenosti</a:t>
            </a:r>
          </a:p>
        </p:txBody>
      </p:sp>
      <p:graphicFrame>
        <p:nvGraphicFramePr>
          <p:cNvPr id="11" name="Tabulka 10"/>
          <p:cNvGraphicFramePr>
            <a:graphicFrameLocks noGrp="1"/>
          </p:cNvGraphicFramePr>
          <p:nvPr>
            <p:extLst>
              <p:ext uri="{D42A27DB-BD31-4B8C-83A1-F6EECF244321}">
                <p14:modId xmlns="" xmlns:p14="http://schemas.microsoft.com/office/powerpoint/2010/main" val="3563671789"/>
              </p:ext>
            </p:extLst>
          </p:nvPr>
        </p:nvGraphicFramePr>
        <p:xfrm>
          <a:off x="755576" y="4179226"/>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66FF"/>
                          </a:solidFill>
                        </a:rPr>
                        <a:t>80,7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86,6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89,7</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79,8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78,2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76,2</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66FF"/>
                          </a:solidFill>
                        </a:rPr>
                        <a:t>74,6</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66FF"/>
                          </a:solidFill>
                        </a:rPr>
                        <a:t>80,8</a:t>
                      </a:r>
                      <a:endParaRPr lang="cs-CZ" sz="1400" b="1" dirty="0">
                        <a:solidFill>
                          <a:srgbClr val="3366FF"/>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ulka 11"/>
          <p:cNvGraphicFramePr>
            <a:graphicFrameLocks noGrp="1"/>
          </p:cNvGraphicFramePr>
          <p:nvPr>
            <p:extLst>
              <p:ext uri="{D42A27DB-BD31-4B8C-83A1-F6EECF244321}">
                <p14:modId xmlns="" xmlns:p14="http://schemas.microsoft.com/office/powerpoint/2010/main" val="3186144086"/>
              </p:ext>
            </p:extLst>
          </p:nvPr>
        </p:nvGraphicFramePr>
        <p:xfrm>
          <a:off x="782872" y="4733528"/>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66FF"/>
                          </a:solidFill>
                        </a:rPr>
                        <a:t>n=1878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1855</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1827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1861</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1878</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66FF"/>
                          </a:solidFill>
                        </a:rPr>
                        <a:t>n=</a:t>
                      </a:r>
                      <a:r>
                        <a:rPr lang="en-US" sz="800" b="0" smtClean="0">
                          <a:solidFill>
                            <a:srgbClr val="3366FF"/>
                          </a:solidFill>
                        </a:rPr>
                        <a:t>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66FF"/>
                          </a:solidFill>
                        </a:rPr>
                        <a:t>n=</a:t>
                      </a:r>
                      <a:r>
                        <a:rPr lang="en-US" sz="800" b="0" dirty="0" smtClean="0">
                          <a:solidFill>
                            <a:srgbClr val="3366FF"/>
                          </a:solidFill>
                        </a:rPr>
                        <a:t>1877</a:t>
                      </a:r>
                      <a:endParaRPr lang="cs-CZ" sz="800" b="0" dirty="0">
                        <a:solidFill>
                          <a:srgbClr val="3366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6594263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5" name="Rectangle 11"/>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6" name="Rectangle 12"/>
          <p:cNvSpPr>
            <a:spLocks noChangeArrowheads="1"/>
          </p:cNvSpPr>
          <p:nvPr/>
        </p:nvSpPr>
        <p:spPr bwMode="auto">
          <a:xfrm>
            <a:off x="0" y="0"/>
            <a:ext cx="9144000" cy="0"/>
          </a:xfrm>
          <a:prstGeom prst="rect">
            <a:avLst/>
          </a:prstGeom>
          <a:noFill/>
          <a:ln w="9525" algn="ctr">
            <a:noFill/>
            <a:miter lim="800000"/>
            <a:headEnd/>
            <a:tailEnd/>
          </a:ln>
        </p:spPr>
        <p:txBody>
          <a:bodyPr anchor="ctr">
            <a:spAutoFit/>
          </a:bodyPr>
          <a:lstStyle/>
          <a:p>
            <a:endParaRPr lang="cs-CZ" dirty="0"/>
          </a:p>
        </p:txBody>
      </p:sp>
      <p:sp>
        <p:nvSpPr>
          <p:cNvPr id="3077" name="Rectangle 2"/>
          <p:cNvSpPr>
            <a:spLocks noChangeArrowheads="1"/>
          </p:cNvSpPr>
          <p:nvPr/>
        </p:nvSpPr>
        <p:spPr bwMode="auto">
          <a:xfrm>
            <a:off x="428596" y="2500306"/>
            <a:ext cx="8521700" cy="1244940"/>
          </a:xfrm>
          <a:prstGeom prst="rect">
            <a:avLst/>
          </a:prstGeom>
          <a:noFill/>
          <a:ln w="9525">
            <a:noFill/>
            <a:miter lim="800000"/>
            <a:headEnd/>
            <a:tailEnd/>
          </a:ln>
        </p:spPr>
        <p:txBody>
          <a:bodyPr anchor="ctr"/>
          <a:lstStyle/>
          <a:p>
            <a:pPr>
              <a:spcBef>
                <a:spcPct val="40000"/>
              </a:spcBef>
            </a:pPr>
            <a:r>
              <a:rPr lang="cs-CZ" sz="3000" dirty="0" smtClean="0"/>
              <a:t>Základní frekvence – tabulky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graphicFrame>
        <p:nvGraphicFramePr>
          <p:cNvPr id="11" name="Tabulka 10"/>
          <p:cNvGraphicFramePr>
            <a:graphicFrameLocks noGrp="1"/>
          </p:cNvGraphicFramePr>
          <p:nvPr/>
        </p:nvGraphicFramePr>
        <p:xfrm>
          <a:off x="539552" y="923608"/>
          <a:ext cx="3600400" cy="1698775"/>
        </p:xfrm>
        <a:graphic>
          <a:graphicData uri="http://schemas.openxmlformats.org/drawingml/2006/table">
            <a:tbl>
              <a:tblPr/>
              <a:tblGrid>
                <a:gridCol w="2664296"/>
                <a:gridCol w="936104"/>
              </a:tblGrid>
              <a:tr h="260507">
                <a:tc gridSpan="2">
                  <a:txBody>
                    <a:bodyPr/>
                    <a:lstStyle/>
                    <a:p>
                      <a:pPr algn="ctr" fontAlgn="b"/>
                      <a:r>
                        <a:rPr lang="cs-CZ" sz="1000" b="1" i="0" u="none" strike="noStrike" dirty="0">
                          <a:solidFill>
                            <a:srgbClr val="333399"/>
                          </a:solidFill>
                          <a:latin typeface="Arial"/>
                        </a:rPr>
                        <a:t>1. </a:t>
                      </a:r>
                      <a:r>
                        <a:rPr lang="cs-CZ" sz="1000" b="1" i="0" u="none" strike="noStrike" dirty="0" smtClean="0">
                          <a:solidFill>
                            <a:srgbClr val="333399"/>
                          </a:solidFill>
                          <a:latin typeface="Arial"/>
                        </a:rPr>
                        <a:t>Byl\a jste v tomto zařízení, </a:t>
                      </a:r>
                      <a:r>
                        <a:rPr lang="cs-CZ" sz="1000" b="1" i="0" u="none" strike="noStrike" dirty="0">
                          <a:solidFill>
                            <a:srgbClr val="333399"/>
                          </a:solidFill>
                          <a:latin typeface="Arial"/>
                        </a:rPr>
                        <a:t>kde právě ležíte, hospitalizován\a plánovaně nebo jako akutní případ?</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260507">
                <a:tc>
                  <a:txBody>
                    <a:bodyPr/>
                    <a:lstStyle/>
                    <a:p>
                      <a:pPr algn="l" fontAlgn="ctr"/>
                      <a:r>
                        <a:rPr lang="cs-CZ" sz="1000" b="0" i="0" u="none" strike="noStrike" dirty="0">
                          <a:solidFill>
                            <a:srgbClr val="333399"/>
                          </a:solidFill>
                          <a:latin typeface="Arial"/>
                        </a:rPr>
                        <a:t>Neplánovaně, jako akutní případ</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0507">
                <a:tc>
                  <a:txBody>
                    <a:bodyPr/>
                    <a:lstStyle/>
                    <a:p>
                      <a:pPr algn="l" fontAlgn="ctr"/>
                      <a:r>
                        <a:rPr lang="pt-BR" sz="1000" b="0" i="0" u="none" strike="noStrike">
                          <a:solidFill>
                            <a:srgbClr val="333399"/>
                          </a:solidFill>
                          <a:latin typeface="Arial"/>
                        </a:rPr>
                        <a:t>Plánovaně, byl/a jsem objednán/a předem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0507">
                <a:tc>
                  <a:txBody>
                    <a:bodyPr/>
                    <a:lstStyle/>
                    <a:p>
                      <a:pPr algn="l" fontAlgn="ctr"/>
                      <a:r>
                        <a:rPr lang="cs-CZ" sz="1000" b="0" i="0" u="none" strike="noStrike">
                          <a:solidFill>
                            <a:srgbClr val="333399"/>
                          </a:solidFill>
                          <a:latin typeface="Arial"/>
                        </a:rPr>
                        <a:t>Byl/a jsem převezen/a odjinud</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0507">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0507">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3" name="Tabulka 12"/>
          <p:cNvGraphicFramePr>
            <a:graphicFrameLocks noGrp="1"/>
          </p:cNvGraphicFramePr>
          <p:nvPr/>
        </p:nvGraphicFramePr>
        <p:xfrm>
          <a:off x="539552" y="3247088"/>
          <a:ext cx="3600400" cy="3221136"/>
        </p:xfrm>
        <a:graphic>
          <a:graphicData uri="http://schemas.openxmlformats.org/drawingml/2006/table">
            <a:tbl>
              <a:tblPr/>
              <a:tblGrid>
                <a:gridCol w="2664296"/>
                <a:gridCol w="936104"/>
              </a:tblGrid>
              <a:tr h="268428">
                <a:tc gridSpan="2">
                  <a:txBody>
                    <a:bodyPr/>
                    <a:lstStyle/>
                    <a:p>
                      <a:pPr algn="ctr" fontAlgn="b"/>
                      <a:r>
                        <a:rPr lang="pl-PL" sz="1000" b="1" i="0" u="none" strike="noStrike" dirty="0">
                          <a:solidFill>
                            <a:srgbClr val="333399"/>
                          </a:solidFill>
                          <a:latin typeface="Arial"/>
                        </a:rPr>
                        <a:t>2. Jak dlouho jste čekal/a na přijetí do </a:t>
                      </a:r>
                      <a:r>
                        <a:rPr lang="pl-PL" sz="1000" b="1" i="0" u="none" strike="noStrike" dirty="0" smtClean="0">
                          <a:solidFill>
                            <a:srgbClr val="333399"/>
                          </a:solidFill>
                          <a:latin typeface="Arial"/>
                        </a:rPr>
                        <a:t>nemocnice?</a:t>
                      </a:r>
                      <a:endParaRPr lang="pl-PL" sz="10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268428">
                <a:tc>
                  <a:txBody>
                    <a:bodyPr/>
                    <a:lstStyle/>
                    <a:p>
                      <a:pPr algn="l" fontAlgn="ctr"/>
                      <a:r>
                        <a:rPr lang="cs-CZ" sz="1000" b="0" i="0" u="none" strike="noStrike" dirty="0">
                          <a:solidFill>
                            <a:srgbClr val="333399"/>
                          </a:solidFill>
                          <a:latin typeface="Arial"/>
                        </a:rPr>
                        <a:t>Nečekal/a jsem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0" u="none" strike="noStrike">
                          <a:solidFill>
                            <a:srgbClr val="333399"/>
                          </a:solidFill>
                          <a:latin typeface="Arial"/>
                        </a:rPr>
                        <a:t>2-3 dny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0" u="none" strike="noStrike">
                          <a:solidFill>
                            <a:srgbClr val="333399"/>
                          </a:solidFill>
                          <a:latin typeface="Arial"/>
                        </a:rPr>
                        <a:t>Do jednoho týdne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0" u="none" strike="noStrike">
                          <a:solidFill>
                            <a:srgbClr val="333399"/>
                          </a:solidFill>
                          <a:latin typeface="Arial"/>
                        </a:rPr>
                        <a:t>Do jednoho měsíce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0" u="none" strike="noStrike">
                          <a:solidFill>
                            <a:srgbClr val="333399"/>
                          </a:solidFill>
                          <a:latin typeface="Arial"/>
                        </a:rPr>
                        <a:t>Do půl roku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0" u="none" strike="noStrike">
                          <a:solidFill>
                            <a:srgbClr val="333399"/>
                          </a:solidFill>
                          <a:latin typeface="Arial"/>
                        </a:rPr>
                        <a:t>Do roka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0" u="none" strike="noStrike">
                          <a:solidFill>
                            <a:srgbClr val="333399"/>
                          </a:solidFill>
                          <a:latin typeface="Arial"/>
                        </a:rPr>
                        <a:t>Do dvou let</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0" u="none" strike="noStrike">
                          <a:solidFill>
                            <a:srgbClr val="333399"/>
                          </a:solidFill>
                          <a:latin typeface="Arial"/>
                        </a:rPr>
                        <a:t>Více než dva roky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1" u="none" strike="noStrike">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428">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1432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5" name="Tabulka 14"/>
          <p:cNvGraphicFramePr>
            <a:graphicFrameLocks noGrp="1"/>
          </p:cNvGraphicFramePr>
          <p:nvPr/>
        </p:nvGraphicFramePr>
        <p:xfrm>
          <a:off x="4945688" y="908720"/>
          <a:ext cx="3699704" cy="2103120"/>
        </p:xfrm>
        <a:graphic>
          <a:graphicData uri="http://schemas.openxmlformats.org/drawingml/2006/table">
            <a:tbl>
              <a:tblPr/>
              <a:tblGrid>
                <a:gridCol w="2551344"/>
                <a:gridCol w="1148360"/>
              </a:tblGrid>
              <a:tr h="243027">
                <a:tc gridSpan="2">
                  <a:txBody>
                    <a:bodyPr/>
                    <a:lstStyle/>
                    <a:p>
                      <a:pPr algn="ctr" fontAlgn="b"/>
                      <a:r>
                        <a:rPr lang="cs-CZ" sz="1000" b="1" i="0" u="none" strike="noStrike" dirty="0">
                          <a:solidFill>
                            <a:srgbClr val="333399"/>
                          </a:solidFill>
                          <a:latin typeface="Arial"/>
                        </a:rPr>
                        <a:t>3. </a:t>
                      </a:r>
                      <a:r>
                        <a:rPr lang="cs-CZ" sz="1000" b="1" i="0" u="none" strike="noStrike" dirty="0" smtClean="0">
                          <a:solidFill>
                            <a:srgbClr val="333399"/>
                          </a:solidFill>
                          <a:latin typeface="Arial"/>
                        </a:rPr>
                        <a:t>Byl termín Vašeho přijetí zdravotnickým zařízením změněn?</a:t>
                      </a:r>
                      <a:endParaRPr lang="cs-CZ" sz="1000" b="1" i="0" u="none" strike="noStrike" dirty="0">
                        <a:solidFill>
                          <a:srgbClr val="333399"/>
                        </a:solidFill>
                        <a:latin typeface="Arial"/>
                      </a:endParaRPr>
                    </a:p>
                  </a:txBody>
                  <a:tcPr anchor="b">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243027">
                <a:tc>
                  <a:txBody>
                    <a:bodyPr/>
                    <a:lstStyle/>
                    <a:p>
                      <a:pPr algn="l" fontAlgn="ctr"/>
                      <a:r>
                        <a:rPr lang="cs-CZ" sz="1000" b="0" i="0" u="none" strike="noStrike" dirty="0">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3027">
                <a:tc>
                  <a:txBody>
                    <a:bodyPr/>
                    <a:lstStyle/>
                    <a:p>
                      <a:pPr algn="l" fontAlgn="ctr"/>
                      <a:r>
                        <a:rPr lang="cs-CZ" sz="1000" b="0" i="0" u="none" strike="noStrike">
                          <a:solidFill>
                            <a:srgbClr val="333399"/>
                          </a:solidFill>
                          <a:latin typeface="Arial"/>
                        </a:rPr>
                        <a:t>Ano, jednou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3027">
                <a:tc>
                  <a:txBody>
                    <a:bodyPr/>
                    <a:lstStyle/>
                    <a:p>
                      <a:pPr algn="l" fontAlgn="ctr"/>
                      <a:r>
                        <a:rPr lang="cs-CZ" sz="1000" b="0" i="0" u="none" strike="noStrike">
                          <a:solidFill>
                            <a:srgbClr val="333399"/>
                          </a:solidFill>
                          <a:latin typeface="Arial"/>
                        </a:rPr>
                        <a:t>Ano, 2-3 ×</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3027">
                <a:tc>
                  <a:txBody>
                    <a:bodyPr/>
                    <a:lstStyle/>
                    <a:p>
                      <a:pPr algn="l" fontAlgn="ctr"/>
                      <a:r>
                        <a:rPr lang="cs-CZ" sz="1000" b="0" i="0" u="none" strike="noStrike">
                          <a:solidFill>
                            <a:srgbClr val="333399"/>
                          </a:solidFill>
                          <a:latin typeface="Arial"/>
                        </a:rPr>
                        <a:t>Ano, 4 × nebo vícekrát</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3027">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3027">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3027">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1432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ulka 15"/>
          <p:cNvGraphicFramePr>
            <a:graphicFrameLocks noGrp="1"/>
          </p:cNvGraphicFramePr>
          <p:nvPr/>
        </p:nvGraphicFramePr>
        <p:xfrm>
          <a:off x="4906108" y="3105808"/>
          <a:ext cx="3743052" cy="2011680"/>
        </p:xfrm>
        <a:graphic>
          <a:graphicData uri="http://schemas.openxmlformats.org/drawingml/2006/table">
            <a:tbl>
              <a:tblPr/>
              <a:tblGrid>
                <a:gridCol w="2662932"/>
                <a:gridCol w="1080120"/>
              </a:tblGrid>
              <a:tr h="190500">
                <a:tc gridSpan="2">
                  <a:txBody>
                    <a:bodyPr/>
                    <a:lstStyle/>
                    <a:p>
                      <a:pPr algn="ctr" fontAlgn="b"/>
                      <a:r>
                        <a:rPr lang="cs-CZ" sz="1000" b="1" i="0" u="none" strike="noStrike" dirty="0">
                          <a:solidFill>
                            <a:srgbClr val="333399"/>
                          </a:solidFill>
                          <a:latin typeface="Arial"/>
                        </a:rPr>
                        <a:t>4. Zdála se Vám doba čekání na přijetí do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vzhledem k Vašemu zdravotnímu stavu:</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Příliš dlouhá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Tak akorát</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23850">
                <a:tc>
                  <a:txBody>
                    <a:bodyPr/>
                    <a:lstStyle/>
                    <a:p>
                      <a:pPr algn="l" fontAlgn="ctr"/>
                      <a:r>
                        <a:rPr lang="cs-CZ" sz="1000" b="0" i="0" u="none" strike="noStrike">
                          <a:solidFill>
                            <a:srgbClr val="333399"/>
                          </a:solidFill>
                          <a:latin typeface="Arial"/>
                        </a:rPr>
                        <a:t>Byl/a jsem přijat/a dříve, než jsem předpokládal/a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1432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ulka 16"/>
          <p:cNvGraphicFramePr>
            <a:graphicFrameLocks noGrp="1"/>
          </p:cNvGraphicFramePr>
          <p:nvPr/>
        </p:nvGraphicFramePr>
        <p:xfrm>
          <a:off x="4904744" y="5193291"/>
          <a:ext cx="3744416" cy="1371600"/>
        </p:xfrm>
        <a:graphic>
          <a:graphicData uri="http://schemas.openxmlformats.org/drawingml/2006/table">
            <a:tbl>
              <a:tblPr/>
              <a:tblGrid>
                <a:gridCol w="2664296"/>
                <a:gridCol w="1080120"/>
              </a:tblGrid>
              <a:tr h="190500">
                <a:tc gridSpan="2">
                  <a:txBody>
                    <a:bodyPr/>
                    <a:lstStyle/>
                    <a:p>
                      <a:pPr algn="ctr" fontAlgn="b"/>
                      <a:r>
                        <a:rPr lang="cs-CZ" sz="1000" b="1" i="0" u="none" strike="noStrike" dirty="0">
                          <a:solidFill>
                            <a:srgbClr val="333399"/>
                          </a:solidFill>
                          <a:latin typeface="Arial"/>
                        </a:rPr>
                        <a:t>5. Zhoršily se Vaše zdravotní potíže během čekání na přijetí do </a:t>
                      </a:r>
                      <a:r>
                        <a:rPr lang="cs-CZ" sz="1000" b="1" i="0" u="none" strike="noStrike" dirty="0" smtClean="0">
                          <a:solidFill>
                            <a:srgbClr val="333399"/>
                          </a:solidFill>
                          <a:latin typeface="Arial"/>
                        </a:rPr>
                        <a:t>nemocnice?</a:t>
                      </a:r>
                      <a:endParaRPr lang="cs-CZ" sz="10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1432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AutoShape 4"/>
          <p:cNvSpPr>
            <a:spLocks noChangeArrowheads="1"/>
          </p:cNvSpPr>
          <p:nvPr/>
        </p:nvSpPr>
        <p:spPr bwMode="auto">
          <a:xfrm>
            <a:off x="494840" y="930852"/>
            <a:ext cx="3717120" cy="1728192"/>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19" name="AutoShape 4"/>
          <p:cNvSpPr>
            <a:spLocks noChangeArrowheads="1"/>
          </p:cNvSpPr>
          <p:nvPr/>
        </p:nvSpPr>
        <p:spPr bwMode="auto">
          <a:xfrm>
            <a:off x="494840" y="3235107"/>
            <a:ext cx="3717120" cy="331236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20" name="AutoShape 4"/>
          <p:cNvSpPr>
            <a:spLocks noChangeArrowheads="1"/>
          </p:cNvSpPr>
          <p:nvPr/>
        </p:nvSpPr>
        <p:spPr bwMode="auto">
          <a:xfrm>
            <a:off x="4860032" y="5196739"/>
            <a:ext cx="3861136" cy="142274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21" name="AutoShape 4"/>
          <p:cNvSpPr>
            <a:spLocks noChangeArrowheads="1"/>
          </p:cNvSpPr>
          <p:nvPr/>
        </p:nvSpPr>
        <p:spPr bwMode="auto">
          <a:xfrm>
            <a:off x="4863800" y="3108507"/>
            <a:ext cx="3861136" cy="2029872"/>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22" name="AutoShape 4"/>
          <p:cNvSpPr>
            <a:spLocks noChangeArrowheads="1"/>
          </p:cNvSpPr>
          <p:nvPr/>
        </p:nvSpPr>
        <p:spPr bwMode="auto">
          <a:xfrm>
            <a:off x="4860032" y="930851"/>
            <a:ext cx="3861136" cy="211552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23" name="TextovéPole 22"/>
          <p:cNvSpPr txBox="1"/>
          <p:nvPr/>
        </p:nvSpPr>
        <p:spPr>
          <a:xfrm>
            <a:off x="467544" y="2775763"/>
            <a:ext cx="3744416" cy="646331"/>
          </a:xfrm>
          <a:prstGeom prst="rect">
            <a:avLst/>
          </a:prstGeom>
          <a:noFill/>
        </p:spPr>
        <p:txBody>
          <a:bodyPr wrap="square" rtlCol="0">
            <a:spAutoFit/>
          </a:bodyPr>
          <a:lstStyle/>
          <a:p>
            <a:r>
              <a:rPr lang="cs-CZ" sz="1200" b="0" i="1" dirty="0" smtClean="0"/>
              <a:t>Na otázky 2 až 5 odpovídají pouze pacienti, kteří byli do nemocnice přijati plánovaně nebo převezeni odjinud:</a:t>
            </a:r>
            <a:endParaRPr lang="cs-CZ" sz="1200" b="0" i="1"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ulka 13"/>
          <p:cNvGraphicFramePr>
            <a:graphicFrameLocks noGrp="1"/>
          </p:cNvGraphicFramePr>
          <p:nvPr/>
        </p:nvGraphicFramePr>
        <p:xfrm>
          <a:off x="539552" y="1124744"/>
          <a:ext cx="3600400" cy="1859280"/>
        </p:xfrm>
        <a:graphic>
          <a:graphicData uri="http://schemas.openxmlformats.org/drawingml/2006/table">
            <a:tbl>
              <a:tblPr/>
              <a:tblGrid>
                <a:gridCol w="2676233"/>
                <a:gridCol w="924167"/>
              </a:tblGrid>
              <a:tr h="269607">
                <a:tc gridSpan="2">
                  <a:txBody>
                    <a:bodyPr/>
                    <a:lstStyle/>
                    <a:p>
                      <a:pPr algn="ctr" fontAlgn="b"/>
                      <a:r>
                        <a:rPr lang="cs-CZ" sz="1000" b="1" i="0" u="none" strike="noStrike" dirty="0">
                          <a:solidFill>
                            <a:srgbClr val="333399"/>
                          </a:solidFill>
                          <a:latin typeface="Arial"/>
                        </a:rPr>
                        <a:t>6. </a:t>
                      </a:r>
                      <a:r>
                        <a:rPr lang="cs-CZ" sz="1000" b="1" i="0" u="none" strike="noStrike" dirty="0" smtClean="0">
                          <a:solidFill>
                            <a:srgbClr val="333399"/>
                          </a:solidFill>
                          <a:latin typeface="Arial"/>
                        </a:rPr>
                        <a:t>Jak na Vás působil první kontakt se zařízením (</a:t>
                      </a:r>
                      <a:r>
                        <a:rPr lang="cs-CZ" sz="1000" b="1" i="0" u="none" strike="noStrike" dirty="0">
                          <a:solidFill>
                            <a:srgbClr val="333399"/>
                          </a:solidFill>
                          <a:latin typeface="Arial"/>
                        </a:rPr>
                        <a:t>na pohotovosti, na příjmu apod.)? Zapůsobil na mně:</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65912">
                <a:tc>
                  <a:txBody>
                    <a:bodyPr/>
                    <a:lstStyle/>
                    <a:p>
                      <a:pPr algn="l" fontAlgn="ctr"/>
                      <a:r>
                        <a:rPr lang="cs-CZ" sz="1000" b="0" i="0" u="none" strike="noStrike">
                          <a:solidFill>
                            <a:srgbClr val="333399"/>
                          </a:solidFill>
                          <a:latin typeface="Arial"/>
                        </a:rPr>
                        <a:t>Velmi dobře a profesionálně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5912">
                <a:tc>
                  <a:txBody>
                    <a:bodyPr/>
                    <a:lstStyle/>
                    <a:p>
                      <a:pPr algn="l" fontAlgn="ctr"/>
                      <a:r>
                        <a:rPr lang="cs-CZ" sz="1000" b="0" i="0" u="none" strike="noStrike">
                          <a:solidFill>
                            <a:srgbClr val="333399"/>
                          </a:solidFill>
                          <a:latin typeface="Arial"/>
                        </a:rPr>
                        <a:t>Průměrně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5912">
                <a:tc>
                  <a:txBody>
                    <a:bodyPr/>
                    <a:lstStyle/>
                    <a:p>
                      <a:pPr algn="l" fontAlgn="ctr"/>
                      <a:r>
                        <a:rPr lang="cs-CZ" sz="1000" b="0" i="0" u="none" strike="noStrike">
                          <a:solidFill>
                            <a:srgbClr val="333399"/>
                          </a:solidFill>
                          <a:latin typeface="Arial"/>
                        </a:rPr>
                        <a:t>Velmi špatně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5912">
                <a:tc>
                  <a:txBody>
                    <a:bodyPr/>
                    <a:lstStyle/>
                    <a:p>
                      <a:pPr algn="l" fontAlgn="ctr"/>
                      <a:r>
                        <a:rPr lang="cs-CZ" sz="1000" b="0" i="1" u="none" strike="noStrike">
                          <a:solidFill>
                            <a:srgbClr val="969696"/>
                          </a:solidFill>
                          <a:latin typeface="Arial"/>
                        </a:rPr>
                        <a:t>Nevzpomínám si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5912">
                <a:tc>
                  <a:txBody>
                    <a:bodyPr/>
                    <a:lstStyle/>
                    <a:p>
                      <a:pPr algn="l" fontAlgn="ctr"/>
                      <a:r>
                        <a:rPr lang="cs-CZ" sz="1000" b="0" i="1" u="none" strike="noStrike">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5912">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r>
              <a:rPr lang="cs-CZ" sz="2400" dirty="0" smtClean="0"/>
              <a:t/>
            </a:r>
            <a:br>
              <a:rPr lang="cs-CZ" sz="2400" dirty="0" smtClean="0"/>
            </a:br>
            <a:r>
              <a:rPr lang="en-US" sz="2000" dirty="0" smtClean="0"/>
              <a:t> FN </a:t>
            </a:r>
            <a:r>
              <a:rPr lang="cs-CZ" sz="2000" dirty="0" smtClean="0"/>
              <a:t>OLOMOUC</a:t>
            </a:r>
            <a:endParaRPr lang="en-US" sz="2000" b="1" dirty="0">
              <a:solidFill>
                <a:srgbClr val="FF0000"/>
              </a:solidFill>
            </a:endParaRPr>
          </a:p>
        </p:txBody>
      </p:sp>
      <p:sp>
        <p:nvSpPr>
          <p:cNvPr id="18" name="AutoShape 4"/>
          <p:cNvSpPr>
            <a:spLocks noChangeArrowheads="1"/>
          </p:cNvSpPr>
          <p:nvPr/>
        </p:nvSpPr>
        <p:spPr bwMode="auto">
          <a:xfrm>
            <a:off x="494840" y="1148273"/>
            <a:ext cx="3717120" cy="187220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4" name="Tabulka 23"/>
          <p:cNvGraphicFramePr>
            <a:graphicFrameLocks noGrp="1"/>
          </p:cNvGraphicFramePr>
          <p:nvPr/>
        </p:nvGraphicFramePr>
        <p:xfrm>
          <a:off x="539552" y="3222856"/>
          <a:ext cx="3600400" cy="1859280"/>
        </p:xfrm>
        <a:graphic>
          <a:graphicData uri="http://schemas.openxmlformats.org/drawingml/2006/table">
            <a:tbl>
              <a:tblPr/>
              <a:tblGrid>
                <a:gridCol w="2676233"/>
                <a:gridCol w="924167"/>
              </a:tblGrid>
              <a:tr h="304011">
                <a:tc gridSpan="2">
                  <a:txBody>
                    <a:bodyPr/>
                    <a:lstStyle/>
                    <a:p>
                      <a:pPr algn="ctr" fontAlgn="b"/>
                      <a:r>
                        <a:rPr lang="cs-CZ" sz="1000" b="1" i="0" u="none" strike="noStrike" dirty="0">
                          <a:solidFill>
                            <a:srgbClr val="333399"/>
                          </a:solidFill>
                          <a:latin typeface="Arial"/>
                        </a:rPr>
                        <a:t>7. Dostal/a jste během přijetí dostatek informací o svém zdravotním stavu a dalším průběhu Vaší léčby?</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87084">
                <a:tc>
                  <a:txBody>
                    <a:bodyPr/>
                    <a:lstStyle/>
                    <a:p>
                      <a:pPr algn="l" fontAlgn="ctr"/>
                      <a:r>
                        <a:rPr lang="cs-CZ" sz="1000" b="0" i="0" u="none" strike="noStrike" dirty="0">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000" b="0" i="0" u="none" strike="noStrike">
                          <a:solidFill>
                            <a:srgbClr val="333399"/>
                          </a:solidFill>
                          <a:latin typeface="Arial"/>
                        </a:rPr>
                        <a:t>Ano, v omezené míře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pl-PL" sz="1000" b="0" i="0" u="none" strike="noStrike">
                          <a:solidFill>
                            <a:srgbClr val="333399"/>
                          </a:solidFill>
                          <a:latin typeface="Arial"/>
                        </a:rPr>
                        <a:t>Ne, ačkoliv jsem je žádal/a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000" b="0" i="0" u="none" strike="noStrike">
                          <a:solidFill>
                            <a:srgbClr val="333399"/>
                          </a:solidFill>
                          <a:latin typeface="Arial"/>
                        </a:rPr>
                        <a:t>Ne, nežádal/a jsem informace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5" name="AutoShape 4"/>
          <p:cNvSpPr>
            <a:spLocks noChangeArrowheads="1"/>
          </p:cNvSpPr>
          <p:nvPr/>
        </p:nvSpPr>
        <p:spPr bwMode="auto">
          <a:xfrm>
            <a:off x="494840" y="3236505"/>
            <a:ext cx="3717120" cy="1872207"/>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6" name="Tabulka 25"/>
          <p:cNvGraphicFramePr>
            <a:graphicFrameLocks noGrp="1"/>
          </p:cNvGraphicFramePr>
          <p:nvPr/>
        </p:nvGraphicFramePr>
        <p:xfrm>
          <a:off x="5005412" y="1124744"/>
          <a:ext cx="3599036" cy="2103120"/>
        </p:xfrm>
        <a:graphic>
          <a:graphicData uri="http://schemas.openxmlformats.org/drawingml/2006/table">
            <a:tbl>
              <a:tblPr/>
              <a:tblGrid>
                <a:gridCol w="2675219"/>
                <a:gridCol w="923817"/>
              </a:tblGrid>
              <a:tr h="266192">
                <a:tc gridSpan="2">
                  <a:txBody>
                    <a:bodyPr/>
                    <a:lstStyle/>
                    <a:p>
                      <a:pPr algn="ctr" fontAlgn="b"/>
                      <a:r>
                        <a:rPr lang="cs-CZ" sz="1000" b="1" i="0" u="none" strike="noStrike" dirty="0">
                          <a:solidFill>
                            <a:srgbClr val="333399"/>
                          </a:solidFill>
                          <a:latin typeface="Arial"/>
                        </a:rPr>
                        <a:t>8. Jak dlouho jste při příjmu do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čekal/a na uložení na lůžko?</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63810">
                <a:tc>
                  <a:txBody>
                    <a:bodyPr/>
                    <a:lstStyle/>
                    <a:p>
                      <a:pPr algn="l" fontAlgn="ctr"/>
                      <a:r>
                        <a:rPr lang="cs-CZ" sz="1000" b="0" i="0" u="none" strike="noStrike">
                          <a:solidFill>
                            <a:srgbClr val="333399"/>
                          </a:solidFill>
                          <a:latin typeface="Arial"/>
                        </a:rPr>
                        <a:t>Do 15 minut</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3810">
                <a:tc>
                  <a:txBody>
                    <a:bodyPr/>
                    <a:lstStyle/>
                    <a:p>
                      <a:pPr algn="l" fontAlgn="ctr"/>
                      <a:r>
                        <a:rPr lang="cs-CZ" sz="1000" b="0" i="0" u="none" strike="noStrike">
                          <a:solidFill>
                            <a:srgbClr val="333399"/>
                          </a:solidFill>
                          <a:latin typeface="Arial"/>
                        </a:rPr>
                        <a:t>Méně než jednu hodinu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3810">
                <a:tc>
                  <a:txBody>
                    <a:bodyPr/>
                    <a:lstStyle/>
                    <a:p>
                      <a:pPr algn="l" fontAlgn="ctr"/>
                      <a:r>
                        <a:rPr lang="cs-CZ" sz="1000" b="0" i="0" u="none" strike="noStrike">
                          <a:solidFill>
                            <a:srgbClr val="333399"/>
                          </a:solidFill>
                          <a:latin typeface="Arial"/>
                        </a:rPr>
                        <a:t>Alespoň jednu, ale méně než dvě hodiny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3810">
                <a:tc>
                  <a:txBody>
                    <a:bodyPr/>
                    <a:lstStyle/>
                    <a:p>
                      <a:pPr algn="l" fontAlgn="ctr"/>
                      <a:r>
                        <a:rPr lang="cs-CZ" sz="1000" b="0" i="0" u="none" strike="noStrike">
                          <a:solidFill>
                            <a:srgbClr val="333399"/>
                          </a:solidFill>
                          <a:latin typeface="Arial"/>
                        </a:rPr>
                        <a:t>Dvě a více hodin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3810">
                <a:tc>
                  <a:txBody>
                    <a:bodyPr/>
                    <a:lstStyle/>
                    <a:p>
                      <a:pPr algn="l" fontAlgn="ctr"/>
                      <a:r>
                        <a:rPr lang="cs-CZ" sz="1000" b="0" i="1" u="none" strike="noStrike" dirty="0">
                          <a:solidFill>
                            <a:srgbClr val="969696"/>
                          </a:solidFill>
                          <a:latin typeface="Arial"/>
                        </a:rPr>
                        <a:t>Nepamatuji se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3810">
                <a:tc>
                  <a:txBody>
                    <a:bodyPr/>
                    <a:lstStyle/>
                    <a:p>
                      <a:pPr algn="l" fontAlgn="ctr"/>
                      <a:r>
                        <a:rPr lang="cs-CZ" sz="1000" b="0" i="1" u="none" strike="noStrike">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381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7" name="AutoShape 4"/>
          <p:cNvSpPr>
            <a:spLocks noChangeArrowheads="1"/>
          </p:cNvSpPr>
          <p:nvPr/>
        </p:nvSpPr>
        <p:spPr bwMode="auto">
          <a:xfrm>
            <a:off x="4959336" y="1138392"/>
            <a:ext cx="3717120" cy="216024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8" name="Tabulka 27"/>
          <p:cNvGraphicFramePr>
            <a:graphicFrameLocks noGrp="1"/>
          </p:cNvGraphicFramePr>
          <p:nvPr/>
        </p:nvGraphicFramePr>
        <p:xfrm>
          <a:off x="4963104" y="3513416"/>
          <a:ext cx="3671044" cy="2103120"/>
        </p:xfrm>
        <a:graphic>
          <a:graphicData uri="http://schemas.openxmlformats.org/drawingml/2006/table">
            <a:tbl>
              <a:tblPr/>
              <a:tblGrid>
                <a:gridCol w="2728744"/>
                <a:gridCol w="942300"/>
              </a:tblGrid>
              <a:tr h="309697">
                <a:tc gridSpan="2">
                  <a:txBody>
                    <a:bodyPr/>
                    <a:lstStyle/>
                    <a:p>
                      <a:pPr algn="ctr" fontAlgn="b"/>
                      <a:r>
                        <a:rPr lang="cs-CZ" sz="1000" b="1" i="0" u="none" strike="noStrike" dirty="0">
                          <a:solidFill>
                            <a:srgbClr val="333399"/>
                          </a:solidFill>
                          <a:latin typeface="Arial"/>
                        </a:rPr>
                        <a:t>9. Zakroužkujte, jak byste oznámkoval/a organizaci a plynulost Vašeho přijetí do </a:t>
                      </a:r>
                      <a:r>
                        <a:rPr lang="cs-CZ" sz="1000" b="1" i="0" u="none" strike="noStrike" dirty="0" smtClean="0">
                          <a:solidFill>
                            <a:srgbClr val="333399"/>
                          </a:solidFill>
                          <a:latin typeface="Arial"/>
                        </a:rPr>
                        <a:t>nemocnice.</a:t>
                      </a:r>
                      <a:endParaRPr lang="cs-CZ" sz="10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83">
                <a:tc>
                  <a:txBody>
                    <a:bodyPr/>
                    <a:lstStyle/>
                    <a:p>
                      <a:pPr algn="l" fontAlgn="ctr"/>
                      <a:r>
                        <a:rPr lang="cs-CZ" sz="1000" b="0" i="0" u="none" strike="noStrike" dirty="0">
                          <a:solidFill>
                            <a:srgbClr val="333399"/>
                          </a:solidFill>
                          <a:latin typeface="Arial"/>
                        </a:rPr>
                        <a:t>1 </a:t>
                      </a:r>
                      <a:r>
                        <a:rPr lang="cs-CZ" sz="1000" b="0" i="0" u="none" strike="noStrike" dirty="0" smtClean="0">
                          <a:solidFill>
                            <a:srgbClr val="333399"/>
                          </a:solidFill>
                          <a:latin typeface="Arial"/>
                        </a:rPr>
                        <a:t>Nejlepší hodnocení</a:t>
                      </a:r>
                      <a:endParaRPr lang="cs-CZ" sz="1000" b="0" i="0" u="none" strike="noStrike" dirty="0">
                        <a:solidFill>
                          <a:srgbClr val="333399"/>
                        </a:solidFill>
                        <a:latin typeface="Arial"/>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83">
                <a:tc>
                  <a:txBody>
                    <a:bodyPr/>
                    <a:lstStyle/>
                    <a:p>
                      <a:pPr algn="l" fontAlgn="ctr"/>
                      <a:r>
                        <a:rPr lang="cs-CZ" sz="1000" b="0" i="0" u="none" strike="noStrike" dirty="0">
                          <a:solidFill>
                            <a:srgbClr val="333399"/>
                          </a:solidFill>
                          <a:latin typeface="Arial"/>
                        </a:rPr>
                        <a:t>2</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83">
                <a:tc>
                  <a:txBody>
                    <a:bodyPr/>
                    <a:lstStyle/>
                    <a:p>
                      <a:pPr algn="l" fontAlgn="ctr"/>
                      <a:r>
                        <a:rPr lang="cs-CZ" sz="1000" b="0" i="0" u="none" strike="noStrike" dirty="0">
                          <a:solidFill>
                            <a:srgbClr val="333399"/>
                          </a:solidFill>
                          <a:latin typeface="Arial"/>
                        </a:rPr>
                        <a:t>3</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83">
                <a:tc>
                  <a:txBody>
                    <a:bodyPr/>
                    <a:lstStyle/>
                    <a:p>
                      <a:pPr algn="l" fontAlgn="ctr"/>
                      <a:r>
                        <a:rPr lang="cs-CZ" sz="1000" b="0" i="0" u="none" strike="noStrike" dirty="0">
                          <a:solidFill>
                            <a:srgbClr val="333399"/>
                          </a:solidFill>
                          <a:latin typeface="Arial"/>
                        </a:rPr>
                        <a:t>4</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83">
                <a:tc>
                  <a:txBody>
                    <a:bodyPr/>
                    <a:lstStyle/>
                    <a:p>
                      <a:pPr algn="l" fontAlgn="ctr"/>
                      <a:r>
                        <a:rPr lang="cs-CZ" sz="1000" b="0" i="0" u="none" strike="noStrike" dirty="0">
                          <a:solidFill>
                            <a:srgbClr val="333399"/>
                          </a:solidFill>
                          <a:latin typeface="Arial"/>
                        </a:rPr>
                        <a:t>5 </a:t>
                      </a:r>
                      <a:r>
                        <a:rPr lang="cs-CZ" sz="1000" b="0" i="0" u="none" strike="noStrike" dirty="0" smtClean="0">
                          <a:solidFill>
                            <a:srgbClr val="333399"/>
                          </a:solidFill>
                          <a:latin typeface="Arial"/>
                        </a:rPr>
                        <a:t>Nejhorší hodnocení</a:t>
                      </a:r>
                      <a:endParaRPr lang="cs-CZ" sz="1000" b="0" i="0" u="none" strike="noStrike" dirty="0">
                        <a:solidFill>
                          <a:srgbClr val="333399"/>
                        </a:solidFill>
                        <a:latin typeface="Arial"/>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83">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83">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9" name="AutoShape 4"/>
          <p:cNvSpPr>
            <a:spLocks noChangeArrowheads="1"/>
          </p:cNvSpPr>
          <p:nvPr/>
        </p:nvSpPr>
        <p:spPr bwMode="auto">
          <a:xfrm>
            <a:off x="4963104" y="3501008"/>
            <a:ext cx="3717120" cy="216024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ulka 11"/>
          <p:cNvGraphicFramePr>
            <a:graphicFrameLocks noGrp="1"/>
          </p:cNvGraphicFramePr>
          <p:nvPr/>
        </p:nvGraphicFramePr>
        <p:xfrm>
          <a:off x="539552" y="2799891"/>
          <a:ext cx="3643748" cy="1706880"/>
        </p:xfrm>
        <a:graphic>
          <a:graphicData uri="http://schemas.openxmlformats.org/drawingml/2006/table">
            <a:tbl>
              <a:tblPr/>
              <a:tblGrid>
                <a:gridCol w="2708455"/>
                <a:gridCol w="935293"/>
              </a:tblGrid>
              <a:tr h="0">
                <a:tc gridSpan="2">
                  <a:txBody>
                    <a:bodyPr/>
                    <a:lstStyle/>
                    <a:p>
                      <a:pPr algn="ctr" fontAlgn="b"/>
                      <a:r>
                        <a:rPr lang="pl-PL" sz="1000" b="1" i="0" u="none" strike="noStrike" dirty="0">
                          <a:solidFill>
                            <a:srgbClr val="333399"/>
                          </a:solidFill>
                          <a:latin typeface="Arial"/>
                        </a:rPr>
                        <a:t>11. Jak jste byl/a spokojen/a s čistotou pokojů?</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dirty="0">
                          <a:solidFill>
                            <a:srgbClr val="333399"/>
                          </a:solidFill>
                          <a:latin typeface="Arial"/>
                        </a:rPr>
                        <a:t>Velmi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Spíše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Spíše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Zcela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5" name="Tabulka 14"/>
          <p:cNvGraphicFramePr>
            <a:graphicFrameLocks noGrp="1"/>
          </p:cNvGraphicFramePr>
          <p:nvPr/>
        </p:nvGraphicFramePr>
        <p:xfrm>
          <a:off x="539551" y="4588661"/>
          <a:ext cx="3614048" cy="1950720"/>
        </p:xfrm>
        <a:graphic>
          <a:graphicData uri="http://schemas.openxmlformats.org/drawingml/2006/table">
            <a:tbl>
              <a:tblPr/>
              <a:tblGrid>
                <a:gridCol w="2671398"/>
                <a:gridCol w="942650"/>
              </a:tblGrid>
              <a:tr h="208491">
                <a:tc gridSpan="2">
                  <a:txBody>
                    <a:bodyPr/>
                    <a:lstStyle/>
                    <a:p>
                      <a:pPr algn="ctr" fontAlgn="b"/>
                      <a:r>
                        <a:rPr lang="pl-PL" sz="1000" b="1" i="0" u="none" strike="noStrike" dirty="0">
                          <a:solidFill>
                            <a:srgbClr val="333399"/>
                          </a:solidFill>
                          <a:latin typeface="Arial"/>
                        </a:rPr>
                        <a:t>12. Jak jste byl/a spokojen/a s čistotou toalet a sprch?</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dirty="0">
                          <a:solidFill>
                            <a:srgbClr val="333399"/>
                          </a:solidFill>
                          <a:latin typeface="Arial"/>
                        </a:rPr>
                        <a:t>Velmi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Spíše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Spíše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Zcela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Toalety/sprchy jsem nepoužíval/a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1" name="Tabulka 10"/>
          <p:cNvGraphicFramePr>
            <a:graphicFrameLocks noGrp="1"/>
          </p:cNvGraphicFramePr>
          <p:nvPr/>
        </p:nvGraphicFramePr>
        <p:xfrm>
          <a:off x="513620" y="988262"/>
          <a:ext cx="3671044" cy="1706880"/>
        </p:xfrm>
        <a:graphic>
          <a:graphicData uri="http://schemas.openxmlformats.org/drawingml/2006/table">
            <a:tbl>
              <a:tblPr/>
              <a:tblGrid>
                <a:gridCol w="2728744"/>
                <a:gridCol w="942300"/>
              </a:tblGrid>
              <a:tr h="0">
                <a:tc gridSpan="2">
                  <a:txBody>
                    <a:bodyPr/>
                    <a:lstStyle/>
                    <a:p>
                      <a:pPr algn="ctr" fontAlgn="b"/>
                      <a:r>
                        <a:rPr lang="cs-CZ" sz="1000" b="1" i="0" u="none" strike="noStrike" dirty="0">
                          <a:solidFill>
                            <a:srgbClr val="333399"/>
                          </a:solidFill>
                          <a:latin typeface="Arial"/>
                        </a:rPr>
                        <a:t>10. Rušil Vás v noci hluk?</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Ano, hluk ostatních pacientů</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Ano, hluk zaměstnanců </a:t>
                      </a:r>
                      <a:r>
                        <a:rPr lang="cs-CZ" sz="1000" b="0" i="0" u="none" strike="noStrike" dirty="0" smtClean="0">
                          <a:solidFill>
                            <a:srgbClr val="333399"/>
                          </a:solidFill>
                          <a:latin typeface="Arial"/>
                        </a:rPr>
                        <a:t>nemocnice</a:t>
                      </a:r>
                      <a:endParaRPr lang="cs-CZ" sz="1000" b="0" i="0" u="none" strike="noStrike" dirty="0">
                        <a:solidFill>
                          <a:srgbClr val="333399"/>
                        </a:solidFill>
                        <a:latin typeface="Arial"/>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Ano, hluk zvenčí</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sp>
        <p:nvSpPr>
          <p:cNvPr id="18" name="AutoShape 4"/>
          <p:cNvSpPr>
            <a:spLocks noChangeArrowheads="1"/>
          </p:cNvSpPr>
          <p:nvPr/>
        </p:nvSpPr>
        <p:spPr bwMode="auto">
          <a:xfrm>
            <a:off x="494840" y="980728"/>
            <a:ext cx="3717120" cy="174560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13" name="AutoShape 4"/>
          <p:cNvSpPr>
            <a:spLocks noChangeArrowheads="1"/>
          </p:cNvSpPr>
          <p:nvPr/>
        </p:nvSpPr>
        <p:spPr bwMode="auto">
          <a:xfrm>
            <a:off x="494840" y="2798341"/>
            <a:ext cx="3717120" cy="173196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6" name="Tabulka 15"/>
          <p:cNvGraphicFramePr>
            <a:graphicFrameLocks noGrp="1"/>
          </p:cNvGraphicFramePr>
          <p:nvPr/>
        </p:nvGraphicFramePr>
        <p:xfrm>
          <a:off x="4887328" y="991640"/>
          <a:ext cx="3645112" cy="1950720"/>
        </p:xfrm>
        <a:graphic>
          <a:graphicData uri="http://schemas.openxmlformats.org/drawingml/2006/table">
            <a:tbl>
              <a:tblPr/>
              <a:tblGrid>
                <a:gridCol w="2709468"/>
                <a:gridCol w="935644"/>
              </a:tblGrid>
              <a:tr h="0">
                <a:tc gridSpan="2">
                  <a:txBody>
                    <a:bodyPr/>
                    <a:lstStyle/>
                    <a:p>
                      <a:pPr algn="ctr" fontAlgn="b"/>
                      <a:r>
                        <a:rPr lang="cs-CZ" sz="1000" b="1" i="0" u="none" strike="noStrike" dirty="0">
                          <a:solidFill>
                            <a:srgbClr val="333399"/>
                          </a:solidFill>
                          <a:latin typeface="Arial"/>
                        </a:rPr>
                        <a:t>13. Vyhovovala Vám teplota ve Vašem pokoji?</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Spíše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Spíše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7" name="AutoShape 4"/>
          <p:cNvSpPr>
            <a:spLocks noChangeArrowheads="1"/>
          </p:cNvSpPr>
          <p:nvPr/>
        </p:nvSpPr>
        <p:spPr bwMode="auto">
          <a:xfrm>
            <a:off x="4815320" y="967080"/>
            <a:ext cx="3789128" cy="201622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19" name="AutoShape 4"/>
          <p:cNvSpPr>
            <a:spLocks noChangeArrowheads="1"/>
          </p:cNvSpPr>
          <p:nvPr/>
        </p:nvSpPr>
        <p:spPr bwMode="auto">
          <a:xfrm>
            <a:off x="494840" y="4608424"/>
            <a:ext cx="3717120" cy="1971512"/>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0" name="Tabulka 19"/>
          <p:cNvGraphicFramePr>
            <a:graphicFrameLocks noGrp="1"/>
          </p:cNvGraphicFramePr>
          <p:nvPr/>
        </p:nvGraphicFramePr>
        <p:xfrm>
          <a:off x="4873680" y="3076104"/>
          <a:ext cx="3672408" cy="1950720"/>
        </p:xfrm>
        <a:graphic>
          <a:graphicData uri="http://schemas.openxmlformats.org/drawingml/2006/table">
            <a:tbl>
              <a:tblPr/>
              <a:tblGrid>
                <a:gridCol w="2729758"/>
                <a:gridCol w="942650"/>
              </a:tblGrid>
              <a:tr h="129992">
                <a:tc gridSpan="2">
                  <a:txBody>
                    <a:bodyPr/>
                    <a:lstStyle/>
                    <a:p>
                      <a:pPr algn="ctr" fontAlgn="b"/>
                      <a:r>
                        <a:rPr lang="cs-CZ" sz="1000" b="1" i="0" u="none" strike="noStrike" dirty="0">
                          <a:solidFill>
                            <a:srgbClr val="333399"/>
                          </a:solidFill>
                          <a:latin typeface="Arial"/>
                        </a:rPr>
                        <a:t>14. Vyhovovala Vám doba ranního buzení?</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29992">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9992">
                <a:tc>
                  <a:txBody>
                    <a:bodyPr/>
                    <a:lstStyle/>
                    <a:p>
                      <a:pPr algn="l" fontAlgn="ctr"/>
                      <a:r>
                        <a:rPr lang="cs-CZ" sz="1000" b="0" i="0" u="none" strike="noStrike">
                          <a:solidFill>
                            <a:srgbClr val="333399"/>
                          </a:solidFill>
                          <a:latin typeface="Arial"/>
                        </a:rPr>
                        <a:t>Spíše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9992">
                <a:tc>
                  <a:txBody>
                    <a:bodyPr/>
                    <a:lstStyle/>
                    <a:p>
                      <a:pPr algn="l" fontAlgn="ctr"/>
                      <a:r>
                        <a:rPr lang="cs-CZ" sz="1000" b="0" i="0" u="none" strike="noStrike">
                          <a:solidFill>
                            <a:srgbClr val="333399"/>
                          </a:solidFill>
                          <a:latin typeface="Arial"/>
                        </a:rPr>
                        <a:t>Spíše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9992">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9992">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9992">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9992">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1" name="AutoShape 4"/>
          <p:cNvSpPr>
            <a:spLocks noChangeArrowheads="1"/>
          </p:cNvSpPr>
          <p:nvPr/>
        </p:nvSpPr>
        <p:spPr bwMode="auto">
          <a:xfrm>
            <a:off x="4819088" y="3055312"/>
            <a:ext cx="3789128" cy="201622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ulka 25"/>
          <p:cNvGraphicFramePr>
            <a:graphicFrameLocks noGrp="1"/>
          </p:cNvGraphicFramePr>
          <p:nvPr/>
        </p:nvGraphicFramePr>
        <p:xfrm>
          <a:off x="4846384" y="967080"/>
          <a:ext cx="3729404" cy="1786890"/>
        </p:xfrm>
        <a:graphic>
          <a:graphicData uri="http://schemas.openxmlformats.org/drawingml/2006/table">
            <a:tbl>
              <a:tblPr/>
              <a:tblGrid>
                <a:gridCol w="2772124"/>
                <a:gridCol w="957280"/>
              </a:tblGrid>
              <a:tr h="255270">
                <a:tc gridSpan="2">
                  <a:txBody>
                    <a:bodyPr/>
                    <a:lstStyle/>
                    <a:p>
                      <a:pPr algn="ctr" fontAlgn="b"/>
                      <a:r>
                        <a:rPr lang="cs-CZ" sz="1000" b="1" i="0" u="none" strike="noStrike" dirty="0">
                          <a:solidFill>
                            <a:srgbClr val="333399"/>
                          </a:solidFill>
                          <a:latin typeface="Arial"/>
                        </a:rPr>
                        <a:t>18. Jaké množství jídla jste dostával/a?</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255270">
                <a:tc>
                  <a:txBody>
                    <a:bodyPr/>
                    <a:lstStyle/>
                    <a:p>
                      <a:pPr algn="l" fontAlgn="ctr"/>
                      <a:r>
                        <a:rPr lang="cs-CZ" sz="1000" b="0" i="0" u="none" strike="noStrike">
                          <a:solidFill>
                            <a:srgbClr val="333399"/>
                          </a:solidFill>
                          <a:latin typeface="Arial"/>
                        </a:rPr>
                        <a:t>Příliš mnoho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5270">
                <a:tc>
                  <a:txBody>
                    <a:bodyPr/>
                    <a:lstStyle/>
                    <a:p>
                      <a:pPr algn="l" fontAlgn="ctr"/>
                      <a:r>
                        <a:rPr lang="cs-CZ" sz="1000" b="0" i="0" u="none" strike="noStrike">
                          <a:solidFill>
                            <a:srgbClr val="333399"/>
                          </a:solidFill>
                          <a:latin typeface="Arial"/>
                        </a:rPr>
                        <a:t>Přiměřeně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5270">
                <a:tc>
                  <a:txBody>
                    <a:bodyPr/>
                    <a:lstStyle/>
                    <a:p>
                      <a:pPr algn="l" fontAlgn="ctr"/>
                      <a:r>
                        <a:rPr lang="cs-CZ" sz="1000" b="0" i="0" u="none" strike="noStrike">
                          <a:solidFill>
                            <a:srgbClr val="333399"/>
                          </a:solidFill>
                          <a:latin typeface="Arial"/>
                        </a:rPr>
                        <a:t>Příliš málo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5270">
                <a:tc>
                  <a:txBody>
                    <a:bodyPr/>
                    <a:lstStyle/>
                    <a:p>
                      <a:pPr algn="l" fontAlgn="ctr"/>
                      <a:r>
                        <a:rPr lang="cs-CZ" sz="1000" b="0" i="0" u="none" strike="noStrike">
                          <a:solidFill>
                            <a:srgbClr val="333399"/>
                          </a:solidFill>
                          <a:latin typeface="Arial"/>
                        </a:rPr>
                        <a:t>Nemocniční stravu jsem nejedl/a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527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527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2" name="Tabulka 21"/>
          <p:cNvGraphicFramePr>
            <a:graphicFrameLocks noGrp="1"/>
          </p:cNvGraphicFramePr>
          <p:nvPr/>
        </p:nvGraphicFramePr>
        <p:xfrm>
          <a:off x="525904" y="987872"/>
          <a:ext cx="3671044" cy="1950720"/>
        </p:xfrm>
        <a:graphic>
          <a:graphicData uri="http://schemas.openxmlformats.org/drawingml/2006/table">
            <a:tbl>
              <a:tblPr/>
              <a:tblGrid>
                <a:gridCol w="2728744"/>
                <a:gridCol w="942300"/>
              </a:tblGrid>
              <a:tr h="149256">
                <a:tc gridSpan="2">
                  <a:txBody>
                    <a:bodyPr/>
                    <a:lstStyle/>
                    <a:p>
                      <a:pPr algn="ctr" fontAlgn="b"/>
                      <a:r>
                        <a:rPr lang="cs-CZ" sz="1000" b="1" i="0" u="none" strike="noStrike" dirty="0">
                          <a:solidFill>
                            <a:srgbClr val="333399"/>
                          </a:solidFill>
                          <a:latin typeface="Arial"/>
                        </a:rPr>
                        <a:t>15. Vyhovovala Vám doba návštěv?</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49256">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9256">
                <a:tc>
                  <a:txBody>
                    <a:bodyPr/>
                    <a:lstStyle/>
                    <a:p>
                      <a:pPr algn="l" fontAlgn="ctr"/>
                      <a:r>
                        <a:rPr lang="cs-CZ" sz="1000" b="0" i="0" u="none" strike="noStrike">
                          <a:solidFill>
                            <a:srgbClr val="333399"/>
                          </a:solidFill>
                          <a:latin typeface="Arial"/>
                        </a:rPr>
                        <a:t>Spíše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9256">
                <a:tc>
                  <a:txBody>
                    <a:bodyPr/>
                    <a:lstStyle/>
                    <a:p>
                      <a:pPr algn="l" fontAlgn="ctr"/>
                      <a:r>
                        <a:rPr lang="cs-CZ" sz="1000" b="0" i="0" u="none" strike="noStrike">
                          <a:solidFill>
                            <a:srgbClr val="333399"/>
                          </a:solidFill>
                          <a:latin typeface="Arial"/>
                        </a:rPr>
                        <a:t>Spíše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9256">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7464">
                <a:tc>
                  <a:txBody>
                    <a:bodyPr/>
                    <a:lstStyle/>
                    <a:p>
                      <a:pPr algn="l" fontAlgn="ctr"/>
                      <a:r>
                        <a:rPr lang="cs-CZ" sz="1000" b="0" i="1" u="none" strike="noStrike">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9256">
                <a:tc>
                  <a:txBody>
                    <a:bodyPr/>
                    <a:lstStyle/>
                    <a:p>
                      <a:pPr algn="l" fontAlgn="ctr"/>
                      <a:r>
                        <a:rPr lang="cs-CZ" sz="1000" b="0" i="1" u="none" strike="noStrike">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9256">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sp>
        <p:nvSpPr>
          <p:cNvPr id="18" name="AutoShape 4"/>
          <p:cNvSpPr>
            <a:spLocks noChangeArrowheads="1"/>
          </p:cNvSpPr>
          <p:nvPr/>
        </p:nvSpPr>
        <p:spPr bwMode="auto">
          <a:xfrm>
            <a:off x="494840" y="980728"/>
            <a:ext cx="3717120" cy="201622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17" name="AutoShape 4"/>
          <p:cNvSpPr>
            <a:spLocks noChangeArrowheads="1"/>
          </p:cNvSpPr>
          <p:nvPr/>
        </p:nvSpPr>
        <p:spPr bwMode="auto">
          <a:xfrm>
            <a:off x="4815320" y="967080"/>
            <a:ext cx="3789128" cy="181384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4" name="Tabulka 13"/>
          <p:cNvGraphicFramePr>
            <a:graphicFrameLocks noGrp="1"/>
          </p:cNvGraphicFramePr>
          <p:nvPr/>
        </p:nvGraphicFramePr>
        <p:xfrm>
          <a:off x="525904" y="3044574"/>
          <a:ext cx="3671044" cy="2030728"/>
        </p:xfrm>
        <a:graphic>
          <a:graphicData uri="http://schemas.openxmlformats.org/drawingml/2006/table">
            <a:tbl>
              <a:tblPr/>
              <a:tblGrid>
                <a:gridCol w="2728744"/>
                <a:gridCol w="942300"/>
              </a:tblGrid>
              <a:tr h="253841">
                <a:tc gridSpan="2">
                  <a:txBody>
                    <a:bodyPr/>
                    <a:lstStyle/>
                    <a:p>
                      <a:pPr algn="ctr" fontAlgn="b"/>
                      <a:r>
                        <a:rPr lang="cs-CZ" sz="1000" b="1" i="0" u="none" strike="noStrike" dirty="0">
                          <a:solidFill>
                            <a:srgbClr val="333399"/>
                          </a:solidFill>
                          <a:latin typeface="Arial"/>
                        </a:rPr>
                        <a:t>16. Jak byste ohodnotil/a kvalitu jídla?</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253841">
                <a:tc>
                  <a:txBody>
                    <a:bodyPr/>
                    <a:lstStyle/>
                    <a:p>
                      <a:pPr algn="l" fontAlgn="ctr"/>
                      <a:r>
                        <a:rPr lang="cs-CZ" sz="1000" b="0" i="0" u="none" strike="noStrike" dirty="0">
                          <a:solidFill>
                            <a:srgbClr val="333399"/>
                          </a:solidFill>
                          <a:latin typeface="Arial"/>
                        </a:rPr>
                        <a:t>Velmi dobrá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3841">
                <a:tc>
                  <a:txBody>
                    <a:bodyPr/>
                    <a:lstStyle/>
                    <a:p>
                      <a:pPr algn="l" fontAlgn="ctr"/>
                      <a:r>
                        <a:rPr lang="cs-CZ" sz="1000" b="0" i="0" u="none" strike="noStrike">
                          <a:solidFill>
                            <a:srgbClr val="333399"/>
                          </a:solidFill>
                          <a:latin typeface="Arial"/>
                        </a:rPr>
                        <a:t>Spíše dobrá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3841">
                <a:tc>
                  <a:txBody>
                    <a:bodyPr/>
                    <a:lstStyle/>
                    <a:p>
                      <a:pPr algn="l" fontAlgn="ctr"/>
                      <a:r>
                        <a:rPr lang="cs-CZ" sz="1000" b="0" i="0" u="none" strike="noStrike">
                          <a:solidFill>
                            <a:srgbClr val="333399"/>
                          </a:solidFill>
                          <a:latin typeface="Arial"/>
                        </a:rPr>
                        <a:t>Spíše špatná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3841">
                <a:tc>
                  <a:txBody>
                    <a:bodyPr/>
                    <a:lstStyle/>
                    <a:p>
                      <a:pPr algn="l" fontAlgn="ctr"/>
                      <a:r>
                        <a:rPr lang="cs-CZ" sz="1000" b="0" i="0" u="none" strike="noStrike">
                          <a:solidFill>
                            <a:srgbClr val="333399"/>
                          </a:solidFill>
                          <a:latin typeface="Arial"/>
                        </a:rPr>
                        <a:t>Velmi špatná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3841">
                <a:tc>
                  <a:txBody>
                    <a:bodyPr/>
                    <a:lstStyle/>
                    <a:p>
                      <a:pPr algn="l" fontAlgn="ctr"/>
                      <a:r>
                        <a:rPr lang="cs-CZ" sz="1000" b="0" i="0" u="none" strike="noStrike">
                          <a:solidFill>
                            <a:srgbClr val="333399"/>
                          </a:solidFill>
                          <a:latin typeface="Arial"/>
                        </a:rPr>
                        <a:t>Nemocniční stravu jsem nejedl/a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3841">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3841">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3" name="AutoShape 4"/>
          <p:cNvSpPr>
            <a:spLocks noChangeArrowheads="1"/>
          </p:cNvSpPr>
          <p:nvPr/>
        </p:nvSpPr>
        <p:spPr bwMode="auto">
          <a:xfrm>
            <a:off x="494840" y="3055312"/>
            <a:ext cx="3717120" cy="201622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4" name="Tabulka 23"/>
          <p:cNvGraphicFramePr>
            <a:graphicFrameLocks noGrp="1"/>
          </p:cNvGraphicFramePr>
          <p:nvPr/>
        </p:nvGraphicFramePr>
        <p:xfrm>
          <a:off x="525904" y="5116248"/>
          <a:ext cx="3671044" cy="1463040"/>
        </p:xfrm>
        <a:graphic>
          <a:graphicData uri="http://schemas.openxmlformats.org/drawingml/2006/table">
            <a:tbl>
              <a:tblPr/>
              <a:tblGrid>
                <a:gridCol w="2728744"/>
                <a:gridCol w="942300"/>
              </a:tblGrid>
              <a:tr h="192021">
                <a:tc gridSpan="2">
                  <a:txBody>
                    <a:bodyPr/>
                    <a:lstStyle/>
                    <a:p>
                      <a:pPr algn="ctr" fontAlgn="b"/>
                      <a:r>
                        <a:rPr lang="cs-CZ" sz="1000" b="1" i="0" u="none" strike="noStrike" dirty="0">
                          <a:solidFill>
                            <a:srgbClr val="333399"/>
                          </a:solidFill>
                          <a:latin typeface="Arial"/>
                        </a:rPr>
                        <a:t>17. Měl/a jste dietu?</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2021">
                <a:tc>
                  <a:txBody>
                    <a:bodyPr/>
                    <a:lstStyle/>
                    <a:p>
                      <a:pPr algn="l" fontAlgn="ctr"/>
                      <a:r>
                        <a:rPr lang="cs-CZ" sz="1000" b="0" i="0" u="none" strike="noStrike" dirty="0">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2021">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2021">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2021">
                <a:tc>
                  <a:txBody>
                    <a:bodyPr/>
                    <a:lstStyle/>
                    <a:p>
                      <a:pPr algn="l" fontAlgn="ctr"/>
                      <a:r>
                        <a:rPr lang="cs-CZ" sz="1000" b="0" i="1" u="none" strike="noStrike">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2021">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5" name="AutoShape 4"/>
          <p:cNvSpPr>
            <a:spLocks noChangeArrowheads="1"/>
          </p:cNvSpPr>
          <p:nvPr/>
        </p:nvSpPr>
        <p:spPr bwMode="auto">
          <a:xfrm>
            <a:off x="494840" y="5129896"/>
            <a:ext cx="3717120" cy="146745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7" name="Tabulka 26"/>
          <p:cNvGraphicFramePr>
            <a:graphicFrameLocks noGrp="1"/>
          </p:cNvGraphicFramePr>
          <p:nvPr/>
        </p:nvGraphicFramePr>
        <p:xfrm>
          <a:off x="4860032" y="2852936"/>
          <a:ext cx="3684692" cy="1463040"/>
        </p:xfrm>
        <a:graphic>
          <a:graphicData uri="http://schemas.openxmlformats.org/drawingml/2006/table">
            <a:tbl>
              <a:tblPr/>
              <a:tblGrid>
                <a:gridCol w="2738889"/>
                <a:gridCol w="945803"/>
              </a:tblGrid>
              <a:tr h="128683">
                <a:tc gridSpan="2">
                  <a:txBody>
                    <a:bodyPr/>
                    <a:lstStyle/>
                    <a:p>
                      <a:pPr algn="ctr" fontAlgn="b"/>
                      <a:r>
                        <a:rPr lang="cs-CZ" sz="1000" b="1" i="0" u="none" strike="noStrike" dirty="0">
                          <a:solidFill>
                            <a:srgbClr val="333399"/>
                          </a:solidFill>
                          <a:latin typeface="Arial"/>
                        </a:rPr>
                        <a:t>19. Vyhovovala Vám doba podávání jídel?</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28683">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8683">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8683">
                <a:tc>
                  <a:txBody>
                    <a:bodyPr/>
                    <a:lstStyle/>
                    <a:p>
                      <a:pPr algn="l" fontAlgn="ctr"/>
                      <a:r>
                        <a:rPr lang="cs-CZ" sz="1000" b="0" i="0" u="none" strike="noStrike">
                          <a:solidFill>
                            <a:srgbClr val="333399"/>
                          </a:solidFill>
                          <a:latin typeface="Arial"/>
                        </a:rPr>
                        <a:t>Nemocniční stravu jsem nejedl/a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8683">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8683">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 name="AutoShape 4"/>
          <p:cNvSpPr>
            <a:spLocks noChangeArrowheads="1"/>
          </p:cNvSpPr>
          <p:nvPr/>
        </p:nvSpPr>
        <p:spPr bwMode="auto">
          <a:xfrm>
            <a:off x="4815320" y="2839288"/>
            <a:ext cx="3789128" cy="152581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9" name="Tabulka 28"/>
          <p:cNvGraphicFramePr>
            <a:graphicFrameLocks noGrp="1"/>
          </p:cNvGraphicFramePr>
          <p:nvPr/>
        </p:nvGraphicFramePr>
        <p:xfrm>
          <a:off x="4860032" y="4413840"/>
          <a:ext cx="3672408" cy="2255520"/>
        </p:xfrm>
        <a:graphic>
          <a:graphicData uri="http://schemas.openxmlformats.org/drawingml/2006/table">
            <a:tbl>
              <a:tblPr/>
              <a:tblGrid>
                <a:gridCol w="2729758"/>
                <a:gridCol w="942650"/>
              </a:tblGrid>
              <a:tr h="190500">
                <a:tc gridSpan="2">
                  <a:txBody>
                    <a:bodyPr/>
                    <a:lstStyle/>
                    <a:p>
                      <a:pPr algn="ctr" fontAlgn="b"/>
                      <a:r>
                        <a:rPr lang="cs-CZ" sz="1000" b="1" i="0" u="none" strike="noStrike" dirty="0">
                          <a:solidFill>
                            <a:srgbClr val="333399"/>
                          </a:solidFill>
                          <a:latin typeface="Arial"/>
                        </a:rPr>
                        <a:t>20. Byl/a jste celkově spokojen/a s takovými službami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jako je např. možnost telefonovat, sledovat TV, zakoupit si noviny atd.?</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Velmi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Zcela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0" name="AutoShape 4"/>
          <p:cNvSpPr>
            <a:spLocks noChangeArrowheads="1"/>
          </p:cNvSpPr>
          <p:nvPr/>
        </p:nvSpPr>
        <p:spPr bwMode="auto">
          <a:xfrm>
            <a:off x="4815320" y="4423464"/>
            <a:ext cx="3789128" cy="224589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ulka 9"/>
          <p:cNvGraphicFramePr>
            <a:graphicFrameLocks noGrp="1"/>
          </p:cNvGraphicFramePr>
          <p:nvPr/>
        </p:nvGraphicFramePr>
        <p:xfrm>
          <a:off x="4860032" y="967080"/>
          <a:ext cx="3671044" cy="1859280"/>
        </p:xfrm>
        <a:graphic>
          <a:graphicData uri="http://schemas.openxmlformats.org/drawingml/2006/table">
            <a:tbl>
              <a:tblPr/>
              <a:tblGrid>
                <a:gridCol w="2728744"/>
                <a:gridCol w="942300"/>
              </a:tblGrid>
              <a:tr h="291573">
                <a:tc gridSpan="2">
                  <a:txBody>
                    <a:bodyPr/>
                    <a:lstStyle/>
                    <a:p>
                      <a:pPr algn="ctr" fontAlgn="b"/>
                      <a:r>
                        <a:rPr lang="cs-CZ" sz="1000" b="1" i="0" u="none" strike="noStrike" dirty="0">
                          <a:solidFill>
                            <a:srgbClr val="333399"/>
                          </a:solidFill>
                          <a:latin typeface="Arial"/>
                        </a:rPr>
                        <a:t>24. Jak byste zhodnotil/a Váš vztah k ošetřujícímu lékaři z hlediska důvěry? Můžete říci, že Váš vztah byl:</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79430">
                <a:tc>
                  <a:txBody>
                    <a:bodyPr/>
                    <a:lstStyle/>
                    <a:p>
                      <a:pPr algn="l" fontAlgn="ctr"/>
                      <a:r>
                        <a:rPr lang="cs-CZ" sz="1000" b="0" i="0" u="none" strike="noStrike">
                          <a:solidFill>
                            <a:srgbClr val="333399"/>
                          </a:solidFill>
                          <a:latin typeface="Arial"/>
                        </a:rPr>
                        <a:t>Velmi dobrý</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9430">
                <a:tc>
                  <a:txBody>
                    <a:bodyPr/>
                    <a:lstStyle/>
                    <a:p>
                      <a:pPr algn="l" fontAlgn="ctr"/>
                      <a:r>
                        <a:rPr lang="cs-CZ" sz="1000" b="0" i="0" u="none" strike="noStrike">
                          <a:solidFill>
                            <a:srgbClr val="333399"/>
                          </a:solidFill>
                          <a:latin typeface="Arial"/>
                        </a:rPr>
                        <a:t>Dobrý</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9430">
                <a:tc>
                  <a:txBody>
                    <a:bodyPr/>
                    <a:lstStyle/>
                    <a:p>
                      <a:pPr algn="l" fontAlgn="ctr"/>
                      <a:r>
                        <a:rPr lang="cs-CZ" sz="1000" b="0" i="0" u="none" strike="noStrike">
                          <a:solidFill>
                            <a:srgbClr val="333399"/>
                          </a:solidFill>
                          <a:latin typeface="Arial"/>
                        </a:rPr>
                        <a:t>Nepříliš dobrý</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9430">
                <a:tc>
                  <a:txBody>
                    <a:bodyPr/>
                    <a:lstStyle/>
                    <a:p>
                      <a:pPr algn="l" fontAlgn="ctr"/>
                      <a:r>
                        <a:rPr lang="cs-CZ" sz="1000" b="0" i="0" u="none" strike="noStrike">
                          <a:solidFill>
                            <a:srgbClr val="333399"/>
                          </a:solidFill>
                          <a:latin typeface="Arial"/>
                        </a:rPr>
                        <a:t>Špatný</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943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943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5" name="Tabulka 4"/>
          <p:cNvGraphicFramePr>
            <a:graphicFrameLocks noGrp="1"/>
          </p:cNvGraphicFramePr>
          <p:nvPr/>
        </p:nvGraphicFramePr>
        <p:xfrm>
          <a:off x="539552" y="984496"/>
          <a:ext cx="3599036" cy="1463040"/>
        </p:xfrm>
        <a:graphic>
          <a:graphicData uri="http://schemas.openxmlformats.org/drawingml/2006/table">
            <a:tbl>
              <a:tblPr/>
              <a:tblGrid>
                <a:gridCol w="2675219"/>
                <a:gridCol w="923817"/>
              </a:tblGrid>
              <a:tr h="120013">
                <a:tc gridSpan="2">
                  <a:txBody>
                    <a:bodyPr/>
                    <a:lstStyle/>
                    <a:p>
                      <a:pPr algn="ctr" fontAlgn="b"/>
                      <a:r>
                        <a:rPr lang="cs-CZ" sz="1000" b="1" i="0" u="none" strike="noStrike" dirty="0">
                          <a:solidFill>
                            <a:srgbClr val="333399"/>
                          </a:solidFill>
                          <a:latin typeface="Arial"/>
                        </a:rPr>
                        <a:t>21. Stalo se Vám někdy, že jste spadl/a z lůžka?</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20013">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0013">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0013">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0013">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0013">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sp>
        <p:nvSpPr>
          <p:cNvPr id="18" name="AutoShape 4"/>
          <p:cNvSpPr>
            <a:spLocks noChangeArrowheads="1"/>
          </p:cNvSpPr>
          <p:nvPr/>
        </p:nvSpPr>
        <p:spPr bwMode="auto">
          <a:xfrm>
            <a:off x="494840" y="980728"/>
            <a:ext cx="3717120" cy="151216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17" name="AutoShape 4"/>
          <p:cNvSpPr>
            <a:spLocks noChangeArrowheads="1"/>
          </p:cNvSpPr>
          <p:nvPr/>
        </p:nvSpPr>
        <p:spPr bwMode="auto">
          <a:xfrm>
            <a:off x="4815320" y="967080"/>
            <a:ext cx="3789128" cy="188585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6" name="Tabulka 5"/>
          <p:cNvGraphicFramePr>
            <a:graphicFrameLocks noGrp="1"/>
          </p:cNvGraphicFramePr>
          <p:nvPr/>
        </p:nvGraphicFramePr>
        <p:xfrm>
          <a:off x="498608" y="2573088"/>
          <a:ext cx="3672408" cy="1463040"/>
        </p:xfrm>
        <a:graphic>
          <a:graphicData uri="http://schemas.openxmlformats.org/drawingml/2006/table">
            <a:tbl>
              <a:tblPr/>
              <a:tblGrid>
                <a:gridCol w="2729758"/>
                <a:gridCol w="942650"/>
              </a:tblGrid>
              <a:tr h="0">
                <a:tc gridSpan="2">
                  <a:txBody>
                    <a:bodyPr/>
                    <a:lstStyle/>
                    <a:p>
                      <a:pPr algn="ctr" fontAlgn="b"/>
                      <a:r>
                        <a:rPr lang="cs-CZ" sz="1000" b="1" i="0" u="none" strike="noStrike" dirty="0">
                          <a:solidFill>
                            <a:srgbClr val="333399"/>
                          </a:solidFill>
                          <a:latin typeface="Arial"/>
                        </a:rPr>
                        <a:t>22. Znal/a jste svého ošetřujícího lékaře?</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pt-BR" sz="1000" b="0" i="0" u="none" strike="noStrike">
                          <a:solidFill>
                            <a:srgbClr val="333399"/>
                          </a:solidFill>
                          <a:latin typeface="Arial"/>
                        </a:rPr>
                        <a:t>Ano, znal/a jsem ho jménem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pt-BR" sz="1000" b="0" i="0" u="none" strike="noStrike" dirty="0">
                          <a:solidFill>
                            <a:srgbClr val="333399"/>
                          </a:solidFill>
                          <a:latin typeface="Arial"/>
                        </a:rPr>
                        <a:t>Ano, ale neznal/a jsem ho jménem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Ne, nevím kdo byl můj ošetřující lékař</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7" name="AutoShape 4"/>
          <p:cNvSpPr>
            <a:spLocks noChangeArrowheads="1"/>
          </p:cNvSpPr>
          <p:nvPr/>
        </p:nvSpPr>
        <p:spPr bwMode="auto">
          <a:xfrm>
            <a:off x="498608" y="2578552"/>
            <a:ext cx="3717120" cy="151216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8" name="Tabulka 7"/>
          <p:cNvGraphicFramePr>
            <a:graphicFrameLocks noGrp="1"/>
          </p:cNvGraphicFramePr>
          <p:nvPr/>
        </p:nvGraphicFramePr>
        <p:xfrm>
          <a:off x="539552" y="4152848"/>
          <a:ext cx="3599036" cy="1371600"/>
        </p:xfrm>
        <a:graphic>
          <a:graphicData uri="http://schemas.openxmlformats.org/drawingml/2006/table">
            <a:tbl>
              <a:tblPr/>
              <a:tblGrid>
                <a:gridCol w="2675219"/>
                <a:gridCol w="923817"/>
              </a:tblGrid>
              <a:tr h="0">
                <a:tc gridSpan="2">
                  <a:txBody>
                    <a:bodyPr/>
                    <a:lstStyle/>
                    <a:p>
                      <a:pPr algn="ctr" fontAlgn="b"/>
                      <a:r>
                        <a:rPr lang="cs-CZ" sz="1000" b="1" i="0" u="none" strike="noStrike" dirty="0">
                          <a:solidFill>
                            <a:srgbClr val="333399"/>
                          </a:solidFill>
                          <a:latin typeface="Arial"/>
                        </a:rPr>
                        <a:t>23. Vyhovovalo Vám, jak často Vás ošetřující lékař navštěvoval?</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dirty="0">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9" name="AutoShape 4"/>
          <p:cNvSpPr>
            <a:spLocks noChangeArrowheads="1"/>
          </p:cNvSpPr>
          <p:nvPr/>
        </p:nvSpPr>
        <p:spPr bwMode="auto">
          <a:xfrm>
            <a:off x="494840" y="4176376"/>
            <a:ext cx="3717120" cy="1368152"/>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1" name="Tabulka 10"/>
          <p:cNvGraphicFramePr>
            <a:graphicFrameLocks noGrp="1"/>
          </p:cNvGraphicFramePr>
          <p:nvPr/>
        </p:nvGraphicFramePr>
        <p:xfrm>
          <a:off x="4860032" y="2896408"/>
          <a:ext cx="3672408" cy="2103120"/>
        </p:xfrm>
        <a:graphic>
          <a:graphicData uri="http://schemas.openxmlformats.org/drawingml/2006/table">
            <a:tbl>
              <a:tblPr/>
              <a:tblGrid>
                <a:gridCol w="2729758"/>
                <a:gridCol w="942650"/>
              </a:tblGrid>
              <a:tr h="190500">
                <a:tc gridSpan="2">
                  <a:txBody>
                    <a:bodyPr/>
                    <a:lstStyle/>
                    <a:p>
                      <a:pPr algn="ctr" fontAlgn="b"/>
                      <a:r>
                        <a:rPr lang="cs-CZ" sz="1000" b="1" i="0" u="none" strike="noStrike" dirty="0">
                          <a:solidFill>
                            <a:srgbClr val="333399"/>
                          </a:solidFill>
                          <a:latin typeface="Arial"/>
                        </a:rPr>
                        <a:t>25. Když jste položil/a lékaři důležitou otázku, dostal/a jste odpověď, které jste rozuměl/a?</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Vždy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Většinou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Neptal/a jsem se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AutoShape 4"/>
          <p:cNvSpPr>
            <a:spLocks noChangeArrowheads="1"/>
          </p:cNvSpPr>
          <p:nvPr/>
        </p:nvSpPr>
        <p:spPr bwMode="auto">
          <a:xfrm>
            <a:off x="4801672" y="2924944"/>
            <a:ext cx="3789128" cy="210188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Návratnost dotazníků – ODDĚLENÍ IV. </a:t>
            </a:r>
            <a:br>
              <a:rPr lang="cs-CZ" sz="2400" b="1" dirty="0" smtClean="0"/>
            </a:br>
            <a:r>
              <a:rPr lang="en-US" sz="2000" dirty="0" smtClean="0"/>
              <a:t>FN OLOMOUC</a:t>
            </a:r>
            <a:endParaRPr lang="cs-CZ" sz="2000" dirty="0" smtClean="0"/>
          </a:p>
        </p:txBody>
      </p:sp>
      <p:cxnSp>
        <p:nvCxnSpPr>
          <p:cNvPr id="13" name="Přímá spojovací čára 12"/>
          <p:cNvCxnSpPr>
            <a:stCxn id="21" idx="3"/>
            <a:endCxn id="36" idx="1"/>
          </p:cNvCxnSpPr>
          <p:nvPr/>
        </p:nvCxnSpPr>
        <p:spPr bwMode="auto">
          <a:xfrm flipV="1">
            <a:off x="1020744" y="6237312"/>
            <a:ext cx="7116156" cy="1161"/>
          </a:xfrm>
          <a:prstGeom prst="line">
            <a:avLst/>
          </a:prstGeom>
          <a:noFill/>
          <a:ln w="25400" cap="flat" cmpd="sng" algn="ctr">
            <a:solidFill>
              <a:srgbClr val="800080"/>
            </a:solidFill>
            <a:prstDash val="solid"/>
            <a:round/>
            <a:headEnd type="none" w="med" len="med"/>
            <a:tailEnd type="none" w="med" len="med"/>
          </a:ln>
          <a:effectLst/>
        </p:spPr>
      </p:cxnSp>
      <p:cxnSp>
        <p:nvCxnSpPr>
          <p:cNvPr id="14" name="Přímá spojovací čára 13"/>
          <p:cNvCxnSpPr>
            <a:stCxn id="25" idx="3"/>
            <a:endCxn id="37" idx="1"/>
          </p:cNvCxnSpPr>
          <p:nvPr/>
        </p:nvCxnSpPr>
        <p:spPr bwMode="auto">
          <a:xfrm flipV="1">
            <a:off x="1020744" y="5602888"/>
            <a:ext cx="7116160" cy="2322"/>
          </a:xfrm>
          <a:prstGeom prst="line">
            <a:avLst/>
          </a:prstGeom>
          <a:noFill/>
          <a:ln w="25400" cap="flat" cmpd="sng" algn="ctr">
            <a:solidFill>
              <a:srgbClr val="3366FF"/>
            </a:solidFill>
            <a:prstDash val="solid"/>
            <a:round/>
            <a:headEnd type="none" w="med" len="med"/>
            <a:tailEnd type="none" w="med" len="med"/>
          </a:ln>
          <a:effectLst/>
        </p:spPr>
      </p:cxnSp>
      <p:graphicFrame>
        <p:nvGraphicFramePr>
          <p:cNvPr id="16" name="Graf 15"/>
          <p:cNvGraphicFramePr/>
          <p:nvPr/>
        </p:nvGraphicFramePr>
        <p:xfrm>
          <a:off x="539552" y="1111096"/>
          <a:ext cx="8604448"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ulka 16"/>
          <p:cNvGraphicFramePr>
            <a:graphicFrameLocks noGrp="1"/>
          </p:cNvGraphicFramePr>
          <p:nvPr>
            <p:extLst>
              <p:ext uri="{D42A27DB-BD31-4B8C-83A1-F6EECF244321}">
                <p14:modId xmlns="" xmlns:p14="http://schemas.microsoft.com/office/powerpoint/2010/main" val="2992069491"/>
              </p:ext>
            </p:extLst>
          </p:nvPr>
        </p:nvGraphicFramePr>
        <p:xfrm>
          <a:off x="1115616" y="4784042"/>
          <a:ext cx="7776867" cy="589174"/>
        </p:xfrm>
        <a:graphic>
          <a:graphicData uri="http://schemas.openxmlformats.org/drawingml/2006/table">
            <a:tbl>
              <a:tblPr firstRow="1" bandRow="1">
                <a:tableStyleId>{5C22544A-7EE6-4342-B048-85BDC9FD1C3A}</a:tableStyleId>
              </a:tblPr>
              <a:tblGrid>
                <a:gridCol w="1110981"/>
                <a:gridCol w="1110981"/>
                <a:gridCol w="1110981"/>
                <a:gridCol w="1110981"/>
                <a:gridCol w="1110981"/>
                <a:gridCol w="1141839"/>
                <a:gridCol w="1080123"/>
              </a:tblGrid>
              <a:tr h="589174">
                <a:tc>
                  <a:txBody>
                    <a:bodyPr/>
                    <a:lstStyle/>
                    <a:p>
                      <a:pPr algn="ctr" fontAlgn="ctr"/>
                      <a:r>
                        <a:rPr lang="cs-CZ" sz="1000" b="1" i="0" u="none" strike="noStrike" dirty="0" smtClean="0">
                          <a:solidFill>
                            <a:srgbClr val="333399"/>
                          </a:solidFill>
                          <a:latin typeface="Arial"/>
                        </a:rPr>
                        <a:t>PLIC </a:t>
                      </a:r>
                      <a:r>
                        <a:rPr lang="cs-CZ" sz="1000" b="1" i="0" u="none" strike="noStrike" dirty="0">
                          <a:solidFill>
                            <a:srgbClr val="333399"/>
                          </a:solidFill>
                          <a:latin typeface="Arial"/>
                        </a:rPr>
                        <a:t>odd. 25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PLIC odd. 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NEUR odd. 31A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NEUR odd. 31B</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PSY odd. 32A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PSY odd. 32B nezařazené oddělení</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dirty="0">
                          <a:solidFill>
                            <a:srgbClr val="333399"/>
                          </a:solidFill>
                          <a:latin typeface="Arial"/>
                        </a:rPr>
                        <a:t>PRAC odd. 43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8" name="Zaoblený obdélník 17"/>
          <p:cNvSpPr/>
          <p:nvPr/>
        </p:nvSpPr>
        <p:spPr bwMode="auto">
          <a:xfrm>
            <a:off x="125963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i="0" u="none" strike="noStrike" cap="none" normalizeH="0" baseline="0" dirty="0" smtClean="0">
                <a:ln>
                  <a:noFill/>
                </a:ln>
                <a:solidFill>
                  <a:srgbClr val="800080"/>
                </a:solidFill>
                <a:effectLst/>
                <a:latin typeface="Arial" pitchFamily="34" charset="0"/>
              </a:rPr>
              <a:t>83%</a:t>
            </a:r>
          </a:p>
        </p:txBody>
      </p:sp>
      <p:sp>
        <p:nvSpPr>
          <p:cNvPr id="19" name="Zaoblený obdélník 18"/>
          <p:cNvSpPr/>
          <p:nvPr/>
        </p:nvSpPr>
        <p:spPr bwMode="auto">
          <a:xfrm>
            <a:off x="352839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70</a:t>
            </a:r>
            <a:r>
              <a:rPr kumimoji="0" lang="cs-CZ" sz="1400" b="1" i="0" u="none" strike="noStrike" cap="none" normalizeH="0" baseline="0" dirty="0" smtClean="0">
                <a:ln>
                  <a:noFill/>
                </a:ln>
                <a:solidFill>
                  <a:srgbClr val="800080"/>
                </a:solidFill>
                <a:effectLst/>
                <a:latin typeface="Arial" pitchFamily="34" charset="0"/>
              </a:rPr>
              <a:t>%</a:t>
            </a:r>
          </a:p>
        </p:txBody>
      </p:sp>
      <p:sp>
        <p:nvSpPr>
          <p:cNvPr id="20" name="Zaoblený obdélník 19"/>
          <p:cNvSpPr/>
          <p:nvPr/>
        </p:nvSpPr>
        <p:spPr bwMode="auto">
          <a:xfrm>
            <a:off x="5832648"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85</a:t>
            </a:r>
            <a:r>
              <a:rPr kumimoji="0" lang="cs-CZ" sz="1400" b="1" i="0" u="none" strike="noStrike" cap="none" normalizeH="0" baseline="0" dirty="0" smtClean="0">
                <a:ln>
                  <a:noFill/>
                </a:ln>
                <a:solidFill>
                  <a:srgbClr val="800080"/>
                </a:solidFill>
                <a:effectLst/>
                <a:latin typeface="Arial" pitchFamily="34" charset="0"/>
              </a:rPr>
              <a:t>%</a:t>
            </a:r>
          </a:p>
        </p:txBody>
      </p:sp>
      <p:sp>
        <p:nvSpPr>
          <p:cNvPr id="21" name="TextovéPole 20"/>
          <p:cNvSpPr txBox="1"/>
          <p:nvPr/>
        </p:nvSpPr>
        <p:spPr>
          <a:xfrm>
            <a:off x="-382904" y="6007640"/>
            <a:ext cx="1403648" cy="461665"/>
          </a:xfrm>
          <a:prstGeom prst="rect">
            <a:avLst/>
          </a:prstGeom>
          <a:noFill/>
        </p:spPr>
        <p:txBody>
          <a:bodyPr wrap="square" rtlCol="0">
            <a:spAutoFit/>
          </a:bodyPr>
          <a:lstStyle/>
          <a:p>
            <a:pPr algn="r"/>
            <a:r>
              <a:rPr lang="cs-CZ" sz="1200" dirty="0" smtClean="0">
                <a:solidFill>
                  <a:srgbClr val="800080"/>
                </a:solidFill>
              </a:rPr>
              <a:t>Návratnost dotazníků</a:t>
            </a:r>
            <a:endParaRPr lang="cs-CZ" sz="1200" dirty="0">
              <a:solidFill>
                <a:srgbClr val="800080"/>
              </a:solidFill>
            </a:endParaRPr>
          </a:p>
        </p:txBody>
      </p:sp>
      <p:sp>
        <p:nvSpPr>
          <p:cNvPr id="22" name="Zaoblený obdélník 21"/>
          <p:cNvSpPr/>
          <p:nvPr/>
        </p:nvSpPr>
        <p:spPr bwMode="auto">
          <a:xfrm>
            <a:off x="1259632"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48</a:t>
            </a:r>
            <a:endParaRPr kumimoji="0" lang="cs-CZ" sz="1400" i="0" u="none" strike="noStrike" cap="none" normalizeH="0" baseline="0" dirty="0" smtClean="0">
              <a:ln>
                <a:noFill/>
              </a:ln>
              <a:solidFill>
                <a:srgbClr val="3366FF"/>
              </a:solidFill>
              <a:effectLst/>
              <a:latin typeface="Arial" pitchFamily="34" charset="0"/>
            </a:endParaRPr>
          </a:p>
        </p:txBody>
      </p:sp>
      <p:sp>
        <p:nvSpPr>
          <p:cNvPr id="23" name="Zaoblený obdélník 22"/>
          <p:cNvSpPr/>
          <p:nvPr/>
        </p:nvSpPr>
        <p:spPr bwMode="auto">
          <a:xfrm>
            <a:off x="3528394"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32</a:t>
            </a:r>
            <a:endParaRPr kumimoji="0" lang="cs-CZ" sz="1400" b="1" i="0" u="none" strike="noStrike" cap="none" normalizeH="0" baseline="0" dirty="0" smtClean="0">
              <a:ln>
                <a:noFill/>
              </a:ln>
              <a:solidFill>
                <a:srgbClr val="3366FF"/>
              </a:solidFill>
              <a:effectLst/>
              <a:latin typeface="Arial" pitchFamily="34" charset="0"/>
            </a:endParaRPr>
          </a:p>
        </p:txBody>
      </p:sp>
      <p:sp>
        <p:nvSpPr>
          <p:cNvPr id="24" name="Zaoblený obdélník 23"/>
          <p:cNvSpPr/>
          <p:nvPr/>
        </p:nvSpPr>
        <p:spPr bwMode="auto">
          <a:xfrm>
            <a:off x="5832652"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11</a:t>
            </a:r>
          </a:p>
        </p:txBody>
      </p:sp>
      <p:sp>
        <p:nvSpPr>
          <p:cNvPr id="25" name="TextovéPole 24"/>
          <p:cNvSpPr txBox="1"/>
          <p:nvPr/>
        </p:nvSpPr>
        <p:spPr>
          <a:xfrm>
            <a:off x="-382904" y="5282044"/>
            <a:ext cx="1403648" cy="646331"/>
          </a:xfrm>
          <a:prstGeom prst="rect">
            <a:avLst/>
          </a:prstGeom>
          <a:noFill/>
        </p:spPr>
        <p:txBody>
          <a:bodyPr wrap="square" rtlCol="0">
            <a:spAutoFit/>
          </a:bodyPr>
          <a:lstStyle/>
          <a:p>
            <a:pPr algn="r"/>
            <a:r>
              <a:rPr lang="cs-CZ" sz="1200" dirty="0" smtClean="0">
                <a:solidFill>
                  <a:srgbClr val="3366FF"/>
                </a:solidFill>
              </a:rPr>
              <a:t>Počet sesbíraných dotazníků</a:t>
            </a:r>
            <a:endParaRPr lang="cs-CZ" sz="1200" dirty="0">
              <a:solidFill>
                <a:srgbClr val="3366FF"/>
              </a:solidFill>
            </a:endParaRPr>
          </a:p>
        </p:txBody>
      </p:sp>
      <p:sp>
        <p:nvSpPr>
          <p:cNvPr id="26" name="TextovéPole 25"/>
          <p:cNvSpPr txBox="1"/>
          <p:nvPr/>
        </p:nvSpPr>
        <p:spPr>
          <a:xfrm rot="16200000">
            <a:off x="-1041135" y="3175521"/>
            <a:ext cx="2736304" cy="246221"/>
          </a:xfrm>
          <a:prstGeom prst="rect">
            <a:avLst/>
          </a:prstGeom>
          <a:noFill/>
        </p:spPr>
        <p:txBody>
          <a:bodyPr wrap="square" rtlCol="0">
            <a:spAutoFit/>
          </a:bodyPr>
          <a:lstStyle/>
          <a:p>
            <a:pPr algn="ctr"/>
            <a:r>
              <a:rPr lang="cs-CZ" sz="1000" b="0" dirty="0" smtClean="0"/>
              <a:t>Počet pacientů</a:t>
            </a:r>
            <a:endParaRPr lang="cs-CZ" sz="1000" b="0" dirty="0"/>
          </a:p>
        </p:txBody>
      </p:sp>
      <p:sp>
        <p:nvSpPr>
          <p:cNvPr id="27" name="Zaoblený obdélník 26"/>
          <p:cNvSpPr/>
          <p:nvPr/>
        </p:nvSpPr>
        <p:spPr bwMode="auto">
          <a:xfrm>
            <a:off x="468052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85</a:t>
            </a:r>
            <a:r>
              <a:rPr kumimoji="0" lang="cs-CZ" sz="1400" b="1" i="0" u="none" strike="noStrike" cap="none" normalizeH="0" baseline="0" dirty="0" smtClean="0">
                <a:ln>
                  <a:noFill/>
                </a:ln>
                <a:solidFill>
                  <a:srgbClr val="800080"/>
                </a:solidFill>
                <a:effectLst/>
                <a:latin typeface="Arial" pitchFamily="34" charset="0"/>
              </a:rPr>
              <a:t>%</a:t>
            </a:r>
          </a:p>
        </p:txBody>
      </p:sp>
      <p:sp>
        <p:nvSpPr>
          <p:cNvPr id="28" name="Zaoblený obdélník 27"/>
          <p:cNvSpPr/>
          <p:nvPr/>
        </p:nvSpPr>
        <p:spPr bwMode="auto">
          <a:xfrm>
            <a:off x="4680523"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45</a:t>
            </a:r>
          </a:p>
        </p:txBody>
      </p:sp>
      <p:sp>
        <p:nvSpPr>
          <p:cNvPr id="29" name="Zaoblený obdélník 28"/>
          <p:cNvSpPr/>
          <p:nvPr/>
        </p:nvSpPr>
        <p:spPr bwMode="auto">
          <a:xfrm>
            <a:off x="2376264"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50</a:t>
            </a:r>
            <a:r>
              <a:rPr kumimoji="0" lang="cs-CZ" sz="1400" b="1" i="0" u="none" strike="noStrike" cap="none" normalizeH="0" baseline="0" dirty="0" smtClean="0">
                <a:ln>
                  <a:noFill/>
                </a:ln>
                <a:solidFill>
                  <a:srgbClr val="800080"/>
                </a:solidFill>
                <a:effectLst/>
                <a:latin typeface="Arial" pitchFamily="34" charset="0"/>
              </a:rPr>
              <a:t>%</a:t>
            </a:r>
          </a:p>
        </p:txBody>
      </p:sp>
      <p:sp>
        <p:nvSpPr>
          <p:cNvPr id="30" name="Zaoblený obdélník 29"/>
          <p:cNvSpPr/>
          <p:nvPr/>
        </p:nvSpPr>
        <p:spPr bwMode="auto">
          <a:xfrm>
            <a:off x="2376265"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32</a:t>
            </a:r>
          </a:p>
        </p:txBody>
      </p:sp>
      <p:sp>
        <p:nvSpPr>
          <p:cNvPr id="31" name="Zaoblený obdélník 30"/>
          <p:cNvSpPr/>
          <p:nvPr/>
        </p:nvSpPr>
        <p:spPr bwMode="auto">
          <a:xfrm>
            <a:off x="6984776"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800080"/>
                </a:solidFill>
                <a:effectLst/>
                <a:latin typeface="Arial" pitchFamily="34" charset="0"/>
              </a:rPr>
              <a:t>94%</a:t>
            </a:r>
          </a:p>
        </p:txBody>
      </p:sp>
      <p:sp>
        <p:nvSpPr>
          <p:cNvPr id="32" name="Zaoblený obdélník 31"/>
          <p:cNvSpPr/>
          <p:nvPr/>
        </p:nvSpPr>
        <p:spPr bwMode="auto">
          <a:xfrm>
            <a:off x="6984780"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17</a:t>
            </a:r>
          </a:p>
        </p:txBody>
      </p:sp>
      <p:sp>
        <p:nvSpPr>
          <p:cNvPr id="36" name="Zaoblený obdélník 35"/>
          <p:cNvSpPr/>
          <p:nvPr/>
        </p:nvSpPr>
        <p:spPr bwMode="auto">
          <a:xfrm>
            <a:off x="813690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98</a:t>
            </a:r>
            <a:r>
              <a:rPr kumimoji="0" lang="cs-CZ" sz="1400" b="1" i="0" u="none" strike="noStrike" cap="none" normalizeH="0" baseline="0" dirty="0" smtClean="0">
                <a:ln>
                  <a:noFill/>
                </a:ln>
                <a:solidFill>
                  <a:srgbClr val="800080"/>
                </a:solidFill>
                <a:effectLst/>
                <a:latin typeface="Arial" pitchFamily="34" charset="0"/>
              </a:rPr>
              <a:t>%</a:t>
            </a:r>
          </a:p>
        </p:txBody>
      </p:sp>
      <p:sp>
        <p:nvSpPr>
          <p:cNvPr id="37" name="Zaoblený obdélník 36"/>
          <p:cNvSpPr/>
          <p:nvPr/>
        </p:nvSpPr>
        <p:spPr bwMode="auto">
          <a:xfrm>
            <a:off x="8136904"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47</a:t>
            </a:r>
            <a:endParaRPr kumimoji="0" lang="cs-CZ" sz="1400" b="1" i="0" u="none" strike="noStrike" cap="none" normalizeH="0" baseline="0" dirty="0" smtClean="0">
              <a:ln>
                <a:noFill/>
              </a:ln>
              <a:solidFill>
                <a:srgbClr val="3366FF"/>
              </a:solidFill>
              <a:effectLst/>
              <a:latin typeface="Arial"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ulka 12"/>
          <p:cNvGraphicFramePr>
            <a:graphicFrameLocks noGrp="1"/>
          </p:cNvGraphicFramePr>
          <p:nvPr/>
        </p:nvGraphicFramePr>
        <p:xfrm>
          <a:off x="539552" y="980728"/>
          <a:ext cx="3599036" cy="2103120"/>
        </p:xfrm>
        <a:graphic>
          <a:graphicData uri="http://schemas.openxmlformats.org/drawingml/2006/table">
            <a:tbl>
              <a:tblPr/>
              <a:tblGrid>
                <a:gridCol w="2675219"/>
                <a:gridCol w="923817"/>
              </a:tblGrid>
              <a:tr h="287529">
                <a:tc gridSpan="2">
                  <a:txBody>
                    <a:bodyPr/>
                    <a:lstStyle/>
                    <a:p>
                      <a:pPr algn="ctr" fontAlgn="b"/>
                      <a:r>
                        <a:rPr lang="cs-CZ" sz="1000" b="1" i="0" u="none" strike="noStrike" dirty="0">
                          <a:solidFill>
                            <a:srgbClr val="333399"/>
                          </a:solidFill>
                          <a:latin typeface="Arial"/>
                        </a:rPr>
                        <a:t>26. Pokud jste měl/a strach nebo obavy ze svého stavu nebo léčby, byl lékař ochotný si s Vámi promluvit?</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76941">
                <a:tc>
                  <a:txBody>
                    <a:bodyPr/>
                    <a:lstStyle/>
                    <a:p>
                      <a:pPr algn="l" fontAlgn="ctr"/>
                      <a:r>
                        <a:rPr lang="cs-CZ" sz="1000" b="0" i="0" u="none" strike="noStrike">
                          <a:solidFill>
                            <a:srgbClr val="333399"/>
                          </a:solidFill>
                          <a:latin typeface="Arial"/>
                        </a:rPr>
                        <a:t>Vždy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941">
                <a:tc>
                  <a:txBody>
                    <a:bodyPr/>
                    <a:lstStyle/>
                    <a:p>
                      <a:pPr algn="l" fontAlgn="ctr"/>
                      <a:r>
                        <a:rPr lang="cs-CZ" sz="1000" b="0" i="0" u="none" strike="noStrike">
                          <a:solidFill>
                            <a:srgbClr val="333399"/>
                          </a:solidFill>
                          <a:latin typeface="Arial"/>
                        </a:rPr>
                        <a:t>Většinou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941">
                <a:tc>
                  <a:txBody>
                    <a:bodyPr/>
                    <a:lstStyle/>
                    <a:p>
                      <a:pPr algn="l" fontAlgn="ctr"/>
                      <a:r>
                        <a:rPr lang="cs-CZ" sz="1000" b="0" i="0" u="none" strike="noStrike">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941">
                <a:tc>
                  <a:txBody>
                    <a:bodyPr/>
                    <a:lstStyle/>
                    <a:p>
                      <a:pPr algn="l" fontAlgn="ctr"/>
                      <a:r>
                        <a:rPr lang="cs-CZ" sz="1000" b="0" i="0" u="none" strike="noStrike">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5000">
                <a:tc>
                  <a:txBody>
                    <a:bodyPr/>
                    <a:lstStyle/>
                    <a:p>
                      <a:pPr algn="l" fontAlgn="ctr"/>
                      <a:r>
                        <a:rPr lang="pl-PL" sz="1000" b="0" i="0" u="none" strike="noStrike">
                          <a:solidFill>
                            <a:srgbClr val="333399"/>
                          </a:solidFill>
                          <a:latin typeface="Arial"/>
                        </a:rPr>
                        <a:t>Neměl/a jsem strach ani obavy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941">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941">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sp>
        <p:nvSpPr>
          <p:cNvPr id="18" name="AutoShape 4"/>
          <p:cNvSpPr>
            <a:spLocks noChangeArrowheads="1"/>
          </p:cNvSpPr>
          <p:nvPr/>
        </p:nvSpPr>
        <p:spPr bwMode="auto">
          <a:xfrm>
            <a:off x="494840" y="980728"/>
            <a:ext cx="3717120" cy="216024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4" name="Tabulka 13"/>
          <p:cNvGraphicFramePr>
            <a:graphicFrameLocks noGrp="1"/>
          </p:cNvGraphicFramePr>
          <p:nvPr/>
        </p:nvGraphicFramePr>
        <p:xfrm>
          <a:off x="539552" y="3185680"/>
          <a:ext cx="3599036" cy="1615440"/>
        </p:xfrm>
        <a:graphic>
          <a:graphicData uri="http://schemas.openxmlformats.org/drawingml/2006/table">
            <a:tbl>
              <a:tblPr/>
              <a:tblGrid>
                <a:gridCol w="2675219"/>
                <a:gridCol w="923817"/>
              </a:tblGrid>
              <a:tr h="367314">
                <a:tc gridSpan="2">
                  <a:txBody>
                    <a:bodyPr/>
                    <a:lstStyle/>
                    <a:p>
                      <a:pPr algn="ctr" fontAlgn="b"/>
                      <a:r>
                        <a:rPr lang="cs-CZ" sz="1000" b="1" i="0" u="none" strike="noStrike" dirty="0">
                          <a:solidFill>
                            <a:srgbClr val="333399"/>
                          </a:solidFill>
                          <a:latin typeface="Arial"/>
                        </a:rPr>
                        <a:t>27. Hovořil před Vámi lékař tak, jako byste nebyl/a přítomen/a?</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226039">
                <a:tc>
                  <a:txBody>
                    <a:bodyPr/>
                    <a:lstStyle/>
                    <a:p>
                      <a:pPr algn="l" fontAlgn="ctr"/>
                      <a:r>
                        <a:rPr lang="cs-CZ" sz="1000" b="0" i="0" u="none" strike="noStrike">
                          <a:solidFill>
                            <a:srgbClr val="333399"/>
                          </a:solidFill>
                          <a:latin typeface="Arial"/>
                        </a:rPr>
                        <a:t>Často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6039">
                <a:tc>
                  <a:txBody>
                    <a:bodyPr/>
                    <a:lstStyle/>
                    <a:p>
                      <a:pPr algn="l" fontAlgn="ctr"/>
                      <a:r>
                        <a:rPr lang="cs-CZ" sz="1000" b="0" i="0" u="none" strike="noStrike">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6039">
                <a:tc>
                  <a:txBody>
                    <a:bodyPr/>
                    <a:lstStyle/>
                    <a:p>
                      <a:pPr algn="l" fontAlgn="ctr"/>
                      <a:r>
                        <a:rPr lang="cs-CZ" sz="1000" b="0" i="0" u="none" strike="noStrike">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6039">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6039">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5" name="AutoShape 4"/>
          <p:cNvSpPr>
            <a:spLocks noChangeArrowheads="1"/>
          </p:cNvSpPr>
          <p:nvPr/>
        </p:nvSpPr>
        <p:spPr bwMode="auto">
          <a:xfrm>
            <a:off x="494840" y="3212976"/>
            <a:ext cx="3717120" cy="158417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6" name="Tabulka 15"/>
          <p:cNvGraphicFramePr>
            <a:graphicFrameLocks noGrp="1"/>
          </p:cNvGraphicFramePr>
          <p:nvPr/>
        </p:nvGraphicFramePr>
        <p:xfrm>
          <a:off x="539552" y="4864216"/>
          <a:ext cx="3671044" cy="1219200"/>
        </p:xfrm>
        <a:graphic>
          <a:graphicData uri="http://schemas.openxmlformats.org/drawingml/2006/table">
            <a:tbl>
              <a:tblPr/>
              <a:tblGrid>
                <a:gridCol w="2728744"/>
                <a:gridCol w="942300"/>
              </a:tblGrid>
              <a:tr h="0">
                <a:tc gridSpan="2">
                  <a:txBody>
                    <a:bodyPr/>
                    <a:lstStyle/>
                    <a:p>
                      <a:pPr algn="ctr" fontAlgn="b"/>
                      <a:r>
                        <a:rPr lang="cs-CZ" sz="1000" b="1" i="0" u="none" strike="noStrike" dirty="0">
                          <a:solidFill>
                            <a:srgbClr val="333399"/>
                          </a:solidFill>
                          <a:latin typeface="Arial"/>
                        </a:rPr>
                        <a:t>28. Hovořil s Vámi lékař každý den?</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21144">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9" name="AutoShape 4"/>
          <p:cNvSpPr>
            <a:spLocks noChangeArrowheads="1"/>
          </p:cNvSpPr>
          <p:nvPr/>
        </p:nvSpPr>
        <p:spPr bwMode="auto">
          <a:xfrm>
            <a:off x="498608" y="4869160"/>
            <a:ext cx="3717120" cy="122413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3" name="Tabulka 22"/>
          <p:cNvGraphicFramePr>
            <a:graphicFrameLocks noGrp="1"/>
          </p:cNvGraphicFramePr>
          <p:nvPr/>
        </p:nvGraphicFramePr>
        <p:xfrm>
          <a:off x="4788024" y="980728"/>
          <a:ext cx="3671044" cy="2103120"/>
        </p:xfrm>
        <a:graphic>
          <a:graphicData uri="http://schemas.openxmlformats.org/drawingml/2006/table">
            <a:tbl>
              <a:tblPr/>
              <a:tblGrid>
                <a:gridCol w="2728744"/>
                <a:gridCol w="942300"/>
              </a:tblGrid>
              <a:tr h="190500">
                <a:tc gridSpan="2">
                  <a:txBody>
                    <a:bodyPr/>
                    <a:lstStyle/>
                    <a:p>
                      <a:pPr algn="ctr" fontAlgn="b"/>
                      <a:r>
                        <a:rPr lang="cs-CZ" sz="1000" b="1" i="0" u="none" strike="noStrike" dirty="0">
                          <a:solidFill>
                            <a:srgbClr val="333399"/>
                          </a:solidFill>
                          <a:latin typeface="Arial"/>
                        </a:rPr>
                        <a:t>29. Když jste položil/a zdravotní sestře důležitou otázku, dostal/a jste odpověď, které jste rozuměl/a?</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Vždy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Většinou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Neptal/a jsem se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4" name="AutoShape 4"/>
          <p:cNvSpPr>
            <a:spLocks noChangeArrowheads="1"/>
          </p:cNvSpPr>
          <p:nvPr/>
        </p:nvSpPr>
        <p:spPr bwMode="auto">
          <a:xfrm>
            <a:off x="4743312" y="995616"/>
            <a:ext cx="3717120" cy="2088232"/>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5" name="Tabulka 24"/>
          <p:cNvGraphicFramePr>
            <a:graphicFrameLocks noGrp="1"/>
          </p:cNvGraphicFramePr>
          <p:nvPr/>
        </p:nvGraphicFramePr>
        <p:xfrm>
          <a:off x="4736018" y="3199328"/>
          <a:ext cx="3743052" cy="2255520"/>
        </p:xfrm>
        <a:graphic>
          <a:graphicData uri="http://schemas.openxmlformats.org/drawingml/2006/table">
            <a:tbl>
              <a:tblPr/>
              <a:tblGrid>
                <a:gridCol w="2782269"/>
                <a:gridCol w="960783"/>
              </a:tblGrid>
              <a:tr h="0">
                <a:tc gridSpan="2">
                  <a:txBody>
                    <a:bodyPr/>
                    <a:lstStyle/>
                    <a:p>
                      <a:pPr algn="ctr" fontAlgn="b"/>
                      <a:r>
                        <a:rPr lang="cs-CZ" sz="1000" b="1" i="0" u="none" strike="noStrike" dirty="0">
                          <a:solidFill>
                            <a:srgbClr val="333399"/>
                          </a:solidFill>
                          <a:latin typeface="Arial"/>
                        </a:rPr>
                        <a:t>30. Pokud jste měl/a strach nebo obavy ze svého stavu nebo léčby, byla zdravotní sestra ochotna si s Vámi promluvit?</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a:solidFill>
                            <a:srgbClr val="333399"/>
                          </a:solidFill>
                          <a:latin typeface="Arial"/>
                        </a:rPr>
                        <a:t>Vždy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Většinou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pl-PL" sz="1000" b="0" i="0" u="none" strike="noStrike">
                          <a:solidFill>
                            <a:srgbClr val="333399"/>
                          </a:solidFill>
                          <a:latin typeface="Arial"/>
                        </a:rPr>
                        <a:t>Neměl/a jsem strach ani obavy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6" name="AutoShape 4"/>
          <p:cNvSpPr>
            <a:spLocks noChangeArrowheads="1"/>
          </p:cNvSpPr>
          <p:nvPr/>
        </p:nvSpPr>
        <p:spPr bwMode="auto">
          <a:xfrm>
            <a:off x="4691306" y="3199328"/>
            <a:ext cx="3789128" cy="231790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graphicFrame>
        <p:nvGraphicFramePr>
          <p:cNvPr id="29" name="Tabulka 28"/>
          <p:cNvGraphicFramePr>
            <a:graphicFrameLocks noGrp="1"/>
          </p:cNvGraphicFramePr>
          <p:nvPr/>
        </p:nvGraphicFramePr>
        <p:xfrm>
          <a:off x="553200" y="994176"/>
          <a:ext cx="3717120" cy="1615440"/>
        </p:xfrm>
        <a:graphic>
          <a:graphicData uri="http://schemas.openxmlformats.org/drawingml/2006/table">
            <a:tbl>
              <a:tblPr/>
              <a:tblGrid>
                <a:gridCol w="2762993"/>
                <a:gridCol w="954127"/>
              </a:tblGrid>
              <a:tr h="190500">
                <a:tc gridSpan="2">
                  <a:txBody>
                    <a:bodyPr/>
                    <a:lstStyle/>
                    <a:p>
                      <a:pPr algn="ctr" fontAlgn="b"/>
                      <a:r>
                        <a:rPr lang="cs-CZ" sz="1000" b="1" i="0" u="none" strike="noStrike" dirty="0">
                          <a:solidFill>
                            <a:srgbClr val="333399"/>
                          </a:solidFill>
                          <a:latin typeface="Arial"/>
                        </a:rPr>
                        <a:t>31. Hovořila před Vámi zdravotní sestra tak, jako byste nebyl/a přítomen/a?</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Často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0" name="AutoShape 4"/>
          <p:cNvSpPr>
            <a:spLocks noChangeArrowheads="1"/>
          </p:cNvSpPr>
          <p:nvPr/>
        </p:nvSpPr>
        <p:spPr bwMode="auto">
          <a:xfrm>
            <a:off x="494840" y="980728"/>
            <a:ext cx="3789128" cy="165618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31" name="Tabulka 30"/>
          <p:cNvGraphicFramePr>
            <a:graphicFrameLocks noGrp="1"/>
          </p:cNvGraphicFramePr>
          <p:nvPr/>
        </p:nvGraphicFramePr>
        <p:xfrm>
          <a:off x="512256" y="2653520"/>
          <a:ext cx="3743052" cy="1859280"/>
        </p:xfrm>
        <a:graphic>
          <a:graphicData uri="http://schemas.openxmlformats.org/drawingml/2006/table">
            <a:tbl>
              <a:tblPr/>
              <a:tblGrid>
                <a:gridCol w="2782269"/>
                <a:gridCol w="960783"/>
              </a:tblGrid>
              <a:tr h="0">
                <a:tc gridSpan="2">
                  <a:txBody>
                    <a:bodyPr/>
                    <a:lstStyle/>
                    <a:p>
                      <a:pPr algn="ctr" fontAlgn="b"/>
                      <a:r>
                        <a:rPr lang="cs-CZ" sz="1000" b="1" i="0" u="none" strike="noStrike" dirty="0">
                          <a:solidFill>
                            <a:srgbClr val="333399"/>
                          </a:solidFill>
                          <a:latin typeface="Arial"/>
                        </a:rPr>
                        <a:t>32. Měl/a jste důvěru ke zdravotním sestrám, které Vás ošetřovaly?</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a:solidFill>
                            <a:srgbClr val="333399"/>
                          </a:solidFill>
                          <a:latin typeface="Arial"/>
                        </a:rPr>
                        <a:t>Určitě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Většinou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Většinou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Vůbec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2" name="AutoShape 4"/>
          <p:cNvSpPr>
            <a:spLocks noChangeArrowheads="1"/>
          </p:cNvSpPr>
          <p:nvPr/>
        </p:nvSpPr>
        <p:spPr bwMode="auto">
          <a:xfrm>
            <a:off x="481192" y="2677856"/>
            <a:ext cx="3789128" cy="187588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5" name="Tabulka 14"/>
          <p:cNvGraphicFramePr>
            <a:graphicFrameLocks noGrp="1"/>
          </p:cNvGraphicFramePr>
          <p:nvPr/>
        </p:nvGraphicFramePr>
        <p:xfrm>
          <a:off x="523786" y="4639488"/>
          <a:ext cx="3688174" cy="1767840"/>
        </p:xfrm>
        <a:graphic>
          <a:graphicData uri="http://schemas.openxmlformats.org/drawingml/2006/table">
            <a:tbl>
              <a:tblPr/>
              <a:tblGrid>
                <a:gridCol w="2741477"/>
                <a:gridCol w="946697"/>
              </a:tblGrid>
              <a:tr h="190500">
                <a:tc gridSpan="2">
                  <a:txBody>
                    <a:bodyPr/>
                    <a:lstStyle/>
                    <a:p>
                      <a:pPr algn="ctr" fontAlgn="b"/>
                      <a:r>
                        <a:rPr lang="cs-CZ" sz="1000" b="1" i="0" u="none" strike="noStrike" dirty="0">
                          <a:solidFill>
                            <a:srgbClr val="333399"/>
                          </a:solidFill>
                          <a:latin typeface="Arial"/>
                        </a:rPr>
                        <a:t>33. Stalo se Vám, že jste dostal/a během pobytu v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od zdravotnického personálu (lékařů, sester) protichůdné informace?</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Často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6" name="AutoShape 4"/>
          <p:cNvSpPr>
            <a:spLocks noChangeArrowheads="1"/>
          </p:cNvSpPr>
          <p:nvPr/>
        </p:nvSpPr>
        <p:spPr bwMode="auto">
          <a:xfrm>
            <a:off x="463308" y="4653136"/>
            <a:ext cx="3820660" cy="180020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9" name="Tabulka 18"/>
          <p:cNvGraphicFramePr>
            <a:graphicFrameLocks noGrp="1"/>
          </p:cNvGraphicFramePr>
          <p:nvPr/>
        </p:nvGraphicFramePr>
        <p:xfrm>
          <a:off x="4747548" y="4909904"/>
          <a:ext cx="3699704" cy="1463040"/>
        </p:xfrm>
        <a:graphic>
          <a:graphicData uri="http://schemas.openxmlformats.org/drawingml/2006/table">
            <a:tbl>
              <a:tblPr/>
              <a:tblGrid>
                <a:gridCol w="2750047"/>
                <a:gridCol w="949657"/>
              </a:tblGrid>
              <a:tr h="190500">
                <a:tc gridSpan="2">
                  <a:txBody>
                    <a:bodyPr/>
                    <a:lstStyle/>
                    <a:p>
                      <a:pPr algn="ctr" fontAlgn="b"/>
                      <a:r>
                        <a:rPr lang="cs-CZ" sz="1000" b="1" i="0" u="none" strike="noStrike" dirty="0">
                          <a:solidFill>
                            <a:srgbClr val="333399"/>
                          </a:solidFill>
                          <a:latin typeface="Arial"/>
                        </a:rPr>
                        <a:t>36. Měli Vaši blízcí dostatek příležitostí hovořit s lékařem?</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dirty="0">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0" name="AutoShape 4"/>
          <p:cNvSpPr>
            <a:spLocks noChangeArrowheads="1"/>
          </p:cNvSpPr>
          <p:nvPr/>
        </p:nvSpPr>
        <p:spPr bwMode="auto">
          <a:xfrm>
            <a:off x="4702836" y="4882808"/>
            <a:ext cx="3789128" cy="151216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1" name="Tabulka 20"/>
          <p:cNvGraphicFramePr>
            <a:graphicFrameLocks noGrp="1"/>
          </p:cNvGraphicFramePr>
          <p:nvPr/>
        </p:nvGraphicFramePr>
        <p:xfrm>
          <a:off x="4772258" y="964962"/>
          <a:ext cx="3657396" cy="2103120"/>
        </p:xfrm>
        <a:graphic>
          <a:graphicData uri="http://schemas.openxmlformats.org/drawingml/2006/table">
            <a:tbl>
              <a:tblPr/>
              <a:tblGrid>
                <a:gridCol w="2718599"/>
                <a:gridCol w="938797"/>
              </a:tblGrid>
              <a:tr h="223064">
                <a:tc gridSpan="2">
                  <a:txBody>
                    <a:bodyPr/>
                    <a:lstStyle/>
                    <a:p>
                      <a:pPr algn="ctr" fontAlgn="b"/>
                      <a:r>
                        <a:rPr lang="cs-CZ" sz="1000" b="1" i="0" u="none" strike="noStrike" dirty="0">
                          <a:solidFill>
                            <a:srgbClr val="333399"/>
                          </a:solidFill>
                          <a:latin typeface="Arial"/>
                        </a:rPr>
                        <a:t>34. Vyhovovala Vám dosažitelnost zdravotnického personálu v </a:t>
                      </a:r>
                      <a:r>
                        <a:rPr lang="cs-CZ" sz="1000" b="1" i="0" u="none" strike="noStrike" dirty="0" smtClean="0">
                          <a:solidFill>
                            <a:srgbClr val="333399"/>
                          </a:solidFill>
                          <a:latin typeface="Arial"/>
                        </a:rPr>
                        <a:t>nemocnice?</a:t>
                      </a:r>
                      <a:endParaRPr lang="cs-CZ" sz="10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37270">
                <a:tc>
                  <a:txBody>
                    <a:bodyPr/>
                    <a:lstStyle/>
                    <a:p>
                      <a:pPr algn="l" fontAlgn="ctr"/>
                      <a:r>
                        <a:rPr lang="cs-CZ" sz="1000" b="0" i="0" u="none" strike="noStrike">
                          <a:solidFill>
                            <a:srgbClr val="333399"/>
                          </a:solidFill>
                          <a:latin typeface="Arial"/>
                        </a:rPr>
                        <a:t>Určitě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7270">
                <a:tc>
                  <a:txBody>
                    <a:bodyPr/>
                    <a:lstStyle/>
                    <a:p>
                      <a:pPr algn="l" fontAlgn="ctr"/>
                      <a:r>
                        <a:rPr lang="cs-CZ" sz="1000" b="0" i="0" u="none" strike="noStrike">
                          <a:solidFill>
                            <a:srgbClr val="333399"/>
                          </a:solidFill>
                          <a:latin typeface="Arial"/>
                        </a:rPr>
                        <a:t>Spíše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7270">
                <a:tc>
                  <a:txBody>
                    <a:bodyPr/>
                    <a:lstStyle/>
                    <a:p>
                      <a:pPr algn="l" fontAlgn="ctr"/>
                      <a:r>
                        <a:rPr lang="cs-CZ" sz="1000" b="0" i="0" u="none" strike="noStrike">
                          <a:solidFill>
                            <a:srgbClr val="333399"/>
                          </a:solidFill>
                          <a:latin typeface="Arial"/>
                        </a:rPr>
                        <a:t>Spíše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7270">
                <a:tc>
                  <a:txBody>
                    <a:bodyPr/>
                    <a:lstStyle/>
                    <a:p>
                      <a:pPr algn="l" fontAlgn="ctr"/>
                      <a:r>
                        <a:rPr lang="cs-CZ" sz="1000" b="0" i="0" u="none" strike="noStrike">
                          <a:solidFill>
                            <a:srgbClr val="333399"/>
                          </a:solidFill>
                          <a:latin typeface="Arial"/>
                        </a:rPr>
                        <a:t>Určitě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7270">
                <a:tc>
                  <a:txBody>
                    <a:bodyPr/>
                    <a:lstStyle/>
                    <a:p>
                      <a:pPr algn="l" fontAlgn="ctr"/>
                      <a:r>
                        <a:rPr lang="cs-CZ" sz="1000" b="0" i="1" u="none" strike="noStrike">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727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727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2" name="AutoShape 4"/>
          <p:cNvSpPr>
            <a:spLocks noChangeArrowheads="1"/>
          </p:cNvSpPr>
          <p:nvPr/>
        </p:nvSpPr>
        <p:spPr bwMode="auto">
          <a:xfrm>
            <a:off x="4727546" y="978610"/>
            <a:ext cx="3717120" cy="2088232"/>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33" name="Tabulka 32"/>
          <p:cNvGraphicFramePr>
            <a:graphicFrameLocks noGrp="1"/>
          </p:cNvGraphicFramePr>
          <p:nvPr/>
        </p:nvGraphicFramePr>
        <p:xfrm>
          <a:off x="4758610" y="3138850"/>
          <a:ext cx="3671044" cy="1615440"/>
        </p:xfrm>
        <a:graphic>
          <a:graphicData uri="http://schemas.openxmlformats.org/drawingml/2006/table">
            <a:tbl>
              <a:tblPr/>
              <a:tblGrid>
                <a:gridCol w="2728744"/>
                <a:gridCol w="942300"/>
              </a:tblGrid>
              <a:tr h="190500">
                <a:tc gridSpan="2">
                  <a:txBody>
                    <a:bodyPr/>
                    <a:lstStyle/>
                    <a:p>
                      <a:pPr algn="ctr" fontAlgn="b"/>
                      <a:r>
                        <a:rPr lang="cs-CZ" sz="1000" b="1" i="0" u="none" strike="noStrike" dirty="0">
                          <a:solidFill>
                            <a:srgbClr val="333399"/>
                          </a:solidFill>
                          <a:latin typeface="Arial"/>
                        </a:rPr>
                        <a:t>35. Chtěl/a jste být více zapojen/a do rozhodování o své léčbě, než Vám bylo umožněno?</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4" name="AutoShape 4"/>
          <p:cNvSpPr>
            <a:spLocks noChangeArrowheads="1"/>
          </p:cNvSpPr>
          <p:nvPr/>
        </p:nvSpPr>
        <p:spPr bwMode="auto">
          <a:xfrm>
            <a:off x="4727546" y="3138850"/>
            <a:ext cx="3717120" cy="165618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ulka 32"/>
          <p:cNvGraphicFramePr>
            <a:graphicFrameLocks noGrp="1"/>
          </p:cNvGraphicFramePr>
          <p:nvPr/>
        </p:nvGraphicFramePr>
        <p:xfrm>
          <a:off x="584264" y="901898"/>
          <a:ext cx="3671044" cy="1859280"/>
        </p:xfrm>
        <a:graphic>
          <a:graphicData uri="http://schemas.openxmlformats.org/drawingml/2006/table">
            <a:tbl>
              <a:tblPr/>
              <a:tblGrid>
                <a:gridCol w="2728744"/>
                <a:gridCol w="942300"/>
              </a:tblGrid>
              <a:tr h="190500">
                <a:tc gridSpan="2">
                  <a:txBody>
                    <a:bodyPr/>
                    <a:lstStyle/>
                    <a:p>
                      <a:pPr algn="ctr" fontAlgn="b"/>
                      <a:r>
                        <a:rPr lang="cs-CZ" sz="1000" b="1" i="0" u="none" strike="noStrike" dirty="0">
                          <a:solidFill>
                            <a:srgbClr val="333399"/>
                          </a:solidFill>
                          <a:latin typeface="Arial"/>
                        </a:rPr>
                        <a:t>37. Měl/a jste dostatek soukromí, když s Vámi lékař probíral Váš zdravotní stav nebo léčbu?</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Vždy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Lékař se mnou nehovořil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sp>
        <p:nvSpPr>
          <p:cNvPr id="34" name="AutoShape 4"/>
          <p:cNvSpPr>
            <a:spLocks noChangeArrowheads="1"/>
          </p:cNvSpPr>
          <p:nvPr/>
        </p:nvSpPr>
        <p:spPr bwMode="auto">
          <a:xfrm>
            <a:off x="539552" y="919314"/>
            <a:ext cx="3789128" cy="187220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35" name="Tabulka 34"/>
          <p:cNvGraphicFramePr>
            <a:graphicFrameLocks noGrp="1"/>
          </p:cNvGraphicFramePr>
          <p:nvPr/>
        </p:nvGraphicFramePr>
        <p:xfrm>
          <a:off x="584264" y="2828668"/>
          <a:ext cx="3672408" cy="1615440"/>
        </p:xfrm>
        <a:graphic>
          <a:graphicData uri="http://schemas.openxmlformats.org/drawingml/2006/table">
            <a:tbl>
              <a:tblPr/>
              <a:tblGrid>
                <a:gridCol w="2729758"/>
                <a:gridCol w="942650"/>
              </a:tblGrid>
              <a:tr h="301188">
                <a:tc gridSpan="2">
                  <a:txBody>
                    <a:bodyPr/>
                    <a:lstStyle/>
                    <a:p>
                      <a:pPr algn="ctr" fontAlgn="b"/>
                      <a:r>
                        <a:rPr lang="cs-CZ" sz="1000" b="1" i="0" u="none" strike="noStrike" dirty="0">
                          <a:solidFill>
                            <a:srgbClr val="333399"/>
                          </a:solidFill>
                          <a:latin typeface="Arial"/>
                        </a:rPr>
                        <a:t>38. Měl/a jste dostatek soukromí během vyšetření nebo léčby?</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85346">
                <a:tc>
                  <a:txBody>
                    <a:bodyPr/>
                    <a:lstStyle/>
                    <a:p>
                      <a:pPr algn="l" fontAlgn="ctr"/>
                      <a:r>
                        <a:rPr lang="cs-CZ" sz="1000" b="0" i="0" u="none" strike="noStrike">
                          <a:solidFill>
                            <a:srgbClr val="333399"/>
                          </a:solidFill>
                          <a:latin typeface="Arial"/>
                        </a:rPr>
                        <a:t>Vždy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5346">
                <a:tc>
                  <a:txBody>
                    <a:bodyPr/>
                    <a:lstStyle/>
                    <a:p>
                      <a:pPr algn="l" fontAlgn="ctr"/>
                      <a:r>
                        <a:rPr lang="cs-CZ" sz="1000" b="0" i="0" u="none" strike="noStrike">
                          <a:solidFill>
                            <a:srgbClr val="333399"/>
                          </a:solidFill>
                          <a:latin typeface="Arial"/>
                        </a:rPr>
                        <a:t>Občas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5346">
                <a:tc>
                  <a:txBody>
                    <a:bodyPr/>
                    <a:lstStyle/>
                    <a:p>
                      <a:pPr algn="l" fontAlgn="ctr"/>
                      <a:r>
                        <a:rPr lang="cs-CZ" sz="1000" b="0" i="0" u="none" strike="noStrike">
                          <a:solidFill>
                            <a:srgbClr val="333399"/>
                          </a:solidFill>
                          <a:latin typeface="Arial"/>
                        </a:rPr>
                        <a:t>Nikdy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5346">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5346">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6" name="AutoShape 4"/>
          <p:cNvSpPr>
            <a:spLocks noChangeArrowheads="1"/>
          </p:cNvSpPr>
          <p:nvPr/>
        </p:nvSpPr>
        <p:spPr bwMode="auto">
          <a:xfrm>
            <a:off x="539552" y="2829880"/>
            <a:ext cx="3789128" cy="164253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3" name="Tabulka 22"/>
          <p:cNvGraphicFramePr>
            <a:graphicFrameLocks noGrp="1"/>
          </p:cNvGraphicFramePr>
          <p:nvPr/>
        </p:nvGraphicFramePr>
        <p:xfrm>
          <a:off x="539552" y="4511242"/>
          <a:ext cx="3744416" cy="2103120"/>
        </p:xfrm>
        <a:graphic>
          <a:graphicData uri="http://schemas.openxmlformats.org/drawingml/2006/table">
            <a:tbl>
              <a:tblPr/>
              <a:tblGrid>
                <a:gridCol w="2783282"/>
                <a:gridCol w="961134"/>
              </a:tblGrid>
              <a:tr h="190500">
                <a:tc gridSpan="2">
                  <a:txBody>
                    <a:bodyPr/>
                    <a:lstStyle/>
                    <a:p>
                      <a:pPr algn="ctr" fontAlgn="b"/>
                      <a:r>
                        <a:rPr lang="cs-CZ" sz="1000" b="1" i="0" u="none" strike="noStrike" dirty="0">
                          <a:solidFill>
                            <a:srgbClr val="333399"/>
                          </a:solidFill>
                          <a:latin typeface="Arial"/>
                        </a:rPr>
                        <a:t>39. Jak jste byl/a celkově spokojen/a s rychlostí, s jakou Vám personál poskytl pomoc, když jste ji potřeboval/a?</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Velmi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Zcela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Nepotřeboval/a jsem pomoc</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4" name="AutoShape 4"/>
          <p:cNvSpPr>
            <a:spLocks noChangeArrowheads="1"/>
          </p:cNvSpPr>
          <p:nvPr/>
        </p:nvSpPr>
        <p:spPr bwMode="auto">
          <a:xfrm>
            <a:off x="494840" y="4511242"/>
            <a:ext cx="3861136" cy="216024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5" name="Tabulka 24"/>
          <p:cNvGraphicFramePr>
            <a:graphicFrameLocks noGrp="1"/>
          </p:cNvGraphicFramePr>
          <p:nvPr/>
        </p:nvGraphicFramePr>
        <p:xfrm>
          <a:off x="4976752" y="924486"/>
          <a:ext cx="3599036" cy="1463040"/>
        </p:xfrm>
        <a:graphic>
          <a:graphicData uri="http://schemas.openxmlformats.org/drawingml/2006/table">
            <a:tbl>
              <a:tblPr/>
              <a:tblGrid>
                <a:gridCol w="2675219"/>
                <a:gridCol w="923817"/>
              </a:tblGrid>
              <a:tr h="190500">
                <a:tc gridSpan="2">
                  <a:txBody>
                    <a:bodyPr/>
                    <a:lstStyle/>
                    <a:p>
                      <a:pPr algn="ctr" fontAlgn="b"/>
                      <a:r>
                        <a:rPr lang="pt-BR" sz="1000" b="1" i="0" u="none" strike="noStrike" dirty="0">
                          <a:solidFill>
                            <a:srgbClr val="333399"/>
                          </a:solidFill>
                          <a:latin typeface="Arial"/>
                        </a:rPr>
                        <a:t>40. Byl/a jste seznámen/a s právy nemocného?</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6" name="AutoShape 4"/>
          <p:cNvSpPr>
            <a:spLocks noChangeArrowheads="1"/>
          </p:cNvSpPr>
          <p:nvPr/>
        </p:nvSpPr>
        <p:spPr bwMode="auto">
          <a:xfrm>
            <a:off x="4932040" y="942102"/>
            <a:ext cx="3717120" cy="144016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7" name="Tabulka 26"/>
          <p:cNvGraphicFramePr>
            <a:graphicFrameLocks noGrp="1"/>
          </p:cNvGraphicFramePr>
          <p:nvPr/>
        </p:nvGraphicFramePr>
        <p:xfrm>
          <a:off x="4949924" y="2445598"/>
          <a:ext cx="3743052" cy="2956560"/>
        </p:xfrm>
        <a:graphic>
          <a:graphicData uri="http://schemas.openxmlformats.org/drawingml/2006/table">
            <a:tbl>
              <a:tblPr/>
              <a:tblGrid>
                <a:gridCol w="2782268"/>
                <a:gridCol w="960784"/>
              </a:tblGrid>
              <a:tr h="232026">
                <a:tc gridSpan="2">
                  <a:txBody>
                    <a:bodyPr/>
                    <a:lstStyle/>
                    <a:p>
                      <a:pPr algn="ctr" fontAlgn="b"/>
                      <a:r>
                        <a:rPr lang="cs-CZ" sz="1000" b="1" i="0" u="none" strike="noStrike" dirty="0">
                          <a:solidFill>
                            <a:srgbClr val="333399"/>
                          </a:solidFill>
                          <a:latin typeface="Arial"/>
                        </a:rPr>
                        <a:t>41. Pokud jste byl/a předem informován/a o vyšetření či zákroku, který jste měl/a podstoupit, stalo se, že jeho termín nebyl dodržen?</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232026">
                <a:tc>
                  <a:txBody>
                    <a:bodyPr/>
                    <a:lstStyle/>
                    <a:p>
                      <a:pPr algn="l" fontAlgn="ctr"/>
                      <a:r>
                        <a:rPr lang="cs-CZ" sz="1000" b="0" i="0" u="none" strike="noStrike">
                          <a:solidFill>
                            <a:srgbClr val="333399"/>
                          </a:solidFill>
                          <a:latin typeface="Arial"/>
                        </a:rPr>
                        <a:t>Často se stalo, že termín nebyl dodržen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2026">
                <a:tc>
                  <a:txBody>
                    <a:bodyPr/>
                    <a:lstStyle/>
                    <a:p>
                      <a:pPr algn="l" fontAlgn="ctr"/>
                      <a:r>
                        <a:rPr lang="cs-CZ" sz="1000" b="0" i="0" u="none" strike="noStrike">
                          <a:solidFill>
                            <a:srgbClr val="333399"/>
                          </a:solidFill>
                          <a:latin typeface="Arial"/>
                        </a:rPr>
                        <a:t>Občas se stalo, že termín nebyl dodržen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2026">
                <a:tc>
                  <a:txBody>
                    <a:bodyPr/>
                    <a:lstStyle/>
                    <a:p>
                      <a:pPr algn="l" fontAlgn="ctr"/>
                      <a:r>
                        <a:rPr lang="cs-CZ" sz="1000" b="0" i="0" u="none" strike="noStrike">
                          <a:solidFill>
                            <a:srgbClr val="333399"/>
                          </a:solidFill>
                          <a:latin typeface="Arial"/>
                        </a:rPr>
                        <a:t>Jen výjimečně se stalo, že termín nebyl dodržen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2026">
                <a:tc>
                  <a:txBody>
                    <a:bodyPr/>
                    <a:lstStyle/>
                    <a:p>
                      <a:pPr algn="l" fontAlgn="ctr"/>
                      <a:r>
                        <a:rPr lang="cs-CZ" sz="1000" b="0" i="0" u="none" strike="noStrike">
                          <a:solidFill>
                            <a:srgbClr val="333399"/>
                          </a:solidFill>
                          <a:latin typeface="Arial"/>
                        </a:rPr>
                        <a:t>Termíny byly vždy dodrženy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2026">
                <a:tc>
                  <a:txBody>
                    <a:bodyPr/>
                    <a:lstStyle/>
                    <a:p>
                      <a:pPr algn="l" fontAlgn="ctr"/>
                      <a:r>
                        <a:rPr lang="cs-CZ" sz="1000" b="0" i="0" u="none" strike="noStrike">
                          <a:solidFill>
                            <a:srgbClr val="333399"/>
                          </a:solidFill>
                          <a:latin typeface="Arial"/>
                        </a:rPr>
                        <a:t>Žádná vyšetření či zákroky jsem nepodstoupil/a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2026">
                <a:tc>
                  <a:txBody>
                    <a:bodyPr/>
                    <a:lstStyle/>
                    <a:p>
                      <a:pPr algn="l" fontAlgn="ctr"/>
                      <a:r>
                        <a:rPr lang="cs-CZ" sz="1000" b="0" i="0" u="none" strike="noStrike">
                          <a:solidFill>
                            <a:srgbClr val="333399"/>
                          </a:solidFill>
                          <a:latin typeface="Arial"/>
                        </a:rPr>
                        <a:t>O vyšetřeních či zákrocích jsem nebyl/a předem informován/a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2026">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2026">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 name="AutoShape 4"/>
          <p:cNvSpPr>
            <a:spLocks noChangeArrowheads="1"/>
          </p:cNvSpPr>
          <p:nvPr/>
        </p:nvSpPr>
        <p:spPr bwMode="auto">
          <a:xfrm>
            <a:off x="4918860" y="2445598"/>
            <a:ext cx="3789128" cy="302433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graphicFrame>
        <p:nvGraphicFramePr>
          <p:cNvPr id="27" name="Tabulka 26"/>
          <p:cNvGraphicFramePr>
            <a:graphicFrameLocks noGrp="1"/>
          </p:cNvGraphicFramePr>
          <p:nvPr/>
        </p:nvGraphicFramePr>
        <p:xfrm>
          <a:off x="539552" y="1024200"/>
          <a:ext cx="3744416" cy="2103120"/>
        </p:xfrm>
        <a:graphic>
          <a:graphicData uri="http://schemas.openxmlformats.org/drawingml/2006/table">
            <a:tbl>
              <a:tblPr/>
              <a:tblGrid>
                <a:gridCol w="2783282"/>
                <a:gridCol w="961134"/>
              </a:tblGrid>
              <a:tr h="0">
                <a:tc gridSpan="2">
                  <a:txBody>
                    <a:bodyPr/>
                    <a:lstStyle/>
                    <a:p>
                      <a:pPr algn="ctr" fontAlgn="b"/>
                      <a:r>
                        <a:rPr lang="cs-CZ" sz="1000" b="1" i="0" u="none" strike="noStrike" dirty="0">
                          <a:solidFill>
                            <a:srgbClr val="333399"/>
                          </a:solidFill>
                          <a:latin typeface="Arial"/>
                        </a:rPr>
                        <a:t>42. Vezmete-li v úvahu množství léků, které jste dostával/a na utišení bolesti, myslíte si, že jste:</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a:solidFill>
                            <a:srgbClr val="333399"/>
                          </a:solidFill>
                          <a:latin typeface="Arial"/>
                        </a:rPr>
                        <a:t>Dostával/a více léků než bylo třeba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Dostával/a optimální množství léků</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Dostával/a méně léků než bylo třeba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pt-BR" sz="1000" b="0" i="0" u="none" strike="noStrike">
                          <a:solidFill>
                            <a:srgbClr val="333399"/>
                          </a:solidFill>
                          <a:latin typeface="Arial"/>
                        </a:rPr>
                        <a:t>Léky na bolest jsem nepotřeboval/a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Nevím</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 name="AutoShape 4"/>
          <p:cNvSpPr>
            <a:spLocks noChangeArrowheads="1"/>
          </p:cNvSpPr>
          <p:nvPr/>
        </p:nvSpPr>
        <p:spPr bwMode="auto">
          <a:xfrm>
            <a:off x="484960" y="1052736"/>
            <a:ext cx="3789128" cy="2088232"/>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1" name="Tabulka 10"/>
          <p:cNvGraphicFramePr>
            <a:graphicFrameLocks noGrp="1"/>
          </p:cNvGraphicFramePr>
          <p:nvPr/>
        </p:nvGraphicFramePr>
        <p:xfrm>
          <a:off x="539552" y="3197210"/>
          <a:ext cx="3744416" cy="2346960"/>
        </p:xfrm>
        <a:graphic>
          <a:graphicData uri="http://schemas.openxmlformats.org/drawingml/2006/table">
            <a:tbl>
              <a:tblPr/>
              <a:tblGrid>
                <a:gridCol w="2783282"/>
                <a:gridCol w="961134"/>
              </a:tblGrid>
              <a:tr h="0">
                <a:tc gridSpan="2">
                  <a:txBody>
                    <a:bodyPr/>
                    <a:lstStyle/>
                    <a:p>
                      <a:pPr algn="ctr" fontAlgn="b"/>
                      <a:r>
                        <a:rPr lang="cs-CZ" sz="1000" b="1" i="0" u="none" strike="noStrike" dirty="0">
                          <a:solidFill>
                            <a:srgbClr val="333399"/>
                          </a:solidFill>
                          <a:latin typeface="Arial"/>
                        </a:rPr>
                        <a:t>43. Vyskytly se nějaké problémy, které způsobily odklad Vašeho propuštění ze </a:t>
                      </a:r>
                      <a:r>
                        <a:rPr lang="cs-CZ" sz="1000" b="1" i="0" u="none" strike="noStrike" dirty="0" smtClean="0">
                          <a:solidFill>
                            <a:srgbClr val="333399"/>
                          </a:solidFill>
                          <a:latin typeface="Arial"/>
                        </a:rPr>
                        <a:t>nemocnice?</a:t>
                      </a:r>
                      <a:endParaRPr lang="cs-CZ" sz="10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0">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Ano, měl/a jsem zdravotní komplikace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pt-BR" sz="1000" b="0" i="0" u="none" strike="noStrike">
                          <a:solidFill>
                            <a:srgbClr val="333399"/>
                          </a:solidFill>
                          <a:latin typeface="Arial"/>
                        </a:rPr>
                        <a:t>Ano, čekal/a jsem na léky</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pl-PL" sz="1000" b="0" i="0" u="none" strike="noStrike">
                          <a:solidFill>
                            <a:srgbClr val="333399"/>
                          </a:solidFill>
                          <a:latin typeface="Arial"/>
                        </a:rPr>
                        <a:t>Ano, čekal/a jsem na prohlídku u lékaře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pt-BR" sz="1000" b="0" i="0" u="none" strike="noStrike">
                          <a:solidFill>
                            <a:srgbClr val="333399"/>
                          </a:solidFill>
                          <a:latin typeface="Arial"/>
                        </a:rPr>
                        <a:t>Ano, čekal/a jsem na sanitku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a:solidFill>
                            <a:srgbClr val="333399"/>
                          </a:solidFill>
                          <a:latin typeface="Arial"/>
                        </a:rPr>
                        <a:t>Ano, z jiného důvodu</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AutoShape 4"/>
          <p:cNvSpPr>
            <a:spLocks noChangeArrowheads="1"/>
          </p:cNvSpPr>
          <p:nvPr/>
        </p:nvSpPr>
        <p:spPr bwMode="auto">
          <a:xfrm>
            <a:off x="494840" y="3197210"/>
            <a:ext cx="3789128" cy="237626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3" name="Tabulka 12"/>
          <p:cNvGraphicFramePr>
            <a:graphicFrameLocks noGrp="1"/>
          </p:cNvGraphicFramePr>
          <p:nvPr/>
        </p:nvGraphicFramePr>
        <p:xfrm>
          <a:off x="4856264" y="1068502"/>
          <a:ext cx="3748184" cy="1859280"/>
        </p:xfrm>
        <a:graphic>
          <a:graphicData uri="http://schemas.openxmlformats.org/drawingml/2006/table">
            <a:tbl>
              <a:tblPr/>
              <a:tblGrid>
                <a:gridCol w="2786083"/>
                <a:gridCol w="962101"/>
              </a:tblGrid>
              <a:tr h="190500">
                <a:tc gridSpan="2">
                  <a:txBody>
                    <a:bodyPr/>
                    <a:lstStyle/>
                    <a:p>
                      <a:pPr algn="ctr" fontAlgn="b"/>
                      <a:r>
                        <a:rPr lang="cs-CZ" sz="1000" b="1" i="0" u="none" strike="noStrike" dirty="0">
                          <a:solidFill>
                            <a:srgbClr val="333399"/>
                          </a:solidFill>
                          <a:latin typeface="Arial"/>
                        </a:rPr>
                        <a:t>44. Vysvětlili Vám zdravotníci, jak o sebe máte pečovat a jak užívat léky po propuštění ze </a:t>
                      </a:r>
                      <a:r>
                        <a:rPr lang="cs-CZ" sz="1000" b="1" i="0" u="none" strike="noStrike" dirty="0" smtClean="0">
                          <a:solidFill>
                            <a:srgbClr val="333399"/>
                          </a:solidFill>
                          <a:latin typeface="Arial"/>
                        </a:rPr>
                        <a:t>nemocnice?</a:t>
                      </a:r>
                      <a:endParaRPr lang="cs-CZ" sz="10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Jasně a 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Málo 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Nevysvětlili vůbec</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4" name="AutoShape 4"/>
          <p:cNvSpPr>
            <a:spLocks noChangeArrowheads="1"/>
          </p:cNvSpPr>
          <p:nvPr/>
        </p:nvSpPr>
        <p:spPr bwMode="auto">
          <a:xfrm>
            <a:off x="4815320" y="1077606"/>
            <a:ext cx="3789128" cy="187220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5" name="Tabulka 14"/>
          <p:cNvGraphicFramePr>
            <a:graphicFrameLocks noGrp="1"/>
          </p:cNvGraphicFramePr>
          <p:nvPr/>
        </p:nvGraphicFramePr>
        <p:xfrm>
          <a:off x="4860032" y="2996952"/>
          <a:ext cx="3717120" cy="2011680"/>
        </p:xfrm>
        <a:graphic>
          <a:graphicData uri="http://schemas.openxmlformats.org/drawingml/2006/table">
            <a:tbl>
              <a:tblPr/>
              <a:tblGrid>
                <a:gridCol w="2762993"/>
                <a:gridCol w="954127"/>
              </a:tblGrid>
              <a:tr h="190500">
                <a:tc gridSpan="2">
                  <a:txBody>
                    <a:bodyPr/>
                    <a:lstStyle/>
                    <a:p>
                      <a:pPr algn="ctr" fontAlgn="b"/>
                      <a:r>
                        <a:rPr lang="cs-CZ" sz="1000" b="1" i="0" u="none" strike="noStrike" dirty="0">
                          <a:solidFill>
                            <a:srgbClr val="333399"/>
                          </a:solidFill>
                          <a:latin typeface="Arial"/>
                        </a:rPr>
                        <a:t>45. Řekl Vám někdo, jaké nebezpečné příznaky Vašeho zdravotního stavu máte po propuštění ze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sledovat?</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Jasně a 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83%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Málo 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Neřekl vůbec</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6" name="AutoShape 4"/>
          <p:cNvSpPr>
            <a:spLocks noChangeArrowheads="1"/>
          </p:cNvSpPr>
          <p:nvPr/>
        </p:nvSpPr>
        <p:spPr bwMode="auto">
          <a:xfrm>
            <a:off x="4815320" y="3010600"/>
            <a:ext cx="3789128" cy="201622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graphicFrame>
        <p:nvGraphicFramePr>
          <p:cNvPr id="19" name="Tabulka 18"/>
          <p:cNvGraphicFramePr>
            <a:graphicFrameLocks noGrp="1"/>
          </p:cNvGraphicFramePr>
          <p:nvPr/>
        </p:nvGraphicFramePr>
        <p:xfrm>
          <a:off x="584264" y="1097884"/>
          <a:ext cx="3671044" cy="2255520"/>
        </p:xfrm>
        <a:graphic>
          <a:graphicData uri="http://schemas.openxmlformats.org/drawingml/2006/table">
            <a:tbl>
              <a:tblPr/>
              <a:tblGrid>
                <a:gridCol w="2728744"/>
                <a:gridCol w="942300"/>
              </a:tblGrid>
              <a:tr h="190500">
                <a:tc gridSpan="2">
                  <a:txBody>
                    <a:bodyPr/>
                    <a:lstStyle/>
                    <a:p>
                      <a:pPr algn="ctr" fontAlgn="b"/>
                      <a:r>
                        <a:rPr lang="cs-CZ" sz="1000" b="1" i="0" u="none" strike="noStrike" dirty="0">
                          <a:solidFill>
                            <a:srgbClr val="333399"/>
                          </a:solidFill>
                          <a:latin typeface="Arial"/>
                        </a:rPr>
                        <a:t>46. Vysvětlili lékaři nebo zdravotní sestry Vašim blízkým, jakou pomoc potřebujete při zotavování?</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Jasně a 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Málo 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Nesrozumitelně</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Nevysvětlili vůbec</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23850">
                <a:tc>
                  <a:txBody>
                    <a:bodyPr/>
                    <a:lstStyle/>
                    <a:p>
                      <a:pPr algn="l" fontAlgn="ctr"/>
                      <a:r>
                        <a:rPr lang="cs-CZ" sz="1000" b="0" i="0" u="none" strike="noStrike" dirty="0">
                          <a:solidFill>
                            <a:srgbClr val="333399"/>
                          </a:solidFill>
                          <a:latin typeface="Arial"/>
                        </a:rPr>
                        <a:t>Moji blízcí nebyli přítomni při mém propuštění ze </a:t>
                      </a:r>
                      <a:r>
                        <a:rPr lang="cs-CZ" sz="1000" b="0" i="0" u="none" strike="noStrike" dirty="0" smtClean="0">
                          <a:solidFill>
                            <a:srgbClr val="333399"/>
                          </a:solidFill>
                          <a:latin typeface="Arial"/>
                        </a:rPr>
                        <a:t>nemocnice</a:t>
                      </a:r>
                      <a:endParaRPr lang="cs-CZ" sz="1000" b="0" i="0" u="none" strike="noStrike" dirty="0">
                        <a:solidFill>
                          <a:srgbClr val="333399"/>
                        </a:solidFill>
                        <a:latin typeface="Arial"/>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0" name="AutoShape 4"/>
          <p:cNvSpPr>
            <a:spLocks noChangeArrowheads="1"/>
          </p:cNvSpPr>
          <p:nvPr/>
        </p:nvSpPr>
        <p:spPr bwMode="auto">
          <a:xfrm>
            <a:off x="539552" y="1093212"/>
            <a:ext cx="3789128" cy="230425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1" name="Tabulka 20"/>
          <p:cNvGraphicFramePr>
            <a:graphicFrameLocks noGrp="1"/>
          </p:cNvGraphicFramePr>
          <p:nvPr/>
        </p:nvGraphicFramePr>
        <p:xfrm>
          <a:off x="4869912" y="1093212"/>
          <a:ext cx="3599036" cy="1859280"/>
        </p:xfrm>
        <a:graphic>
          <a:graphicData uri="http://schemas.openxmlformats.org/drawingml/2006/table">
            <a:tbl>
              <a:tblPr/>
              <a:tblGrid>
                <a:gridCol w="2675219"/>
                <a:gridCol w="923817"/>
              </a:tblGrid>
              <a:tr h="190500">
                <a:tc gridSpan="2">
                  <a:txBody>
                    <a:bodyPr/>
                    <a:lstStyle/>
                    <a:p>
                      <a:pPr algn="ctr" fontAlgn="b"/>
                      <a:r>
                        <a:rPr lang="pt-BR" sz="1000" b="1" i="0" u="none" strike="noStrike" dirty="0">
                          <a:solidFill>
                            <a:srgbClr val="333399"/>
                          </a:solidFill>
                          <a:latin typeface="Arial"/>
                        </a:rPr>
                        <a:t>48. Cítíte celkově, že jste byl/a léčen/a s úctou a respektem?</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Určitě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Určitě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2" name="Tabulka 21"/>
          <p:cNvGraphicFramePr>
            <a:graphicFrameLocks noGrp="1"/>
          </p:cNvGraphicFramePr>
          <p:nvPr/>
        </p:nvGraphicFramePr>
        <p:xfrm>
          <a:off x="594144" y="3566576"/>
          <a:ext cx="3672408" cy="1767840"/>
        </p:xfrm>
        <a:graphic>
          <a:graphicData uri="http://schemas.openxmlformats.org/drawingml/2006/table">
            <a:tbl>
              <a:tblPr/>
              <a:tblGrid>
                <a:gridCol w="2729758"/>
                <a:gridCol w="942650"/>
              </a:tblGrid>
              <a:tr h="142815">
                <a:tc gridSpan="2">
                  <a:txBody>
                    <a:bodyPr/>
                    <a:lstStyle/>
                    <a:p>
                      <a:pPr algn="ctr" fontAlgn="b"/>
                      <a:r>
                        <a:rPr lang="cs-CZ" sz="1000" b="1" i="0" u="none" strike="noStrike" dirty="0">
                          <a:solidFill>
                            <a:srgbClr val="333399"/>
                          </a:solidFill>
                          <a:latin typeface="Arial"/>
                        </a:rPr>
                        <a:t>47. Nabídli Vám zdravotníci pomoc při zajišťování domácí péče po propuštění ze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(např. pečovatelská služba, sociální pracovník apod.)?</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42815">
                <a:tc>
                  <a:txBody>
                    <a:bodyPr/>
                    <a:lstStyle/>
                    <a:p>
                      <a:pPr algn="l" fontAlgn="ctr"/>
                      <a:r>
                        <a:rPr lang="cs-CZ" sz="1000" b="0" i="0" u="none" strike="noStrike" dirty="0">
                          <a:solidFill>
                            <a:srgbClr val="333399"/>
                          </a:solidFill>
                          <a:latin typeface="Arial"/>
                        </a:rPr>
                        <a:t>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2815">
                <a:tc>
                  <a:txBody>
                    <a:bodyPr/>
                    <a:lstStyle/>
                    <a:p>
                      <a:pPr algn="l" fontAlgn="ctr"/>
                      <a:r>
                        <a:rPr lang="cs-CZ" sz="1000" b="0" i="0" u="none" strike="noStrike">
                          <a:solidFill>
                            <a:srgbClr val="333399"/>
                          </a:solidFill>
                          <a:latin typeface="Arial"/>
                        </a:rPr>
                        <a:t>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2815">
                <a:tc>
                  <a:txBody>
                    <a:bodyPr/>
                    <a:lstStyle/>
                    <a:p>
                      <a:pPr algn="l" fontAlgn="ctr"/>
                      <a:r>
                        <a:rPr lang="cs-CZ" sz="1000" b="0" i="0" u="none" strike="noStrike">
                          <a:solidFill>
                            <a:srgbClr val="333399"/>
                          </a:solidFill>
                          <a:latin typeface="Arial"/>
                        </a:rPr>
                        <a:t>Můj zdravotní stav to nevyžadoval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2815">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42815">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3" name="AutoShape 4"/>
          <p:cNvSpPr>
            <a:spLocks noChangeArrowheads="1"/>
          </p:cNvSpPr>
          <p:nvPr/>
        </p:nvSpPr>
        <p:spPr bwMode="auto">
          <a:xfrm>
            <a:off x="563080" y="3573016"/>
            <a:ext cx="3792896" cy="180020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24" name="AutoShape 4"/>
          <p:cNvSpPr>
            <a:spLocks noChangeArrowheads="1"/>
          </p:cNvSpPr>
          <p:nvPr/>
        </p:nvSpPr>
        <p:spPr bwMode="auto">
          <a:xfrm>
            <a:off x="4815320" y="1107580"/>
            <a:ext cx="3717120" cy="187220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25" name="Tabulka 24"/>
          <p:cNvGraphicFramePr>
            <a:graphicFrameLocks noGrp="1"/>
          </p:cNvGraphicFramePr>
          <p:nvPr/>
        </p:nvGraphicFramePr>
        <p:xfrm>
          <a:off x="4860032" y="3141350"/>
          <a:ext cx="3729404" cy="2164080"/>
        </p:xfrm>
        <a:graphic>
          <a:graphicData uri="http://schemas.openxmlformats.org/drawingml/2006/table">
            <a:tbl>
              <a:tblPr/>
              <a:tblGrid>
                <a:gridCol w="2772124"/>
                <a:gridCol w="957280"/>
              </a:tblGrid>
              <a:tr h="190500">
                <a:tc gridSpan="2">
                  <a:txBody>
                    <a:bodyPr/>
                    <a:lstStyle/>
                    <a:p>
                      <a:pPr algn="ctr" fontAlgn="b"/>
                      <a:r>
                        <a:rPr lang="cs-CZ" sz="1000" b="1" i="0" u="none" strike="noStrike" dirty="0">
                          <a:solidFill>
                            <a:srgbClr val="333399"/>
                          </a:solidFill>
                          <a:latin typeface="Arial"/>
                        </a:rPr>
                        <a:t>49. Jak hodnotíte postoj celého personálu tohoto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Řekl/a byste, že postoj byl soucitný a uklidňující a jeho schopnost vzbudit ve Vás dobré pocity byla:</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Výjimečně velká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40%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Velká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Malá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Nedostatečná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6" name="AutoShape 4"/>
          <p:cNvSpPr>
            <a:spLocks noChangeArrowheads="1"/>
          </p:cNvSpPr>
          <p:nvPr/>
        </p:nvSpPr>
        <p:spPr bwMode="auto">
          <a:xfrm>
            <a:off x="4815320" y="3154998"/>
            <a:ext cx="3789128" cy="221821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ulka 13"/>
          <p:cNvGraphicFramePr>
            <a:graphicFrameLocks noGrp="1"/>
          </p:cNvGraphicFramePr>
          <p:nvPr/>
        </p:nvGraphicFramePr>
        <p:xfrm>
          <a:off x="4860032" y="2938592"/>
          <a:ext cx="3715756" cy="1859280"/>
        </p:xfrm>
        <a:graphic>
          <a:graphicData uri="http://schemas.openxmlformats.org/drawingml/2006/table">
            <a:tbl>
              <a:tblPr/>
              <a:tblGrid>
                <a:gridCol w="2761979"/>
                <a:gridCol w="953777"/>
              </a:tblGrid>
              <a:tr h="190500">
                <a:tc gridSpan="2">
                  <a:txBody>
                    <a:bodyPr/>
                    <a:lstStyle/>
                    <a:p>
                      <a:pPr algn="ctr" fontAlgn="b"/>
                      <a:r>
                        <a:rPr lang="cs-CZ" sz="1000" b="1" i="0" u="none" strike="noStrike" dirty="0">
                          <a:solidFill>
                            <a:srgbClr val="333399"/>
                          </a:solidFill>
                          <a:latin typeface="Arial"/>
                        </a:rPr>
                        <a:t>53. Doporučil/a byste toto zdravotnické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rodině nebo přátelům?</a:t>
                      </a: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Určitě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ano</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Určitě ne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1" name="Tabulka 10"/>
          <p:cNvGraphicFramePr>
            <a:graphicFrameLocks noGrp="1"/>
          </p:cNvGraphicFramePr>
          <p:nvPr/>
        </p:nvGraphicFramePr>
        <p:xfrm>
          <a:off x="525904" y="3072728"/>
          <a:ext cx="3758064" cy="2103120"/>
        </p:xfrm>
        <a:graphic>
          <a:graphicData uri="http://schemas.openxmlformats.org/drawingml/2006/table">
            <a:tbl>
              <a:tblPr/>
              <a:tblGrid>
                <a:gridCol w="2793427"/>
                <a:gridCol w="964637"/>
              </a:tblGrid>
              <a:tr h="190500">
                <a:tc gridSpan="2">
                  <a:txBody>
                    <a:bodyPr/>
                    <a:lstStyle/>
                    <a:p>
                      <a:pPr algn="ctr" fontAlgn="b"/>
                      <a:r>
                        <a:rPr lang="cs-CZ" sz="1000" b="1" i="0" u="none" strike="noStrike" dirty="0">
                          <a:solidFill>
                            <a:srgbClr val="333399"/>
                          </a:solidFill>
                          <a:latin typeface="Arial"/>
                        </a:rPr>
                        <a:t>51. Jak byste celkově ohodnotil/a péči, která Vám zde byla poskytnuta?</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Výborná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Velmi dobrá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Dobrá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Dostatečná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Nedostatečná</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Základní frekvence – tabulky </a:t>
            </a:r>
            <a:br>
              <a:rPr lang="cs-CZ" sz="2400" b="1" dirty="0" smtClean="0"/>
            </a:br>
            <a:r>
              <a:rPr lang="en-US" sz="2000" dirty="0" smtClean="0"/>
              <a:t> FN </a:t>
            </a:r>
            <a:r>
              <a:rPr lang="cs-CZ" sz="2000" dirty="0" smtClean="0"/>
              <a:t>OLOMOUC</a:t>
            </a:r>
            <a:endParaRPr lang="en-US" sz="2000" b="1" dirty="0">
              <a:solidFill>
                <a:srgbClr val="FF0000"/>
              </a:solidFill>
            </a:endParaRPr>
          </a:p>
        </p:txBody>
      </p:sp>
      <p:sp>
        <p:nvSpPr>
          <p:cNvPr id="18" name="AutoShape 4"/>
          <p:cNvSpPr>
            <a:spLocks noChangeArrowheads="1"/>
          </p:cNvSpPr>
          <p:nvPr/>
        </p:nvSpPr>
        <p:spPr bwMode="auto">
          <a:xfrm>
            <a:off x="494840" y="3068960"/>
            <a:ext cx="3789128" cy="2132944"/>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
        <p:nvSpPr>
          <p:cNvPr id="17" name="AutoShape 4"/>
          <p:cNvSpPr>
            <a:spLocks noChangeArrowheads="1"/>
          </p:cNvSpPr>
          <p:nvPr/>
        </p:nvSpPr>
        <p:spPr bwMode="auto">
          <a:xfrm>
            <a:off x="4815320" y="2952240"/>
            <a:ext cx="3789128" cy="1916920"/>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12" name="Tabulka 11"/>
          <p:cNvGraphicFramePr>
            <a:graphicFrameLocks noGrp="1"/>
          </p:cNvGraphicFramePr>
          <p:nvPr/>
        </p:nvGraphicFramePr>
        <p:xfrm>
          <a:off x="4832736" y="1151840"/>
          <a:ext cx="3645112" cy="1615440"/>
        </p:xfrm>
        <a:graphic>
          <a:graphicData uri="http://schemas.openxmlformats.org/drawingml/2006/table">
            <a:tbl>
              <a:tblPr/>
              <a:tblGrid>
                <a:gridCol w="2709468"/>
                <a:gridCol w="935644"/>
              </a:tblGrid>
              <a:tr h="190500">
                <a:tc gridSpan="2">
                  <a:txBody>
                    <a:bodyPr/>
                    <a:lstStyle/>
                    <a:p>
                      <a:pPr algn="ctr" fontAlgn="b"/>
                      <a:r>
                        <a:rPr lang="cs-CZ" sz="1000" b="1" i="0" u="none" strike="noStrike" dirty="0">
                          <a:solidFill>
                            <a:srgbClr val="333399"/>
                          </a:solidFill>
                          <a:latin typeface="Arial"/>
                        </a:rPr>
                        <a:t>52. Jak byste hodnotil/a Váš zdravotní stav při propuštění:</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a:solidFill>
                            <a:srgbClr val="333399"/>
                          </a:solidFill>
                          <a:latin typeface="Arial"/>
                        </a:rPr>
                        <a:t>Lepší</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77%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Stejný</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Horší</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3" name="AutoShape 4"/>
          <p:cNvSpPr>
            <a:spLocks noChangeArrowheads="1"/>
          </p:cNvSpPr>
          <p:nvPr/>
        </p:nvSpPr>
        <p:spPr bwMode="auto">
          <a:xfrm>
            <a:off x="4788024" y="1152040"/>
            <a:ext cx="3816424" cy="170089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graphicFrame>
        <p:nvGraphicFramePr>
          <p:cNvPr id="9" name="Tabulka 8"/>
          <p:cNvGraphicFramePr>
            <a:graphicFrameLocks noGrp="1"/>
          </p:cNvGraphicFramePr>
          <p:nvPr/>
        </p:nvGraphicFramePr>
        <p:xfrm>
          <a:off x="539552" y="1124744"/>
          <a:ext cx="3729404" cy="1859280"/>
        </p:xfrm>
        <a:graphic>
          <a:graphicData uri="http://schemas.openxmlformats.org/drawingml/2006/table">
            <a:tbl>
              <a:tblPr/>
              <a:tblGrid>
                <a:gridCol w="2772124"/>
                <a:gridCol w="957280"/>
              </a:tblGrid>
              <a:tr h="190500">
                <a:tc gridSpan="2">
                  <a:txBody>
                    <a:bodyPr/>
                    <a:lstStyle/>
                    <a:p>
                      <a:pPr algn="ctr" fontAlgn="b"/>
                      <a:r>
                        <a:rPr lang="cs-CZ" sz="1000" b="1" i="0" u="none" strike="noStrike" dirty="0">
                          <a:solidFill>
                            <a:srgbClr val="333399"/>
                          </a:solidFill>
                          <a:latin typeface="Arial"/>
                        </a:rPr>
                        <a:t>50. Jak jste byl/a spokojen/a s tím, jak personál </a:t>
                      </a:r>
                      <a:r>
                        <a:rPr lang="cs-CZ" sz="1000" b="1" i="0" u="none" strike="noStrike" dirty="0" smtClean="0">
                          <a:solidFill>
                            <a:srgbClr val="333399"/>
                          </a:solidFill>
                          <a:latin typeface="Arial"/>
                        </a:rPr>
                        <a:t>nemocnice </a:t>
                      </a:r>
                      <a:r>
                        <a:rPr lang="cs-CZ" sz="1000" b="1" i="0" u="none" strike="noStrike" dirty="0">
                          <a:solidFill>
                            <a:srgbClr val="333399"/>
                          </a:solidFill>
                          <a:latin typeface="Arial"/>
                        </a:rPr>
                        <a:t>zajistil Vaše citové a duchovní potřeby?</a:t>
                      </a:r>
                    </a:p>
                  </a:txBody>
                  <a:tcPr anchor="ctr">
                    <a:lnL>
                      <a:noFill/>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r>
              <a:tr h="190500">
                <a:tc>
                  <a:txBody>
                    <a:bodyPr/>
                    <a:lstStyle/>
                    <a:p>
                      <a:pPr algn="l" fontAlgn="ctr"/>
                      <a:r>
                        <a:rPr lang="cs-CZ" sz="1000" b="0" i="0" u="none" strike="noStrike" dirty="0">
                          <a:solidFill>
                            <a:srgbClr val="333399"/>
                          </a:solidFill>
                          <a:latin typeface="Arial"/>
                        </a:rPr>
                        <a:t>Velmi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58%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31%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Spíše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a:solidFill>
                            <a:srgbClr val="333399"/>
                          </a:solidFill>
                          <a:latin typeface="Arial"/>
                        </a:rPr>
                        <a:t>Zcela nespokojen/a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1" u="none" strike="noStrike" dirty="0">
                          <a:solidFill>
                            <a:srgbClr val="969696"/>
                          </a:solidFill>
                          <a:latin typeface="Arial"/>
                        </a:rPr>
                        <a:t>Bez odpovědi</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a:solidFill>
                            <a:srgbClr val="333399"/>
                          </a:solidFill>
                          <a:latin typeface="Arial"/>
                        </a:rPr>
                        <a:t>10%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90500">
                <a:tc>
                  <a:txBody>
                    <a:bodyPr/>
                    <a:lstStyle/>
                    <a:p>
                      <a:pPr algn="l" fontAlgn="ctr"/>
                      <a:r>
                        <a:rPr lang="cs-CZ" sz="1000" b="0" i="0" u="none" strike="noStrike" dirty="0">
                          <a:solidFill>
                            <a:srgbClr val="333399"/>
                          </a:solidFill>
                          <a:latin typeface="Arial"/>
                        </a:rPr>
                        <a:t>Total</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000" b="0" i="0" u="none" strike="noStrike" dirty="0">
                          <a:solidFill>
                            <a:srgbClr val="333399"/>
                          </a:solidFill>
                          <a:latin typeface="Arial"/>
                        </a:rPr>
                        <a:t>1944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AutoShape 4"/>
          <p:cNvSpPr>
            <a:spLocks noChangeArrowheads="1"/>
          </p:cNvSpPr>
          <p:nvPr/>
        </p:nvSpPr>
        <p:spPr bwMode="auto">
          <a:xfrm>
            <a:off x="494840" y="1125464"/>
            <a:ext cx="3789128" cy="1872208"/>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dirty="0"/>
          </a:p>
        </p:txBody>
      </p:sp>
    </p:spTree>
    <p:extLst>
      <p:ext uri="{BB962C8B-B14F-4D97-AF65-F5344CB8AC3E}">
        <p14:creationId xmlns="" xmlns:p14="http://schemas.microsoft.com/office/powerpoint/2010/main" val="1200361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Návratnost dotazníků – ODDĚLENÍ V. </a:t>
            </a:r>
            <a:br>
              <a:rPr lang="cs-CZ" sz="2400" b="1" dirty="0" smtClean="0"/>
            </a:br>
            <a:r>
              <a:rPr lang="en-US" sz="2000" dirty="0" smtClean="0"/>
              <a:t>FN OLOMOUC</a:t>
            </a:r>
            <a:endParaRPr lang="cs-CZ" sz="2000" dirty="0" smtClean="0"/>
          </a:p>
        </p:txBody>
      </p:sp>
      <p:cxnSp>
        <p:nvCxnSpPr>
          <p:cNvPr id="13" name="Přímá spojovací čára 12"/>
          <p:cNvCxnSpPr>
            <a:stCxn id="21" idx="3"/>
            <a:endCxn id="36" idx="1"/>
          </p:cNvCxnSpPr>
          <p:nvPr/>
        </p:nvCxnSpPr>
        <p:spPr bwMode="auto">
          <a:xfrm flipV="1">
            <a:off x="1020744" y="6237312"/>
            <a:ext cx="7116156" cy="1161"/>
          </a:xfrm>
          <a:prstGeom prst="line">
            <a:avLst/>
          </a:prstGeom>
          <a:noFill/>
          <a:ln w="25400" cap="flat" cmpd="sng" algn="ctr">
            <a:solidFill>
              <a:srgbClr val="800080"/>
            </a:solidFill>
            <a:prstDash val="solid"/>
            <a:round/>
            <a:headEnd type="none" w="med" len="med"/>
            <a:tailEnd type="none" w="med" len="med"/>
          </a:ln>
          <a:effectLst/>
        </p:spPr>
      </p:cxnSp>
      <p:cxnSp>
        <p:nvCxnSpPr>
          <p:cNvPr id="14" name="Přímá spojovací čára 13"/>
          <p:cNvCxnSpPr>
            <a:stCxn id="25" idx="3"/>
            <a:endCxn id="37" idx="1"/>
          </p:cNvCxnSpPr>
          <p:nvPr/>
        </p:nvCxnSpPr>
        <p:spPr bwMode="auto">
          <a:xfrm flipV="1">
            <a:off x="1020744" y="5602888"/>
            <a:ext cx="7116160" cy="2322"/>
          </a:xfrm>
          <a:prstGeom prst="line">
            <a:avLst/>
          </a:prstGeom>
          <a:noFill/>
          <a:ln w="25400" cap="flat" cmpd="sng" algn="ctr">
            <a:solidFill>
              <a:srgbClr val="3366FF"/>
            </a:solidFill>
            <a:prstDash val="solid"/>
            <a:round/>
            <a:headEnd type="none" w="med" len="med"/>
            <a:tailEnd type="none" w="med" len="med"/>
          </a:ln>
          <a:effectLst/>
        </p:spPr>
      </p:cxnSp>
      <p:graphicFrame>
        <p:nvGraphicFramePr>
          <p:cNvPr id="16" name="Graf 15"/>
          <p:cNvGraphicFramePr/>
          <p:nvPr/>
        </p:nvGraphicFramePr>
        <p:xfrm>
          <a:off x="539552" y="1111096"/>
          <a:ext cx="8604448"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ulka 16"/>
          <p:cNvGraphicFramePr>
            <a:graphicFrameLocks noGrp="1"/>
          </p:cNvGraphicFramePr>
          <p:nvPr>
            <p:extLst>
              <p:ext uri="{D42A27DB-BD31-4B8C-83A1-F6EECF244321}">
                <p14:modId xmlns="" xmlns:p14="http://schemas.microsoft.com/office/powerpoint/2010/main" val="2992069491"/>
              </p:ext>
            </p:extLst>
          </p:nvPr>
        </p:nvGraphicFramePr>
        <p:xfrm>
          <a:off x="1115616" y="4784042"/>
          <a:ext cx="7776867" cy="589174"/>
        </p:xfrm>
        <a:graphic>
          <a:graphicData uri="http://schemas.openxmlformats.org/drawingml/2006/table">
            <a:tbl>
              <a:tblPr firstRow="1" bandRow="1">
                <a:tableStyleId>{5C22544A-7EE6-4342-B048-85BDC9FD1C3A}</a:tableStyleId>
              </a:tblPr>
              <a:tblGrid>
                <a:gridCol w="1110981"/>
                <a:gridCol w="1110981"/>
                <a:gridCol w="1110981"/>
                <a:gridCol w="1110981"/>
                <a:gridCol w="1110981"/>
                <a:gridCol w="1141839"/>
                <a:gridCol w="1080123"/>
              </a:tblGrid>
              <a:tr h="589174">
                <a:tc>
                  <a:txBody>
                    <a:bodyPr/>
                    <a:lstStyle/>
                    <a:p>
                      <a:pPr algn="ctr" fontAlgn="ctr"/>
                      <a:r>
                        <a:rPr lang="cs-CZ" sz="1000" b="1" i="0" u="none" strike="noStrike" dirty="0" smtClean="0">
                          <a:solidFill>
                            <a:srgbClr val="333399"/>
                          </a:solidFill>
                          <a:latin typeface="Arial"/>
                        </a:rPr>
                        <a:t>PLIC </a:t>
                      </a:r>
                      <a:r>
                        <a:rPr lang="cs-CZ" sz="1000" b="1" i="0" u="none" strike="noStrike" dirty="0">
                          <a:solidFill>
                            <a:srgbClr val="333399"/>
                          </a:solidFill>
                          <a:latin typeface="Arial"/>
                        </a:rPr>
                        <a:t>odd. 25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PLIC odd. 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NEUR odd. 31A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NEUR odd. 31B</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PSY odd. 32A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PSY odd. 32B nezařazené oddělení</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dirty="0">
                          <a:solidFill>
                            <a:srgbClr val="333399"/>
                          </a:solidFill>
                          <a:latin typeface="Arial"/>
                        </a:rPr>
                        <a:t>PRAC odd. 43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8" name="Zaoblený obdélník 17"/>
          <p:cNvSpPr/>
          <p:nvPr/>
        </p:nvSpPr>
        <p:spPr bwMode="auto">
          <a:xfrm>
            <a:off x="125963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i="0" u="none" strike="noStrike" cap="none" normalizeH="0" baseline="0" dirty="0" smtClean="0">
                <a:ln>
                  <a:noFill/>
                </a:ln>
                <a:solidFill>
                  <a:srgbClr val="800080"/>
                </a:solidFill>
                <a:effectLst/>
                <a:latin typeface="Arial" pitchFamily="34" charset="0"/>
              </a:rPr>
              <a:t>83%</a:t>
            </a:r>
          </a:p>
        </p:txBody>
      </p:sp>
      <p:sp>
        <p:nvSpPr>
          <p:cNvPr id="19" name="Zaoblený obdélník 18"/>
          <p:cNvSpPr/>
          <p:nvPr/>
        </p:nvSpPr>
        <p:spPr bwMode="auto">
          <a:xfrm>
            <a:off x="3528392"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100</a:t>
            </a:r>
            <a:r>
              <a:rPr kumimoji="0" lang="cs-CZ" sz="1400" b="1" i="0" u="none" strike="noStrike" cap="none" normalizeH="0" baseline="0" dirty="0" smtClean="0">
                <a:ln>
                  <a:noFill/>
                </a:ln>
                <a:solidFill>
                  <a:srgbClr val="800080"/>
                </a:solidFill>
                <a:effectLst/>
                <a:latin typeface="Arial" pitchFamily="34" charset="0"/>
              </a:rPr>
              <a:t>%</a:t>
            </a:r>
          </a:p>
        </p:txBody>
      </p:sp>
      <p:sp>
        <p:nvSpPr>
          <p:cNvPr id="20" name="Zaoblený obdélník 19"/>
          <p:cNvSpPr/>
          <p:nvPr/>
        </p:nvSpPr>
        <p:spPr bwMode="auto">
          <a:xfrm>
            <a:off x="5832648"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92</a:t>
            </a:r>
            <a:r>
              <a:rPr kumimoji="0" lang="cs-CZ" sz="1400" b="1" i="0" u="none" strike="noStrike" cap="none" normalizeH="0" baseline="0" dirty="0" smtClean="0">
                <a:ln>
                  <a:noFill/>
                </a:ln>
                <a:solidFill>
                  <a:srgbClr val="800080"/>
                </a:solidFill>
                <a:effectLst/>
                <a:latin typeface="Arial" pitchFamily="34" charset="0"/>
              </a:rPr>
              <a:t>%</a:t>
            </a:r>
          </a:p>
        </p:txBody>
      </p:sp>
      <p:sp>
        <p:nvSpPr>
          <p:cNvPr id="21" name="TextovéPole 20"/>
          <p:cNvSpPr txBox="1"/>
          <p:nvPr/>
        </p:nvSpPr>
        <p:spPr>
          <a:xfrm>
            <a:off x="-382904" y="6007640"/>
            <a:ext cx="1403648" cy="461665"/>
          </a:xfrm>
          <a:prstGeom prst="rect">
            <a:avLst/>
          </a:prstGeom>
          <a:noFill/>
        </p:spPr>
        <p:txBody>
          <a:bodyPr wrap="square" rtlCol="0">
            <a:spAutoFit/>
          </a:bodyPr>
          <a:lstStyle/>
          <a:p>
            <a:pPr algn="r"/>
            <a:r>
              <a:rPr lang="cs-CZ" sz="1200" dirty="0" smtClean="0">
                <a:solidFill>
                  <a:srgbClr val="800080"/>
                </a:solidFill>
              </a:rPr>
              <a:t>Návratnost dotazníků</a:t>
            </a:r>
            <a:endParaRPr lang="cs-CZ" sz="1200" dirty="0">
              <a:solidFill>
                <a:srgbClr val="800080"/>
              </a:solidFill>
            </a:endParaRPr>
          </a:p>
        </p:txBody>
      </p:sp>
      <p:sp>
        <p:nvSpPr>
          <p:cNvPr id="22" name="Zaoblený obdélník 21"/>
          <p:cNvSpPr/>
          <p:nvPr/>
        </p:nvSpPr>
        <p:spPr bwMode="auto">
          <a:xfrm>
            <a:off x="1259632"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50</a:t>
            </a:r>
            <a:endParaRPr kumimoji="0" lang="cs-CZ" sz="1400" i="0" u="none" strike="noStrike" cap="none" normalizeH="0" baseline="0" dirty="0" smtClean="0">
              <a:ln>
                <a:noFill/>
              </a:ln>
              <a:solidFill>
                <a:srgbClr val="3366FF"/>
              </a:solidFill>
              <a:effectLst/>
              <a:latin typeface="Arial" pitchFamily="34" charset="0"/>
            </a:endParaRPr>
          </a:p>
        </p:txBody>
      </p:sp>
      <p:sp>
        <p:nvSpPr>
          <p:cNvPr id="23" name="Zaoblený obdélník 22"/>
          <p:cNvSpPr/>
          <p:nvPr/>
        </p:nvSpPr>
        <p:spPr bwMode="auto">
          <a:xfrm>
            <a:off x="3528394"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8</a:t>
            </a:r>
            <a:endParaRPr kumimoji="0" lang="cs-CZ" sz="1400" b="1" i="0" u="none" strike="noStrike" cap="none" normalizeH="0" baseline="0" dirty="0" smtClean="0">
              <a:ln>
                <a:noFill/>
              </a:ln>
              <a:solidFill>
                <a:srgbClr val="3366FF"/>
              </a:solidFill>
              <a:effectLst/>
              <a:latin typeface="Arial" pitchFamily="34" charset="0"/>
            </a:endParaRPr>
          </a:p>
        </p:txBody>
      </p:sp>
      <p:sp>
        <p:nvSpPr>
          <p:cNvPr id="24" name="Zaoblený obdélník 23"/>
          <p:cNvSpPr/>
          <p:nvPr/>
        </p:nvSpPr>
        <p:spPr bwMode="auto">
          <a:xfrm>
            <a:off x="5832652"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83</a:t>
            </a:r>
          </a:p>
        </p:txBody>
      </p:sp>
      <p:sp>
        <p:nvSpPr>
          <p:cNvPr id="25" name="TextovéPole 24"/>
          <p:cNvSpPr txBox="1"/>
          <p:nvPr/>
        </p:nvSpPr>
        <p:spPr>
          <a:xfrm>
            <a:off x="-382904" y="5282044"/>
            <a:ext cx="1403648" cy="646331"/>
          </a:xfrm>
          <a:prstGeom prst="rect">
            <a:avLst/>
          </a:prstGeom>
          <a:noFill/>
        </p:spPr>
        <p:txBody>
          <a:bodyPr wrap="square" rtlCol="0">
            <a:spAutoFit/>
          </a:bodyPr>
          <a:lstStyle/>
          <a:p>
            <a:pPr algn="r"/>
            <a:r>
              <a:rPr lang="cs-CZ" sz="1200" dirty="0" smtClean="0">
                <a:solidFill>
                  <a:srgbClr val="3366FF"/>
                </a:solidFill>
              </a:rPr>
              <a:t>Počet sesbíraných dotazníků</a:t>
            </a:r>
            <a:endParaRPr lang="cs-CZ" sz="1200" dirty="0">
              <a:solidFill>
                <a:srgbClr val="3366FF"/>
              </a:solidFill>
            </a:endParaRPr>
          </a:p>
        </p:txBody>
      </p:sp>
      <p:sp>
        <p:nvSpPr>
          <p:cNvPr id="26" name="TextovéPole 25"/>
          <p:cNvSpPr txBox="1"/>
          <p:nvPr/>
        </p:nvSpPr>
        <p:spPr>
          <a:xfrm rot="16200000">
            <a:off x="-1041135" y="3175521"/>
            <a:ext cx="2736304" cy="246221"/>
          </a:xfrm>
          <a:prstGeom prst="rect">
            <a:avLst/>
          </a:prstGeom>
          <a:noFill/>
        </p:spPr>
        <p:txBody>
          <a:bodyPr wrap="square" rtlCol="0">
            <a:spAutoFit/>
          </a:bodyPr>
          <a:lstStyle/>
          <a:p>
            <a:pPr algn="ctr"/>
            <a:r>
              <a:rPr lang="cs-CZ" sz="1000" b="0" dirty="0" smtClean="0"/>
              <a:t>Počet pacientů</a:t>
            </a:r>
            <a:endParaRPr lang="cs-CZ" sz="1000" b="0" dirty="0"/>
          </a:p>
        </p:txBody>
      </p:sp>
      <p:sp>
        <p:nvSpPr>
          <p:cNvPr id="27" name="Zaoblený obdélník 26"/>
          <p:cNvSpPr/>
          <p:nvPr/>
        </p:nvSpPr>
        <p:spPr bwMode="auto">
          <a:xfrm>
            <a:off x="468052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100</a:t>
            </a:r>
            <a:r>
              <a:rPr kumimoji="0" lang="cs-CZ" sz="1400" b="1" i="0" u="none" strike="noStrike" cap="none" normalizeH="0" baseline="0" dirty="0" smtClean="0">
                <a:ln>
                  <a:noFill/>
                </a:ln>
                <a:solidFill>
                  <a:srgbClr val="800080"/>
                </a:solidFill>
                <a:effectLst/>
                <a:latin typeface="Arial" pitchFamily="34" charset="0"/>
              </a:rPr>
              <a:t>%</a:t>
            </a:r>
          </a:p>
        </p:txBody>
      </p:sp>
      <p:sp>
        <p:nvSpPr>
          <p:cNvPr id="28" name="Zaoblený obdélník 27"/>
          <p:cNvSpPr/>
          <p:nvPr/>
        </p:nvSpPr>
        <p:spPr bwMode="auto">
          <a:xfrm>
            <a:off x="4680523"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25</a:t>
            </a:r>
          </a:p>
        </p:txBody>
      </p:sp>
      <p:sp>
        <p:nvSpPr>
          <p:cNvPr id="29" name="Zaoblený obdélník 28"/>
          <p:cNvSpPr/>
          <p:nvPr/>
        </p:nvSpPr>
        <p:spPr bwMode="auto">
          <a:xfrm>
            <a:off x="2376264"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53</a:t>
            </a:r>
            <a:r>
              <a:rPr kumimoji="0" lang="cs-CZ" sz="1400" b="1" i="0" u="none" strike="noStrike" cap="none" normalizeH="0" baseline="0" dirty="0" smtClean="0">
                <a:ln>
                  <a:noFill/>
                </a:ln>
                <a:solidFill>
                  <a:srgbClr val="800080"/>
                </a:solidFill>
                <a:effectLst/>
                <a:latin typeface="Arial" pitchFamily="34" charset="0"/>
              </a:rPr>
              <a:t>%</a:t>
            </a:r>
          </a:p>
        </p:txBody>
      </p:sp>
      <p:sp>
        <p:nvSpPr>
          <p:cNvPr id="30" name="Zaoblený obdélník 29"/>
          <p:cNvSpPr/>
          <p:nvPr/>
        </p:nvSpPr>
        <p:spPr bwMode="auto">
          <a:xfrm>
            <a:off x="2376265"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37</a:t>
            </a:r>
          </a:p>
        </p:txBody>
      </p:sp>
      <p:sp>
        <p:nvSpPr>
          <p:cNvPr id="31" name="Zaoblený obdélník 30"/>
          <p:cNvSpPr/>
          <p:nvPr/>
        </p:nvSpPr>
        <p:spPr bwMode="auto">
          <a:xfrm>
            <a:off x="6984776"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800080"/>
                </a:solidFill>
                <a:effectLst/>
                <a:latin typeface="Arial" pitchFamily="34" charset="0"/>
              </a:rPr>
              <a:t>97%</a:t>
            </a:r>
          </a:p>
        </p:txBody>
      </p:sp>
      <p:sp>
        <p:nvSpPr>
          <p:cNvPr id="32" name="Zaoblený obdélník 31"/>
          <p:cNvSpPr/>
          <p:nvPr/>
        </p:nvSpPr>
        <p:spPr bwMode="auto">
          <a:xfrm>
            <a:off x="6984780"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32</a:t>
            </a:r>
          </a:p>
        </p:txBody>
      </p:sp>
      <p:sp>
        <p:nvSpPr>
          <p:cNvPr id="36" name="Zaoblený obdélník 35"/>
          <p:cNvSpPr/>
          <p:nvPr/>
        </p:nvSpPr>
        <p:spPr bwMode="auto">
          <a:xfrm>
            <a:off x="8136900"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93</a:t>
            </a:r>
            <a:r>
              <a:rPr kumimoji="0" lang="cs-CZ" sz="1400" b="1" i="0" u="none" strike="noStrike" cap="none" normalizeH="0" baseline="0" dirty="0" smtClean="0">
                <a:ln>
                  <a:noFill/>
                </a:ln>
                <a:solidFill>
                  <a:srgbClr val="800080"/>
                </a:solidFill>
                <a:effectLst/>
                <a:latin typeface="Arial" pitchFamily="34" charset="0"/>
              </a:rPr>
              <a:t>%</a:t>
            </a:r>
          </a:p>
        </p:txBody>
      </p:sp>
      <p:sp>
        <p:nvSpPr>
          <p:cNvPr id="37" name="Zaoblený obdélník 36"/>
          <p:cNvSpPr/>
          <p:nvPr/>
        </p:nvSpPr>
        <p:spPr bwMode="auto">
          <a:xfrm>
            <a:off x="8136904"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55</a:t>
            </a:r>
            <a:endParaRPr kumimoji="0" lang="cs-CZ" sz="1400" b="1" i="0" u="none" strike="noStrike" cap="none" normalizeH="0" baseline="0" dirty="0" smtClean="0">
              <a:ln>
                <a:noFill/>
              </a:ln>
              <a:solidFill>
                <a:srgbClr val="3366FF"/>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Návratnost dotazníků – ODDĚLENÍ VI. </a:t>
            </a:r>
            <a:br>
              <a:rPr lang="cs-CZ" sz="2400" b="1" dirty="0" smtClean="0"/>
            </a:br>
            <a:r>
              <a:rPr lang="en-US" sz="2000" dirty="0" smtClean="0"/>
              <a:t>FN OLOMOUC</a:t>
            </a:r>
            <a:endParaRPr lang="cs-CZ" sz="2000" dirty="0" smtClean="0"/>
          </a:p>
        </p:txBody>
      </p:sp>
      <p:cxnSp>
        <p:nvCxnSpPr>
          <p:cNvPr id="13" name="Přímá spojovací čára 12"/>
          <p:cNvCxnSpPr>
            <a:stCxn id="21" idx="3"/>
            <a:endCxn id="36" idx="1"/>
          </p:cNvCxnSpPr>
          <p:nvPr/>
        </p:nvCxnSpPr>
        <p:spPr bwMode="auto">
          <a:xfrm flipV="1">
            <a:off x="1020744" y="6237312"/>
            <a:ext cx="6287560" cy="1161"/>
          </a:xfrm>
          <a:prstGeom prst="line">
            <a:avLst/>
          </a:prstGeom>
          <a:noFill/>
          <a:ln w="25400" cap="flat" cmpd="sng" algn="ctr">
            <a:solidFill>
              <a:srgbClr val="800080"/>
            </a:solidFill>
            <a:prstDash val="solid"/>
            <a:round/>
            <a:headEnd type="none" w="med" len="med"/>
            <a:tailEnd type="none" w="med" len="med"/>
          </a:ln>
          <a:effectLst/>
        </p:spPr>
      </p:cxnSp>
      <p:cxnSp>
        <p:nvCxnSpPr>
          <p:cNvPr id="14" name="Přímá spojovací čára 13"/>
          <p:cNvCxnSpPr>
            <a:stCxn id="25" idx="3"/>
            <a:endCxn id="37" idx="1"/>
          </p:cNvCxnSpPr>
          <p:nvPr/>
        </p:nvCxnSpPr>
        <p:spPr bwMode="auto">
          <a:xfrm flipV="1">
            <a:off x="1020744" y="5602888"/>
            <a:ext cx="6287564" cy="2322"/>
          </a:xfrm>
          <a:prstGeom prst="line">
            <a:avLst/>
          </a:prstGeom>
          <a:noFill/>
          <a:ln w="25400" cap="flat" cmpd="sng" algn="ctr">
            <a:solidFill>
              <a:srgbClr val="3366FF"/>
            </a:solidFill>
            <a:prstDash val="solid"/>
            <a:round/>
            <a:headEnd type="none" w="med" len="med"/>
            <a:tailEnd type="none" w="med" len="med"/>
          </a:ln>
          <a:effectLst/>
        </p:spPr>
      </p:cxnSp>
      <p:graphicFrame>
        <p:nvGraphicFramePr>
          <p:cNvPr id="16" name="Graf 15"/>
          <p:cNvGraphicFramePr/>
          <p:nvPr/>
        </p:nvGraphicFramePr>
        <p:xfrm>
          <a:off x="539552" y="1111096"/>
          <a:ext cx="8604448"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ulka 16"/>
          <p:cNvGraphicFramePr>
            <a:graphicFrameLocks noGrp="1"/>
          </p:cNvGraphicFramePr>
          <p:nvPr>
            <p:extLst>
              <p:ext uri="{D42A27DB-BD31-4B8C-83A1-F6EECF244321}">
                <p14:modId xmlns="" xmlns:p14="http://schemas.microsoft.com/office/powerpoint/2010/main" val="2992069491"/>
              </p:ext>
            </p:extLst>
          </p:nvPr>
        </p:nvGraphicFramePr>
        <p:xfrm>
          <a:off x="1115617" y="4725144"/>
          <a:ext cx="7776862" cy="648072"/>
        </p:xfrm>
        <a:graphic>
          <a:graphicData uri="http://schemas.openxmlformats.org/drawingml/2006/table">
            <a:tbl>
              <a:tblPr firstRow="1" bandRow="1">
                <a:tableStyleId>{5C22544A-7EE6-4342-B048-85BDC9FD1C3A}</a:tableStyleId>
              </a:tblPr>
              <a:tblGrid>
                <a:gridCol w="2616512"/>
                <a:gridCol w="2616512"/>
                <a:gridCol w="2543838"/>
              </a:tblGrid>
              <a:tr h="648072">
                <a:tc>
                  <a:txBody>
                    <a:bodyPr/>
                    <a:lstStyle/>
                    <a:p>
                      <a:pPr algn="ctr" fontAlgn="ctr"/>
                      <a:r>
                        <a:rPr lang="cs-CZ" sz="1000" b="1" i="0" u="none" strike="noStrike" dirty="0">
                          <a:solidFill>
                            <a:srgbClr val="333399"/>
                          </a:solidFill>
                          <a:latin typeface="Arial"/>
                        </a:rPr>
                        <a:t>TRAU odd. 27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333399"/>
                          </a:solidFill>
                          <a:latin typeface="Arial"/>
                        </a:rPr>
                        <a:t>HOK odd. 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cs-CZ" sz="1000" b="1" i="0" u="none" strike="noStrike" dirty="0">
                          <a:solidFill>
                            <a:srgbClr val="333399"/>
                          </a:solidFill>
                          <a:latin typeface="Arial"/>
                        </a:rPr>
                        <a:t>KCHIR odd. 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8" name="Zaoblený obdélník 17"/>
          <p:cNvSpPr/>
          <p:nvPr/>
        </p:nvSpPr>
        <p:spPr bwMode="auto">
          <a:xfrm>
            <a:off x="2123728"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i="0" u="none" strike="noStrike" cap="none" normalizeH="0" baseline="0" dirty="0" smtClean="0">
                <a:ln>
                  <a:noFill/>
                </a:ln>
                <a:solidFill>
                  <a:srgbClr val="800080"/>
                </a:solidFill>
                <a:effectLst/>
                <a:latin typeface="Arial" pitchFamily="34" charset="0"/>
              </a:rPr>
              <a:t>83%</a:t>
            </a:r>
          </a:p>
        </p:txBody>
      </p:sp>
      <p:sp>
        <p:nvSpPr>
          <p:cNvPr id="21" name="TextovéPole 20"/>
          <p:cNvSpPr txBox="1"/>
          <p:nvPr/>
        </p:nvSpPr>
        <p:spPr>
          <a:xfrm>
            <a:off x="-382904" y="6007640"/>
            <a:ext cx="1403648" cy="461665"/>
          </a:xfrm>
          <a:prstGeom prst="rect">
            <a:avLst/>
          </a:prstGeom>
          <a:noFill/>
        </p:spPr>
        <p:txBody>
          <a:bodyPr wrap="square" rtlCol="0">
            <a:spAutoFit/>
          </a:bodyPr>
          <a:lstStyle/>
          <a:p>
            <a:pPr algn="r"/>
            <a:r>
              <a:rPr lang="cs-CZ" sz="1200" dirty="0" smtClean="0">
                <a:solidFill>
                  <a:srgbClr val="800080"/>
                </a:solidFill>
              </a:rPr>
              <a:t>Návratnost dotazníků</a:t>
            </a:r>
            <a:endParaRPr lang="cs-CZ" sz="1200" dirty="0">
              <a:solidFill>
                <a:srgbClr val="800080"/>
              </a:solidFill>
            </a:endParaRPr>
          </a:p>
        </p:txBody>
      </p:sp>
      <p:sp>
        <p:nvSpPr>
          <p:cNvPr id="22" name="Zaoblený obdélník 21"/>
          <p:cNvSpPr/>
          <p:nvPr/>
        </p:nvSpPr>
        <p:spPr bwMode="auto">
          <a:xfrm>
            <a:off x="2123728"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50</a:t>
            </a:r>
            <a:endParaRPr kumimoji="0" lang="cs-CZ" sz="1400" i="0" u="none" strike="noStrike" cap="none" normalizeH="0" baseline="0" dirty="0" smtClean="0">
              <a:ln>
                <a:noFill/>
              </a:ln>
              <a:solidFill>
                <a:srgbClr val="3366FF"/>
              </a:solidFill>
              <a:effectLst/>
              <a:latin typeface="Arial" pitchFamily="34" charset="0"/>
            </a:endParaRPr>
          </a:p>
        </p:txBody>
      </p:sp>
      <p:sp>
        <p:nvSpPr>
          <p:cNvPr id="25" name="TextovéPole 24"/>
          <p:cNvSpPr txBox="1"/>
          <p:nvPr/>
        </p:nvSpPr>
        <p:spPr>
          <a:xfrm>
            <a:off x="-382904" y="5282044"/>
            <a:ext cx="1403648" cy="646331"/>
          </a:xfrm>
          <a:prstGeom prst="rect">
            <a:avLst/>
          </a:prstGeom>
          <a:noFill/>
        </p:spPr>
        <p:txBody>
          <a:bodyPr wrap="square" rtlCol="0">
            <a:spAutoFit/>
          </a:bodyPr>
          <a:lstStyle/>
          <a:p>
            <a:pPr algn="r"/>
            <a:r>
              <a:rPr lang="cs-CZ" sz="1200" dirty="0" smtClean="0">
                <a:solidFill>
                  <a:srgbClr val="3366FF"/>
                </a:solidFill>
              </a:rPr>
              <a:t>Počet sesbíraných dotazníků</a:t>
            </a:r>
            <a:endParaRPr lang="cs-CZ" sz="1200" dirty="0">
              <a:solidFill>
                <a:srgbClr val="3366FF"/>
              </a:solidFill>
            </a:endParaRPr>
          </a:p>
        </p:txBody>
      </p:sp>
      <p:sp>
        <p:nvSpPr>
          <p:cNvPr id="26" name="TextovéPole 25"/>
          <p:cNvSpPr txBox="1"/>
          <p:nvPr/>
        </p:nvSpPr>
        <p:spPr>
          <a:xfrm rot="16200000">
            <a:off x="-1041135" y="3175521"/>
            <a:ext cx="2736304" cy="246221"/>
          </a:xfrm>
          <a:prstGeom prst="rect">
            <a:avLst/>
          </a:prstGeom>
          <a:noFill/>
        </p:spPr>
        <p:txBody>
          <a:bodyPr wrap="square" rtlCol="0">
            <a:spAutoFit/>
          </a:bodyPr>
          <a:lstStyle/>
          <a:p>
            <a:pPr algn="ctr"/>
            <a:r>
              <a:rPr lang="cs-CZ" sz="1000" b="0" dirty="0" smtClean="0"/>
              <a:t>Počet pacientů</a:t>
            </a:r>
            <a:endParaRPr lang="cs-CZ" sz="1000" b="0" dirty="0"/>
          </a:p>
        </p:txBody>
      </p:sp>
      <p:sp>
        <p:nvSpPr>
          <p:cNvPr id="29" name="Zaoblený obdélník 28"/>
          <p:cNvSpPr/>
          <p:nvPr/>
        </p:nvSpPr>
        <p:spPr bwMode="auto">
          <a:xfrm>
            <a:off x="4716015"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53</a:t>
            </a:r>
            <a:r>
              <a:rPr kumimoji="0" lang="cs-CZ" sz="1400" b="1" i="0" u="none" strike="noStrike" cap="none" normalizeH="0" baseline="0" dirty="0" smtClean="0">
                <a:ln>
                  <a:noFill/>
                </a:ln>
                <a:solidFill>
                  <a:srgbClr val="800080"/>
                </a:solidFill>
                <a:effectLst/>
                <a:latin typeface="Arial" pitchFamily="34" charset="0"/>
              </a:rPr>
              <a:t>%</a:t>
            </a:r>
          </a:p>
        </p:txBody>
      </p:sp>
      <p:sp>
        <p:nvSpPr>
          <p:cNvPr id="30" name="Zaoblený obdélník 29"/>
          <p:cNvSpPr/>
          <p:nvPr/>
        </p:nvSpPr>
        <p:spPr bwMode="auto">
          <a:xfrm>
            <a:off x="4716016" y="5373216"/>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3366FF"/>
                </a:solidFill>
                <a:effectLst/>
                <a:latin typeface="Arial" pitchFamily="34" charset="0"/>
              </a:rPr>
              <a:t>37</a:t>
            </a:r>
          </a:p>
        </p:txBody>
      </p:sp>
      <p:sp>
        <p:nvSpPr>
          <p:cNvPr id="36" name="Zaoblený obdélník 35"/>
          <p:cNvSpPr/>
          <p:nvPr/>
        </p:nvSpPr>
        <p:spPr bwMode="auto">
          <a:xfrm>
            <a:off x="7308304" y="6021288"/>
            <a:ext cx="720080" cy="432048"/>
          </a:xfrm>
          <a:prstGeom prst="roundRect">
            <a:avLst/>
          </a:prstGeom>
          <a:solidFill>
            <a:schemeClr val="bg1"/>
          </a:solidFill>
          <a:ln w="254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800080"/>
                </a:solidFill>
                <a:latin typeface="Arial" pitchFamily="34" charset="0"/>
              </a:rPr>
              <a:t>93</a:t>
            </a:r>
            <a:r>
              <a:rPr kumimoji="0" lang="cs-CZ" sz="1400" b="1" i="0" u="none" strike="noStrike" cap="none" normalizeH="0" baseline="0" dirty="0" smtClean="0">
                <a:ln>
                  <a:noFill/>
                </a:ln>
                <a:solidFill>
                  <a:srgbClr val="800080"/>
                </a:solidFill>
                <a:effectLst/>
                <a:latin typeface="Arial" pitchFamily="34" charset="0"/>
              </a:rPr>
              <a:t>%</a:t>
            </a:r>
          </a:p>
        </p:txBody>
      </p:sp>
      <p:sp>
        <p:nvSpPr>
          <p:cNvPr id="37" name="Zaoblený obdélník 36"/>
          <p:cNvSpPr/>
          <p:nvPr/>
        </p:nvSpPr>
        <p:spPr bwMode="auto">
          <a:xfrm>
            <a:off x="7308308" y="5386864"/>
            <a:ext cx="72008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400" dirty="0" smtClean="0">
                <a:solidFill>
                  <a:srgbClr val="3366FF"/>
                </a:solidFill>
                <a:latin typeface="Arial" pitchFamily="34" charset="0"/>
              </a:rPr>
              <a:t>55</a:t>
            </a:r>
            <a:endParaRPr kumimoji="0" lang="cs-CZ" sz="1400" b="1" i="0" u="none" strike="noStrike" cap="none" normalizeH="0" baseline="0" dirty="0" smtClean="0">
              <a:ln>
                <a:noFill/>
              </a:ln>
              <a:solidFill>
                <a:srgbClr val="3366FF"/>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79512" y="980728"/>
            <a:ext cx="8784976" cy="5693866"/>
          </a:xfrm>
          <a:prstGeom prst="rect">
            <a:avLst/>
          </a:prstGeom>
          <a:noFill/>
        </p:spPr>
        <p:txBody>
          <a:bodyPr wrap="square" rtlCol="0">
            <a:spAutoFit/>
          </a:bodyPr>
          <a:lstStyle/>
          <a:p>
            <a:r>
              <a:rPr lang="cs-CZ" sz="1400" b="0" dirty="0" smtClean="0"/>
              <a:t>Sebraná data za zařízení byla převážena na celkový počet pacientů, kteří dotazník obdrželi (tj. bez nezařazených pacientů). Díky tomuto převážení výsledky v rámci pracoviště reflektují reálnou strukturu pacientů na pracovišti a lépe tak odpovídají hodnocení pracoviště v jednotlivých oblastech než kdyby byla data nevážena. </a:t>
            </a:r>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endParaRPr lang="cs-CZ" sz="1400" b="0" dirty="0" smtClean="0"/>
          </a:p>
          <a:p>
            <a:r>
              <a:rPr lang="cs-CZ" sz="1400" b="0" dirty="0" smtClean="0"/>
              <a:t>Váhy se pohybují mezi 1,00 až 2,39, což ukazuje nejen na velmi vysokou návratnost dotazníků, ale také na velmi dobrou validitu sebraných dat. Tyto výsledky poukazují na kvalitní a precizní zvládnutí celého procesu sběru dat na pracovišti.</a:t>
            </a:r>
          </a:p>
        </p:txBody>
      </p:sp>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Vážení dat</a:t>
            </a:r>
            <a:br>
              <a:rPr lang="cs-CZ" sz="2400" b="1" dirty="0" smtClean="0"/>
            </a:br>
            <a:r>
              <a:rPr lang="en-US" sz="2000" dirty="0" smtClean="0"/>
              <a:t>FN OLOMOUC</a:t>
            </a:r>
            <a:r>
              <a:rPr lang="cs-CZ" sz="2000" dirty="0" smtClean="0"/>
              <a:t> – ODDĚLENÍ</a:t>
            </a:r>
            <a:endParaRPr lang="en-US" sz="2000" b="1" dirty="0">
              <a:solidFill>
                <a:srgbClr val="FF0000"/>
              </a:solidFill>
            </a:endParaRPr>
          </a:p>
        </p:txBody>
      </p:sp>
      <p:graphicFrame>
        <p:nvGraphicFramePr>
          <p:cNvPr id="33" name="Graf 32"/>
          <p:cNvGraphicFramePr/>
          <p:nvPr/>
        </p:nvGraphicFramePr>
        <p:xfrm>
          <a:off x="-36512" y="1700808"/>
          <a:ext cx="8892480" cy="3016356"/>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ovéPole 33"/>
          <p:cNvSpPr txBox="1"/>
          <p:nvPr/>
        </p:nvSpPr>
        <p:spPr>
          <a:xfrm rot="16200000">
            <a:off x="-1376741" y="3465106"/>
            <a:ext cx="3214712" cy="246221"/>
          </a:xfrm>
          <a:prstGeom prst="rect">
            <a:avLst/>
          </a:prstGeom>
          <a:noFill/>
        </p:spPr>
        <p:txBody>
          <a:bodyPr wrap="square" rtlCol="0">
            <a:spAutoFit/>
          </a:bodyPr>
          <a:lstStyle/>
          <a:p>
            <a:pPr algn="ctr"/>
            <a:r>
              <a:rPr lang="cs-CZ" sz="1000" b="0" dirty="0" smtClean="0"/>
              <a:t>Váha na celkový počet rozdaných dotazníků</a:t>
            </a:r>
            <a:endParaRPr lang="cs-CZ" sz="1000" b="0" dirty="0"/>
          </a:p>
        </p:txBody>
      </p:sp>
      <p:graphicFrame>
        <p:nvGraphicFramePr>
          <p:cNvPr id="10" name="Tabulka 9"/>
          <p:cNvGraphicFramePr>
            <a:graphicFrameLocks noGrp="1"/>
          </p:cNvGraphicFramePr>
          <p:nvPr/>
        </p:nvGraphicFramePr>
        <p:xfrm>
          <a:off x="683568" y="4725144"/>
          <a:ext cx="7920872" cy="1152128"/>
        </p:xfrm>
        <a:graphic>
          <a:graphicData uri="http://schemas.openxmlformats.org/drawingml/2006/table">
            <a:tbl>
              <a:tblPr/>
              <a:tblGrid>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gridCol w="208444"/>
              </a:tblGrid>
              <a:tr h="1152128">
                <a:tc>
                  <a:txBody>
                    <a:bodyPr/>
                    <a:lstStyle/>
                    <a:p>
                      <a:pPr algn="r" fontAlgn="ctr"/>
                      <a:r>
                        <a:rPr lang="cs-CZ" sz="800" b="1" i="0" u="none" strike="noStrike" dirty="0">
                          <a:solidFill>
                            <a:srgbClr val="333399"/>
                          </a:solidFill>
                          <a:latin typeface="Arial"/>
                        </a:rPr>
                        <a:t>1IK odd. 1+2</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1IK odd. 4+4A</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2IK odd. 30B</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2IK odd. 30C</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3IK odd. 39A</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3IK odd. 39B+C</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1CHIR odd. 8</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dirty="0">
                          <a:solidFill>
                            <a:srgbClr val="333399"/>
                          </a:solidFill>
                          <a:latin typeface="Arial"/>
                        </a:rPr>
                        <a:t>1CHIR odd. 9</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dirty="0">
                          <a:solidFill>
                            <a:srgbClr val="333399"/>
                          </a:solidFill>
                          <a:latin typeface="Arial"/>
                        </a:rPr>
                        <a:t>1CHIR odd. 3</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2CHIR odd. 37</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dirty="0">
                          <a:solidFill>
                            <a:srgbClr val="333399"/>
                          </a:solidFill>
                          <a:latin typeface="Arial"/>
                        </a:rPr>
                        <a:t>NCHIR odd. 34</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NCHIR odd. 36a</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PORGYN odd. 19B </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PORGYN odd. 18</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PORGYN odd. 17</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ORT 29A</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ORT odd. 29B</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dirty="0">
                          <a:solidFill>
                            <a:srgbClr val="333399"/>
                          </a:solidFill>
                          <a:latin typeface="Arial"/>
                        </a:rPr>
                        <a:t>UROL odd. 20</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dirty="0">
                          <a:solidFill>
                            <a:srgbClr val="333399"/>
                          </a:solidFill>
                          <a:latin typeface="Arial"/>
                        </a:rPr>
                        <a:t>ORL 14A,B</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OČNI odd. 13</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PLIC odd. 26</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PLIc odd. 25</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PLIC odd. 24</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NEUR odd. 31A</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NEUR odd. 31B</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PSY odd. 32A </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PSY odd. 32B nezařazené oddělení</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PRAC odd. 43</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KOŽNI odd. 10</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ONK odd. 42B</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ONK odd. 42C</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KNM odd. 40</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UCOCH odd. 33</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RHC odd. 44</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PCHIR odd. 49</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s-CZ" sz="800" b="1" i="0" u="none" strike="noStrike">
                          <a:solidFill>
                            <a:srgbClr val="333399"/>
                          </a:solidFill>
                          <a:latin typeface="Arial"/>
                        </a:rPr>
                        <a:t>TRAU odd. 27</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cs-CZ" sz="800" b="1" i="0" u="none" strike="noStrike">
                          <a:solidFill>
                            <a:srgbClr val="333399"/>
                          </a:solidFill>
                          <a:latin typeface="Arial"/>
                        </a:rPr>
                        <a:t>HOK odd. 54</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cs-CZ" sz="800" b="1" i="0" u="none" strike="noStrike" dirty="0">
                          <a:solidFill>
                            <a:srgbClr val="333399"/>
                          </a:solidFill>
                          <a:latin typeface="Arial"/>
                        </a:rPr>
                        <a:t>KCHIR odd. 50</a:t>
                      </a:r>
                    </a:p>
                  </a:txBody>
                  <a:tcPr marL="2354" marR="2354" marT="2354" marB="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Přímá spojovací čára 11"/>
          <p:cNvCxnSpPr/>
          <p:nvPr/>
        </p:nvCxnSpPr>
        <p:spPr bwMode="auto">
          <a:xfrm>
            <a:off x="611560" y="3600312"/>
            <a:ext cx="8352928" cy="0"/>
          </a:xfrm>
          <a:prstGeom prst="line">
            <a:avLst/>
          </a:prstGeom>
          <a:noFill/>
          <a:ln w="9525" cap="flat" cmpd="sng" algn="ctr">
            <a:solidFill>
              <a:srgbClr val="FF0000"/>
            </a:solidFill>
            <a:prstDash val="dash"/>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79512" y="980728"/>
            <a:ext cx="8712968" cy="738664"/>
          </a:xfrm>
          <a:prstGeom prst="rect">
            <a:avLst/>
          </a:prstGeom>
          <a:noFill/>
        </p:spPr>
        <p:txBody>
          <a:bodyPr wrap="square" rtlCol="0">
            <a:spAutoFit/>
          </a:bodyPr>
          <a:lstStyle/>
          <a:p>
            <a:r>
              <a:rPr lang="cs-CZ" sz="1400" b="0" dirty="0" smtClean="0"/>
              <a:t>Ke sběru dat došlo v období 1.9.2010 až 31.11.2010. Sběr dotazníků probíhal rovnoměrně po celé sledované období. Následující tabulky znázorňují počty dotazníků sesbíraných v jednotlivých kalendářních týdnech.</a:t>
            </a:r>
          </a:p>
        </p:txBody>
      </p:sp>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Harmonogram sběru dat</a:t>
            </a:r>
            <a:br>
              <a:rPr lang="cs-CZ" sz="2400" b="1" dirty="0" smtClean="0"/>
            </a:br>
            <a:r>
              <a:rPr lang="en-US" sz="2000" dirty="0" smtClean="0"/>
              <a:t>FN OLOMOUC</a:t>
            </a:r>
            <a:r>
              <a:rPr lang="cs-CZ" sz="2000" dirty="0" smtClean="0"/>
              <a:t> </a:t>
            </a:r>
          </a:p>
        </p:txBody>
      </p:sp>
      <p:sp>
        <p:nvSpPr>
          <p:cNvPr id="54" name="TextovéPole 53"/>
          <p:cNvSpPr txBox="1"/>
          <p:nvPr/>
        </p:nvSpPr>
        <p:spPr>
          <a:xfrm>
            <a:off x="27296" y="5949280"/>
            <a:ext cx="6228184" cy="461665"/>
          </a:xfrm>
          <a:prstGeom prst="rect">
            <a:avLst/>
          </a:prstGeom>
          <a:noFill/>
        </p:spPr>
        <p:txBody>
          <a:bodyPr wrap="square" rtlCol="0">
            <a:spAutoFit/>
          </a:bodyPr>
          <a:lstStyle/>
          <a:p>
            <a:r>
              <a:rPr lang="cs-CZ" sz="1200" dirty="0" smtClean="0"/>
              <a:t>Dotazníky bez uvedení data vyplnění: 88 ks</a:t>
            </a:r>
          </a:p>
          <a:p>
            <a:r>
              <a:rPr lang="cs-CZ" sz="1200" dirty="0" smtClean="0">
                <a:solidFill>
                  <a:srgbClr val="FF0000"/>
                </a:solidFill>
              </a:rPr>
              <a:t>Celkový počet dotazníků za pracoviště: 1 944 ks</a:t>
            </a:r>
            <a:endParaRPr lang="cs-CZ" sz="1200" dirty="0">
              <a:solidFill>
                <a:srgbClr val="FF0000"/>
              </a:solidFill>
            </a:endParaRPr>
          </a:p>
        </p:txBody>
      </p:sp>
      <p:graphicFrame>
        <p:nvGraphicFramePr>
          <p:cNvPr id="56" name="Tabulka 55"/>
          <p:cNvGraphicFramePr>
            <a:graphicFrameLocks noGrp="1"/>
          </p:cNvGraphicFramePr>
          <p:nvPr/>
        </p:nvGraphicFramePr>
        <p:xfrm>
          <a:off x="3077635" y="1618456"/>
          <a:ext cx="2862517" cy="4114800"/>
        </p:xfrm>
        <a:graphic>
          <a:graphicData uri="http://schemas.openxmlformats.org/drawingml/2006/table">
            <a:tbl>
              <a:tblPr/>
              <a:tblGrid>
                <a:gridCol w="1563624"/>
                <a:gridCol w="1298893"/>
              </a:tblGrid>
              <a:tr h="270933">
                <a:tc>
                  <a:txBody>
                    <a:bodyPr/>
                    <a:lstStyle/>
                    <a:p>
                      <a:pPr algn="ctr" fontAlgn="b"/>
                      <a:r>
                        <a:rPr lang="cs-CZ" sz="1200" b="0" i="0" u="none" strike="noStrike" dirty="0">
                          <a:solidFill>
                            <a:srgbClr val="333399"/>
                          </a:solidFill>
                          <a:latin typeface="Arial" pitchFamily="34" charset="0"/>
                          <a:cs typeface="Arial" pitchFamily="34" charset="0"/>
                        </a:rPr>
                        <a:t>týden vyplnění</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počet dotazníků</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1.9. - 5.9. 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dirty="0">
                          <a:solidFill>
                            <a:srgbClr val="333399"/>
                          </a:solidFill>
                          <a:latin typeface="Arial" pitchFamily="34" charset="0"/>
                          <a:cs typeface="Arial" pitchFamily="34" charset="0"/>
                        </a:rPr>
                        <a:t>88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6.9. - 12.9. 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13.9. - 19.9. 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20.9. - 26.9.2010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27.9. - 3.10.2010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4.10. - 10.10. 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31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11.10. - 17.10.2010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473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18.10. - 24.10.2010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518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25.10. - 31.10.2010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401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1.11. - 7.11. 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395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8.11. - 14.11. 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12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15.11. - 21.11. 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22.11. - 28.11 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a:solidFill>
                            <a:srgbClr val="333399"/>
                          </a:solidFill>
                          <a:latin typeface="Arial" pitchFamily="34" charset="0"/>
                          <a:cs typeface="Arial" pitchFamily="34" charset="0"/>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0933">
                <a:tc>
                  <a:txBody>
                    <a:bodyPr/>
                    <a:lstStyle/>
                    <a:p>
                      <a:pPr algn="l" fontAlgn="b"/>
                      <a:r>
                        <a:rPr lang="cs-CZ" sz="1200" b="0" i="0" u="none" strike="noStrike" dirty="0">
                          <a:solidFill>
                            <a:srgbClr val="333399"/>
                          </a:solidFill>
                          <a:latin typeface="Arial" pitchFamily="34" charset="0"/>
                          <a:cs typeface="Arial" pitchFamily="34" charset="0"/>
                        </a:rPr>
                        <a:t>29.11. - 31.11.2010</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b="0" i="0" u="none" strike="noStrike" dirty="0">
                          <a:solidFill>
                            <a:srgbClr val="333399"/>
                          </a:solidFill>
                          <a:latin typeface="Arial" pitchFamily="34" charset="0"/>
                          <a:cs typeface="Arial" pitchFamily="34" charset="0"/>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7" name="AutoShape 4"/>
          <p:cNvSpPr>
            <a:spLocks noChangeArrowheads="1"/>
          </p:cNvSpPr>
          <p:nvPr/>
        </p:nvSpPr>
        <p:spPr bwMode="auto">
          <a:xfrm>
            <a:off x="3059832" y="1556792"/>
            <a:ext cx="2952328" cy="423105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3853" name="Group 125"/>
          <p:cNvGraphicFramePr>
            <a:graphicFrameLocks noGrp="1"/>
          </p:cNvGraphicFramePr>
          <p:nvPr>
            <p:extLst>
              <p:ext uri="{D42A27DB-BD31-4B8C-83A1-F6EECF244321}">
                <p14:modId xmlns="" xmlns:p14="http://schemas.microsoft.com/office/powerpoint/2010/main" val="3467646407"/>
              </p:ext>
            </p:extLst>
          </p:nvPr>
        </p:nvGraphicFramePr>
        <p:xfrm>
          <a:off x="166688" y="942975"/>
          <a:ext cx="8797800" cy="5422900"/>
        </p:xfrm>
        <a:graphic>
          <a:graphicData uri="http://schemas.openxmlformats.org/drawingml/2006/table">
            <a:tbl>
              <a:tblPr/>
              <a:tblGrid>
                <a:gridCol w="8797800"/>
              </a:tblGrid>
              <a:tr h="250606">
                <a:tc>
                  <a:txBody>
                    <a:bodyPr/>
                    <a:lstStyle/>
                    <a:p>
                      <a:pPr marL="0" marR="0" lvl="0" indent="0" algn="l" defTabSz="914400" rtl="0" eaLnBrk="0" fontAlgn="base" latinLnBrk="0" hangingPunct="0">
                        <a:lnSpc>
                          <a:spcPts val="1700"/>
                        </a:lnSpc>
                        <a:spcBef>
                          <a:spcPct val="20000"/>
                        </a:spcBef>
                        <a:spcAft>
                          <a:spcPct val="0"/>
                        </a:spcAft>
                        <a:buClrTx/>
                        <a:buSzTx/>
                        <a:buFontTx/>
                        <a:buNone/>
                        <a:tabLst/>
                      </a:pPr>
                      <a:r>
                        <a:rPr kumimoji="0" lang="cs-CZ" sz="1200" b="1" i="0" u="none" strike="noStrike" cap="none" normalizeH="0" baseline="0" dirty="0" smtClean="0">
                          <a:ln>
                            <a:noFill/>
                          </a:ln>
                          <a:solidFill>
                            <a:schemeClr val="bg1"/>
                          </a:solidFill>
                          <a:effectLst/>
                          <a:latin typeface="Arial" charset="0"/>
                        </a:rPr>
                        <a:t>Hlavní zjištění</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333399"/>
                    </a:solidFill>
                  </a:tcPr>
                </a:tc>
              </a:tr>
              <a:tr h="2460340">
                <a:tc>
                  <a:txBody>
                    <a:bodyPr/>
                    <a:lstStyle/>
                    <a:p>
                      <a:pPr marL="180975" marR="0" lvl="0" indent="-180975" algn="l" defTabSz="914400" rtl="0" eaLnBrk="0" fontAlgn="base" latinLnBrk="0" hangingPunct="0">
                        <a:lnSpc>
                          <a:spcPts val="17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Základní informace</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Ke sběru dotazníků docházelo v období 1.9. – 30.11. 2010. Na pracovišti bylo ve sledovaném období sesbíráno celkem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1 944 dotazníků. Tyto dotazníky reprezentují celkově 2 708 pacientů, kteří byli ve sledovaném období ze nemocnice propuštěni. Celková návratnost dotazníků je 83%, což je výrazně vyšší hodnota než obecně z hlediska reprezentativity vyžadovaná hranice 50 %. Návratnost se na většině oddělení pohybuje kolem 80 %.</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Ve vzorku jsou srovnatelně zastoupena obě pohlaví. Vzdělanostní struktura vzorku odpovídá vzdělanostní struktuře ČR. Průměrný věk pacienta je 54 let. Osoby starší 70 let tvoří pouze 17 % vzorku.</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Pacienti se do nemocnice dostávají nejčastěji plánovaně, na základě objednání (64 % pacientů). Necelá 1/3 pacientů byla přijata akutně, jako neplánovaný příjem. Čekací doba pro pacienty, kteří byli přijati plánovaně, byla převážně do jednoho měsíce. Čtvrtina objednaných pacientů byla přijata ihned, bez čekání. Téměř všichni pacienti považují čekací dobu na přijetí do nemocnice za adekvátní vzhledem ke svému zdravotnímu stavu. Přibližně čtvrtina pacientů byla přijata dokonce dříve, než očekávala.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359255">
                <a:tc>
                  <a:txBody>
                    <a:bodyPr/>
                    <a:lstStyle/>
                    <a:p>
                      <a:pPr marL="180975" marR="0" lvl="0" indent="-180975" algn="l" defTabSz="914400" rtl="0" eaLnBrk="0" fontAlgn="base" latinLnBrk="0" hangingPunct="0">
                        <a:lnSpc>
                          <a:spcPts val="17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Celková spokojenost</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Celková spokojenost dosahuje úrovně 87 %, což znamená, že 87 % pacientů je s pracovištěm spokojeno. V porovnání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s ostatními sledovanými fakultními nemocnicemi a ústavy se jedná o průměrný až podprůměrný výsledek. Z hlediska jednotlivých dimenzí, které se na celkové spokojenosti podílí, dosahují nadprůměrného hodnocení zapojení rodiny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a propouštění a pokračování péče. Naopak podprůměrně jsou pacienti spokojeni s dimenzemi koordinace a integrace péče, tělesného pohodlí a citové opory.  Ale i v těchto dimenzích, přes jejich podprůměrné hodnocení v porovnání s celkem, dosahuje spokojenost hodnot  75 % až 78 %, což jen ilustruje obecně velmi vysokou spokojenost s pracovištěm.</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Nejvyšší spokojenost z hlediska klinik deklarují pacienti léčení na hematoonkologické klinice, </a:t>
                      </a:r>
                      <a:r>
                        <a:rPr kumimoji="0" lang="cs-CZ" sz="1200" b="0" i="0" u="none" strike="noStrike" cap="none" normalizeH="0" baseline="0" dirty="0" err="1" smtClean="0">
                          <a:ln>
                            <a:noFill/>
                          </a:ln>
                          <a:solidFill>
                            <a:srgbClr val="333399"/>
                          </a:solidFill>
                          <a:effectLst/>
                          <a:latin typeface="Arial" charset="0"/>
                        </a:rPr>
                        <a:t>klinice</a:t>
                      </a:r>
                      <a:r>
                        <a:rPr kumimoji="0" lang="cs-CZ" sz="1200" b="0" i="0" u="none" strike="noStrike" cap="none" normalizeH="0" baseline="0" dirty="0" smtClean="0">
                          <a:ln>
                            <a:noFill/>
                          </a:ln>
                          <a:solidFill>
                            <a:srgbClr val="333399"/>
                          </a:solidFill>
                          <a:effectLst/>
                          <a:latin typeface="Arial" charset="0"/>
                        </a:rPr>
                        <a:t> nukleární medicíny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a rehabilitační klinice. Naopak podprůměrná spokojenost je patrná mezi pacienty léčenými na ortopedické, gynekologicko-porodnické a neurologické klinice.</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
        <p:nvSpPr>
          <p:cNvPr id="5"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Shrnutí hlavních zjištění</a:t>
            </a:r>
          </a:p>
          <a:p>
            <a:pPr eaLnBrk="0" hangingPunct="0"/>
            <a:r>
              <a:rPr lang="en-US" sz="2000" dirty="0" smtClean="0"/>
              <a:t>FN OLOMOUC</a:t>
            </a:r>
            <a:endParaRPr lang="cs-CZ" sz="2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délník 21"/>
          <p:cNvSpPr/>
          <p:nvPr/>
        </p:nvSpPr>
        <p:spPr bwMode="auto">
          <a:xfrm>
            <a:off x="5432328" y="3501008"/>
            <a:ext cx="2376264" cy="468000"/>
          </a:xfrm>
          <a:prstGeom prst="rect">
            <a:avLst/>
          </a:prstGeom>
          <a:solidFill>
            <a:schemeClr val="bg1">
              <a:lumMod val="85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graphicFrame>
        <p:nvGraphicFramePr>
          <p:cNvPr id="21" name="Object 3"/>
          <p:cNvGraphicFramePr>
            <a:graphicFrameLocks noChangeAspect="1"/>
          </p:cNvGraphicFramePr>
          <p:nvPr/>
        </p:nvGraphicFramePr>
        <p:xfrm>
          <a:off x="5148064" y="1412776"/>
          <a:ext cx="3995936"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Přijetí do nemocnice</a:t>
            </a:r>
            <a:br>
              <a:rPr lang="cs-CZ" sz="2400" dirty="0" smtClean="0"/>
            </a:br>
            <a:r>
              <a:rPr lang="en-US" sz="2000" dirty="0" smtClean="0"/>
              <a:t> FN OLOMOUC</a:t>
            </a:r>
            <a:endParaRPr lang="cs-CZ" sz="2000" dirty="0" smtClean="0"/>
          </a:p>
        </p:txBody>
      </p:sp>
      <p:graphicFrame>
        <p:nvGraphicFramePr>
          <p:cNvPr id="19" name="Graf 18"/>
          <p:cNvGraphicFramePr/>
          <p:nvPr/>
        </p:nvGraphicFramePr>
        <p:xfrm>
          <a:off x="509976" y="836712"/>
          <a:ext cx="3905256"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ovéPole 35"/>
          <p:cNvSpPr txBox="1"/>
          <p:nvPr/>
        </p:nvSpPr>
        <p:spPr>
          <a:xfrm>
            <a:off x="539552" y="834383"/>
            <a:ext cx="3888432" cy="738664"/>
          </a:xfrm>
          <a:prstGeom prst="rect">
            <a:avLst/>
          </a:prstGeom>
          <a:noFill/>
        </p:spPr>
        <p:txBody>
          <a:bodyPr wrap="square" rtlCol="0">
            <a:spAutoFit/>
          </a:bodyPr>
          <a:lstStyle/>
          <a:p>
            <a:pPr algn="ctr"/>
            <a:r>
              <a:rPr lang="cs-CZ" sz="1400" dirty="0" smtClean="0">
                <a:solidFill>
                  <a:srgbClr val="800080"/>
                </a:solidFill>
              </a:rPr>
              <a:t>Byl\a jste v tomto zařízení, kde právě ležíte, hospitalizován\a plánovaně nebo jako akutní případ?</a:t>
            </a:r>
            <a:endParaRPr lang="cs-CZ" sz="1400" b="1" dirty="0">
              <a:solidFill>
                <a:srgbClr val="800080"/>
              </a:solidFill>
            </a:endParaRPr>
          </a:p>
        </p:txBody>
      </p:sp>
      <p:sp>
        <p:nvSpPr>
          <p:cNvPr id="37" name="TextovéPole 36"/>
          <p:cNvSpPr txBox="1"/>
          <p:nvPr/>
        </p:nvSpPr>
        <p:spPr>
          <a:xfrm rot="16200000">
            <a:off x="-128559" y="2657818"/>
            <a:ext cx="1152128" cy="246221"/>
          </a:xfrm>
          <a:prstGeom prst="rect">
            <a:avLst/>
          </a:prstGeom>
          <a:noFill/>
        </p:spPr>
        <p:txBody>
          <a:bodyPr wrap="square" rtlCol="0">
            <a:spAutoFit/>
          </a:bodyPr>
          <a:lstStyle/>
          <a:p>
            <a:pPr algn="ctr"/>
            <a:r>
              <a:rPr lang="cs-CZ" sz="1000" b="0" dirty="0" smtClean="0"/>
              <a:t>Podíl pacientů</a:t>
            </a:r>
            <a:endParaRPr lang="cs-CZ" sz="1000" b="0" dirty="0"/>
          </a:p>
        </p:txBody>
      </p:sp>
      <p:sp>
        <p:nvSpPr>
          <p:cNvPr id="15" name="TextovéPole 14"/>
          <p:cNvSpPr txBox="1"/>
          <p:nvPr/>
        </p:nvSpPr>
        <p:spPr>
          <a:xfrm>
            <a:off x="5004048" y="888975"/>
            <a:ext cx="3888432" cy="307777"/>
          </a:xfrm>
          <a:prstGeom prst="rect">
            <a:avLst/>
          </a:prstGeom>
          <a:noFill/>
        </p:spPr>
        <p:txBody>
          <a:bodyPr wrap="square" rtlCol="0">
            <a:spAutoFit/>
          </a:bodyPr>
          <a:lstStyle/>
          <a:p>
            <a:pPr algn="ctr"/>
            <a:r>
              <a:rPr lang="cs-CZ" sz="1400" dirty="0" smtClean="0">
                <a:solidFill>
                  <a:srgbClr val="800080"/>
                </a:solidFill>
              </a:rPr>
              <a:t>Čekací doba na přijetí do nemocnice</a:t>
            </a:r>
            <a:endParaRPr lang="cs-CZ" sz="1400" b="1" dirty="0">
              <a:solidFill>
                <a:srgbClr val="800080"/>
              </a:solidFill>
            </a:endParaRPr>
          </a:p>
        </p:txBody>
      </p:sp>
      <p:sp>
        <p:nvSpPr>
          <p:cNvPr id="18" name="TextovéPole 17"/>
          <p:cNvSpPr txBox="1"/>
          <p:nvPr/>
        </p:nvSpPr>
        <p:spPr>
          <a:xfrm>
            <a:off x="6204656" y="1417411"/>
            <a:ext cx="2088232" cy="246221"/>
          </a:xfrm>
          <a:prstGeom prst="rect">
            <a:avLst/>
          </a:prstGeom>
          <a:noFill/>
        </p:spPr>
        <p:txBody>
          <a:bodyPr wrap="square" rtlCol="0">
            <a:spAutoFit/>
          </a:bodyPr>
          <a:lstStyle/>
          <a:p>
            <a:pPr algn="ctr"/>
            <a:r>
              <a:rPr lang="cs-CZ" sz="1000" b="0" dirty="0" smtClean="0"/>
              <a:t>Podíl pacientů</a:t>
            </a:r>
            <a:endParaRPr lang="cs-CZ" sz="1000" b="0" dirty="0"/>
          </a:p>
        </p:txBody>
      </p:sp>
      <p:sp>
        <p:nvSpPr>
          <p:cNvPr id="20" name="TextovéPole 19"/>
          <p:cNvSpPr txBox="1"/>
          <p:nvPr/>
        </p:nvSpPr>
        <p:spPr>
          <a:xfrm>
            <a:off x="5323144" y="1124744"/>
            <a:ext cx="3096344" cy="276999"/>
          </a:xfrm>
          <a:prstGeom prst="rect">
            <a:avLst/>
          </a:prstGeom>
          <a:noFill/>
        </p:spPr>
        <p:txBody>
          <a:bodyPr wrap="square" rtlCol="0">
            <a:spAutoFit/>
          </a:bodyPr>
          <a:lstStyle/>
          <a:p>
            <a:r>
              <a:rPr lang="cs-CZ" sz="1200" b="0" dirty="0" smtClean="0"/>
              <a:t>Pouze plánovaně přijatí pacienti</a:t>
            </a:r>
            <a:endParaRPr lang="cs-CZ" sz="1200" b="0" dirty="0"/>
          </a:p>
        </p:txBody>
      </p:sp>
      <p:sp>
        <p:nvSpPr>
          <p:cNvPr id="24" name="TextovéPole 23"/>
          <p:cNvSpPr txBox="1"/>
          <p:nvPr/>
        </p:nvSpPr>
        <p:spPr>
          <a:xfrm>
            <a:off x="2987824" y="4567480"/>
            <a:ext cx="3096344" cy="276999"/>
          </a:xfrm>
          <a:prstGeom prst="rect">
            <a:avLst/>
          </a:prstGeom>
          <a:noFill/>
        </p:spPr>
        <p:txBody>
          <a:bodyPr wrap="square" rtlCol="0">
            <a:spAutoFit/>
          </a:bodyPr>
          <a:lstStyle/>
          <a:p>
            <a:pPr algn="ctr"/>
            <a:r>
              <a:rPr lang="cs-CZ" sz="1200" b="0" dirty="0" smtClean="0"/>
              <a:t>Pouze plánovaně přijatí pacienti</a:t>
            </a:r>
            <a:endParaRPr lang="cs-CZ" sz="1200" b="0" dirty="0"/>
          </a:p>
        </p:txBody>
      </p:sp>
      <p:graphicFrame>
        <p:nvGraphicFramePr>
          <p:cNvPr id="25" name="Graf 24"/>
          <p:cNvGraphicFramePr/>
          <p:nvPr/>
        </p:nvGraphicFramePr>
        <p:xfrm>
          <a:off x="509080" y="4797152"/>
          <a:ext cx="8383400" cy="1728192"/>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ovéPole 25"/>
          <p:cNvSpPr txBox="1"/>
          <p:nvPr/>
        </p:nvSpPr>
        <p:spPr>
          <a:xfrm rot="16200000">
            <a:off x="-87615" y="5421417"/>
            <a:ext cx="1152128" cy="246221"/>
          </a:xfrm>
          <a:prstGeom prst="rect">
            <a:avLst/>
          </a:prstGeom>
          <a:noFill/>
        </p:spPr>
        <p:txBody>
          <a:bodyPr wrap="square" rtlCol="0">
            <a:spAutoFit/>
          </a:bodyPr>
          <a:lstStyle/>
          <a:p>
            <a:pPr algn="ctr"/>
            <a:r>
              <a:rPr lang="cs-CZ" sz="1000" b="0" dirty="0" smtClean="0"/>
              <a:t>Podíl pacientů</a:t>
            </a:r>
            <a:endParaRPr lang="cs-CZ" sz="1000" b="0" dirty="0"/>
          </a:p>
        </p:txBody>
      </p:sp>
      <p:sp>
        <p:nvSpPr>
          <p:cNvPr id="16" name="TextovéPole 15"/>
          <p:cNvSpPr txBox="1"/>
          <p:nvPr/>
        </p:nvSpPr>
        <p:spPr>
          <a:xfrm>
            <a:off x="971600" y="4365104"/>
            <a:ext cx="7488832" cy="307777"/>
          </a:xfrm>
          <a:prstGeom prst="rect">
            <a:avLst/>
          </a:prstGeom>
          <a:noFill/>
        </p:spPr>
        <p:txBody>
          <a:bodyPr wrap="square" rtlCol="0">
            <a:spAutoFit/>
          </a:bodyPr>
          <a:lstStyle/>
          <a:p>
            <a:pPr algn="ctr"/>
            <a:r>
              <a:rPr lang="cs-CZ" sz="1400" dirty="0" smtClean="0">
                <a:solidFill>
                  <a:srgbClr val="800080"/>
                </a:solidFill>
              </a:rPr>
              <a:t>Hodnocení čekací doby na přijetí do nemocnice vzhledem ke zdravotnímu stavu</a:t>
            </a:r>
            <a:endParaRPr lang="cs-CZ" sz="1400" b="1" dirty="0">
              <a:solidFill>
                <a:srgbClr val="80008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spokojenost</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00301676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472754783"/>
              </p:ext>
            </p:extLst>
          </p:nvPr>
        </p:nvGraphicFramePr>
        <p:xfrm>
          <a:off x="648735" y="5072074"/>
          <a:ext cx="8089740" cy="1442410"/>
        </p:xfrm>
        <a:graphic>
          <a:graphicData uri="http://schemas.openxmlformats.org/drawingml/2006/table">
            <a:tbl>
              <a:tblPr firstRow="1" bandRow="1">
                <a:tableStyleId>{5C22544A-7EE6-4342-B048-85BDC9FD1C3A}</a:tableStyleId>
              </a:tblPr>
              <a:tblGrid>
                <a:gridCol w="1008113"/>
                <a:gridCol w="789607"/>
                <a:gridCol w="973417"/>
                <a:gridCol w="824303"/>
                <a:gridCol w="898860"/>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607613135"/>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166666776"/>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89,4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5949280"/>
            <a:ext cx="7636616" cy="523220"/>
          </a:xfrm>
          <a:prstGeom prst="rect">
            <a:avLst/>
          </a:prstGeom>
          <a:noFill/>
        </p:spPr>
        <p:txBody>
          <a:bodyPr wrap="square" rtlCol="0">
            <a:spAutoFit/>
          </a:bodyPr>
          <a:lstStyle/>
          <a:p>
            <a:r>
              <a:rPr lang="cs-CZ" sz="1400" b="0" dirty="0" smtClean="0"/>
              <a:t>Zobrazena celková spokojenost (v červeném rámečku) + hodnocení jednotlivých dimenzí</a:t>
            </a:r>
          </a:p>
          <a:p>
            <a:r>
              <a:rPr lang="cs-CZ" sz="1400" b="0" dirty="0" smtClean="0"/>
              <a:t>Dimenze řazeny sestupně podle průměrné spokojenosti</a:t>
            </a:r>
          </a:p>
        </p:txBody>
      </p:sp>
      <p:sp>
        <p:nvSpPr>
          <p:cNvPr id="12" name="Obdélník 11"/>
          <p:cNvSpPr/>
          <p:nvPr/>
        </p:nvSpPr>
        <p:spPr bwMode="auto">
          <a:xfrm>
            <a:off x="971600" y="1916832"/>
            <a:ext cx="346392" cy="279820"/>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13" name="Obdélník 12"/>
          <p:cNvSpPr/>
          <p:nvPr/>
        </p:nvSpPr>
        <p:spPr bwMode="auto">
          <a:xfrm>
            <a:off x="971600" y="1628799"/>
            <a:ext cx="346392" cy="134491"/>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14" name="Obdélník 13"/>
          <p:cNvSpPr/>
          <p:nvPr/>
        </p:nvSpPr>
        <p:spPr bwMode="auto">
          <a:xfrm>
            <a:off x="971600" y="1782341"/>
            <a:ext cx="346392" cy="122400"/>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15" name="Obdélník 14"/>
          <p:cNvSpPr/>
          <p:nvPr/>
        </p:nvSpPr>
        <p:spPr bwMode="auto">
          <a:xfrm>
            <a:off x="1844424" y="1412775"/>
            <a:ext cx="346392" cy="237600"/>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16" name="Obdélník 15"/>
          <p:cNvSpPr/>
          <p:nvPr/>
        </p:nvSpPr>
        <p:spPr bwMode="auto">
          <a:xfrm>
            <a:off x="1844424" y="1676425"/>
            <a:ext cx="346392" cy="709200"/>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17" name="Obdélník 16"/>
          <p:cNvSpPr/>
          <p:nvPr/>
        </p:nvSpPr>
        <p:spPr bwMode="auto">
          <a:xfrm>
            <a:off x="1844424" y="1287809"/>
            <a:ext cx="346392" cy="108000"/>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18" name="Obdélník 17"/>
          <p:cNvSpPr/>
          <p:nvPr/>
        </p:nvSpPr>
        <p:spPr bwMode="auto">
          <a:xfrm>
            <a:off x="2736574" y="1575842"/>
            <a:ext cx="346392" cy="111600"/>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19" name="Obdélník 18"/>
          <p:cNvSpPr/>
          <p:nvPr/>
        </p:nvSpPr>
        <p:spPr bwMode="auto">
          <a:xfrm>
            <a:off x="2736574" y="1700807"/>
            <a:ext cx="346392" cy="132359"/>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0" name="Obdélník 19"/>
          <p:cNvSpPr/>
          <p:nvPr/>
        </p:nvSpPr>
        <p:spPr bwMode="auto">
          <a:xfrm>
            <a:off x="2736574" y="1441367"/>
            <a:ext cx="346392" cy="115425"/>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1" name="Obdélník 20"/>
          <p:cNvSpPr/>
          <p:nvPr/>
        </p:nvSpPr>
        <p:spPr bwMode="auto">
          <a:xfrm>
            <a:off x="5377736" y="1772815"/>
            <a:ext cx="346392" cy="205200"/>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2" name="Obdélník 21"/>
          <p:cNvSpPr/>
          <p:nvPr/>
        </p:nvSpPr>
        <p:spPr bwMode="auto">
          <a:xfrm>
            <a:off x="5377736" y="1988839"/>
            <a:ext cx="346392" cy="79417"/>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3" name="Obdélník 22"/>
          <p:cNvSpPr/>
          <p:nvPr/>
        </p:nvSpPr>
        <p:spPr bwMode="auto">
          <a:xfrm>
            <a:off x="5377050" y="1628800"/>
            <a:ext cx="346392" cy="134491"/>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4" name="Obdélník 23"/>
          <p:cNvSpPr/>
          <p:nvPr/>
        </p:nvSpPr>
        <p:spPr bwMode="auto">
          <a:xfrm>
            <a:off x="4508720" y="1844824"/>
            <a:ext cx="346392" cy="72008"/>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5" name="Obdélník 24"/>
          <p:cNvSpPr/>
          <p:nvPr/>
        </p:nvSpPr>
        <p:spPr bwMode="auto">
          <a:xfrm>
            <a:off x="4508720" y="1613942"/>
            <a:ext cx="346392" cy="212400"/>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6" name="Obdélník 25"/>
          <p:cNvSpPr/>
          <p:nvPr/>
        </p:nvSpPr>
        <p:spPr bwMode="auto">
          <a:xfrm>
            <a:off x="4513640" y="1926357"/>
            <a:ext cx="346392" cy="216024"/>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7" name="Obdélník 26"/>
          <p:cNvSpPr/>
          <p:nvPr/>
        </p:nvSpPr>
        <p:spPr bwMode="auto">
          <a:xfrm>
            <a:off x="8028384" y="2060848"/>
            <a:ext cx="346392" cy="72008"/>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28" name="Obdélník 27"/>
          <p:cNvSpPr/>
          <p:nvPr/>
        </p:nvSpPr>
        <p:spPr bwMode="auto">
          <a:xfrm>
            <a:off x="8028384" y="2142381"/>
            <a:ext cx="346392" cy="319555"/>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i="0" u="none" strike="noStrike" cap="none" normalizeH="0" baseline="0" dirty="0" smtClean="0">
              <a:ln>
                <a:noFill/>
              </a:ln>
              <a:solidFill>
                <a:srgbClr val="333399"/>
              </a:solidFill>
              <a:effectLst/>
              <a:latin typeface="Arial" pitchFamily="34" charset="0"/>
            </a:endParaRPr>
          </a:p>
        </p:txBody>
      </p:sp>
      <p:sp>
        <p:nvSpPr>
          <p:cNvPr id="29" name="Obdélník 28"/>
          <p:cNvSpPr/>
          <p:nvPr/>
        </p:nvSpPr>
        <p:spPr bwMode="auto">
          <a:xfrm>
            <a:off x="8028384" y="1816249"/>
            <a:ext cx="346392" cy="235074"/>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i="0" u="none" strike="noStrike" cap="none" normalizeH="0" baseline="0" dirty="0" smtClean="0">
              <a:ln>
                <a:noFill/>
              </a:ln>
              <a:solidFill>
                <a:srgbClr val="333399"/>
              </a:solidFill>
              <a:effectLst/>
              <a:latin typeface="Arial" pitchFamily="34" charset="0"/>
            </a:endParaRPr>
          </a:p>
        </p:txBody>
      </p:sp>
      <p:sp>
        <p:nvSpPr>
          <p:cNvPr id="30" name="Obdélník 29"/>
          <p:cNvSpPr/>
          <p:nvPr/>
        </p:nvSpPr>
        <p:spPr bwMode="auto">
          <a:xfrm>
            <a:off x="3563888" y="1786464"/>
            <a:ext cx="346392" cy="255600"/>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31" name="Obdélník 30"/>
          <p:cNvSpPr/>
          <p:nvPr/>
        </p:nvSpPr>
        <p:spPr bwMode="auto">
          <a:xfrm>
            <a:off x="3563888" y="2060848"/>
            <a:ext cx="346392" cy="280800"/>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i="0" u="none" strike="noStrike" cap="none" normalizeH="0" baseline="0" dirty="0" smtClean="0">
              <a:ln>
                <a:noFill/>
              </a:ln>
              <a:solidFill>
                <a:srgbClr val="333399"/>
              </a:solidFill>
              <a:effectLst/>
              <a:latin typeface="Arial" pitchFamily="34" charset="0"/>
            </a:endParaRPr>
          </a:p>
        </p:txBody>
      </p:sp>
      <p:sp>
        <p:nvSpPr>
          <p:cNvPr id="32" name="Obdélník 31"/>
          <p:cNvSpPr/>
          <p:nvPr/>
        </p:nvSpPr>
        <p:spPr bwMode="auto">
          <a:xfrm>
            <a:off x="3563888" y="1592682"/>
            <a:ext cx="346392" cy="180134"/>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i="0" u="none" strike="noStrike" cap="none" normalizeH="0" baseline="0" dirty="0" smtClean="0">
              <a:ln>
                <a:noFill/>
              </a:ln>
              <a:solidFill>
                <a:srgbClr val="333399"/>
              </a:solidFill>
              <a:effectLst/>
              <a:latin typeface="Arial" pitchFamily="34" charset="0"/>
            </a:endParaRPr>
          </a:p>
        </p:txBody>
      </p:sp>
      <p:sp>
        <p:nvSpPr>
          <p:cNvPr id="33" name="Obdélník 32"/>
          <p:cNvSpPr/>
          <p:nvPr/>
        </p:nvSpPr>
        <p:spPr bwMode="auto">
          <a:xfrm>
            <a:off x="6242698" y="1859682"/>
            <a:ext cx="346392" cy="176400"/>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34" name="Obdélník 33"/>
          <p:cNvSpPr/>
          <p:nvPr/>
        </p:nvSpPr>
        <p:spPr bwMode="auto">
          <a:xfrm>
            <a:off x="6242698" y="2060848"/>
            <a:ext cx="346392" cy="196813"/>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i="0" u="none" strike="noStrike" cap="none" normalizeH="0" baseline="0" dirty="0" smtClean="0">
              <a:ln>
                <a:noFill/>
              </a:ln>
              <a:solidFill>
                <a:srgbClr val="333399"/>
              </a:solidFill>
              <a:effectLst/>
              <a:latin typeface="Arial" pitchFamily="34" charset="0"/>
            </a:endParaRPr>
          </a:p>
        </p:txBody>
      </p:sp>
      <p:sp>
        <p:nvSpPr>
          <p:cNvPr id="35" name="Obdélník 34"/>
          <p:cNvSpPr/>
          <p:nvPr/>
        </p:nvSpPr>
        <p:spPr bwMode="auto">
          <a:xfrm>
            <a:off x="6242698" y="1672233"/>
            <a:ext cx="346392" cy="180000"/>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36" name="Obdélník 35"/>
          <p:cNvSpPr/>
          <p:nvPr/>
        </p:nvSpPr>
        <p:spPr bwMode="auto">
          <a:xfrm>
            <a:off x="7135822" y="1950055"/>
            <a:ext cx="346392" cy="234000"/>
          </a:xfrm>
          <a:prstGeom prst="rect">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
        <p:nvSpPr>
          <p:cNvPr id="37" name="Obdélník 36"/>
          <p:cNvSpPr/>
          <p:nvPr/>
        </p:nvSpPr>
        <p:spPr bwMode="auto">
          <a:xfrm>
            <a:off x="7135822" y="2204864"/>
            <a:ext cx="346392" cy="210455"/>
          </a:xfrm>
          <a:prstGeom prst="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i="0" u="none" strike="noStrike" cap="none" normalizeH="0" baseline="0" dirty="0" smtClean="0">
              <a:ln>
                <a:noFill/>
              </a:ln>
              <a:solidFill>
                <a:srgbClr val="333399"/>
              </a:solidFill>
              <a:effectLst/>
              <a:latin typeface="Arial" pitchFamily="34" charset="0"/>
            </a:endParaRPr>
          </a:p>
        </p:txBody>
      </p:sp>
      <p:sp>
        <p:nvSpPr>
          <p:cNvPr id="38" name="Obdélník 37"/>
          <p:cNvSpPr/>
          <p:nvPr/>
        </p:nvSpPr>
        <p:spPr bwMode="auto">
          <a:xfrm>
            <a:off x="7135822" y="1844824"/>
            <a:ext cx="346392" cy="88958"/>
          </a:xfrm>
          <a:prstGeom prst="rect">
            <a:avLst/>
          </a:pr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i="0" u="none" strike="noStrike" cap="none" normalizeH="0" baseline="0" dirty="0" smtClean="0">
              <a:ln>
                <a:noFill/>
              </a:ln>
              <a:solidFill>
                <a:srgbClr val="333399"/>
              </a:solidFill>
              <a:effectLst/>
              <a:latin typeface="Arial" pitchFamily="34" charset="0"/>
            </a:endParaRPr>
          </a:p>
        </p:txBody>
      </p:sp>
    </p:spTree>
    <p:extLst>
      <p:ext uri="{BB962C8B-B14F-4D97-AF65-F5344CB8AC3E}">
        <p14:creationId xmlns="" xmlns:p14="http://schemas.microsoft.com/office/powerpoint/2010/main" val="293430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spokojenost</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00301676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472754783"/>
              </p:ext>
            </p:extLst>
          </p:nvPr>
        </p:nvGraphicFramePr>
        <p:xfrm>
          <a:off x="648735" y="5072074"/>
          <a:ext cx="8089740" cy="1442410"/>
        </p:xfrm>
        <a:graphic>
          <a:graphicData uri="http://schemas.openxmlformats.org/drawingml/2006/table">
            <a:tbl>
              <a:tblPr firstRow="1" bandRow="1">
                <a:tableStyleId>{5C22544A-7EE6-4342-B048-85BDC9FD1C3A}</a:tableStyleId>
              </a:tblPr>
              <a:tblGrid>
                <a:gridCol w="1008113"/>
                <a:gridCol w="789607"/>
                <a:gridCol w="973417"/>
                <a:gridCol w="824303"/>
                <a:gridCol w="898860"/>
                <a:gridCol w="898860"/>
                <a:gridCol w="898860"/>
                <a:gridCol w="898860"/>
                <a:gridCol w="898860"/>
              </a:tblGrid>
              <a:tr h="1442410">
                <a:tc>
                  <a:txBody>
                    <a:bodyPr/>
                    <a:lstStyle/>
                    <a:p>
                      <a:pPr algn="ctr"/>
                      <a:r>
                        <a:rPr lang="en-US" sz="1000" b="1" dirty="0" smtClean="0">
                          <a:solidFill>
                            <a:srgbClr val="333399"/>
                          </a:solidFill>
                        </a:rPr>
                        <a:t>Celková spokojenost</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607613135"/>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166666776"/>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89,4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76,1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86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5949280"/>
            <a:ext cx="7636616" cy="523220"/>
          </a:xfrm>
          <a:prstGeom prst="rect">
            <a:avLst/>
          </a:prstGeom>
          <a:noFill/>
        </p:spPr>
        <p:txBody>
          <a:bodyPr wrap="square" rtlCol="0">
            <a:spAutoFit/>
          </a:bodyPr>
          <a:lstStyle/>
          <a:p>
            <a:r>
              <a:rPr lang="cs-CZ" sz="1400" b="0" dirty="0" smtClean="0"/>
              <a:t>Zobrazena celková spokojenost (v červeném rámečku) + hodnocení jednotlivých dimenzí</a:t>
            </a:r>
          </a:p>
          <a:p>
            <a:r>
              <a:rPr lang="cs-CZ" sz="1400" b="0" dirty="0" smtClean="0"/>
              <a:t>Dimenze řazeny sestupně podle průměrné spokojenosti</a:t>
            </a:r>
          </a:p>
        </p:txBody>
      </p:sp>
    </p:spTree>
    <p:extLst>
      <p:ext uri="{BB962C8B-B14F-4D97-AF65-F5344CB8AC3E}">
        <p14:creationId xmlns="" xmlns:p14="http://schemas.microsoft.com/office/powerpoint/2010/main" val="2934304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Celková spokojenost – </a:t>
            </a:r>
            <a:r>
              <a:rPr lang="en-US" sz="2400" b="1" dirty="0" err="1" smtClean="0"/>
              <a:t>kliniky</a:t>
            </a:r>
            <a:r>
              <a:rPr lang="cs-CZ" sz="2400" b="1" dirty="0" smtClean="0"/>
              <a:t>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54509130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055396021"/>
              </p:ext>
            </p:extLst>
          </p:nvPr>
        </p:nvGraphicFramePr>
        <p:xfrm>
          <a:off x="755289" y="5072074"/>
          <a:ext cx="7874004" cy="1442410"/>
        </p:xfrm>
        <a:graphic>
          <a:graphicData uri="http://schemas.openxmlformats.org/drawingml/2006/table">
            <a:tbl>
              <a:tblPr firstRow="1" bandRow="1">
                <a:tableStyleId>{5C22544A-7EE6-4342-B048-85BDC9FD1C3A}</a:tableStyleId>
              </a:tblPr>
              <a:tblGrid>
                <a:gridCol w="656167"/>
                <a:gridCol w="656167"/>
                <a:gridCol w="656167"/>
                <a:gridCol w="656167"/>
                <a:gridCol w="656167"/>
                <a:gridCol w="656167"/>
                <a:gridCol w="656167"/>
                <a:gridCol w="656167"/>
                <a:gridCol w="656167"/>
                <a:gridCol w="656167"/>
                <a:gridCol w="656167"/>
                <a:gridCol w="656167"/>
              </a:tblGrid>
              <a:tr h="1442410">
                <a:tc>
                  <a:txBody>
                    <a:bodyPr/>
                    <a:lstStyle/>
                    <a:p>
                      <a:pPr algn="r"/>
                      <a:r>
                        <a:rPr lang="en-US" sz="1000" b="1" dirty="0" smtClean="0">
                          <a:solidFill>
                            <a:srgbClr val="333399"/>
                          </a:solidFill>
                        </a:rPr>
                        <a:t>FN OL: </a:t>
                      </a:r>
                      <a:r>
                        <a:rPr lang="en-US" sz="1000" b="1" dirty="0" err="1" smtClean="0">
                          <a:solidFill>
                            <a:srgbClr val="333399"/>
                          </a:solidFill>
                        </a:rPr>
                        <a:t>hemato-onkologická</a:t>
                      </a:r>
                      <a:r>
                        <a:rPr lang="en-US" sz="1000" b="1" dirty="0" smtClean="0">
                          <a:solidFill>
                            <a:srgbClr val="333399"/>
                          </a:solidFill>
                        </a:rPr>
                        <a:t> </a:t>
                      </a:r>
                      <a:r>
                        <a:rPr lang="en-US" sz="1000" b="1" dirty="0" err="1" smtClean="0">
                          <a:solidFill>
                            <a:srgbClr val="333399"/>
                          </a:solidFill>
                        </a:rPr>
                        <a:t>klinka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klinika nukleární medicíny</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klinika rehabilitace</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klinika pracovního lékařství</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oddělení plastické chirurgie</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I. chirurgická klinika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kožní oddělení</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kardiochirurgická klinika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klinika plicní + TBC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oční klinika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oddělení</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II. interní klinika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031118694"/>
              </p:ext>
            </p:extLst>
          </p:nvPr>
        </p:nvGraphicFramePr>
        <p:xfrm>
          <a:off x="743050" y="4738982"/>
          <a:ext cx="7874004" cy="214314"/>
        </p:xfrm>
        <a:graphic>
          <a:graphicData uri="http://schemas.openxmlformats.org/drawingml/2006/table">
            <a:tbl>
              <a:tblPr firstRow="1" bandRow="1">
                <a:tableStyleId>{5C22544A-7EE6-4342-B048-85BDC9FD1C3A}</a:tableStyleId>
              </a:tblPr>
              <a:tblGrid>
                <a:gridCol w="656167"/>
                <a:gridCol w="656167"/>
                <a:gridCol w="656167"/>
                <a:gridCol w="656167"/>
                <a:gridCol w="656167"/>
                <a:gridCol w="656167"/>
                <a:gridCol w="656167"/>
                <a:gridCol w="656167"/>
                <a:gridCol w="656167"/>
                <a:gridCol w="656167"/>
                <a:gridCol w="656167"/>
                <a:gridCol w="656167"/>
              </a:tblGrid>
              <a:tr h="214314">
                <a:tc>
                  <a:txBody>
                    <a:bodyPr/>
                    <a:lstStyle/>
                    <a:p>
                      <a:pPr algn="ctr"/>
                      <a:r>
                        <a:rPr lang="cs-CZ" sz="800" b="0" smtClean="0">
                          <a:solidFill>
                            <a:srgbClr val="333399"/>
                          </a:solidFill>
                        </a:rPr>
                        <a:t>n=45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205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138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377990088"/>
              </p:ext>
            </p:extLst>
          </p:nvPr>
        </p:nvGraphicFramePr>
        <p:xfrm>
          <a:off x="741644" y="3861048"/>
          <a:ext cx="7874004" cy="329894"/>
        </p:xfrm>
        <a:graphic>
          <a:graphicData uri="http://schemas.openxmlformats.org/drawingml/2006/table">
            <a:tbl>
              <a:tblPr firstRow="1" bandRow="1">
                <a:tableStyleId>{5C22544A-7EE6-4342-B048-85BDC9FD1C3A}</a:tableStyleId>
              </a:tblPr>
              <a:tblGrid>
                <a:gridCol w="656167"/>
                <a:gridCol w="656167"/>
                <a:gridCol w="656167"/>
                <a:gridCol w="656167"/>
                <a:gridCol w="656167"/>
                <a:gridCol w="656167"/>
                <a:gridCol w="656167"/>
                <a:gridCol w="656167"/>
                <a:gridCol w="656167"/>
                <a:gridCol w="656167"/>
                <a:gridCol w="656167"/>
                <a:gridCol w="656167"/>
              </a:tblGrid>
              <a:tr h="329894">
                <a:tc>
                  <a:txBody>
                    <a:bodyPr/>
                    <a:lstStyle/>
                    <a:p>
                      <a:pPr algn="ctr"/>
                      <a:r>
                        <a:rPr lang="en-US" sz="1400" b="1" dirty="0" smtClean="0">
                          <a:solidFill>
                            <a:srgbClr val="333399"/>
                          </a:solidFill>
                        </a:rPr>
                        <a:t>94,4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1361586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Celková spokojenost – </a:t>
            </a:r>
            <a:r>
              <a:rPr lang="en-US" sz="2400" b="1" dirty="0" err="1" smtClean="0"/>
              <a:t>kliniky</a:t>
            </a:r>
            <a:r>
              <a:rPr lang="cs-CZ" sz="2400" b="1" dirty="0" smtClean="0"/>
              <a:t>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30563398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939353470"/>
              </p:ext>
            </p:extLst>
          </p:nvPr>
        </p:nvGraphicFramePr>
        <p:xfrm>
          <a:off x="755289" y="5072074"/>
          <a:ext cx="7873998" cy="1442410"/>
        </p:xfrm>
        <a:graphic>
          <a:graphicData uri="http://schemas.openxmlformats.org/drawingml/2006/table">
            <a:tbl>
              <a:tblPr firstRow="1" bandRow="1">
                <a:tableStyleId>{5C22544A-7EE6-4342-B048-85BDC9FD1C3A}</a:tableStyleId>
              </a:tblPr>
              <a:tblGrid>
                <a:gridCol w="715818"/>
                <a:gridCol w="715818"/>
                <a:gridCol w="715818"/>
                <a:gridCol w="715818"/>
                <a:gridCol w="715818"/>
                <a:gridCol w="715818"/>
                <a:gridCol w="715818"/>
                <a:gridCol w="715818"/>
                <a:gridCol w="715818"/>
                <a:gridCol w="715818"/>
                <a:gridCol w="715818"/>
              </a:tblGrid>
              <a:tr h="1442410">
                <a:tc>
                  <a:txBody>
                    <a:bodyPr/>
                    <a:lstStyle/>
                    <a:p>
                      <a:pPr algn="ctr"/>
                      <a:r>
                        <a:rPr lang="en-US" sz="1000" b="1" dirty="0" smtClean="0">
                          <a:solidFill>
                            <a:srgbClr val="333399"/>
                          </a:solidFill>
                        </a:rPr>
                        <a:t>FN OL: III. </a:t>
                      </a:r>
                      <a:r>
                        <a:rPr lang="en-US" sz="1000" b="1" dirty="0" err="1" smtClean="0">
                          <a:solidFill>
                            <a:srgbClr val="333399"/>
                          </a:solidFill>
                        </a:rPr>
                        <a:t>interní</a:t>
                      </a:r>
                      <a:r>
                        <a:rPr lang="en-US" sz="1000" b="1" dirty="0" smtClean="0">
                          <a:solidFill>
                            <a:srgbClr val="333399"/>
                          </a:solidFill>
                        </a:rPr>
                        <a:t> </a:t>
                      </a:r>
                      <a:r>
                        <a:rPr lang="en-US" sz="1000" b="1" dirty="0" err="1" smtClean="0">
                          <a:solidFill>
                            <a:srgbClr val="333399"/>
                          </a:solidFill>
                        </a:rPr>
                        <a:t>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a:t>
                      </a:r>
                      <a:r>
                        <a:rPr lang="cs-CZ" sz="1000" b="1" dirty="0" err="1" smtClean="0">
                          <a:solidFill>
                            <a:srgbClr val="333399"/>
                          </a:solidFill>
                        </a:rPr>
                        <a:t>neuro</a:t>
                      </a:r>
                      <a:r>
                        <a:rPr lang="cs-CZ" sz="1000" b="1" dirty="0" smtClean="0">
                          <a:solidFill>
                            <a:srgbClr val="333399"/>
                          </a:solidFill>
                        </a:rPr>
                        <a:t>-chirurg. 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urolog. 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II. </a:t>
                      </a:r>
                      <a:r>
                        <a:rPr lang="cs-CZ" sz="1000" b="1" dirty="0" err="1" smtClean="0">
                          <a:solidFill>
                            <a:srgbClr val="333399"/>
                          </a:solidFill>
                        </a:rPr>
                        <a:t>chir</a:t>
                      </a:r>
                      <a:r>
                        <a:rPr lang="cs-CZ" sz="1000" b="1" dirty="0" smtClean="0">
                          <a:solidFill>
                            <a:srgbClr val="333399"/>
                          </a:solidFill>
                        </a:rPr>
                        <a:t>. 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psych. 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trauma-</a:t>
                      </a:r>
                      <a:r>
                        <a:rPr lang="cs-CZ" sz="1000" b="1" dirty="0" err="1" smtClean="0">
                          <a:solidFill>
                            <a:srgbClr val="333399"/>
                          </a:solidFill>
                        </a:rPr>
                        <a:t>tolog</a:t>
                      </a:r>
                      <a:r>
                        <a:rPr lang="cs-CZ" sz="1000" b="1" dirty="0" smtClean="0">
                          <a:solidFill>
                            <a:srgbClr val="333399"/>
                          </a:solidFill>
                        </a:rPr>
                        <a:t>.</a:t>
                      </a:r>
                      <a:br>
                        <a:rPr lang="cs-CZ" sz="1000" b="1" dirty="0" smtClean="0">
                          <a:solidFill>
                            <a:srgbClr val="333399"/>
                          </a:solidFill>
                        </a:rPr>
                      </a:br>
                      <a:r>
                        <a:rPr lang="cs-CZ" sz="1000" b="1" dirty="0" smtClean="0">
                          <a:solidFill>
                            <a:srgbClr val="333399"/>
                          </a:solidFill>
                        </a:rPr>
                        <a:t>oddělení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I. interní 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onkolog. 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ortoped.klinika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a:t>
                      </a:r>
                      <a:r>
                        <a:rPr lang="cs-CZ" sz="1000" b="1" dirty="0" err="1" smtClean="0">
                          <a:solidFill>
                            <a:srgbClr val="333399"/>
                          </a:solidFill>
                        </a:rPr>
                        <a:t>gynek</a:t>
                      </a:r>
                      <a:r>
                        <a:rPr lang="cs-CZ" sz="1000" b="1" dirty="0" smtClean="0">
                          <a:solidFill>
                            <a:srgbClr val="333399"/>
                          </a:solidFill>
                        </a:rPr>
                        <a:t>.-porod. 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a:t>
                      </a:r>
                      <a:r>
                        <a:rPr lang="cs-CZ" sz="1000" b="1" dirty="0" err="1" smtClean="0">
                          <a:solidFill>
                            <a:srgbClr val="333399"/>
                          </a:solidFill>
                        </a:rPr>
                        <a:t>neurol</a:t>
                      </a:r>
                      <a:r>
                        <a:rPr lang="cs-CZ" sz="1000" b="1" dirty="0" smtClean="0">
                          <a:solidFill>
                            <a:srgbClr val="333399"/>
                          </a:solidFill>
                        </a:rPr>
                        <a:t>.</a:t>
                      </a:r>
                      <a:br>
                        <a:rPr lang="cs-CZ" sz="1000" b="1" dirty="0" smtClean="0">
                          <a:solidFill>
                            <a:srgbClr val="333399"/>
                          </a:solidFill>
                        </a:rPr>
                      </a:br>
                      <a:r>
                        <a:rPr lang="cs-CZ" sz="1000" b="1" dirty="0" smtClean="0">
                          <a:solidFill>
                            <a:srgbClr val="333399"/>
                          </a:solidFill>
                        </a:rPr>
                        <a:t>klinika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840339176"/>
              </p:ext>
            </p:extLst>
          </p:nvPr>
        </p:nvGraphicFramePr>
        <p:xfrm>
          <a:off x="743049" y="4738982"/>
          <a:ext cx="7873998" cy="214314"/>
        </p:xfrm>
        <a:graphic>
          <a:graphicData uri="http://schemas.openxmlformats.org/drawingml/2006/table">
            <a:tbl>
              <a:tblPr firstRow="1" bandRow="1">
                <a:tableStyleId>{5C22544A-7EE6-4342-B048-85BDC9FD1C3A}</a:tableStyleId>
              </a:tblPr>
              <a:tblGrid>
                <a:gridCol w="715818"/>
                <a:gridCol w="715818"/>
                <a:gridCol w="715818"/>
                <a:gridCol w="715818"/>
                <a:gridCol w="715818"/>
                <a:gridCol w="715818"/>
                <a:gridCol w="715818"/>
                <a:gridCol w="715818"/>
                <a:gridCol w="715818"/>
                <a:gridCol w="715818"/>
                <a:gridCol w="715818"/>
              </a:tblGrid>
              <a:tr h="214314">
                <a:tc>
                  <a:txBody>
                    <a:bodyPr/>
                    <a:lstStyle/>
                    <a:p>
                      <a:pPr algn="ctr"/>
                      <a:r>
                        <a:rPr lang="cs-CZ" sz="800" b="0" smtClean="0">
                          <a:solidFill>
                            <a:srgbClr val="333399"/>
                          </a:solidFill>
                        </a:rPr>
                        <a:t>n=85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77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778080837"/>
              </p:ext>
            </p:extLst>
          </p:nvPr>
        </p:nvGraphicFramePr>
        <p:xfrm>
          <a:off x="741643" y="3861048"/>
          <a:ext cx="7873998" cy="329894"/>
        </p:xfrm>
        <a:graphic>
          <a:graphicData uri="http://schemas.openxmlformats.org/drawingml/2006/table">
            <a:tbl>
              <a:tblPr firstRow="1" bandRow="1">
                <a:tableStyleId>{5C22544A-7EE6-4342-B048-85BDC9FD1C3A}</a:tableStyleId>
              </a:tblPr>
              <a:tblGrid>
                <a:gridCol w="715818"/>
                <a:gridCol w="715818"/>
                <a:gridCol w="715818"/>
                <a:gridCol w="715818"/>
                <a:gridCol w="715818"/>
                <a:gridCol w="715818"/>
                <a:gridCol w="715818"/>
                <a:gridCol w="715818"/>
                <a:gridCol w="715818"/>
                <a:gridCol w="715818"/>
                <a:gridCol w="715818"/>
              </a:tblGrid>
              <a:tr h="329894">
                <a:tc>
                  <a:txBody>
                    <a:bodyPr/>
                    <a:lstStyle/>
                    <a:p>
                      <a:pPr algn="ctr"/>
                      <a:r>
                        <a:rPr lang="en-US" sz="1400" b="1" dirty="0" smtClean="0">
                          <a:solidFill>
                            <a:srgbClr val="333399"/>
                          </a:solidFill>
                        </a:rPr>
                        <a:t>80,9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75,1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TextovéPole 8"/>
          <p:cNvSpPr txBox="1"/>
          <p:nvPr/>
        </p:nvSpPr>
        <p:spPr>
          <a:xfrm>
            <a:off x="607792" y="6146140"/>
            <a:ext cx="7636616" cy="523220"/>
          </a:xfrm>
          <a:prstGeom prst="rect">
            <a:avLst/>
          </a:prstGeom>
          <a:noFill/>
        </p:spPr>
        <p:txBody>
          <a:bodyPr wrap="square" rtlCol="0">
            <a:spAutoFit/>
          </a:bodyPr>
          <a:lstStyle/>
          <a:p>
            <a:r>
              <a:rPr lang="cs-CZ" sz="1400" b="0" dirty="0" smtClean="0"/>
              <a:t>Zobrazena celková spokojenost v rámci jednotlivých klinik</a:t>
            </a:r>
          </a:p>
          <a:p>
            <a:r>
              <a:rPr lang="cs-CZ" sz="1400" b="0" dirty="0" smtClean="0"/>
              <a:t>Kliniky řazeny sestupně podle průměrné spokojenosti</a:t>
            </a:r>
          </a:p>
        </p:txBody>
      </p:sp>
      <p:cxnSp>
        <p:nvCxnSpPr>
          <p:cNvPr id="10" name="Přímá spojovací čára 9"/>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529306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spokojenost</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18800496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490649136"/>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ctr"/>
                      <a:r>
                        <a:rPr lang="en-US" sz="1000" b="1" smtClean="0">
                          <a:solidFill>
                            <a:srgbClr val="333399"/>
                          </a:solidFill>
                        </a:rPr>
                        <a:t>FN OL: HOK odd. 54</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KNM odd. 40</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RHC odd. 44</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FN OL: PRAC odd. 43</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smtClean="0">
                          <a:solidFill>
                            <a:srgbClr val="333399"/>
                          </a:solidFill>
                        </a:rPr>
                        <a:t>FN OL: PLIC odd. 24</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PCHIR odd. 49</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1CHIR odd. 8</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1CHIR odd. 3</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FN OL: KOŽNI odd. 10</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KCHIR odd. 50</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98293524"/>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324074906"/>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89,2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87,6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0" name="TextovéPole 9"/>
          <p:cNvSpPr txBox="1"/>
          <p:nvPr/>
        </p:nvSpPr>
        <p:spPr>
          <a:xfrm>
            <a:off x="539552" y="5805264"/>
            <a:ext cx="8604448" cy="523220"/>
          </a:xfrm>
          <a:prstGeom prst="rect">
            <a:avLst/>
          </a:prstGeom>
          <a:noFill/>
        </p:spPr>
        <p:txBody>
          <a:bodyPr wrap="square" rtlCol="0">
            <a:spAutoFit/>
          </a:bodyPr>
          <a:lstStyle/>
          <a:p>
            <a:r>
              <a:rPr lang="cs-CZ" sz="1400" b="0" dirty="0" smtClean="0"/>
              <a:t>Zobrazena celková spokojenost s poskytovanou péčí podle oddělení</a:t>
            </a:r>
          </a:p>
          <a:p>
            <a:r>
              <a:rPr lang="cs-CZ" sz="1400" b="0" dirty="0" smtClean="0"/>
              <a:t>Oddělení řazena sestupně podle celkové spokojenosti</a:t>
            </a:r>
            <a:endParaRPr lang="cs-CZ" sz="1400" b="0" dirty="0"/>
          </a:p>
        </p:txBody>
      </p:sp>
    </p:spTree>
    <p:extLst>
      <p:ext uri="{BB962C8B-B14F-4D97-AF65-F5344CB8AC3E}">
        <p14:creationId xmlns="" xmlns:p14="http://schemas.microsoft.com/office/powerpoint/2010/main" val="1207369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spokojenost</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5897473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213528705"/>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ctr"/>
                      <a:r>
                        <a:rPr lang="en-US" sz="1000" b="1" smtClean="0">
                          <a:solidFill>
                            <a:srgbClr val="333399"/>
                          </a:solidFill>
                        </a:rPr>
                        <a:t>FN OL: 1CHIR odd. 9</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OČNI odd. 13</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000" b="1" smtClean="0">
                          <a:solidFill>
                            <a:srgbClr val="333399"/>
                          </a:solidFill>
                        </a:rPr>
                        <a:t>FN OL: 2IK odd. 30B</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NCHIR odd. 36a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000" b="1" smtClean="0">
                          <a:solidFill>
                            <a:srgbClr val="333399"/>
                          </a:solidFill>
                        </a:rPr>
                        <a:t>FN OL: 3IK odd. 39B+C</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UCOCH odd. 33</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smtClean="0">
                          <a:solidFill>
                            <a:srgbClr val="333399"/>
                          </a:solidFill>
                        </a:rPr>
                        <a:t>FN OL: PLIC odd. 26</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FN OL: ORL 14A,B</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96117837"/>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386609567"/>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dirty="0" smtClean="0">
                          <a:solidFill>
                            <a:srgbClr val="333399"/>
                          </a:solidFill>
                        </a:rPr>
                        <a:t>85,7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0" name="TextovéPole 9"/>
          <p:cNvSpPr txBox="1"/>
          <p:nvPr/>
        </p:nvSpPr>
        <p:spPr>
          <a:xfrm>
            <a:off x="539552" y="5805264"/>
            <a:ext cx="8604448" cy="523220"/>
          </a:xfrm>
          <a:prstGeom prst="rect">
            <a:avLst/>
          </a:prstGeom>
          <a:noFill/>
        </p:spPr>
        <p:txBody>
          <a:bodyPr wrap="square" rtlCol="0">
            <a:spAutoFit/>
          </a:bodyPr>
          <a:lstStyle/>
          <a:p>
            <a:r>
              <a:rPr lang="cs-CZ" sz="1400" b="0" dirty="0" smtClean="0"/>
              <a:t>Zobrazena celková spokojenost s poskytovanou péčí podle oddělení</a:t>
            </a:r>
          </a:p>
          <a:p>
            <a:r>
              <a:rPr lang="cs-CZ" sz="1400" b="0" dirty="0" smtClean="0"/>
              <a:t>Oddělení řazena sestupně podle celkové spokojenosti</a:t>
            </a:r>
            <a:endParaRPr lang="cs-CZ" sz="1400" b="0" dirty="0"/>
          </a:p>
        </p:txBody>
      </p:sp>
    </p:spTree>
    <p:extLst>
      <p:ext uri="{BB962C8B-B14F-4D97-AF65-F5344CB8AC3E}">
        <p14:creationId xmlns="" xmlns:p14="http://schemas.microsoft.com/office/powerpoint/2010/main" val="1465825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spokojenost</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84983881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466072662"/>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ctr"/>
                      <a:r>
                        <a:rPr lang="en-US" sz="1000" b="1" smtClean="0">
                          <a:solidFill>
                            <a:srgbClr val="333399"/>
                          </a:solidFill>
                        </a:rPr>
                        <a:t>FN OL: PLIc odd. 25</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000" b="1" smtClean="0">
                          <a:solidFill>
                            <a:srgbClr val="333399"/>
                          </a:solidFill>
                        </a:rPr>
                        <a:t>FN OL: 1IK odd. 4+4A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smtClean="0">
                          <a:solidFill>
                            <a:srgbClr val="333399"/>
                          </a:solidFill>
                        </a:rPr>
                        <a:t>FN OL: UROL odd. 20</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FN OL: PSY odd. 32A+32B</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000" b="1" smtClean="0">
                          <a:solidFill>
                            <a:srgbClr val="333399"/>
                          </a:solidFill>
                        </a:rPr>
                        <a:t>FN OL: 3IK odd. 39A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000" b="1" smtClean="0">
                          <a:solidFill>
                            <a:srgbClr val="333399"/>
                          </a:solidFill>
                        </a:rPr>
                        <a:t>FN OL: 2IK odd. 30C</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PORGYN odd. 19B</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1000" b="1" smtClean="0">
                          <a:solidFill>
                            <a:srgbClr val="333399"/>
                          </a:solidFill>
                        </a:rPr>
                        <a:t>FN OL: TRAU odd. 27</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smtClean="0">
                          <a:solidFill>
                            <a:srgbClr val="333399"/>
                          </a:solidFill>
                        </a:rPr>
                        <a:t>FN OL: ONK odd. 42B</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694155098"/>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209033685"/>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0" name="TextovéPole 9"/>
          <p:cNvSpPr txBox="1"/>
          <p:nvPr/>
        </p:nvSpPr>
        <p:spPr>
          <a:xfrm>
            <a:off x="539552" y="5805264"/>
            <a:ext cx="8604448" cy="523220"/>
          </a:xfrm>
          <a:prstGeom prst="rect">
            <a:avLst/>
          </a:prstGeom>
          <a:noFill/>
        </p:spPr>
        <p:txBody>
          <a:bodyPr wrap="square" rtlCol="0">
            <a:spAutoFit/>
          </a:bodyPr>
          <a:lstStyle/>
          <a:p>
            <a:r>
              <a:rPr lang="cs-CZ" sz="1400" b="0" dirty="0" smtClean="0"/>
              <a:t>Zobrazena celková spokojenost s poskytovanou péčí podle oddělení</a:t>
            </a:r>
          </a:p>
          <a:p>
            <a:r>
              <a:rPr lang="cs-CZ" sz="1400" b="0" dirty="0" smtClean="0"/>
              <a:t>Oddělení řazena sestupně podle celkové spokojenosti</a:t>
            </a:r>
            <a:endParaRPr lang="cs-CZ" sz="1400" b="0" dirty="0"/>
          </a:p>
        </p:txBody>
      </p:sp>
    </p:spTree>
    <p:extLst>
      <p:ext uri="{BB962C8B-B14F-4D97-AF65-F5344CB8AC3E}">
        <p14:creationId xmlns="" xmlns:p14="http://schemas.microsoft.com/office/powerpoint/2010/main" val="238169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spokojenost</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15801348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550686180"/>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ctr"/>
                      <a:r>
                        <a:rPr lang="en-US" sz="1000" b="1" smtClean="0">
                          <a:solidFill>
                            <a:srgbClr val="333399"/>
                          </a:solidFill>
                        </a:rPr>
                        <a:t>FN OL: NCHIR odd. 34</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n-NO" sz="1000" b="1" smtClean="0">
                          <a:solidFill>
                            <a:srgbClr val="333399"/>
                          </a:solidFill>
                        </a:rPr>
                        <a:t>FN OL: ORT odd. 29B</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2CHIR odd. 37</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PORGYN odd. 17</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1000" b="1" smtClean="0">
                          <a:solidFill>
                            <a:srgbClr val="333399"/>
                          </a:solidFill>
                        </a:rPr>
                        <a:t>FN OL: 1IK odd. 1+2</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ORT 29A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NEUR odd. 31B</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FN OL: PORGYN odd. 18</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smtClean="0">
                          <a:solidFill>
                            <a:srgbClr val="333399"/>
                          </a:solidFill>
                        </a:rPr>
                        <a:t>FN OL: NEUR odd. 31A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370969135"/>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649752532"/>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61,8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0" name="TextovéPole 9"/>
          <p:cNvSpPr txBox="1"/>
          <p:nvPr/>
        </p:nvSpPr>
        <p:spPr>
          <a:xfrm>
            <a:off x="539552" y="5805264"/>
            <a:ext cx="8604448" cy="523220"/>
          </a:xfrm>
          <a:prstGeom prst="rect">
            <a:avLst/>
          </a:prstGeom>
          <a:noFill/>
        </p:spPr>
        <p:txBody>
          <a:bodyPr wrap="square" rtlCol="0">
            <a:spAutoFit/>
          </a:bodyPr>
          <a:lstStyle/>
          <a:p>
            <a:r>
              <a:rPr lang="cs-CZ" sz="1400" b="0" dirty="0" smtClean="0"/>
              <a:t>Zobrazena celková spokojenost s poskytovanou péčí podle oddělení</a:t>
            </a:r>
          </a:p>
          <a:p>
            <a:r>
              <a:rPr lang="cs-CZ" sz="1400" b="0" dirty="0" smtClean="0"/>
              <a:t>Oddělení řazena sestupně podle celkové spokojenosti</a:t>
            </a:r>
            <a:endParaRPr lang="cs-CZ" sz="1400" b="0" dirty="0"/>
          </a:p>
        </p:txBody>
      </p:sp>
    </p:spTree>
    <p:extLst>
      <p:ext uri="{BB962C8B-B14F-4D97-AF65-F5344CB8AC3E}">
        <p14:creationId xmlns="" xmlns:p14="http://schemas.microsoft.com/office/powerpoint/2010/main" val="3758587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b="1" dirty="0" smtClean="0"/>
              <a:t>Celková</a:t>
            </a:r>
            <a:r>
              <a:rPr lang="en-US" sz="2400" b="1" dirty="0" smtClean="0"/>
              <a:t> </a:t>
            </a:r>
            <a:r>
              <a:rPr lang="cs-CZ" sz="2400" b="1" dirty="0" smtClean="0"/>
              <a:t>spokojenost</a:t>
            </a:r>
            <a:br>
              <a:rPr lang="cs-CZ" sz="2400" b="1" dirty="0" smtClean="0"/>
            </a:br>
            <a:r>
              <a:rPr lang="en-US" sz="2000" dirty="0" smtClean="0"/>
              <a:t>FN OLOMOUC</a:t>
            </a:r>
            <a:r>
              <a:rPr lang="cs-CZ" sz="2000" dirty="0" smtClean="0"/>
              <a:t> </a:t>
            </a:r>
            <a:r>
              <a:rPr lang="cs-CZ" sz="2000" b="1" dirty="0" smtClean="0"/>
              <a:t>– ČASOVÉ SROVNÁNÍ</a:t>
            </a:r>
            <a:endParaRPr lang="en-US" sz="2000" b="1" dirty="0">
              <a:solidFill>
                <a:srgbClr val="FF0000"/>
              </a:solidFill>
            </a:endParaRPr>
          </a:p>
        </p:txBody>
      </p:sp>
      <p:graphicFrame>
        <p:nvGraphicFramePr>
          <p:cNvPr id="11" name="Object 2"/>
          <p:cNvGraphicFramePr>
            <a:graphicFrameLocks noChangeAspect="1"/>
          </p:cNvGraphicFramePr>
          <p:nvPr/>
        </p:nvGraphicFramePr>
        <p:xfrm>
          <a:off x="3131840" y="1178909"/>
          <a:ext cx="4142076" cy="5256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oup 164"/>
          <p:cNvGraphicFramePr>
            <a:graphicFrameLocks noGrp="1"/>
          </p:cNvGraphicFramePr>
          <p:nvPr/>
        </p:nvGraphicFramePr>
        <p:xfrm>
          <a:off x="395536" y="1202437"/>
          <a:ext cx="2912428" cy="5394915"/>
        </p:xfrm>
        <a:graphic>
          <a:graphicData uri="http://schemas.openxmlformats.org/drawingml/2006/table">
            <a:tbl>
              <a:tblPr/>
              <a:tblGrid>
                <a:gridCol w="2912428"/>
              </a:tblGrid>
              <a:tr h="599435">
                <a:tc>
                  <a:txBody>
                    <a:bodyPr/>
                    <a:lstStyle/>
                    <a:p>
                      <a:pPr algn="r" fontAlgn="b"/>
                      <a:r>
                        <a:rPr lang="cs-CZ" sz="1200" b="0" i="0" u="none" strike="noStrike" dirty="0" smtClean="0">
                          <a:solidFill>
                            <a:srgbClr val="333399"/>
                          </a:solidFill>
                          <a:latin typeface="Arial" pitchFamily="34" charset="0"/>
                          <a:cs typeface="Arial" pitchFamily="34" charset="0"/>
                        </a:rPr>
                        <a:t>Celková spokojenost</a:t>
                      </a:r>
                      <a:endParaRPr lang="cs-CZ" sz="1200" b="0" i="0" u="none" strike="noStrike" dirty="0">
                        <a:solidFill>
                          <a:srgbClr val="333399"/>
                        </a:solidFill>
                        <a:latin typeface="Arial" pitchFamily="34" charset="0"/>
                        <a:cs typeface="Arial" pitchFamily="34" charset="0"/>
                      </a:endParaRPr>
                    </a:p>
                  </a:txBody>
                  <a:tcPr marL="9525" marR="9525" marT="9525" marB="0" anchor="ctr">
                    <a:lnL cap="flat">
                      <a:noFill/>
                    </a:lnL>
                    <a:lnR cap="flat">
                      <a:noFill/>
                    </a:lnR>
                    <a:lnT cap="flat">
                      <a:noFill/>
                    </a:lnT>
                    <a:lnB>
                      <a:noFill/>
                    </a:lnB>
                    <a:lnTlToBr>
                      <a:noFill/>
                    </a:lnTlToBr>
                    <a:lnBlToTr>
                      <a:noFill/>
                    </a:lnBlToTr>
                    <a:noFill/>
                  </a:tcPr>
                </a:tc>
              </a:tr>
              <a:tr h="599435">
                <a:tc>
                  <a:txBody>
                    <a:bodyPr/>
                    <a:lstStyle/>
                    <a:p>
                      <a:pPr algn="r" fontAlgn="b"/>
                      <a:r>
                        <a:rPr lang="cs-CZ" sz="1200" b="0" i="0" u="none" strike="noStrike" dirty="0">
                          <a:solidFill>
                            <a:srgbClr val="333399"/>
                          </a:solidFill>
                          <a:latin typeface="Arial" pitchFamily="34" charset="0"/>
                          <a:cs typeface="Arial" pitchFamily="34" charset="0"/>
                        </a:rPr>
                        <a:t>Přijetí do </a:t>
                      </a:r>
                      <a:r>
                        <a:rPr lang="cs-CZ" sz="1200" b="0" i="0" u="none" strike="noStrike" dirty="0" smtClean="0">
                          <a:solidFill>
                            <a:srgbClr val="333399"/>
                          </a:solidFill>
                          <a:latin typeface="Arial" pitchFamily="34" charset="0"/>
                          <a:cs typeface="Arial" pitchFamily="34" charset="0"/>
                        </a:rPr>
                        <a:t>nemocnice</a:t>
                      </a:r>
                      <a:endParaRPr lang="cs-CZ" sz="1200" b="0" i="0" u="none" strike="noStrike" dirty="0">
                        <a:solidFill>
                          <a:srgbClr val="333399"/>
                        </a:solidFill>
                        <a:latin typeface="Arial" pitchFamily="34" charset="0"/>
                        <a:cs typeface="Arial" pitchFamily="34" charset="0"/>
                      </a:endParaRPr>
                    </a:p>
                  </a:txBody>
                  <a:tcPr marL="9525" marR="9525" marT="9525" marB="0" anchor="ctr">
                    <a:lnL cap="flat">
                      <a:noFill/>
                    </a:lnL>
                    <a:lnR cap="flat">
                      <a:noFill/>
                    </a:lnR>
                    <a:lnT>
                      <a:noFill/>
                    </a:lnT>
                    <a:lnB>
                      <a:noFill/>
                    </a:lnB>
                    <a:lnTlToBr>
                      <a:noFill/>
                    </a:lnTlToBr>
                    <a:lnBlToTr>
                      <a:noFill/>
                    </a:lnBlToTr>
                    <a:noFill/>
                  </a:tcPr>
                </a:tc>
              </a:tr>
              <a:tr h="599435">
                <a:tc>
                  <a:txBody>
                    <a:bodyPr/>
                    <a:lstStyle/>
                    <a:p>
                      <a:pPr algn="r" fontAlgn="b"/>
                      <a:r>
                        <a:rPr lang="cs-CZ" sz="1200" b="0" i="0" u="none" strike="noStrike" dirty="0">
                          <a:solidFill>
                            <a:srgbClr val="333399"/>
                          </a:solidFill>
                          <a:latin typeface="Arial" pitchFamily="34" charset="0"/>
                          <a:cs typeface="Arial" pitchFamily="34" charset="0"/>
                        </a:rPr>
                        <a:t>Respekt, ohled, úcta</a:t>
                      </a:r>
                    </a:p>
                  </a:txBody>
                  <a:tcPr marL="9525" marR="9525" marT="9525" marB="0" anchor="ctr">
                    <a:lnL cap="flat">
                      <a:noFill/>
                    </a:lnL>
                    <a:lnR cap="flat">
                      <a:noFill/>
                    </a:lnR>
                    <a:lnT>
                      <a:noFill/>
                    </a:lnT>
                    <a:lnB>
                      <a:noFill/>
                    </a:lnB>
                    <a:lnTlToBr>
                      <a:noFill/>
                    </a:lnTlToBr>
                    <a:lnBlToTr>
                      <a:noFill/>
                    </a:lnBlToTr>
                    <a:noFill/>
                  </a:tcPr>
                </a:tc>
              </a:tr>
              <a:tr h="599435">
                <a:tc>
                  <a:txBody>
                    <a:bodyPr/>
                    <a:lstStyle/>
                    <a:p>
                      <a:pPr algn="r" fontAlgn="b"/>
                      <a:r>
                        <a:rPr lang="cs-CZ" sz="1200" b="0" i="0" u="none" strike="noStrike" dirty="0">
                          <a:solidFill>
                            <a:srgbClr val="333399"/>
                          </a:solidFill>
                          <a:latin typeface="Arial" pitchFamily="34" charset="0"/>
                          <a:cs typeface="Arial" pitchFamily="34" charset="0"/>
                        </a:rPr>
                        <a:t>Koordinace a integrace péče</a:t>
                      </a:r>
                    </a:p>
                  </a:txBody>
                  <a:tcPr marL="9525" marR="9525" marT="9525" marB="0" anchor="ctr">
                    <a:lnL cap="flat">
                      <a:noFill/>
                    </a:lnL>
                    <a:lnR cap="flat">
                      <a:noFill/>
                    </a:lnR>
                    <a:lnT>
                      <a:noFill/>
                    </a:lnT>
                    <a:lnB>
                      <a:noFill/>
                    </a:lnB>
                    <a:lnTlToBr>
                      <a:noFill/>
                    </a:lnTlToBr>
                    <a:lnBlToTr>
                      <a:noFill/>
                    </a:lnBlToTr>
                    <a:noFill/>
                  </a:tcPr>
                </a:tc>
              </a:tr>
              <a:tr h="599435">
                <a:tc>
                  <a:txBody>
                    <a:bodyPr/>
                    <a:lstStyle/>
                    <a:p>
                      <a:pPr algn="r" fontAlgn="b"/>
                      <a:r>
                        <a:rPr lang="cs-CZ" sz="1200" b="0" i="0" u="none" strike="noStrike" dirty="0">
                          <a:solidFill>
                            <a:srgbClr val="333399"/>
                          </a:solidFill>
                          <a:latin typeface="Arial" pitchFamily="34" charset="0"/>
                          <a:cs typeface="Arial" pitchFamily="34" charset="0"/>
                        </a:rPr>
                        <a:t>Informace</a:t>
                      </a:r>
                    </a:p>
                  </a:txBody>
                  <a:tcPr marL="9525" marR="9525" marT="9525" marB="0" anchor="ctr">
                    <a:lnL cap="flat">
                      <a:noFill/>
                    </a:lnL>
                    <a:lnR cap="flat">
                      <a:noFill/>
                    </a:lnR>
                    <a:lnT>
                      <a:noFill/>
                    </a:lnT>
                    <a:lnB>
                      <a:noFill/>
                    </a:lnB>
                    <a:lnTlToBr>
                      <a:noFill/>
                    </a:lnTlToBr>
                    <a:lnBlToTr>
                      <a:noFill/>
                    </a:lnBlToTr>
                    <a:noFill/>
                  </a:tcPr>
                </a:tc>
              </a:tr>
              <a:tr h="599435">
                <a:tc>
                  <a:txBody>
                    <a:bodyPr/>
                    <a:lstStyle/>
                    <a:p>
                      <a:pPr algn="r" fontAlgn="b"/>
                      <a:r>
                        <a:rPr lang="cs-CZ" sz="1200" b="0" i="0" u="none" strike="noStrike" dirty="0">
                          <a:solidFill>
                            <a:srgbClr val="333399"/>
                          </a:solidFill>
                          <a:latin typeface="Arial" pitchFamily="34" charset="0"/>
                          <a:cs typeface="Arial" pitchFamily="34" charset="0"/>
                        </a:rPr>
                        <a:t>Tělesné pohodlí</a:t>
                      </a:r>
                    </a:p>
                  </a:txBody>
                  <a:tcPr marL="9525" marR="9525" marT="9525" marB="0" anchor="ctr">
                    <a:lnL cap="flat">
                      <a:noFill/>
                    </a:lnL>
                    <a:lnR cap="flat">
                      <a:noFill/>
                    </a:lnR>
                    <a:lnT>
                      <a:noFill/>
                    </a:lnT>
                    <a:lnB>
                      <a:noFill/>
                    </a:lnB>
                    <a:lnTlToBr>
                      <a:noFill/>
                    </a:lnTlToBr>
                    <a:lnBlToTr>
                      <a:noFill/>
                    </a:lnBlToTr>
                    <a:noFill/>
                  </a:tcPr>
                </a:tc>
              </a:tr>
              <a:tr h="599435">
                <a:tc>
                  <a:txBody>
                    <a:bodyPr/>
                    <a:lstStyle/>
                    <a:p>
                      <a:pPr algn="r" fontAlgn="b"/>
                      <a:r>
                        <a:rPr lang="cs-CZ" sz="1200" b="0" i="0" u="none" strike="noStrike" dirty="0">
                          <a:solidFill>
                            <a:srgbClr val="333399"/>
                          </a:solidFill>
                          <a:latin typeface="Arial" pitchFamily="34" charset="0"/>
                          <a:cs typeface="Arial" pitchFamily="34" charset="0"/>
                        </a:rPr>
                        <a:t>Citová opora</a:t>
                      </a:r>
                    </a:p>
                  </a:txBody>
                  <a:tcPr marL="9525" marR="9525" marT="9525" marB="0" anchor="ctr">
                    <a:lnL cap="flat">
                      <a:noFill/>
                    </a:lnL>
                    <a:lnR cap="flat">
                      <a:noFill/>
                    </a:lnR>
                    <a:lnT>
                      <a:noFill/>
                    </a:lnT>
                    <a:lnB>
                      <a:noFill/>
                    </a:lnB>
                    <a:lnTlToBr>
                      <a:noFill/>
                    </a:lnTlToBr>
                    <a:lnBlToTr>
                      <a:noFill/>
                    </a:lnBlToTr>
                    <a:noFill/>
                  </a:tcPr>
                </a:tc>
              </a:tr>
              <a:tr h="599435">
                <a:tc>
                  <a:txBody>
                    <a:bodyPr/>
                    <a:lstStyle/>
                    <a:p>
                      <a:pPr algn="r" fontAlgn="b"/>
                      <a:r>
                        <a:rPr lang="cs-CZ" sz="1200" b="0" i="0" u="none" strike="noStrike" dirty="0">
                          <a:solidFill>
                            <a:srgbClr val="333399"/>
                          </a:solidFill>
                          <a:latin typeface="Arial" pitchFamily="34" charset="0"/>
                          <a:cs typeface="Arial" pitchFamily="34" charset="0"/>
                        </a:rPr>
                        <a:t>Zapojení rodiny</a:t>
                      </a:r>
                    </a:p>
                  </a:txBody>
                  <a:tcPr marL="9525" marR="9525" marT="9525" marB="0" anchor="ctr">
                    <a:lnL cap="flat">
                      <a:noFill/>
                    </a:lnL>
                    <a:lnR cap="flat">
                      <a:noFill/>
                    </a:lnR>
                    <a:lnT>
                      <a:noFill/>
                    </a:lnT>
                    <a:lnB>
                      <a:noFill/>
                    </a:lnB>
                    <a:lnTlToBr>
                      <a:noFill/>
                    </a:lnTlToBr>
                    <a:lnBlToTr>
                      <a:noFill/>
                    </a:lnBlToTr>
                    <a:noFill/>
                  </a:tcPr>
                </a:tc>
              </a:tr>
              <a:tr h="599435">
                <a:tc>
                  <a:txBody>
                    <a:bodyPr/>
                    <a:lstStyle/>
                    <a:p>
                      <a:pPr algn="r" fontAlgn="b"/>
                      <a:r>
                        <a:rPr lang="cs-CZ" sz="1200" b="0" i="0" u="none" strike="noStrike" dirty="0">
                          <a:solidFill>
                            <a:srgbClr val="333399"/>
                          </a:solidFill>
                          <a:latin typeface="Arial" pitchFamily="34" charset="0"/>
                          <a:cs typeface="Arial" pitchFamily="34" charset="0"/>
                        </a:rPr>
                        <a:t>Propuštění a pokračování péče</a:t>
                      </a:r>
                    </a:p>
                  </a:txBody>
                  <a:tcPr marL="9525" marR="9525" marT="9525" marB="0" anchor="ctr">
                    <a:lnL cap="flat">
                      <a:noFill/>
                    </a:lnL>
                    <a:lnR cap="flat">
                      <a:noFill/>
                    </a:lnR>
                    <a:lnT>
                      <a:noFill/>
                    </a:lnT>
                    <a:lnB>
                      <a:noFill/>
                    </a:lnB>
                    <a:lnTlToBr>
                      <a:noFill/>
                    </a:lnTlToBr>
                    <a:lnBlToTr>
                      <a:noFill/>
                    </a:lnBlToTr>
                    <a:noFill/>
                  </a:tcPr>
                </a:tc>
              </a:tr>
            </a:tbl>
          </a:graphicData>
        </a:graphic>
      </p:graphicFrame>
      <p:sp>
        <p:nvSpPr>
          <p:cNvPr id="15" name="TextovéPole 14"/>
          <p:cNvSpPr txBox="1"/>
          <p:nvPr/>
        </p:nvSpPr>
        <p:spPr>
          <a:xfrm>
            <a:off x="6444208" y="2996952"/>
            <a:ext cx="2699792" cy="1815882"/>
          </a:xfrm>
          <a:prstGeom prst="rect">
            <a:avLst/>
          </a:prstGeom>
          <a:noFill/>
        </p:spPr>
        <p:txBody>
          <a:bodyPr wrap="square" rtlCol="0">
            <a:spAutoFit/>
          </a:bodyPr>
          <a:lstStyle/>
          <a:p>
            <a:r>
              <a:rPr lang="cs-CZ" sz="1400" b="0" dirty="0" smtClean="0"/>
              <a:t>V čase nedošlo </a:t>
            </a:r>
            <a:br>
              <a:rPr lang="cs-CZ" sz="1400" b="0" dirty="0" smtClean="0"/>
            </a:br>
            <a:r>
              <a:rPr lang="cs-CZ" sz="1400" b="0" dirty="0" smtClean="0"/>
              <a:t>k významnějším posunům </a:t>
            </a:r>
            <a:br>
              <a:rPr lang="cs-CZ" sz="1400" b="0" dirty="0" smtClean="0"/>
            </a:br>
            <a:r>
              <a:rPr lang="cs-CZ" sz="1400" b="0" dirty="0" smtClean="0"/>
              <a:t>v celkovém hodnocení spokojenosti s poskytovanou péčí, a to jak na celkové úrovni, tak také na úrovni jednotlivých dimenzí. </a:t>
            </a:r>
          </a:p>
          <a:p>
            <a:endParaRPr lang="cs-CZ" sz="1400" b="0" dirty="0" smtClean="0"/>
          </a:p>
        </p:txBody>
      </p:sp>
      <p:sp>
        <p:nvSpPr>
          <p:cNvPr id="16" name="Obdélník 15"/>
          <p:cNvSpPr/>
          <p:nvPr/>
        </p:nvSpPr>
        <p:spPr bwMode="auto">
          <a:xfrm>
            <a:off x="1331640" y="1233501"/>
            <a:ext cx="5112568" cy="43204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sp>
        <p:nvSpPr>
          <p:cNvPr id="17" name="TextovéPole 16"/>
          <p:cNvSpPr txBox="1"/>
          <p:nvPr/>
        </p:nvSpPr>
        <p:spPr>
          <a:xfrm>
            <a:off x="3361512" y="936016"/>
            <a:ext cx="2952328" cy="246221"/>
          </a:xfrm>
          <a:prstGeom prst="rect">
            <a:avLst/>
          </a:prstGeom>
          <a:noFill/>
        </p:spPr>
        <p:txBody>
          <a:bodyPr wrap="square" rtlCol="0">
            <a:spAutoFit/>
          </a:bodyPr>
          <a:lstStyle/>
          <a:p>
            <a:pPr algn="ctr"/>
            <a:r>
              <a:rPr lang="cs-CZ" sz="1000" b="0" dirty="0" smtClean="0"/>
              <a:t>Průměrné hodnocení</a:t>
            </a:r>
            <a:endParaRPr lang="cs-CZ" sz="10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3853" name="Group 125"/>
          <p:cNvGraphicFramePr>
            <a:graphicFrameLocks noGrp="1"/>
          </p:cNvGraphicFramePr>
          <p:nvPr/>
        </p:nvGraphicFramePr>
        <p:xfrm>
          <a:off x="166688" y="942975"/>
          <a:ext cx="8797800" cy="5385816"/>
        </p:xfrm>
        <a:graphic>
          <a:graphicData uri="http://schemas.openxmlformats.org/drawingml/2006/table">
            <a:tbl>
              <a:tblPr/>
              <a:tblGrid>
                <a:gridCol w="8797800"/>
              </a:tblGrid>
              <a:tr h="242768">
                <a:tc>
                  <a:txBody>
                    <a:bodyPr/>
                    <a:lstStyle/>
                    <a:p>
                      <a:pPr marL="0" marR="0" lvl="0" indent="0" algn="l" defTabSz="914400" rtl="0" eaLnBrk="0" fontAlgn="base" latinLnBrk="0" hangingPunct="0">
                        <a:lnSpc>
                          <a:spcPts val="1800"/>
                        </a:lnSpc>
                        <a:spcBef>
                          <a:spcPct val="20000"/>
                        </a:spcBef>
                        <a:spcAft>
                          <a:spcPct val="0"/>
                        </a:spcAft>
                        <a:buClrTx/>
                        <a:buSzTx/>
                        <a:buFontTx/>
                        <a:buNone/>
                        <a:tabLst/>
                      </a:pPr>
                      <a:r>
                        <a:rPr kumimoji="0" lang="cs-CZ" sz="1200" b="1" i="0" u="none" strike="noStrike" cap="none" normalizeH="0" baseline="0" dirty="0" smtClean="0">
                          <a:ln>
                            <a:noFill/>
                          </a:ln>
                          <a:solidFill>
                            <a:schemeClr val="bg1"/>
                          </a:solidFill>
                          <a:effectLst/>
                          <a:latin typeface="Arial" charset="0"/>
                        </a:rPr>
                        <a:t>Hlavní zjištění</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333399"/>
                    </a:solidFill>
                  </a:tcPr>
                </a:tc>
              </a:tr>
              <a:tr h="1607695">
                <a:tc>
                  <a:txBody>
                    <a:bodyPr/>
                    <a:lstStyle/>
                    <a:p>
                      <a:pPr marL="180975" marR="0" lvl="0" indent="-180975" algn="l" defTabSz="914400" rtl="0" eaLnBrk="0" fontAlgn="base" latinLnBrk="0" hangingPunct="0">
                        <a:lnSpc>
                          <a:spcPts val="18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Přijetí do nemocnice</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Z pohledu přijetí do nemocnice je spokojeno 80 % pacientů. Velmi pozitivně pacienti vnímají dobu čekání na přijetí vzhledem ke svému zdravotnímu stavu, případné zhoršení potíží v průběhu čekání na přijetí do nemocnice, dodržení termínů, dostatek informací o zdravotním stavu, dalším průběhu léčby a také dobu čekání na uložení na lůžko. Naopak nízká spokojenost je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s oblastmi dojmu z prvního kontaktu se zařízením a organizací a plynulostí přijetí do nemocnice.</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V rámci jednotlivých oddělení se spokojenost s touto dimenzí různí. Nejvíce spokojeni jsou pacienti z oddělení 54, 40 a 44. Naopak v nejnižší míře jsou s přijetím do nemocnice spokojeni pacienti léčení na odděleních 31B, 34 a 18.</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234764">
                <a:tc>
                  <a:txBody>
                    <a:bodyPr/>
                    <a:lstStyle/>
                    <a:p>
                      <a:pPr marL="180975" marR="0" lvl="0" indent="-180975" algn="l" defTabSz="914400" rtl="0" eaLnBrk="0" fontAlgn="base" latinLnBrk="0" hangingPunct="0">
                        <a:lnSpc>
                          <a:spcPts val="18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Respekt, ohled, úcta</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V tomto ohledu je s poskytovanou péčí spokojeno 80 % pacientů. Jako velmi silnou stránku pacienti vnímají způsob komunikace před pacientem ze strany sestry i ze strany lékaře a také důvěru k ošetřujícím sestrám. Naopak podprůměrný podíl pacientů deklaruje spokojenost v oblastech znalosti ošetřujícího lékaře a zapojení do rozhodování o vlastní léčbě.</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Mezi odděleními jsou patrné rozdíly,. Nejvyšší spokojenost s touto dimenzí deklarují pacienti léčení na odděleních 54, 10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a 43. Naopak nejnižší spokojenost je patrná mezi pacienty léčenými na odděleních 31B, 18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561037">
                <a:tc>
                  <a:txBody>
                    <a:bodyPr/>
                    <a:lstStyle/>
                    <a:p>
                      <a:pPr marL="180975" marR="0" lvl="0" indent="-180975" algn="l" defTabSz="914400" rtl="0" eaLnBrk="0" fontAlgn="base" latinLnBrk="0" hangingPunct="0">
                        <a:lnSpc>
                          <a:spcPts val="18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Koordinace a integrace péče</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Celkově je s touto oblastí spokojeno 78 % pacientů, což představuje spíše nižší hodnocení. Nejvyšší spokojenost pacienti deklarují v oblastech kontinuity informací ze strany zdravotnického personálu, dosažitelnosti zdravotnického personálu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a dostatku soukromí během vyšetření nebo léčby. Naopak podprůměrné hodnocení vykazuje oblast celkového hodnocení péče. </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Mezi odděleními jsou ve spokojenosti s touto dimenzí patrné rozdíly. Nejvyšší spokojenost deklarují pacienti léčení na odděleních 54, 40 a 43. Naopak výrazně podprůměrnou spokojenost deklarují pacienti léčení na odděleních 31B, 18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
        <p:nvSpPr>
          <p:cNvPr id="5"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Shrnutí hlavních zjištění</a:t>
            </a:r>
          </a:p>
          <a:p>
            <a:pPr eaLnBrk="0" hangingPunct="0"/>
            <a:r>
              <a:rPr lang="en-US" sz="2000" dirty="0" smtClean="0"/>
              <a:t>FN OLOMOUC</a:t>
            </a:r>
            <a:endParaRPr lang="cs-CZ" sz="2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a:t>
            </a:r>
            <a:r>
              <a:rPr lang="en-US" sz="2400" b="1" dirty="0" smtClean="0"/>
              <a:t>spokojenost</a:t>
            </a:r>
            <a:r>
              <a:rPr lang="cs-CZ" sz="2400" b="1" dirty="0" smtClean="0"/>
              <a:t> – podle věku</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20291510"/>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70255919"/>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1968500"/>
                <a:gridCol w="1968500"/>
                <a:gridCol w="1968500"/>
                <a:gridCol w="1968500"/>
              </a:tblGrid>
              <a:tr h="1442410">
                <a:tc>
                  <a:txBody>
                    <a:bodyPr/>
                    <a:lstStyle/>
                    <a:p>
                      <a:pPr algn="ctr"/>
                      <a:r>
                        <a:rPr lang="en-US" sz="1400" b="1" dirty="0" smtClean="0">
                          <a:solidFill>
                            <a:srgbClr val="333399"/>
                          </a:solidFill>
                        </a:rPr>
                        <a:t>71 a </a:t>
                      </a:r>
                      <a:r>
                        <a:rPr lang="en-US" sz="1400" b="1" dirty="0" err="1" smtClean="0">
                          <a:solidFill>
                            <a:srgbClr val="333399"/>
                          </a:solidFill>
                        </a:rPr>
                        <a:t>více</a:t>
                      </a:r>
                      <a:r>
                        <a:rPr lang="en-US" sz="1400" b="1" dirty="0" smtClean="0">
                          <a:solidFill>
                            <a:srgbClr val="333399"/>
                          </a:solidFill>
                        </a:rPr>
                        <a:t> let</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51 - 70 let</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31 - 50 let</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Do 30 let</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230385439"/>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1968500"/>
                <a:gridCol w="1968500"/>
                <a:gridCol w="1968500"/>
                <a:gridCol w="1968500"/>
              </a:tblGrid>
              <a:tr h="214314">
                <a:tc>
                  <a:txBody>
                    <a:bodyPr/>
                    <a:lstStyle/>
                    <a:p>
                      <a:pPr algn="ctr"/>
                      <a:r>
                        <a:rPr lang="cs-CZ" sz="800" b="0" smtClean="0">
                          <a:solidFill>
                            <a:srgbClr val="333399"/>
                          </a:solidFill>
                        </a:rPr>
                        <a:t>n=322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771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251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098422428"/>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1968500"/>
                <a:gridCol w="1968500"/>
                <a:gridCol w="1968500"/>
                <a:gridCol w="1968500"/>
              </a:tblGrid>
              <a:tr h="329894">
                <a:tc>
                  <a:txBody>
                    <a:bodyPr/>
                    <a:lstStyle/>
                    <a:p>
                      <a:pPr algn="ctr"/>
                      <a:r>
                        <a:rPr lang="en-US" sz="1400" b="1" dirty="0" smtClean="0">
                          <a:solidFill>
                            <a:srgbClr val="333399"/>
                          </a:solidFill>
                        </a:rPr>
                        <a:t>82,4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TextovéPole 8"/>
          <p:cNvSpPr txBox="1"/>
          <p:nvPr/>
        </p:nvSpPr>
        <p:spPr>
          <a:xfrm>
            <a:off x="539552" y="5805264"/>
            <a:ext cx="8604448" cy="523220"/>
          </a:xfrm>
          <a:prstGeom prst="rect">
            <a:avLst/>
          </a:prstGeom>
          <a:noFill/>
        </p:spPr>
        <p:txBody>
          <a:bodyPr wrap="square" rtlCol="0">
            <a:spAutoFit/>
          </a:bodyPr>
          <a:lstStyle/>
          <a:p>
            <a:r>
              <a:rPr lang="cs-CZ" sz="1400" b="0" dirty="0" smtClean="0"/>
              <a:t>Zobrazena celková spokojenost s poskytovanou péčí podle věku</a:t>
            </a:r>
          </a:p>
          <a:p>
            <a:r>
              <a:rPr lang="cs-CZ" sz="1400" b="0" dirty="0" smtClean="0"/>
              <a:t>Věkové kategorie řazeny sestupně podle celkové spokojenosti</a:t>
            </a:r>
            <a:endParaRPr lang="cs-CZ" sz="1400" b="0" dirty="0"/>
          </a:p>
        </p:txBody>
      </p:sp>
      <p:cxnSp>
        <p:nvCxnSpPr>
          <p:cNvPr id="10" name="Přímá spojovací čára 9"/>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039230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a:t>
            </a:r>
            <a:r>
              <a:rPr lang="en-US" sz="2400" b="1" dirty="0" smtClean="0"/>
              <a:t>spokojenost</a:t>
            </a:r>
            <a:r>
              <a:rPr lang="cs-CZ" sz="2400" b="1" dirty="0" smtClean="0"/>
              <a:t> – podle pohlaví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51482593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1959540"/>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3937000"/>
                <a:gridCol w="3937000"/>
              </a:tblGrid>
              <a:tr h="1442410">
                <a:tc>
                  <a:txBody>
                    <a:bodyPr/>
                    <a:lstStyle/>
                    <a:p>
                      <a:pPr algn="ctr"/>
                      <a:r>
                        <a:rPr lang="en-US" sz="1400" b="1" dirty="0" err="1" smtClean="0">
                          <a:solidFill>
                            <a:srgbClr val="333399"/>
                          </a:solidFill>
                        </a:rPr>
                        <a:t>Muž</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Žena</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966536247"/>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3937000"/>
                <a:gridCol w="3937000"/>
              </a:tblGrid>
              <a:tr h="214314">
                <a:tc>
                  <a:txBody>
                    <a:bodyPr/>
                    <a:lstStyle/>
                    <a:p>
                      <a:pPr algn="ctr"/>
                      <a:r>
                        <a:rPr lang="cs-CZ" sz="800" b="0" smtClean="0">
                          <a:solidFill>
                            <a:srgbClr val="333399"/>
                          </a:solidFill>
                        </a:rPr>
                        <a:t>n=939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971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4012644485"/>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3937000"/>
                <a:gridCol w="3937000"/>
              </a:tblGrid>
              <a:tr h="329894">
                <a:tc>
                  <a:txBody>
                    <a:bodyPr/>
                    <a:lstStyle/>
                    <a:p>
                      <a:pPr algn="ctr"/>
                      <a:r>
                        <a:rPr lang="en-US" sz="1400" b="1" smtClean="0">
                          <a:solidFill>
                            <a:srgbClr val="333399"/>
                          </a:solidFill>
                        </a:rPr>
                        <a:t>82,1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TextovéPole 8"/>
          <p:cNvSpPr txBox="1"/>
          <p:nvPr/>
        </p:nvSpPr>
        <p:spPr>
          <a:xfrm>
            <a:off x="539552" y="5805264"/>
            <a:ext cx="8604448" cy="523220"/>
          </a:xfrm>
          <a:prstGeom prst="rect">
            <a:avLst/>
          </a:prstGeom>
          <a:noFill/>
        </p:spPr>
        <p:txBody>
          <a:bodyPr wrap="square" rtlCol="0">
            <a:spAutoFit/>
          </a:bodyPr>
          <a:lstStyle/>
          <a:p>
            <a:r>
              <a:rPr lang="cs-CZ" sz="1400" b="0" dirty="0" smtClean="0"/>
              <a:t>Zobrazena celková spokojenost s poskytovanou péčí podle pohlaví</a:t>
            </a:r>
          </a:p>
          <a:p>
            <a:r>
              <a:rPr lang="cs-CZ" sz="1400" dirty="0" smtClean="0"/>
              <a:t>K</a:t>
            </a:r>
            <a:r>
              <a:rPr lang="cs-CZ" sz="1400" b="0" dirty="0" smtClean="0"/>
              <a:t>ategorie řazeny sestupně podle celkové spokojenosti</a:t>
            </a:r>
            <a:endParaRPr lang="cs-CZ" sz="1400" b="0" dirty="0"/>
          </a:p>
        </p:txBody>
      </p:sp>
      <p:cxnSp>
        <p:nvCxnSpPr>
          <p:cNvPr id="10" name="Přímá spojovací čára 9"/>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744824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a:t>
            </a:r>
            <a:r>
              <a:rPr lang="en-US" sz="2400" b="1" dirty="0" smtClean="0"/>
              <a:t>spokojenost</a:t>
            </a:r>
            <a:r>
              <a:rPr lang="cs-CZ" sz="2400" b="1" dirty="0" smtClean="0"/>
              <a:t> – podle vzdělání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011306012"/>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539359120"/>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1968500"/>
                <a:gridCol w="1968500"/>
                <a:gridCol w="1968500"/>
                <a:gridCol w="1968500"/>
              </a:tblGrid>
              <a:tr h="1442410">
                <a:tc>
                  <a:txBody>
                    <a:bodyPr/>
                    <a:lstStyle/>
                    <a:p>
                      <a:pPr algn="ctr"/>
                      <a:r>
                        <a:rPr lang="en-US" sz="1400" b="1" dirty="0" err="1" smtClean="0">
                          <a:solidFill>
                            <a:srgbClr val="333399"/>
                          </a:solidFill>
                        </a:rPr>
                        <a:t>Základní</a:t>
                      </a:r>
                      <a:r>
                        <a:rPr lang="en-US" sz="1400" b="1" dirty="0" smtClean="0">
                          <a:solidFill>
                            <a:srgbClr val="333399"/>
                          </a:solidFill>
                        </a:rPr>
                        <a:t> </a:t>
                      </a:r>
                      <a:r>
                        <a:rPr lang="en-US" sz="1400" b="1" dirty="0" err="1" smtClean="0">
                          <a:solidFill>
                            <a:srgbClr val="333399"/>
                          </a:solidFill>
                        </a:rPr>
                        <a:t>bez</a:t>
                      </a:r>
                      <a:r>
                        <a:rPr lang="en-US" sz="1400" b="1" dirty="0" smtClean="0">
                          <a:solidFill>
                            <a:srgbClr val="333399"/>
                          </a:solidFill>
                        </a:rPr>
                        <a:t> </a:t>
                      </a:r>
                      <a:r>
                        <a:rPr lang="en-US" sz="1400" b="1" dirty="0" err="1" smtClean="0">
                          <a:solidFill>
                            <a:srgbClr val="333399"/>
                          </a:solidFill>
                        </a:rPr>
                        <a:t>vyučení</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Vyučení bez maturity</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Vysokoškolské</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Maturita</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695599440"/>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1968500"/>
                <a:gridCol w="1968500"/>
                <a:gridCol w="1968500"/>
                <a:gridCol w="1968500"/>
              </a:tblGrid>
              <a:tr h="214314">
                <a:tc>
                  <a:txBody>
                    <a:bodyPr/>
                    <a:lstStyle/>
                    <a:p>
                      <a:pPr algn="ctr"/>
                      <a:r>
                        <a:rPr lang="cs-CZ" sz="800" b="0" dirty="0" smtClean="0">
                          <a:solidFill>
                            <a:srgbClr val="333399"/>
                          </a:solidFill>
                        </a:rPr>
                        <a:t>n=233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708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687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308532119"/>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1968500"/>
                <a:gridCol w="1968500"/>
                <a:gridCol w="1968500"/>
                <a:gridCol w="1968500"/>
              </a:tblGrid>
              <a:tr h="329894">
                <a:tc>
                  <a:txBody>
                    <a:bodyPr/>
                    <a:lstStyle/>
                    <a:p>
                      <a:pPr algn="ctr"/>
                      <a:r>
                        <a:rPr lang="en-US" sz="1400" b="1" smtClean="0">
                          <a:solidFill>
                            <a:srgbClr val="333399"/>
                          </a:solidFill>
                        </a:rPr>
                        <a:t>81,9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TextovéPole 8"/>
          <p:cNvSpPr txBox="1"/>
          <p:nvPr/>
        </p:nvSpPr>
        <p:spPr>
          <a:xfrm>
            <a:off x="539552" y="5805264"/>
            <a:ext cx="8604448" cy="523220"/>
          </a:xfrm>
          <a:prstGeom prst="rect">
            <a:avLst/>
          </a:prstGeom>
          <a:noFill/>
        </p:spPr>
        <p:txBody>
          <a:bodyPr wrap="square" rtlCol="0">
            <a:spAutoFit/>
          </a:bodyPr>
          <a:lstStyle/>
          <a:p>
            <a:r>
              <a:rPr lang="cs-CZ" sz="1400" b="0" dirty="0" smtClean="0"/>
              <a:t>Zobrazena celková spokojenost s poskytovanou péčí podle vzdělání</a:t>
            </a:r>
          </a:p>
          <a:p>
            <a:r>
              <a:rPr lang="cs-CZ" sz="1400" b="0" dirty="0" smtClean="0"/>
              <a:t>Vzdělanostní kategorie řazeny sestupně podle celkové spokojenosti</a:t>
            </a:r>
            <a:endParaRPr lang="cs-CZ" sz="1400" b="0" dirty="0"/>
          </a:p>
        </p:txBody>
      </p:sp>
      <p:cxnSp>
        <p:nvCxnSpPr>
          <p:cNvPr id="10" name="Přímá spojovací čára 9"/>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02149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Celková </a:t>
            </a:r>
            <a:r>
              <a:rPr lang="en-US" sz="2400" b="1" dirty="0" smtClean="0"/>
              <a:t>spokojenost</a:t>
            </a:r>
            <a:r>
              <a:rPr lang="cs-CZ" sz="2400" b="1" dirty="0" smtClean="0"/>
              <a:t> – podle typu příjmu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717227801"/>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718994550"/>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3937000"/>
                <a:gridCol w="3937000"/>
              </a:tblGrid>
              <a:tr h="1442410">
                <a:tc>
                  <a:txBody>
                    <a:bodyPr/>
                    <a:lstStyle/>
                    <a:p>
                      <a:pPr algn="ctr"/>
                      <a:r>
                        <a:rPr lang="en-US" sz="1400" b="1" dirty="0" err="1" smtClean="0">
                          <a:solidFill>
                            <a:srgbClr val="333399"/>
                          </a:solidFill>
                        </a:rPr>
                        <a:t>Plánovaný</a:t>
                      </a:r>
                      <a:r>
                        <a:rPr lang="en-US" sz="1400" b="1" dirty="0" smtClean="0">
                          <a:solidFill>
                            <a:srgbClr val="333399"/>
                          </a:solidFill>
                        </a:rPr>
                        <a:t> </a:t>
                      </a:r>
                      <a:r>
                        <a:rPr lang="en-US" sz="1400" b="1" dirty="0" err="1" smtClean="0">
                          <a:solidFill>
                            <a:srgbClr val="333399"/>
                          </a:solidFill>
                        </a:rPr>
                        <a:t>příjem</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Akutní příjem</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50857161"/>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3937000"/>
                <a:gridCol w="3937000"/>
              </a:tblGrid>
              <a:tr h="214314">
                <a:tc>
                  <a:txBody>
                    <a:bodyPr/>
                    <a:lstStyle/>
                    <a:p>
                      <a:pPr algn="ctr"/>
                      <a:r>
                        <a:rPr lang="cs-CZ" sz="800" b="0" smtClean="0">
                          <a:solidFill>
                            <a:srgbClr val="333399"/>
                          </a:solidFill>
                        </a:rPr>
                        <a:t>n=1273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512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746326161"/>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3937000"/>
                <a:gridCol w="3937000"/>
              </a:tblGrid>
              <a:tr h="329894">
                <a:tc>
                  <a:txBody>
                    <a:bodyPr/>
                    <a:lstStyle/>
                    <a:p>
                      <a:pPr algn="ctr"/>
                      <a:r>
                        <a:rPr lang="en-US" sz="1400" b="1" smtClean="0">
                          <a:solidFill>
                            <a:srgbClr val="333399"/>
                          </a:solidFill>
                        </a:rPr>
                        <a:t>80,8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79,4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TextovéPole 8"/>
          <p:cNvSpPr txBox="1"/>
          <p:nvPr/>
        </p:nvSpPr>
        <p:spPr>
          <a:xfrm>
            <a:off x="539552" y="5805264"/>
            <a:ext cx="8604448" cy="523220"/>
          </a:xfrm>
          <a:prstGeom prst="rect">
            <a:avLst/>
          </a:prstGeom>
          <a:noFill/>
        </p:spPr>
        <p:txBody>
          <a:bodyPr wrap="square" rtlCol="0">
            <a:spAutoFit/>
          </a:bodyPr>
          <a:lstStyle/>
          <a:p>
            <a:r>
              <a:rPr lang="cs-CZ" sz="1400" b="0" dirty="0" smtClean="0"/>
              <a:t>Zobrazena celková spokojenost s poskytovanou péčí podle typu příjmu</a:t>
            </a:r>
          </a:p>
          <a:p>
            <a:r>
              <a:rPr lang="cs-CZ" sz="1400" dirty="0" smtClean="0"/>
              <a:t>K</a:t>
            </a:r>
            <a:r>
              <a:rPr lang="cs-CZ" sz="1400" b="0" dirty="0" smtClean="0"/>
              <a:t>ategorie podle typu příjmu řazeny sestupně podle celkové spokojenosti</a:t>
            </a:r>
            <a:endParaRPr lang="cs-CZ" sz="1400" b="0" dirty="0"/>
          </a:p>
        </p:txBody>
      </p:sp>
      <p:cxnSp>
        <p:nvCxnSpPr>
          <p:cNvPr id="10" name="Přímá spojovací čára 9"/>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1316050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p:txBody>
          <a:bodyPr/>
          <a:lstStyle/>
          <a:p>
            <a:pPr eaLnBrk="1" hangingPunct="1"/>
            <a:r>
              <a:rPr lang="cs-CZ" sz="2400" dirty="0" smtClean="0">
                <a:latin typeface="Arial" pitchFamily="34" charset="0"/>
                <a:cs typeface="Arial" pitchFamily="34" charset="0"/>
              </a:rPr>
              <a:t>Hodnocená dimenze kvality péče</a:t>
            </a:r>
            <a:br>
              <a:rPr lang="cs-CZ" sz="2400" dirty="0" smtClean="0">
                <a:latin typeface="Arial" pitchFamily="34" charset="0"/>
                <a:cs typeface="Arial" pitchFamily="34" charset="0"/>
              </a:rPr>
            </a:br>
            <a:r>
              <a:rPr lang="cs-CZ" sz="2000" dirty="0" smtClean="0">
                <a:latin typeface="Arial" pitchFamily="34" charset="0"/>
                <a:cs typeface="Arial" pitchFamily="34" charset="0"/>
              </a:rPr>
              <a:t>ZÁKLADNÍ DIMENZE</a:t>
            </a:r>
            <a:endParaRPr lang="en-US" sz="2000" dirty="0" smtClean="0">
              <a:latin typeface="Arial" pitchFamily="34" charset="0"/>
              <a:cs typeface="Arial" pitchFamily="34" charset="0"/>
            </a:endParaRPr>
          </a:p>
        </p:txBody>
      </p:sp>
      <p:graphicFrame>
        <p:nvGraphicFramePr>
          <p:cNvPr id="4" name="Diagram 3"/>
          <p:cNvGraphicFramePr/>
          <p:nvPr/>
        </p:nvGraphicFramePr>
        <p:xfrm>
          <a:off x="285720" y="1000108"/>
          <a:ext cx="8572560"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85720" y="4000504"/>
          <a:ext cx="8572560"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Přijetí do nemocnice</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669424730"/>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155155317"/>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ctr"/>
                      <a:r>
                        <a:rPr lang="en-US" sz="1000" b="1" smtClean="0">
                          <a:solidFill>
                            <a:srgbClr val="333399"/>
                          </a:solidFill>
                        </a:rPr>
                        <a:t>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Doba čekání na přijetí do nemocnice vzhledem ke zdravotnímu stavu</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Zhoršení zdravotních potíže během čekání na 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Dodržení termínu přijetí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Dostatek informací o zdravotním stavu a dalším průběhu léčby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Doba čekání na uložení na lůžko</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Dojem z prvního kontaktu s nemocnicí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Organizace a plynulost 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308126422"/>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n=1926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1248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1266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1319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1911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1856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1879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1855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555109585"/>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dirty="0" smtClean="0">
                          <a:solidFill>
                            <a:srgbClr val="333399"/>
                          </a:solidFill>
                        </a:rPr>
                        <a:t>79,7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91,8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82,3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75,6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972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1957776"/>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6146140"/>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2019953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Přijetí do nemocnice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06062143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900249615"/>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296657006"/>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dirty="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631736279"/>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94,8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88,0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57776"/>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4009212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Přijetí do nemocnice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365780541"/>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57275851"/>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en-US" sz="1000" b="1" dirty="0"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a:t>
                      </a:r>
                      <a:r>
                        <a:rPr lang="en-US" sz="1000" b="1" dirty="0" err="1" smtClean="0">
                          <a:solidFill>
                            <a:srgbClr val="333399"/>
                          </a:solidFill>
                        </a:rPr>
                        <a:t>PLIc</a:t>
                      </a:r>
                      <a:r>
                        <a:rPr lang="en-US" sz="1000" b="1" dirty="0" smtClean="0">
                          <a:solidFill>
                            <a:srgbClr val="333399"/>
                          </a:solidFill>
                        </a:rPr>
                        <a:t>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592474192"/>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946723932"/>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smtClean="0">
                          <a:solidFill>
                            <a:srgbClr val="333399"/>
                          </a:solidFill>
                        </a:rPr>
                        <a:t>85,5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57776"/>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3954902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Přijetí do nemocnice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0189632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646800903"/>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smtClean="0">
                          <a:solidFill>
                            <a:srgbClr val="333399"/>
                          </a:solidFill>
                        </a:rPr>
                        <a:t>FN OL: TRAU odd.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229331689"/>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906005977"/>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57776"/>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315532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Přijetí do nemocnice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219320122"/>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11109660"/>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nn-NO" sz="1000" b="1" dirty="0"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753886040"/>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632958972"/>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65,2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57776"/>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34817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3853" name="Group 125"/>
          <p:cNvGraphicFramePr>
            <a:graphicFrameLocks noGrp="1"/>
          </p:cNvGraphicFramePr>
          <p:nvPr>
            <p:extLst>
              <p:ext uri="{D42A27DB-BD31-4B8C-83A1-F6EECF244321}">
                <p14:modId xmlns="" xmlns:p14="http://schemas.microsoft.com/office/powerpoint/2010/main" val="2982890793"/>
              </p:ext>
            </p:extLst>
          </p:nvPr>
        </p:nvGraphicFramePr>
        <p:xfrm>
          <a:off x="166688" y="942975"/>
          <a:ext cx="8797800" cy="5614416"/>
        </p:xfrm>
        <a:graphic>
          <a:graphicData uri="http://schemas.openxmlformats.org/drawingml/2006/table">
            <a:tbl>
              <a:tblPr/>
              <a:tblGrid>
                <a:gridCol w="8797800"/>
              </a:tblGrid>
              <a:tr h="240085">
                <a:tc>
                  <a:txBody>
                    <a:bodyPr/>
                    <a:lstStyle/>
                    <a:p>
                      <a:pPr marL="0" marR="0" lvl="0" indent="0" algn="l" defTabSz="914400" rtl="0" eaLnBrk="0" fontAlgn="base" latinLnBrk="0" hangingPunct="0">
                        <a:lnSpc>
                          <a:spcPts val="1800"/>
                        </a:lnSpc>
                        <a:spcBef>
                          <a:spcPct val="20000"/>
                        </a:spcBef>
                        <a:spcAft>
                          <a:spcPct val="0"/>
                        </a:spcAft>
                        <a:buClrTx/>
                        <a:buSzTx/>
                        <a:buFontTx/>
                        <a:buNone/>
                        <a:tabLst/>
                      </a:pPr>
                      <a:r>
                        <a:rPr kumimoji="0" lang="cs-CZ" sz="1200" b="1" i="0" u="none" strike="noStrike" cap="none" normalizeH="0" baseline="0" dirty="0" smtClean="0">
                          <a:ln>
                            <a:noFill/>
                          </a:ln>
                          <a:solidFill>
                            <a:schemeClr val="bg1"/>
                          </a:solidFill>
                          <a:effectLst/>
                          <a:latin typeface="Arial" charset="0"/>
                        </a:rPr>
                        <a:t>Hlavní zjištění</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333399"/>
                    </a:solidFill>
                  </a:tcPr>
                </a:tc>
              </a:tr>
              <a:tr h="1191611">
                <a:tc>
                  <a:txBody>
                    <a:bodyPr/>
                    <a:lstStyle/>
                    <a:p>
                      <a:pPr marL="180975" marR="0" lvl="0" indent="-180975" algn="l" defTabSz="914400" rtl="0" eaLnBrk="0" fontAlgn="base" latinLnBrk="0" hangingPunct="0">
                        <a:lnSpc>
                          <a:spcPts val="18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Informace</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V oblasti informací je spokojeno 80 % pacientů. V rámci této dimenze je patrná výrazně diferencovaná spokojenost s jejími jednotlivými aspekty. Zatímco v oblastech frekvence návštěv ošetřujícího lékaře, seznámení s právy nemocného a frekvence hovorů s lékařem dosahuje spokojenost 90 % až 94 %, podprůměrnou spokojenost pacienti deklarují v oblastech srozumitelnosti odpovědí lékaře a spokojenosti s vybranými službami nemocnice (TV, noviny atd.).</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Mezi odděleními jsou ve spokojenosti s touto dimenzí patrné rozdíly. Nejvyšší spokojenost deklarují pacienti léčení na odděleních 54, 40 a 49. Naopak nejnižší spokojenost je patrná mezi pacienty léčenými na oddělení 1, 2, 18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191611">
                <a:tc>
                  <a:txBody>
                    <a:bodyPr/>
                    <a:lstStyle/>
                    <a:p>
                      <a:pPr marL="180975" marR="0" lvl="0" indent="-180975" algn="l" defTabSz="914400" rtl="0" eaLnBrk="0" fontAlgn="base" latinLnBrk="0" hangingPunct="0">
                        <a:lnSpc>
                          <a:spcPts val="18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Tělesné pohodlí</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V této oblasti péče deklaruje maximální spokojenost 76 % pacientů. Jedná se tedy o dimenzi se spíše nižším hodnocením.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V rámci dimenze je patrná velmi diferencovaná spokojenost s jednotlivými oblastmi, které ji tvoří. Zatímco s rizikem pádů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z lůžka, dobou podávání jídla, tišením bolesti, teplotou na pokoji a případným nočním hlukem jsou pacienti velmi spokojení (spokojenost deklaruje 79 % až 99 % pacientů), naopak podprůměrná spokojenost je patrná v oblastech doby ranního buzení, čistoty toalet a sprch a kvality jídla.</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Mezi odděleními jsou ve spokojenosti patrné rozdíly. Nejvyšší spokojenost deklarují pacienti z oddělení 54, 28 a 24. Naopak podprůměrná spokojenost s péčí v této dimenzi je patrná u pacientů z oddělení 39 B, 39C, 42B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014845">
                <a:tc>
                  <a:txBody>
                    <a:bodyPr/>
                    <a:lstStyle/>
                    <a:p>
                      <a:pPr marL="180975" marR="0" lvl="0" indent="-180975" algn="l" defTabSz="914400" rtl="0" eaLnBrk="0" fontAlgn="base" latinLnBrk="0" hangingPunct="0">
                        <a:lnSpc>
                          <a:spcPts val="18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Citová opora</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Citová opora je dimenzí, se kterou jsou pacienti spokojeni v nižší míře. Celkovou spokojenost deklaruje 75 % pacientů. Velmi pozitivně je vnímán postoj celého personálu nemocnice a ochota rozptýlit obavy a strach ze strany </a:t>
                      </a:r>
                      <a:r>
                        <a:rPr kumimoji="0" lang="cs-CZ" sz="1200" b="0" i="0" u="none" strike="noStrike" kern="1200" cap="none" normalizeH="0" baseline="0" dirty="0" smtClean="0">
                          <a:ln>
                            <a:noFill/>
                          </a:ln>
                          <a:solidFill>
                            <a:srgbClr val="333399"/>
                          </a:solidFill>
                          <a:effectLst/>
                          <a:latin typeface="Arial" charset="0"/>
                          <a:ea typeface="+mn-ea"/>
                          <a:cs typeface="+mn-cs"/>
                        </a:rPr>
                        <a:t>sestry. Naopak </a:t>
                      </a:r>
                      <a:r>
                        <a:rPr kumimoji="0" lang="cs-CZ" sz="1200" b="0" i="0" u="none" strike="noStrike" cap="none" normalizeH="0" baseline="0" dirty="0" smtClean="0">
                          <a:ln>
                            <a:noFill/>
                          </a:ln>
                          <a:solidFill>
                            <a:srgbClr val="333399"/>
                          </a:solidFill>
                          <a:effectLst/>
                          <a:latin typeface="Arial" charset="0"/>
                        </a:rPr>
                        <a:t>jako slabé stránky pacienti vnímají zajištění citových a duchovních potřeb a vztah k ošetřujícímu lékaři z hlediska důvěry.</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Nadprůměrně vysokou spokojenost vykazují pacienti léčení na odděleních 54, 44 a 24, naopak nejnižší spokojenost je patrná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u pacientů z oddělení 18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
        <p:nvSpPr>
          <p:cNvPr id="5"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Shrnutí hlavních zjištění</a:t>
            </a:r>
          </a:p>
          <a:p>
            <a:pPr eaLnBrk="0" hangingPunct="0"/>
            <a:r>
              <a:rPr lang="en-US" sz="2000" dirty="0" smtClean="0"/>
              <a:t>FN OLOMOUC</a:t>
            </a:r>
            <a:endParaRPr lang="cs-CZ" sz="20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8572560"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85720" y="4000504"/>
          <a:ext cx="8572560"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ZÁKLADNÍ DIMENZE</a:t>
            </a:r>
            <a:endParaRPr lang="en-US" sz="2000" kern="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Respekt, ohled, úcta</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18593638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125039144"/>
              </p:ext>
            </p:extLst>
          </p:nvPr>
        </p:nvGraphicFramePr>
        <p:xfrm>
          <a:off x="755283" y="5072074"/>
          <a:ext cx="7873999" cy="1442410"/>
        </p:xfrm>
        <a:graphic>
          <a:graphicData uri="http://schemas.openxmlformats.org/drawingml/2006/table">
            <a:tbl>
              <a:tblPr firstRow="1" bandRow="1">
                <a:tableStyleId>{5C22544A-7EE6-4342-B048-85BDC9FD1C3A}</a:tableStyleId>
              </a:tblPr>
              <a:tblGrid>
                <a:gridCol w="1124857"/>
                <a:gridCol w="1124857"/>
                <a:gridCol w="1124857"/>
                <a:gridCol w="1124857"/>
                <a:gridCol w="1124857"/>
                <a:gridCol w="1124857"/>
                <a:gridCol w="1124857"/>
              </a:tblGrid>
              <a:tr h="1442410">
                <a:tc>
                  <a:txBody>
                    <a:bodyPr/>
                    <a:lstStyle/>
                    <a:p>
                      <a:pPr algn="ctr"/>
                      <a:r>
                        <a:rPr lang="en-US" sz="1000" b="1" dirty="0" smtClean="0">
                          <a:solidFill>
                            <a:srgbClr val="333399"/>
                          </a:solidFill>
                        </a:rPr>
                        <a:t>Respekt, ohled, úcta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Způsob komunikace před pacientem ze strany sestry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Způsob komunikace před pacientem ze strany lékaře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Důvěra k ošetřujícím sestrám</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dirty="0" smtClean="0">
                          <a:solidFill>
                            <a:srgbClr val="333399"/>
                          </a:solidFill>
                        </a:rPr>
                        <a:t>Úcta a respekt ze strany zdrav. personálu</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Znalost ošetřujícího lékaře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Potřeba většího zapojení do rozhodování o vlastní léčbě</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747412674"/>
              </p:ext>
            </p:extLst>
          </p:nvPr>
        </p:nvGraphicFramePr>
        <p:xfrm>
          <a:off x="743043" y="4738982"/>
          <a:ext cx="7873999" cy="214314"/>
        </p:xfrm>
        <a:graphic>
          <a:graphicData uri="http://schemas.openxmlformats.org/drawingml/2006/table">
            <a:tbl>
              <a:tblPr firstRow="1" bandRow="1">
                <a:tableStyleId>{5C22544A-7EE6-4342-B048-85BDC9FD1C3A}</a:tableStyleId>
              </a:tblPr>
              <a:tblGrid>
                <a:gridCol w="1124857"/>
                <a:gridCol w="1124857"/>
                <a:gridCol w="1124857"/>
                <a:gridCol w="1124857"/>
                <a:gridCol w="1124857"/>
                <a:gridCol w="1124857"/>
                <a:gridCol w="1124857"/>
              </a:tblGrid>
              <a:tr h="214314">
                <a:tc>
                  <a:txBody>
                    <a:bodyPr/>
                    <a:lstStyle/>
                    <a:p>
                      <a:pPr algn="ctr"/>
                      <a:r>
                        <a:rPr lang="cs-CZ" sz="800" b="0" smtClean="0">
                          <a:solidFill>
                            <a:srgbClr val="333399"/>
                          </a:solidFill>
                        </a:rPr>
                        <a:t>n=1944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1861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1934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1907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1468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523513466"/>
              </p:ext>
            </p:extLst>
          </p:nvPr>
        </p:nvGraphicFramePr>
        <p:xfrm>
          <a:off x="741637" y="3861048"/>
          <a:ext cx="7873999" cy="329894"/>
        </p:xfrm>
        <a:graphic>
          <a:graphicData uri="http://schemas.openxmlformats.org/drawingml/2006/table">
            <a:tbl>
              <a:tblPr firstRow="1" bandRow="1">
                <a:tableStyleId>{5C22544A-7EE6-4342-B048-85BDC9FD1C3A}</a:tableStyleId>
              </a:tblPr>
              <a:tblGrid>
                <a:gridCol w="1124857"/>
                <a:gridCol w="1124857"/>
                <a:gridCol w="1124857"/>
                <a:gridCol w="1124857"/>
                <a:gridCol w="1124857"/>
                <a:gridCol w="1124857"/>
                <a:gridCol w="1124857"/>
              </a:tblGrid>
              <a:tr h="329894">
                <a:tc>
                  <a:txBody>
                    <a:bodyPr/>
                    <a:lstStyle/>
                    <a:p>
                      <a:pPr algn="ctr"/>
                      <a:r>
                        <a:rPr lang="en-US" sz="1400" b="1" dirty="0" smtClean="0">
                          <a:solidFill>
                            <a:srgbClr val="333399"/>
                          </a:solidFill>
                        </a:rPr>
                        <a:t>79,7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1116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1944128"/>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5877272"/>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2043998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Respekt, ohled, úcta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98594980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509124019"/>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dirty="0"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751473184"/>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581547853"/>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87,0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4412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4007440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Respekt, ohled, úcta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12630950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17843644"/>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en-US" sz="1000" b="1" dirty="0"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562777547"/>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302272091"/>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smtClean="0">
                          <a:solidFill>
                            <a:srgbClr val="333399"/>
                          </a:solidFill>
                        </a:rPr>
                        <a:t>86,0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4412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024279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Respekt, ohled, úcta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92205666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552493749"/>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smtClean="0">
                          <a:solidFill>
                            <a:srgbClr val="333399"/>
                          </a:solidFill>
                        </a:rPr>
                        <a:t>FN OL: TRAU odd.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06170217"/>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71329061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80,6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4412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853889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Respekt, ohled, úcta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72582408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27772770"/>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984405321"/>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288472474"/>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73,4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72,9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70,0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67,7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4412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558455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8572560"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85720" y="4000504"/>
          <a:ext cx="8572560"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ZÁKLADNÍ DIMENZE</a:t>
            </a:r>
            <a:endParaRPr lang="en-US" sz="2000" kern="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Koordinace a integrace péče</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16024775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778122796"/>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888245"/>
                <a:gridCol w="1080255"/>
                <a:gridCol w="984250"/>
                <a:gridCol w="984250"/>
                <a:gridCol w="984250"/>
                <a:gridCol w="984250"/>
                <a:gridCol w="984250"/>
              </a:tblGrid>
              <a:tr h="1442410">
                <a:tc>
                  <a:txBody>
                    <a:bodyPr/>
                    <a:lstStyle/>
                    <a:p>
                      <a:pPr algn="ctr"/>
                      <a:r>
                        <a:rPr lang="en-US" sz="1000" b="1" dirty="0" smtClean="0">
                          <a:solidFill>
                            <a:srgbClr val="333399"/>
                          </a:solidFill>
                        </a:rPr>
                        <a:t>Koordinace a integrace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Kontinuita informací ze strany zdrav. personálu</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Dosažitelnost zdrav. personálu</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Dostatek soukromí během vyšetření nebo léčby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Změna termínu dohodnutého vyšetření či zákroku</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dirty="0" smtClean="0">
                          <a:solidFill>
                            <a:srgbClr val="333399"/>
                          </a:solidFill>
                        </a:rPr>
                        <a:t>Rychlost pomoci ze strany zdrav. personálu</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Dostatek soukromí, při probírání zdravotního stavu nebo léčby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Celkové hodnocení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232400845"/>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1910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1908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1916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1759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1791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1884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1903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217344334"/>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dirty="0" smtClean="0">
                          <a:solidFill>
                            <a:srgbClr val="333399"/>
                          </a:solidFill>
                        </a:rPr>
                        <a:t>78,1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62,3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972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1988840"/>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6074132"/>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3950831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Koordinace a integrace péče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27094511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637007305"/>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311951620"/>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119491019"/>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88840"/>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64234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Koordinace a integrace péče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29587447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997746268"/>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nl-NL" sz="1000" b="1" dirty="0"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772150943"/>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755025800"/>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88840"/>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504818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3853" name="Group 125"/>
          <p:cNvGraphicFramePr>
            <a:graphicFrameLocks noGrp="1"/>
          </p:cNvGraphicFramePr>
          <p:nvPr/>
        </p:nvGraphicFramePr>
        <p:xfrm>
          <a:off x="166688" y="942975"/>
          <a:ext cx="8797800" cy="3621024"/>
        </p:xfrm>
        <a:graphic>
          <a:graphicData uri="http://schemas.openxmlformats.org/drawingml/2006/table">
            <a:tbl>
              <a:tblPr/>
              <a:tblGrid>
                <a:gridCol w="8797800"/>
              </a:tblGrid>
              <a:tr h="215187">
                <a:tc>
                  <a:txBody>
                    <a:bodyPr/>
                    <a:lstStyle/>
                    <a:p>
                      <a:pPr marL="0" marR="0" lvl="0" indent="0" algn="l" defTabSz="914400" rtl="0" eaLnBrk="0" fontAlgn="base" latinLnBrk="0" hangingPunct="0">
                        <a:lnSpc>
                          <a:spcPts val="1800"/>
                        </a:lnSpc>
                        <a:spcBef>
                          <a:spcPct val="20000"/>
                        </a:spcBef>
                        <a:spcAft>
                          <a:spcPct val="0"/>
                        </a:spcAft>
                        <a:buClrTx/>
                        <a:buSzTx/>
                        <a:buFontTx/>
                        <a:buNone/>
                        <a:tabLst/>
                      </a:pPr>
                      <a:r>
                        <a:rPr kumimoji="0" lang="cs-CZ" sz="1200" b="1" i="0" u="none" strike="noStrike" cap="none" normalizeH="0" baseline="0" dirty="0" smtClean="0">
                          <a:ln>
                            <a:noFill/>
                          </a:ln>
                          <a:solidFill>
                            <a:schemeClr val="bg1"/>
                          </a:solidFill>
                          <a:effectLst/>
                          <a:latin typeface="Arial" charset="0"/>
                        </a:rPr>
                        <a:t>Hlavní zjištění</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333399"/>
                    </a:solidFill>
                  </a:tcPr>
                </a:tc>
              </a:tr>
              <a:tr h="565026">
                <a:tc>
                  <a:txBody>
                    <a:bodyPr/>
                    <a:lstStyle/>
                    <a:p>
                      <a:pPr marL="180975" marR="0" lvl="0" indent="-180975" algn="l" defTabSz="914400" rtl="0" eaLnBrk="0" fontAlgn="base" latinLnBrk="0" hangingPunct="0">
                        <a:lnSpc>
                          <a:spcPts val="18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Zapojení rodiny</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Zapojení rodiny je oblastí, se kterou jsou pacienti velmi spokojeni. Spokojenost deklaruje 89 % pacientů, což představuje jednu z nejvyšších spokojeností vůbec. Všechny atributy, které sytí tuto dimenzi, jsou hodnoceny srovnatelně.</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Mezi odděleními jsou rozdíly. Nejvyšší spokojenost deklarují pacienti léčení na odděleních 24, 54 a 3. Naopak výrazně podprůměrnou spokojenost vykazují pacienti léčení na oddělení 31A. </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633558">
                <a:tc>
                  <a:txBody>
                    <a:bodyPr/>
                    <a:lstStyle/>
                    <a:p>
                      <a:pPr marL="180975" marR="0" lvl="0" indent="-180975" algn="l" defTabSz="914400" rtl="0" eaLnBrk="0" fontAlgn="base" latinLnBrk="0" hangingPunct="0">
                        <a:lnSpc>
                          <a:spcPts val="18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Propuštění a pokračování péče</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Oblast propuštění a pokračování péče patří mezi velmi dobře hodnocené oblasti. 86 % pacientů je s ní spokojeno. Jako největší pozitiva vnímají informace o péči a užívání léku po propuštění z nemocnice, samotný průběh propuštění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z nemocnice a informace o možných nebezpečných příznacích po propuštění z nemocnice. Naopak oblastí, která by potřebovala výrazně vylepšit, je nabídka pomoci při zajišťování domácí péče po propuštění ze nemocnice. Své rodině nebo přátelům by na základě vlastní zkušenosti tuto nemocnici doporučilo 76 % pacientů.</a:t>
                      </a:r>
                    </a:p>
                    <a:p>
                      <a:pPr marL="180975" marR="0" lvl="0" indent="-180975" algn="l" defTabSz="914400" rtl="0" eaLnBrk="0" fontAlgn="base" latinLnBrk="0" hangingPunct="0">
                        <a:lnSpc>
                          <a:spcPts val="18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Mezi odděleními jsou patrné rozdíly. Nejvyšší spokojenost je patrná mezi pacienty léčenými na oddělení 54, 40 a 10. Naopak nejnižší spokojenost deklarují pacienti z oddělení 42B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
        <p:nvSpPr>
          <p:cNvPr id="5"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Shrnutí hlavních zjištění</a:t>
            </a:r>
          </a:p>
          <a:p>
            <a:pPr eaLnBrk="0" hangingPunct="0"/>
            <a:r>
              <a:rPr lang="en-US" sz="2000" dirty="0" smtClean="0"/>
              <a:t>FN OLOMOUC</a:t>
            </a:r>
            <a:endParaRPr lang="cs-CZ" sz="20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Koordinace a integrace péče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70986755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367015609"/>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smtClean="0">
                          <a:solidFill>
                            <a:srgbClr val="333399"/>
                          </a:solidFill>
                        </a:rPr>
                        <a:t>FN OL: TRAU odd.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a:t>
                      </a:r>
                      <a:r>
                        <a:rPr lang="en-US" sz="1000" b="1" dirty="0" err="1" smtClean="0">
                          <a:solidFill>
                            <a:srgbClr val="333399"/>
                          </a:solidFill>
                        </a:rPr>
                        <a:t>PLIc</a:t>
                      </a:r>
                      <a:r>
                        <a:rPr lang="en-US" sz="1000" b="1" dirty="0" smtClean="0">
                          <a:solidFill>
                            <a:srgbClr val="333399"/>
                          </a:solidFill>
                        </a:rPr>
                        <a:t>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537324985"/>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971148768"/>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88840"/>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4201185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Koordinace a integrace péče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17551159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877987434"/>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941530661"/>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232147586"/>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74,0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71,9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53,2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88840"/>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10829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8572560"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85720" y="4000504"/>
          <a:ext cx="8572560"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ZÁKLADNÍ DIMENZE</a:t>
            </a:r>
            <a:endParaRPr lang="en-US" sz="2000" kern="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Informace</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11115862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967430063"/>
              </p:ext>
            </p:extLst>
          </p:nvPr>
        </p:nvGraphicFramePr>
        <p:xfrm>
          <a:off x="755283" y="5072074"/>
          <a:ext cx="7873999" cy="1442410"/>
        </p:xfrm>
        <a:graphic>
          <a:graphicData uri="http://schemas.openxmlformats.org/drawingml/2006/table">
            <a:tbl>
              <a:tblPr firstRow="1" bandRow="1">
                <a:tableStyleId>{5C22544A-7EE6-4342-B048-85BDC9FD1C3A}</a:tableStyleId>
              </a:tblPr>
              <a:tblGrid>
                <a:gridCol w="1124857"/>
                <a:gridCol w="1124857"/>
                <a:gridCol w="1124857"/>
                <a:gridCol w="1124857"/>
                <a:gridCol w="1124857"/>
                <a:gridCol w="1124857"/>
                <a:gridCol w="1124857"/>
              </a:tblGrid>
              <a:tr h="1442410">
                <a:tc>
                  <a:txBody>
                    <a:bodyPr/>
                    <a:lstStyle/>
                    <a:p>
                      <a:pPr algn="ctr"/>
                      <a:r>
                        <a:rPr lang="en-US" sz="1000" b="1" smtClean="0">
                          <a:solidFill>
                            <a:srgbClr val="333399"/>
                          </a:solidFill>
                        </a:rPr>
                        <a:t>Informace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Frekvence návštěv ošetřujícího lékaře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Seznámení s právy nemocného</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Frekvence hovorů s lékařem</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Srozumitelnost odpovědí sester</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Srozumitelnost odpovědí lékaře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Spokojenost s vybranými službami nemocnice (telefon, TV, noviny atd.)</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085493787"/>
              </p:ext>
            </p:extLst>
          </p:nvPr>
        </p:nvGraphicFramePr>
        <p:xfrm>
          <a:off x="743043" y="4738982"/>
          <a:ext cx="7873999" cy="214314"/>
        </p:xfrm>
        <a:graphic>
          <a:graphicData uri="http://schemas.openxmlformats.org/drawingml/2006/table">
            <a:tbl>
              <a:tblPr firstRow="1" bandRow="1">
                <a:tableStyleId>{5C22544A-7EE6-4342-B048-85BDC9FD1C3A}</a:tableStyleId>
              </a:tblPr>
              <a:tblGrid>
                <a:gridCol w="1124857"/>
                <a:gridCol w="1124857"/>
                <a:gridCol w="1124857"/>
                <a:gridCol w="1124857"/>
                <a:gridCol w="1124857"/>
                <a:gridCol w="1124857"/>
                <a:gridCol w="1124857"/>
              </a:tblGrid>
              <a:tr h="214314">
                <a:tc>
                  <a:txBody>
                    <a:bodyPr/>
                    <a:lstStyle/>
                    <a:p>
                      <a:pPr algn="ctr"/>
                      <a:r>
                        <a:rPr lang="cs-CZ" sz="800" b="0" smtClean="0">
                          <a:solidFill>
                            <a:srgbClr val="333399"/>
                          </a:solidFill>
                        </a:rPr>
                        <a:t>n=1943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1904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1894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1881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1872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1852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559710111"/>
              </p:ext>
            </p:extLst>
          </p:nvPr>
        </p:nvGraphicFramePr>
        <p:xfrm>
          <a:off x="741637" y="3861048"/>
          <a:ext cx="7873999" cy="329894"/>
        </p:xfrm>
        <a:graphic>
          <a:graphicData uri="http://schemas.openxmlformats.org/drawingml/2006/table">
            <a:tbl>
              <a:tblPr firstRow="1" bandRow="1">
                <a:tableStyleId>{5C22544A-7EE6-4342-B048-85BDC9FD1C3A}</a:tableStyleId>
              </a:tblPr>
              <a:tblGrid>
                <a:gridCol w="1124857"/>
                <a:gridCol w="1124857"/>
                <a:gridCol w="1124857"/>
                <a:gridCol w="1124857"/>
                <a:gridCol w="1124857"/>
                <a:gridCol w="1124857"/>
                <a:gridCol w="1124857"/>
              </a:tblGrid>
              <a:tr h="329894">
                <a:tc>
                  <a:txBody>
                    <a:bodyPr/>
                    <a:lstStyle/>
                    <a:p>
                      <a:pPr algn="ctr"/>
                      <a:r>
                        <a:rPr lang="en-US" sz="1400" b="1" dirty="0" smtClean="0">
                          <a:solidFill>
                            <a:srgbClr val="333399"/>
                          </a:solidFill>
                        </a:rPr>
                        <a:t>80,4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94,0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78,3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1116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5877272"/>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1770169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Informace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39635857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373686496"/>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68305336"/>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724560756"/>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97,7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93,7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54838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Informace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419897261"/>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032112348"/>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pl-PL" sz="1000" b="1" dirty="0"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smtClean="0">
                          <a:solidFill>
                            <a:srgbClr val="333399"/>
                          </a:solidFill>
                        </a:rPr>
                        <a:t>FN OL: TRAU odd.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398832066"/>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078924279"/>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smtClean="0">
                          <a:solidFill>
                            <a:srgbClr val="333399"/>
                          </a:solidFill>
                        </a:rPr>
                        <a:t>86,3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18619479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Informace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9475002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07417190"/>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955747114"/>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16230864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1727526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Informace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9724890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956553881"/>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594774967"/>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84938881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77,2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73,7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smtClean="0">
                          <a:solidFill>
                            <a:srgbClr val="333399"/>
                          </a:solidFill>
                        </a:rPr>
                        <a:t>73,1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70,1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9168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1351881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8572560"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85720" y="4000504"/>
          <a:ext cx="8572560"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ZÁKLADNÍ DIMENZE</a:t>
            </a:r>
            <a:endParaRPr lang="en-US" sz="2000" kern="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Tělesné pohodlí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6616252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083059215"/>
              </p:ext>
            </p:extLst>
          </p:nvPr>
        </p:nvGraphicFramePr>
        <p:xfrm>
          <a:off x="755289" y="5072074"/>
          <a:ext cx="7873998" cy="1442410"/>
        </p:xfrm>
        <a:graphic>
          <a:graphicData uri="http://schemas.openxmlformats.org/drawingml/2006/table">
            <a:tbl>
              <a:tblPr firstRow="1" bandRow="1">
                <a:tableStyleId>{5C22544A-7EE6-4342-B048-85BDC9FD1C3A}</a:tableStyleId>
              </a:tblPr>
              <a:tblGrid>
                <a:gridCol w="715818"/>
                <a:gridCol w="652621"/>
                <a:gridCol w="779015"/>
                <a:gridCol w="715818"/>
                <a:gridCol w="715818"/>
                <a:gridCol w="715818"/>
                <a:gridCol w="745939"/>
                <a:gridCol w="685697"/>
                <a:gridCol w="715818"/>
                <a:gridCol w="715818"/>
                <a:gridCol w="715818"/>
              </a:tblGrid>
              <a:tr h="1442410">
                <a:tc>
                  <a:txBody>
                    <a:bodyPr/>
                    <a:lstStyle/>
                    <a:p>
                      <a:pPr algn="ctr"/>
                      <a:r>
                        <a:rPr lang="en-US" sz="1000" b="1" smtClean="0">
                          <a:solidFill>
                            <a:srgbClr val="333399"/>
                          </a:solidFill>
                        </a:rPr>
                        <a:t>Tělesné pohodlí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Pády z lůžka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Doba podávání jídel</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Tišení bolesti</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Teplota na pokoji</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Noční hluk</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Množství jídla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Čistota pokojů</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Doba ranního buzení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Čistota toalet a sprch</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Kvalita jídla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133549089"/>
              </p:ext>
            </p:extLst>
          </p:nvPr>
        </p:nvGraphicFramePr>
        <p:xfrm>
          <a:off x="743049" y="4738982"/>
          <a:ext cx="7873998" cy="214314"/>
        </p:xfrm>
        <a:graphic>
          <a:graphicData uri="http://schemas.openxmlformats.org/drawingml/2006/table">
            <a:tbl>
              <a:tblPr firstRow="1" bandRow="1">
                <a:tableStyleId>{5C22544A-7EE6-4342-B048-85BDC9FD1C3A}</a:tableStyleId>
              </a:tblPr>
              <a:tblGrid>
                <a:gridCol w="715818"/>
                <a:gridCol w="715818"/>
                <a:gridCol w="715818"/>
                <a:gridCol w="715818"/>
                <a:gridCol w="715818"/>
                <a:gridCol w="715818"/>
                <a:gridCol w="715818"/>
                <a:gridCol w="715818"/>
                <a:gridCol w="715818"/>
                <a:gridCol w="715818"/>
                <a:gridCol w="715818"/>
              </a:tblGrid>
              <a:tr h="214314">
                <a:tc>
                  <a:txBody>
                    <a:bodyPr/>
                    <a:lstStyle/>
                    <a:p>
                      <a:pPr algn="ctr"/>
                      <a:r>
                        <a:rPr lang="cs-CZ" sz="800" b="0" smtClean="0">
                          <a:solidFill>
                            <a:srgbClr val="333399"/>
                          </a:solidFill>
                        </a:rPr>
                        <a:t>n=1944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1899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1322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1902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1898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1912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1896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1896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734186387"/>
              </p:ext>
            </p:extLst>
          </p:nvPr>
        </p:nvGraphicFramePr>
        <p:xfrm>
          <a:off x="741643" y="3861048"/>
          <a:ext cx="7873998" cy="329894"/>
        </p:xfrm>
        <a:graphic>
          <a:graphicData uri="http://schemas.openxmlformats.org/drawingml/2006/table">
            <a:tbl>
              <a:tblPr firstRow="1" bandRow="1">
                <a:tableStyleId>{5C22544A-7EE6-4342-B048-85BDC9FD1C3A}</a:tableStyleId>
              </a:tblPr>
              <a:tblGrid>
                <a:gridCol w="715818"/>
                <a:gridCol w="715818"/>
                <a:gridCol w="715818"/>
                <a:gridCol w="715818"/>
                <a:gridCol w="715818"/>
                <a:gridCol w="715818"/>
                <a:gridCol w="715818"/>
                <a:gridCol w="715818"/>
                <a:gridCol w="715818"/>
                <a:gridCol w="715818"/>
                <a:gridCol w="715818"/>
              </a:tblGrid>
              <a:tr h="329894">
                <a:tc>
                  <a:txBody>
                    <a:bodyPr/>
                    <a:lstStyle/>
                    <a:p>
                      <a:pPr algn="ctr"/>
                      <a:r>
                        <a:rPr lang="en-US" sz="1400" b="1" dirty="0" smtClean="0">
                          <a:solidFill>
                            <a:srgbClr val="333399"/>
                          </a:solidFill>
                        </a:rPr>
                        <a:t>76,1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97,6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79,4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61,1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44,3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684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2070728"/>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5877272"/>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2550960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3853" name="Group 125"/>
          <p:cNvGraphicFramePr>
            <a:graphicFrameLocks noGrp="1"/>
          </p:cNvGraphicFramePr>
          <p:nvPr/>
        </p:nvGraphicFramePr>
        <p:xfrm>
          <a:off x="166688" y="942975"/>
          <a:ext cx="8797800" cy="5550916"/>
        </p:xfrm>
        <a:graphic>
          <a:graphicData uri="http://schemas.openxmlformats.org/drawingml/2006/table">
            <a:tbl>
              <a:tblPr/>
              <a:tblGrid>
                <a:gridCol w="8797800"/>
              </a:tblGrid>
              <a:tr h="215187">
                <a:tc>
                  <a:txBody>
                    <a:bodyPr/>
                    <a:lstStyle/>
                    <a:p>
                      <a:pPr marL="0" marR="0" lvl="0" indent="0" algn="l" defTabSz="914400" rtl="0" eaLnBrk="0" fontAlgn="base" latinLnBrk="0" hangingPunct="0">
                        <a:lnSpc>
                          <a:spcPts val="1700"/>
                        </a:lnSpc>
                        <a:spcBef>
                          <a:spcPct val="20000"/>
                        </a:spcBef>
                        <a:spcAft>
                          <a:spcPct val="0"/>
                        </a:spcAft>
                        <a:buClrTx/>
                        <a:buSzTx/>
                        <a:buFontTx/>
                        <a:buNone/>
                        <a:tabLst/>
                      </a:pPr>
                      <a:r>
                        <a:rPr kumimoji="0" lang="cs-CZ" sz="1200" b="1" i="0" u="none" strike="noStrike" cap="none" normalizeH="0" baseline="0" dirty="0" smtClean="0">
                          <a:ln>
                            <a:noFill/>
                          </a:ln>
                          <a:solidFill>
                            <a:schemeClr val="bg1"/>
                          </a:solidFill>
                          <a:effectLst/>
                          <a:latin typeface="Arial" charset="0"/>
                        </a:rPr>
                        <a:t>Hlavní zjištění</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333399"/>
                    </a:solidFill>
                  </a:tcPr>
                </a:tc>
              </a:tr>
              <a:tr h="162461">
                <a:tc>
                  <a:txBody>
                    <a:bodyPr/>
                    <a:lstStyle/>
                    <a:p>
                      <a:pPr marL="180975" marR="0" lvl="0" indent="-180975" algn="l" defTabSz="914400" rtl="0" eaLnBrk="0" fontAlgn="base" latinLnBrk="0" hangingPunct="0">
                        <a:lnSpc>
                          <a:spcPts val="17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Spokojenost se sestrami</a:t>
                      </a:r>
                    </a:p>
                    <a:p>
                      <a:pPr marL="228600" marR="0" lvl="0" indent="-228600"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S prací zdravotních sester je spokojeno 77 % všech pacientů. Velmi pozitivně pacienti vnímají především způsob komunikace před pacientem ze strany sestry a důvěru k nim. Naopak s čistotou sprch a toalet je spokojeno pouze 58 % pacientů.</a:t>
                      </a:r>
                    </a:p>
                    <a:p>
                      <a:pPr marL="228600" marR="0" lvl="0" indent="-228600"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V rámci oddělení jsou ve spokojenosti patrné rozdíly. Nejvyšší spokojenost deklarují pacienti léčení na odděleních 54, 49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a 8. Naopak nejnižší je mezi pacienty léčenými na odděleních 29A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337792">
                <a:tc>
                  <a:txBody>
                    <a:bodyPr/>
                    <a:lstStyle/>
                    <a:p>
                      <a:pPr marL="180975" marR="0" lvl="0" indent="-180975" algn="l" defTabSz="914400" rtl="0" eaLnBrk="0" fontAlgn="base" latinLnBrk="0" hangingPunct="0">
                        <a:lnSpc>
                          <a:spcPts val="17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Spokojenost s lékaři</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S lékaři je spokojeno 78 % pacientů. Velmi pozitivně pacienti vnímají frekvenci návštěv ošetřujícího lékaře, dostatek příležitostí pro rodinu s lékařem hovořit, frekvenci hovorů s lékařem, způsob komunikace před pacientem ze strany lékaře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a poskytování dostatku informací o zdravotním stavu a dalším průběhu léčby. Naopak podprůměrně jsou pacienti spokojeni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v téměř všech ostatních sledovaných oblastech. Nejnižší spokojenost, na úrovni 62 %, je deklarována v oblasti důvěry </a:t>
                      </a:r>
                      <a:br>
                        <a:rPr kumimoji="0" lang="cs-CZ" sz="1200" b="0" i="0" u="none" strike="noStrike" cap="none" normalizeH="0" baseline="0" dirty="0" smtClean="0">
                          <a:ln>
                            <a:noFill/>
                          </a:ln>
                          <a:solidFill>
                            <a:srgbClr val="333399"/>
                          </a:solidFill>
                          <a:effectLst/>
                          <a:latin typeface="Arial" charset="0"/>
                        </a:rPr>
                      </a:br>
                      <a:r>
                        <a:rPr kumimoji="0" lang="cs-CZ" sz="1200" b="0" i="0" u="none" strike="noStrike" cap="none" normalizeH="0" baseline="0" dirty="0" smtClean="0">
                          <a:ln>
                            <a:noFill/>
                          </a:ln>
                          <a:solidFill>
                            <a:srgbClr val="333399"/>
                          </a:solidFill>
                          <a:effectLst/>
                          <a:latin typeface="Arial" charset="0"/>
                        </a:rPr>
                        <a:t>k ošetřujícímu lékaři.</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Mezi odděleními jsou ve spokojenosti rozdíly. Nejvyšší spokojenost deklarují pacienti léčení na odděleních 54, 40 a 44. Naopak podprůměrná spokojenost s prací lékařů panuje na odděleních 31B, 18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198584">
                <a:tc>
                  <a:txBody>
                    <a:bodyPr/>
                    <a:lstStyle/>
                    <a:p>
                      <a:pPr marL="180975" marR="0" lvl="0" indent="-180975" algn="l" defTabSz="914400" rtl="0" eaLnBrk="0" fontAlgn="base" latinLnBrk="0" hangingPunct="0">
                        <a:lnSpc>
                          <a:spcPts val="1700"/>
                        </a:lnSpc>
                        <a:spcBef>
                          <a:spcPct val="20000"/>
                        </a:spcBef>
                        <a:spcAft>
                          <a:spcPct val="0"/>
                        </a:spcAft>
                        <a:buClrTx/>
                        <a:buSzTx/>
                        <a:buFont typeface="Wingdings" pitchFamily="2" charset="2"/>
                        <a:buNone/>
                        <a:tabLst/>
                      </a:pPr>
                      <a:r>
                        <a:rPr kumimoji="0" lang="cs-CZ" sz="1400" b="1" i="0" u="none" strike="noStrike" cap="none" normalizeH="0" baseline="0" dirty="0" smtClean="0">
                          <a:ln>
                            <a:noFill/>
                          </a:ln>
                          <a:solidFill>
                            <a:srgbClr val="3366FF"/>
                          </a:solidFill>
                          <a:effectLst/>
                          <a:latin typeface="Arial" charset="0"/>
                        </a:rPr>
                        <a:t>Dimenze: Spokojenost se všeobecnými službami</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S všeobecnými službami v nemocnice je spokojeno 63 % pacientů, což představuje vůbec nejnižší spokojenost ze všech dimenzí. Velmi pozitivně pacienti hodnotí především dojem z prvního kontaktu se nemocnicí a organizací. 76 % pacientů by nemocnici na základě své zkušenosti doporučilo své rodině nebo přátelům. Naopak oblastí, se kterou jsou pacienti spokojeni podprůměrně, je především kvalita jídla. Spokojenost s ní deklaruje pouze 44 % pacientů, což představuje jednu z nejnižších spokojeností vůbec.</a:t>
                      </a:r>
                    </a:p>
                    <a:p>
                      <a:pPr marL="180975" marR="0" lvl="0" indent="-180975" algn="l" defTabSz="914400" rtl="0" eaLnBrk="0" fontAlgn="base" latinLnBrk="0" hangingPunct="0">
                        <a:lnSpc>
                          <a:spcPts val="1700"/>
                        </a:lnSpc>
                        <a:spcBef>
                          <a:spcPct val="20000"/>
                        </a:spcBef>
                        <a:spcAft>
                          <a:spcPct val="0"/>
                        </a:spcAft>
                        <a:buClrTx/>
                        <a:buSzTx/>
                        <a:buFont typeface="Wingdings" pitchFamily="2" charset="2"/>
                        <a:buChar char="§"/>
                        <a:tabLst/>
                      </a:pPr>
                      <a:r>
                        <a:rPr kumimoji="0" lang="cs-CZ" sz="1200" b="0" i="0" u="none" strike="noStrike" cap="none" normalizeH="0" baseline="0" dirty="0" smtClean="0">
                          <a:ln>
                            <a:noFill/>
                          </a:ln>
                          <a:solidFill>
                            <a:srgbClr val="333399"/>
                          </a:solidFill>
                          <a:effectLst/>
                          <a:latin typeface="Arial" charset="0"/>
                        </a:rPr>
                        <a:t>Z hlediska jednotlivých oddělení vykazují nejvyšší spokojenost pacienti léčení na odděleních 54, 40 a 49, naopak podprůměrná spokojenost je zřejmá u pacientů léčených na odděleních 17, 18 a 31A.</a:t>
                      </a:r>
                    </a:p>
                  </a:txBody>
                  <a:tcPr horzOverflow="overflow">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
        <p:nvSpPr>
          <p:cNvPr id="5"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Shrnutí hlavních zjištění</a:t>
            </a:r>
          </a:p>
          <a:p>
            <a:pPr eaLnBrk="0" hangingPunct="0"/>
            <a:r>
              <a:rPr lang="en-US" sz="2000" dirty="0" smtClean="0"/>
              <a:t>FN OLOMOUC</a:t>
            </a:r>
            <a:endParaRPr lang="cs-CZ" sz="20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Tělesné pohodlí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15368151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65966764"/>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dirty="0"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442725866"/>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735968675"/>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82,9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82,9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7072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38033696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Tělesné pohodlí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86652043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759383751"/>
              </p:ext>
            </p:extLst>
          </p:nvPr>
        </p:nvGraphicFramePr>
        <p:xfrm>
          <a:off x="755576" y="508518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en-US" sz="1000" b="1" dirty="0"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dirty="0" smtClean="0">
                          <a:solidFill>
                            <a:srgbClr val="333399"/>
                          </a:solidFill>
                        </a:rPr>
                        <a:t>FN OL: TRAU </a:t>
                      </a:r>
                      <a:r>
                        <a:rPr lang="de-DE" sz="1000" b="1" dirty="0" err="1" smtClean="0">
                          <a:solidFill>
                            <a:srgbClr val="333399"/>
                          </a:solidFill>
                        </a:rPr>
                        <a:t>odd</a:t>
                      </a:r>
                      <a:r>
                        <a:rPr lang="de-DE" sz="1000" b="1" dirty="0" smtClean="0">
                          <a:solidFill>
                            <a:srgbClr val="333399"/>
                          </a:solidFill>
                        </a:rPr>
                        <a:t>.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578412048"/>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740497378"/>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dirty="0" smtClean="0">
                          <a:solidFill>
                            <a:srgbClr val="333399"/>
                          </a:solidFill>
                        </a:rPr>
                        <a:t>80,8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7072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7349628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Tělesné pohodlí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079478901"/>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273746681"/>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a:t>
                      </a:r>
                      <a:r>
                        <a:rPr lang="en-US" sz="1000" b="1" dirty="0" err="1" smtClean="0">
                          <a:solidFill>
                            <a:srgbClr val="333399"/>
                          </a:solidFill>
                        </a:rPr>
                        <a:t>PLIc</a:t>
                      </a:r>
                      <a:r>
                        <a:rPr lang="en-US" sz="1000" b="1" dirty="0" smtClean="0">
                          <a:solidFill>
                            <a:srgbClr val="333399"/>
                          </a:solidFill>
                        </a:rPr>
                        <a:t>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800681528"/>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936340806"/>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77,0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7072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7704971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Tělesné pohodlí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73239685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601340248"/>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pl-PL" sz="1000" b="1" dirty="0"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362238990"/>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3399"/>
                          </a:solidFill>
                        </a:rPr>
                        <a:t>n=28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568726404"/>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59,5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7072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4180303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8572560"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85720" y="4000504"/>
          <a:ext cx="8572560"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ZÁKLADNÍ DIMENZE</a:t>
            </a:r>
            <a:endParaRPr lang="en-US" sz="2000" kern="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Citová opora</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403477907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299518073"/>
              </p:ext>
            </p:extLst>
          </p:nvPr>
        </p:nvGraphicFramePr>
        <p:xfrm>
          <a:off x="755289" y="5072074"/>
          <a:ext cx="7873998" cy="1442410"/>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1442410">
                <a:tc>
                  <a:txBody>
                    <a:bodyPr/>
                    <a:lstStyle/>
                    <a:p>
                      <a:pPr algn="ctr"/>
                      <a:r>
                        <a:rPr lang="en-US" sz="1000" b="1" smtClean="0">
                          <a:solidFill>
                            <a:srgbClr val="333399"/>
                          </a:solidFill>
                        </a:rPr>
                        <a:t>Citová opora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Hodnocení postoje celého personálu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Ochota rozptýlit obavy a strach ze strany sestry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Ochota rozptýlit obavy a strach ze strany lékaře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Zajištění citových a duchovních potřeb</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Vztah k ošetřujícímu lékaři z hlediska důvěry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942812345"/>
              </p:ext>
            </p:extLst>
          </p:nvPr>
        </p:nvGraphicFramePr>
        <p:xfrm>
          <a:off x="743050" y="4738982"/>
          <a:ext cx="7873998" cy="214314"/>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214314">
                <a:tc>
                  <a:txBody>
                    <a:bodyPr/>
                    <a:lstStyle/>
                    <a:p>
                      <a:pPr algn="ctr"/>
                      <a:r>
                        <a:rPr lang="cs-CZ" sz="800" b="0" smtClean="0">
                          <a:solidFill>
                            <a:srgbClr val="333399"/>
                          </a:solidFill>
                        </a:rPr>
                        <a:t>n=1943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1635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1633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1759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1910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95636619"/>
              </p:ext>
            </p:extLst>
          </p:nvPr>
        </p:nvGraphicFramePr>
        <p:xfrm>
          <a:off x="741644" y="3861048"/>
          <a:ext cx="7873998" cy="329894"/>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329894">
                <a:tc>
                  <a:txBody>
                    <a:bodyPr/>
                    <a:lstStyle/>
                    <a:p>
                      <a:pPr algn="ctr"/>
                      <a:r>
                        <a:rPr lang="en-US" sz="1400" b="1" dirty="0" smtClean="0">
                          <a:solidFill>
                            <a:srgbClr val="333399"/>
                          </a:solidFill>
                        </a:rPr>
                        <a:t>74,5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62,0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1296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2137824"/>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5877272"/>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28320563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Citová opora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674877090"/>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458290191"/>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dirty="0"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56007345"/>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889169522"/>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13782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9823605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Citová opora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62195614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064361244"/>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en-US" sz="1000" b="1" dirty="0"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564120822"/>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141368172"/>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dirty="0" smtClean="0">
                          <a:solidFill>
                            <a:srgbClr val="333399"/>
                          </a:solidFill>
                        </a:rPr>
                        <a:t>82,5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13782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41226339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Citová opora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71905332"/>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559786258"/>
              </p:ext>
            </p:extLst>
          </p:nvPr>
        </p:nvGraphicFramePr>
        <p:xfrm>
          <a:off x="755576" y="508518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762014546"/>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326292139"/>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13782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41392022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Citová opora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14775658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777669043"/>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nl-NL" sz="1000" b="1"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smtClean="0">
                          <a:solidFill>
                            <a:srgbClr val="333399"/>
                          </a:solidFill>
                        </a:rPr>
                        <a:t>FN OL: TRAU odd.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232058064"/>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3399"/>
                          </a:solidFill>
                        </a:rPr>
                        <a:t>n=32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2458825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69,7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66,7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61,8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46,2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13782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4217316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Struktura propuštěných pacientů a návratnost dot.</a:t>
            </a:r>
            <a:br>
              <a:rPr lang="cs-CZ" sz="2400" dirty="0" smtClean="0"/>
            </a:br>
            <a:r>
              <a:rPr lang="en-US" sz="2000" dirty="0" smtClean="0"/>
              <a:t>FN OLOMOUC</a:t>
            </a:r>
            <a:endParaRPr lang="en-US" sz="2000" b="1" dirty="0">
              <a:solidFill>
                <a:srgbClr val="FF0000"/>
              </a:solidFill>
            </a:endParaRPr>
          </a:p>
        </p:txBody>
      </p:sp>
      <p:cxnSp>
        <p:nvCxnSpPr>
          <p:cNvPr id="44" name="Přímá spojovací čára 43"/>
          <p:cNvCxnSpPr>
            <a:endCxn id="56" idx="1"/>
          </p:cNvCxnSpPr>
          <p:nvPr/>
        </p:nvCxnSpPr>
        <p:spPr bwMode="auto">
          <a:xfrm flipV="1">
            <a:off x="1106400" y="6237312"/>
            <a:ext cx="7227432" cy="1161"/>
          </a:xfrm>
          <a:prstGeom prst="line">
            <a:avLst/>
          </a:prstGeom>
          <a:noFill/>
          <a:ln w="25400" cap="flat" cmpd="sng" algn="ctr">
            <a:solidFill>
              <a:srgbClr val="FF0000"/>
            </a:solidFill>
            <a:prstDash val="solid"/>
            <a:round/>
            <a:headEnd type="none" w="med" len="med"/>
            <a:tailEnd type="none" w="med" len="med"/>
          </a:ln>
          <a:effectLst/>
        </p:spPr>
      </p:cxnSp>
      <p:cxnSp>
        <p:nvCxnSpPr>
          <p:cNvPr id="47" name="Přímá spojovací čára 46"/>
          <p:cNvCxnSpPr>
            <a:endCxn id="60" idx="1"/>
          </p:cNvCxnSpPr>
          <p:nvPr/>
        </p:nvCxnSpPr>
        <p:spPr bwMode="auto">
          <a:xfrm flipV="1">
            <a:off x="1106400" y="5602888"/>
            <a:ext cx="7227432" cy="2322"/>
          </a:xfrm>
          <a:prstGeom prst="line">
            <a:avLst/>
          </a:prstGeom>
          <a:noFill/>
          <a:ln w="25400" cap="flat" cmpd="sng" algn="ctr">
            <a:solidFill>
              <a:srgbClr val="3366FF"/>
            </a:solidFill>
            <a:prstDash val="solid"/>
            <a:round/>
            <a:headEnd type="none" w="med" len="med"/>
            <a:tailEnd type="none" w="med" len="med"/>
          </a:ln>
          <a:effectLst/>
        </p:spPr>
      </p:cxnSp>
      <p:graphicFrame>
        <p:nvGraphicFramePr>
          <p:cNvPr id="48" name="Graf 47"/>
          <p:cNvGraphicFramePr/>
          <p:nvPr/>
        </p:nvGraphicFramePr>
        <p:xfrm>
          <a:off x="214282" y="1327120"/>
          <a:ext cx="8786874" cy="3254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Tabulka 48"/>
          <p:cNvGraphicFramePr>
            <a:graphicFrameLocks noGrp="1"/>
          </p:cNvGraphicFramePr>
          <p:nvPr>
            <p:extLst>
              <p:ext uri="{D42A27DB-BD31-4B8C-83A1-F6EECF244321}">
                <p14:modId xmlns="" xmlns:p14="http://schemas.microsoft.com/office/powerpoint/2010/main" val="2992069491"/>
              </p:ext>
            </p:extLst>
          </p:nvPr>
        </p:nvGraphicFramePr>
        <p:xfrm>
          <a:off x="1228566" y="4592970"/>
          <a:ext cx="7560842" cy="589174"/>
        </p:xfrm>
        <a:graphic>
          <a:graphicData uri="http://schemas.openxmlformats.org/drawingml/2006/table">
            <a:tbl>
              <a:tblPr firstRow="1" bandRow="1">
                <a:tableStyleId>{5C22544A-7EE6-4342-B048-85BDC9FD1C3A}</a:tableStyleId>
              </a:tblPr>
              <a:tblGrid>
                <a:gridCol w="580592"/>
                <a:gridCol w="580592"/>
                <a:gridCol w="598074"/>
                <a:gridCol w="563109"/>
                <a:gridCol w="580592"/>
                <a:gridCol w="634681"/>
                <a:gridCol w="526502"/>
                <a:gridCol w="580592"/>
                <a:gridCol w="580592"/>
                <a:gridCol w="670743"/>
                <a:gridCol w="554924"/>
                <a:gridCol w="516107"/>
                <a:gridCol w="593742"/>
              </a:tblGrid>
              <a:tr h="589174">
                <a:tc>
                  <a:txBody>
                    <a:bodyPr/>
                    <a:lstStyle/>
                    <a:p>
                      <a:pPr algn="ctr" fontAlgn="b"/>
                      <a:r>
                        <a:rPr lang="cs-CZ" sz="800" b="1" i="0" u="none" strike="noStrike" dirty="0">
                          <a:solidFill>
                            <a:srgbClr val="333399"/>
                          </a:solidFill>
                          <a:latin typeface="Arial" pitchFamily="34" charset="0"/>
                          <a:cs typeface="Arial" pitchFamily="34" charset="0"/>
                        </a:rPr>
                        <a:t>FN BRNO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dirty="0" smtClean="0">
                          <a:solidFill>
                            <a:srgbClr val="333399"/>
                          </a:solidFill>
                          <a:latin typeface="Arial" pitchFamily="34" charset="0"/>
                          <a:cs typeface="Arial" pitchFamily="34" charset="0"/>
                        </a:rPr>
                        <a:t>FN HRADEC </a:t>
                      </a:r>
                      <a:r>
                        <a:rPr lang="cs-CZ" sz="800" b="1" i="0" u="none" strike="noStrike" dirty="0">
                          <a:solidFill>
                            <a:srgbClr val="333399"/>
                          </a:solidFill>
                          <a:latin typeface="Arial" pitchFamily="34" charset="0"/>
                          <a:cs typeface="Arial" pitchFamily="34" charset="0"/>
                        </a:rPr>
                        <a:t>KRÁLOVÉ</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dirty="0">
                          <a:solidFill>
                            <a:srgbClr val="333399"/>
                          </a:solidFill>
                          <a:latin typeface="Arial" pitchFamily="34" charset="0"/>
                          <a:cs typeface="Arial" pitchFamily="34" charset="0"/>
                        </a:rPr>
                        <a:t>FN </a:t>
                      </a:r>
                      <a:r>
                        <a:rPr lang="cs-CZ" sz="800" b="1" i="0" u="none" strike="noStrike" dirty="0" smtClean="0">
                          <a:solidFill>
                            <a:srgbClr val="333399"/>
                          </a:solidFill>
                          <a:latin typeface="Arial" pitchFamily="34" charset="0"/>
                          <a:cs typeface="Arial" pitchFamily="34" charset="0"/>
                        </a:rPr>
                        <a:t>KRÁL.</a:t>
                      </a:r>
                      <a:r>
                        <a:rPr lang="cs-CZ" sz="800" b="1" i="0" u="none" strike="noStrike" baseline="0" dirty="0" smtClean="0">
                          <a:solidFill>
                            <a:srgbClr val="333399"/>
                          </a:solidFill>
                          <a:latin typeface="Arial" pitchFamily="34" charset="0"/>
                          <a:cs typeface="Arial" pitchFamily="34" charset="0"/>
                        </a:rPr>
                        <a:t> </a:t>
                      </a:r>
                      <a:r>
                        <a:rPr lang="cs-CZ" sz="800" b="1" i="0" u="none" strike="noStrike" dirty="0" smtClean="0">
                          <a:solidFill>
                            <a:srgbClr val="333399"/>
                          </a:solidFill>
                          <a:latin typeface="Arial" pitchFamily="34" charset="0"/>
                          <a:cs typeface="Arial" pitchFamily="34" charset="0"/>
                        </a:rPr>
                        <a:t>VINO-HRADY</a:t>
                      </a:r>
                      <a:endParaRPr lang="cs-CZ" sz="800" b="1" i="0" u="none" strike="noStrike" dirty="0">
                        <a:solidFill>
                          <a:srgbClr val="333399"/>
                        </a:solidFill>
                        <a:latin typeface="Arial" pitchFamily="34" charset="0"/>
                        <a:cs typeface="Arial"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dirty="0">
                          <a:solidFill>
                            <a:srgbClr val="333399"/>
                          </a:solidFill>
                          <a:latin typeface="Arial" pitchFamily="34" charset="0"/>
                          <a:cs typeface="Arial" pitchFamily="34" charset="0"/>
                        </a:rPr>
                        <a:t>FN BULOVKA</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a:solidFill>
                            <a:srgbClr val="333399"/>
                          </a:solidFill>
                          <a:latin typeface="Arial" pitchFamily="34" charset="0"/>
                          <a:cs typeface="Arial" pitchFamily="34" charset="0"/>
                        </a:rPr>
                        <a:t>FN OLOMOUC</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pl-PL" sz="800" b="1" i="0" u="none" strike="noStrike">
                          <a:solidFill>
                            <a:srgbClr val="333399"/>
                          </a:solidFill>
                          <a:latin typeface="Arial" pitchFamily="34" charset="0"/>
                          <a:cs typeface="Arial" pitchFamily="34" charset="0"/>
                        </a:rPr>
                        <a:t>FN U SV. ANNY BRNO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a:solidFill>
                            <a:srgbClr val="333399"/>
                          </a:solidFill>
                          <a:latin typeface="Arial" pitchFamily="34" charset="0"/>
                          <a:cs typeface="Arial" pitchFamily="34" charset="0"/>
                        </a:rPr>
                        <a:t>FN V MOTOLE</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dirty="0">
                          <a:solidFill>
                            <a:srgbClr val="333399"/>
                          </a:solidFill>
                          <a:latin typeface="Arial" pitchFamily="34" charset="0"/>
                          <a:cs typeface="Arial" pitchFamily="34" charset="0"/>
                        </a:rPr>
                        <a:t>FAKULTNÍ THOMAYEROVA </a:t>
                      </a:r>
                      <a:r>
                        <a:rPr lang="cs-CZ" sz="800" b="1" i="0" u="none" strike="noStrike" dirty="0" smtClean="0">
                          <a:solidFill>
                            <a:srgbClr val="333399"/>
                          </a:solidFill>
                          <a:latin typeface="Arial" pitchFamily="34" charset="0"/>
                          <a:cs typeface="Arial" pitchFamily="34" charset="0"/>
                        </a:rPr>
                        <a:t>NEM.</a:t>
                      </a:r>
                      <a:endParaRPr lang="cs-CZ" sz="800" b="1" i="0" u="none" strike="noStrike" dirty="0">
                        <a:solidFill>
                          <a:srgbClr val="333399"/>
                        </a:solidFill>
                        <a:latin typeface="Arial" pitchFamily="34" charset="0"/>
                        <a:cs typeface="Arial"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dirty="0">
                          <a:solidFill>
                            <a:srgbClr val="333399"/>
                          </a:solidFill>
                          <a:latin typeface="Arial" pitchFamily="34" charset="0"/>
                          <a:cs typeface="Arial" pitchFamily="34" charset="0"/>
                        </a:rPr>
                        <a:t>VŠEOBECNÁ FAKULTNÍ </a:t>
                      </a:r>
                      <a:r>
                        <a:rPr lang="cs-CZ" sz="800" b="1" i="0" u="none" strike="noStrike" dirty="0" smtClean="0">
                          <a:solidFill>
                            <a:srgbClr val="333399"/>
                          </a:solidFill>
                          <a:latin typeface="Arial" pitchFamily="34" charset="0"/>
                          <a:cs typeface="Arial" pitchFamily="34" charset="0"/>
                        </a:rPr>
                        <a:t>NEM,</a:t>
                      </a:r>
                      <a:endParaRPr lang="cs-CZ" sz="800" b="1" i="0" u="none" strike="noStrike" dirty="0">
                        <a:solidFill>
                          <a:srgbClr val="333399"/>
                        </a:solidFill>
                        <a:latin typeface="Arial" pitchFamily="34" charset="0"/>
                        <a:cs typeface="Arial"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dirty="0">
                          <a:solidFill>
                            <a:srgbClr val="333399"/>
                          </a:solidFill>
                          <a:latin typeface="Arial" pitchFamily="34" charset="0"/>
                          <a:cs typeface="Arial" pitchFamily="34" charset="0"/>
                        </a:rPr>
                        <a:t>MASARYKŮV </a:t>
                      </a:r>
                      <a:r>
                        <a:rPr lang="cs-CZ" sz="800" b="1" i="0" u="none" strike="noStrike" dirty="0" smtClean="0">
                          <a:solidFill>
                            <a:srgbClr val="333399"/>
                          </a:solidFill>
                          <a:latin typeface="Arial" pitchFamily="34" charset="0"/>
                          <a:cs typeface="Arial" pitchFamily="34" charset="0"/>
                        </a:rPr>
                        <a:t>ONKO. </a:t>
                      </a:r>
                      <a:r>
                        <a:rPr lang="cs-CZ" sz="800" b="1" i="0" u="none" strike="noStrike" dirty="0">
                          <a:solidFill>
                            <a:srgbClr val="333399"/>
                          </a:solidFill>
                          <a:latin typeface="Arial" pitchFamily="34" charset="0"/>
                          <a:cs typeface="Arial" pitchFamily="34" charset="0"/>
                        </a:rPr>
                        <a:t>ÚSTAV</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dirty="0" smtClean="0">
                          <a:solidFill>
                            <a:srgbClr val="333399"/>
                          </a:solidFill>
                          <a:latin typeface="Arial" pitchFamily="34" charset="0"/>
                          <a:cs typeface="Arial" pitchFamily="34" charset="0"/>
                        </a:rPr>
                        <a:t>NEM. </a:t>
                      </a:r>
                      <a:r>
                        <a:rPr lang="cs-CZ" sz="800" b="1" i="0" u="none" strike="noStrike" dirty="0">
                          <a:solidFill>
                            <a:srgbClr val="333399"/>
                          </a:solidFill>
                          <a:latin typeface="Arial" pitchFamily="34" charset="0"/>
                          <a:cs typeface="Arial" pitchFamily="34" charset="0"/>
                        </a:rPr>
                        <a:t>NA HOMOLCE</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cs-CZ" sz="800" b="1" i="0" u="none" strike="noStrike" dirty="0">
                          <a:solidFill>
                            <a:srgbClr val="333399"/>
                          </a:solidFill>
                          <a:latin typeface="Arial" pitchFamily="34" charset="0"/>
                          <a:cs typeface="Arial" pitchFamily="34" charset="0"/>
                        </a:rPr>
                        <a:t>IKEM</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pt-BR" sz="800" b="1" i="0" u="none" strike="noStrike" dirty="0">
                          <a:solidFill>
                            <a:srgbClr val="333399"/>
                          </a:solidFill>
                          <a:latin typeface="Arial" pitchFamily="34" charset="0"/>
                          <a:cs typeface="Arial" pitchFamily="34" charset="0"/>
                        </a:rPr>
                        <a:t>ÚSTAV PRO PÉČI O MATKU A DÍTĚ</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0" name="Zaoblený obdélník 49"/>
          <p:cNvSpPr/>
          <p:nvPr/>
        </p:nvSpPr>
        <p:spPr bwMode="auto">
          <a:xfrm>
            <a:off x="118927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63</a:t>
            </a:r>
            <a:r>
              <a:rPr kumimoji="0" lang="cs-CZ" sz="1100" i="0" u="none" strike="noStrike" cap="none" normalizeH="0" baseline="0" dirty="0" smtClean="0">
                <a:ln>
                  <a:noFill/>
                </a:ln>
                <a:solidFill>
                  <a:srgbClr val="FF0000"/>
                </a:solidFill>
                <a:effectLst/>
                <a:latin typeface="Arial" pitchFamily="34" charset="0"/>
              </a:rPr>
              <a:t>%</a:t>
            </a:r>
          </a:p>
        </p:txBody>
      </p:sp>
      <p:sp>
        <p:nvSpPr>
          <p:cNvPr id="55" name="Zaoblený obdélník 54"/>
          <p:cNvSpPr/>
          <p:nvPr/>
        </p:nvSpPr>
        <p:spPr bwMode="auto">
          <a:xfrm>
            <a:off x="178465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74</a:t>
            </a:r>
            <a:r>
              <a:rPr kumimoji="0" lang="cs-CZ" sz="1100" b="1" i="0" u="none" strike="noStrike" cap="none" normalizeH="0" baseline="0" dirty="0" smtClean="0">
                <a:ln>
                  <a:noFill/>
                </a:ln>
                <a:solidFill>
                  <a:srgbClr val="FF0000"/>
                </a:solidFill>
                <a:effectLst/>
                <a:latin typeface="Arial" pitchFamily="34" charset="0"/>
              </a:rPr>
              <a:t>%</a:t>
            </a:r>
          </a:p>
        </p:txBody>
      </p:sp>
      <p:sp>
        <p:nvSpPr>
          <p:cNvPr id="56" name="Zaoblený obdélník 55"/>
          <p:cNvSpPr/>
          <p:nvPr/>
        </p:nvSpPr>
        <p:spPr bwMode="auto">
          <a:xfrm>
            <a:off x="8333832"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75</a:t>
            </a:r>
            <a:r>
              <a:rPr kumimoji="0" lang="cs-CZ" sz="1100" b="1" i="0" u="none" strike="noStrike" cap="none" normalizeH="0" baseline="0" dirty="0" smtClean="0">
                <a:ln>
                  <a:noFill/>
                </a:ln>
                <a:solidFill>
                  <a:srgbClr val="FF0000"/>
                </a:solidFill>
                <a:effectLst/>
                <a:latin typeface="Arial" pitchFamily="34" charset="0"/>
              </a:rPr>
              <a:t>%</a:t>
            </a:r>
          </a:p>
        </p:txBody>
      </p:sp>
      <p:sp>
        <p:nvSpPr>
          <p:cNvPr id="57" name="TextovéPole 56"/>
          <p:cNvSpPr txBox="1"/>
          <p:nvPr/>
        </p:nvSpPr>
        <p:spPr>
          <a:xfrm>
            <a:off x="-324544" y="6007640"/>
            <a:ext cx="1403648" cy="461665"/>
          </a:xfrm>
          <a:prstGeom prst="rect">
            <a:avLst/>
          </a:prstGeom>
          <a:noFill/>
        </p:spPr>
        <p:txBody>
          <a:bodyPr wrap="square" rtlCol="0">
            <a:spAutoFit/>
          </a:bodyPr>
          <a:lstStyle/>
          <a:p>
            <a:pPr algn="r"/>
            <a:r>
              <a:rPr lang="cs-CZ" sz="1200" dirty="0" smtClean="0">
                <a:solidFill>
                  <a:srgbClr val="FF0000"/>
                </a:solidFill>
              </a:rPr>
              <a:t>Návratnost dotazníků</a:t>
            </a:r>
            <a:endParaRPr lang="cs-CZ" sz="1200" dirty="0">
              <a:solidFill>
                <a:srgbClr val="FF0000"/>
              </a:solidFill>
            </a:endParaRPr>
          </a:p>
        </p:txBody>
      </p:sp>
      <p:sp>
        <p:nvSpPr>
          <p:cNvPr id="58" name="Zaoblený obdélník 57"/>
          <p:cNvSpPr/>
          <p:nvPr/>
        </p:nvSpPr>
        <p:spPr bwMode="auto">
          <a:xfrm>
            <a:off x="118927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3366FF"/>
                </a:solidFill>
                <a:latin typeface="Arial" pitchFamily="34" charset="0"/>
              </a:rPr>
              <a:t>2303</a:t>
            </a:r>
            <a:endParaRPr kumimoji="0" lang="cs-CZ" sz="1100" i="0" u="none" strike="noStrike" cap="none" normalizeH="0" baseline="0" dirty="0" smtClean="0">
              <a:ln>
                <a:noFill/>
              </a:ln>
              <a:solidFill>
                <a:srgbClr val="3366FF"/>
              </a:solidFill>
              <a:effectLst/>
              <a:latin typeface="Arial" pitchFamily="34" charset="0"/>
            </a:endParaRPr>
          </a:p>
        </p:txBody>
      </p:sp>
      <p:sp>
        <p:nvSpPr>
          <p:cNvPr id="59" name="Zaoblený obdélník 58"/>
          <p:cNvSpPr/>
          <p:nvPr/>
        </p:nvSpPr>
        <p:spPr bwMode="auto">
          <a:xfrm>
            <a:off x="178465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dirty="0" smtClean="0">
                <a:ln>
                  <a:noFill/>
                </a:ln>
                <a:solidFill>
                  <a:srgbClr val="3366FF"/>
                </a:solidFill>
                <a:effectLst/>
                <a:latin typeface="Arial" pitchFamily="34" charset="0"/>
              </a:rPr>
              <a:t>1692</a:t>
            </a:r>
          </a:p>
        </p:txBody>
      </p:sp>
      <p:sp>
        <p:nvSpPr>
          <p:cNvPr id="60" name="Zaoblený obdélník 59"/>
          <p:cNvSpPr/>
          <p:nvPr/>
        </p:nvSpPr>
        <p:spPr bwMode="auto">
          <a:xfrm>
            <a:off x="8333832" y="5386864"/>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3366FF"/>
                </a:solidFill>
                <a:latin typeface="Arial" pitchFamily="34" charset="0"/>
              </a:rPr>
              <a:t>577</a:t>
            </a:r>
            <a:endParaRPr kumimoji="0" lang="cs-CZ" sz="1100" b="1" i="0" u="none" strike="noStrike" cap="none" normalizeH="0" baseline="0" dirty="0" smtClean="0">
              <a:ln>
                <a:noFill/>
              </a:ln>
              <a:solidFill>
                <a:srgbClr val="3366FF"/>
              </a:solidFill>
              <a:effectLst/>
              <a:latin typeface="Arial" pitchFamily="34" charset="0"/>
            </a:endParaRPr>
          </a:p>
        </p:txBody>
      </p:sp>
      <p:sp>
        <p:nvSpPr>
          <p:cNvPr id="61" name="TextovéPole 60"/>
          <p:cNvSpPr txBox="1"/>
          <p:nvPr/>
        </p:nvSpPr>
        <p:spPr>
          <a:xfrm>
            <a:off x="-324544" y="5282044"/>
            <a:ext cx="1403648" cy="646331"/>
          </a:xfrm>
          <a:prstGeom prst="rect">
            <a:avLst/>
          </a:prstGeom>
          <a:noFill/>
        </p:spPr>
        <p:txBody>
          <a:bodyPr wrap="square" rtlCol="0">
            <a:spAutoFit/>
          </a:bodyPr>
          <a:lstStyle/>
          <a:p>
            <a:pPr algn="r"/>
            <a:r>
              <a:rPr lang="cs-CZ" sz="1200" dirty="0" smtClean="0">
                <a:solidFill>
                  <a:srgbClr val="3366FF"/>
                </a:solidFill>
              </a:rPr>
              <a:t>Počet sesbíraných dotazníků</a:t>
            </a:r>
            <a:endParaRPr lang="cs-CZ" sz="1200" dirty="0">
              <a:solidFill>
                <a:srgbClr val="3366FF"/>
              </a:solidFill>
            </a:endParaRPr>
          </a:p>
        </p:txBody>
      </p:sp>
      <p:sp>
        <p:nvSpPr>
          <p:cNvPr id="63" name="TextovéPole 62"/>
          <p:cNvSpPr txBox="1"/>
          <p:nvPr/>
        </p:nvSpPr>
        <p:spPr>
          <a:xfrm rot="16200000">
            <a:off x="-705489" y="3175521"/>
            <a:ext cx="2736304" cy="246221"/>
          </a:xfrm>
          <a:prstGeom prst="rect">
            <a:avLst/>
          </a:prstGeom>
          <a:noFill/>
        </p:spPr>
        <p:txBody>
          <a:bodyPr wrap="square" rtlCol="0">
            <a:spAutoFit/>
          </a:bodyPr>
          <a:lstStyle/>
          <a:p>
            <a:pPr algn="ctr"/>
            <a:r>
              <a:rPr lang="cs-CZ" sz="1000" b="0" dirty="0" smtClean="0"/>
              <a:t>Počet pacientů</a:t>
            </a:r>
            <a:endParaRPr lang="cs-CZ" sz="1000" b="0" dirty="0"/>
          </a:p>
        </p:txBody>
      </p:sp>
      <p:sp>
        <p:nvSpPr>
          <p:cNvPr id="64" name="Zaoblený obdélník 63"/>
          <p:cNvSpPr/>
          <p:nvPr/>
        </p:nvSpPr>
        <p:spPr bwMode="auto">
          <a:xfrm>
            <a:off x="238003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86</a:t>
            </a:r>
            <a:r>
              <a:rPr kumimoji="0" lang="cs-CZ" sz="1100" i="0" u="none" strike="noStrike" cap="none" normalizeH="0" baseline="0" dirty="0" smtClean="0">
                <a:ln>
                  <a:noFill/>
                </a:ln>
                <a:solidFill>
                  <a:srgbClr val="FF0000"/>
                </a:solidFill>
                <a:effectLst/>
                <a:latin typeface="Arial" pitchFamily="34" charset="0"/>
              </a:rPr>
              <a:t>%</a:t>
            </a:r>
          </a:p>
        </p:txBody>
      </p:sp>
      <p:sp>
        <p:nvSpPr>
          <p:cNvPr id="65" name="Zaoblený obdélník 64"/>
          <p:cNvSpPr/>
          <p:nvPr/>
        </p:nvSpPr>
        <p:spPr bwMode="auto">
          <a:xfrm>
            <a:off x="297541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61</a:t>
            </a:r>
            <a:r>
              <a:rPr kumimoji="0" lang="cs-CZ" sz="1100" b="1" i="0" u="none" strike="noStrike" cap="none" normalizeH="0" baseline="0" dirty="0" smtClean="0">
                <a:ln>
                  <a:noFill/>
                </a:ln>
                <a:solidFill>
                  <a:srgbClr val="FF0000"/>
                </a:solidFill>
                <a:effectLst/>
                <a:latin typeface="Arial" pitchFamily="34" charset="0"/>
              </a:rPr>
              <a:t>%</a:t>
            </a:r>
          </a:p>
        </p:txBody>
      </p:sp>
      <p:sp>
        <p:nvSpPr>
          <p:cNvPr id="66" name="Zaoblený obdélník 65"/>
          <p:cNvSpPr/>
          <p:nvPr/>
        </p:nvSpPr>
        <p:spPr bwMode="auto">
          <a:xfrm>
            <a:off x="238003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3366FF"/>
                </a:solidFill>
                <a:latin typeface="Arial" pitchFamily="34" charset="0"/>
              </a:rPr>
              <a:t>1494</a:t>
            </a:r>
            <a:endParaRPr kumimoji="0" lang="cs-CZ" sz="1100" i="0" u="none" strike="noStrike" cap="none" normalizeH="0" baseline="0" dirty="0" smtClean="0">
              <a:ln>
                <a:noFill/>
              </a:ln>
              <a:solidFill>
                <a:srgbClr val="3366FF"/>
              </a:solidFill>
              <a:effectLst/>
              <a:latin typeface="Arial" pitchFamily="34" charset="0"/>
            </a:endParaRPr>
          </a:p>
        </p:txBody>
      </p:sp>
      <p:sp>
        <p:nvSpPr>
          <p:cNvPr id="67" name="Zaoblený obdélník 66"/>
          <p:cNvSpPr/>
          <p:nvPr/>
        </p:nvSpPr>
        <p:spPr bwMode="auto">
          <a:xfrm>
            <a:off x="297541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3366FF"/>
                </a:solidFill>
                <a:latin typeface="Arial" pitchFamily="34" charset="0"/>
              </a:rPr>
              <a:t>1450</a:t>
            </a:r>
            <a:endParaRPr kumimoji="0" lang="cs-CZ" sz="1100" b="1" i="0" u="none" strike="noStrike" cap="none" normalizeH="0" baseline="0" dirty="0" smtClean="0">
              <a:ln>
                <a:noFill/>
              </a:ln>
              <a:solidFill>
                <a:srgbClr val="3366FF"/>
              </a:solidFill>
              <a:effectLst/>
              <a:latin typeface="Arial" pitchFamily="34" charset="0"/>
            </a:endParaRPr>
          </a:p>
        </p:txBody>
      </p:sp>
      <p:sp>
        <p:nvSpPr>
          <p:cNvPr id="68" name="Zaoblený obdélník 67"/>
          <p:cNvSpPr/>
          <p:nvPr/>
        </p:nvSpPr>
        <p:spPr bwMode="auto">
          <a:xfrm>
            <a:off x="357079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83</a:t>
            </a:r>
            <a:r>
              <a:rPr kumimoji="0" lang="cs-CZ" sz="1100" i="0" u="none" strike="noStrike" cap="none" normalizeH="0" baseline="0" dirty="0" smtClean="0">
                <a:ln>
                  <a:noFill/>
                </a:ln>
                <a:solidFill>
                  <a:srgbClr val="FF0000"/>
                </a:solidFill>
                <a:effectLst/>
                <a:latin typeface="Arial" pitchFamily="34" charset="0"/>
              </a:rPr>
              <a:t>%</a:t>
            </a:r>
          </a:p>
        </p:txBody>
      </p:sp>
      <p:sp>
        <p:nvSpPr>
          <p:cNvPr id="69" name="Zaoblený obdélník 68"/>
          <p:cNvSpPr/>
          <p:nvPr/>
        </p:nvSpPr>
        <p:spPr bwMode="auto">
          <a:xfrm>
            <a:off x="595231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87</a:t>
            </a:r>
            <a:r>
              <a:rPr kumimoji="0" lang="cs-CZ" sz="1100" b="1" i="0" u="none" strike="noStrike" cap="none" normalizeH="0" baseline="0" dirty="0" smtClean="0">
                <a:ln>
                  <a:noFill/>
                </a:ln>
                <a:solidFill>
                  <a:srgbClr val="FF0000"/>
                </a:solidFill>
                <a:effectLst/>
                <a:latin typeface="Arial" pitchFamily="34" charset="0"/>
              </a:rPr>
              <a:t>%</a:t>
            </a:r>
          </a:p>
        </p:txBody>
      </p:sp>
      <p:sp>
        <p:nvSpPr>
          <p:cNvPr id="70" name="Zaoblený obdélník 69"/>
          <p:cNvSpPr/>
          <p:nvPr/>
        </p:nvSpPr>
        <p:spPr bwMode="auto">
          <a:xfrm>
            <a:off x="357079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3366FF"/>
                </a:solidFill>
                <a:latin typeface="Arial" pitchFamily="34" charset="0"/>
              </a:rPr>
              <a:t>1944</a:t>
            </a:r>
            <a:endParaRPr kumimoji="0" lang="cs-CZ" sz="1100" i="0" u="none" strike="noStrike" cap="none" normalizeH="0" baseline="0" dirty="0" smtClean="0">
              <a:ln>
                <a:noFill/>
              </a:ln>
              <a:solidFill>
                <a:srgbClr val="3366FF"/>
              </a:solidFill>
              <a:effectLst/>
              <a:latin typeface="Arial" pitchFamily="34" charset="0"/>
            </a:endParaRPr>
          </a:p>
        </p:txBody>
      </p:sp>
      <p:sp>
        <p:nvSpPr>
          <p:cNvPr id="71" name="Zaoblený obdélník 70"/>
          <p:cNvSpPr/>
          <p:nvPr/>
        </p:nvSpPr>
        <p:spPr bwMode="auto">
          <a:xfrm>
            <a:off x="595231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dirty="0" smtClean="0">
                <a:ln>
                  <a:noFill/>
                </a:ln>
                <a:solidFill>
                  <a:srgbClr val="3366FF"/>
                </a:solidFill>
                <a:effectLst/>
                <a:latin typeface="Arial" pitchFamily="34" charset="0"/>
              </a:rPr>
              <a:t>2380</a:t>
            </a:r>
          </a:p>
        </p:txBody>
      </p:sp>
      <p:sp>
        <p:nvSpPr>
          <p:cNvPr id="72" name="Zaoblený obdélník 71"/>
          <p:cNvSpPr/>
          <p:nvPr/>
        </p:nvSpPr>
        <p:spPr bwMode="auto">
          <a:xfrm>
            <a:off x="654769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76</a:t>
            </a:r>
            <a:r>
              <a:rPr kumimoji="0" lang="cs-CZ" sz="1100" i="0" u="none" strike="noStrike" cap="none" normalizeH="0" baseline="0" dirty="0" smtClean="0">
                <a:ln>
                  <a:noFill/>
                </a:ln>
                <a:solidFill>
                  <a:srgbClr val="FF0000"/>
                </a:solidFill>
                <a:effectLst/>
                <a:latin typeface="Arial" pitchFamily="34" charset="0"/>
              </a:rPr>
              <a:t>%</a:t>
            </a:r>
          </a:p>
        </p:txBody>
      </p:sp>
      <p:sp>
        <p:nvSpPr>
          <p:cNvPr id="73" name="Zaoblený obdélník 72"/>
          <p:cNvSpPr/>
          <p:nvPr/>
        </p:nvSpPr>
        <p:spPr bwMode="auto">
          <a:xfrm>
            <a:off x="714307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58</a:t>
            </a:r>
            <a:r>
              <a:rPr kumimoji="0" lang="cs-CZ" sz="1100" b="1" i="0" u="none" strike="noStrike" cap="none" normalizeH="0" baseline="0" dirty="0" smtClean="0">
                <a:ln>
                  <a:noFill/>
                </a:ln>
                <a:solidFill>
                  <a:srgbClr val="FF0000"/>
                </a:solidFill>
                <a:effectLst/>
                <a:latin typeface="Arial" pitchFamily="34" charset="0"/>
              </a:rPr>
              <a:t>%</a:t>
            </a:r>
          </a:p>
        </p:txBody>
      </p:sp>
      <p:sp>
        <p:nvSpPr>
          <p:cNvPr id="74" name="Zaoblený obdélník 73"/>
          <p:cNvSpPr/>
          <p:nvPr/>
        </p:nvSpPr>
        <p:spPr bwMode="auto">
          <a:xfrm>
            <a:off x="654769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3366FF"/>
                </a:solidFill>
                <a:latin typeface="Arial" pitchFamily="34" charset="0"/>
              </a:rPr>
              <a:t>543</a:t>
            </a:r>
            <a:endParaRPr kumimoji="0" lang="cs-CZ" sz="1100" i="0" u="none" strike="noStrike" cap="none" normalizeH="0" baseline="0" dirty="0" smtClean="0">
              <a:ln>
                <a:noFill/>
              </a:ln>
              <a:solidFill>
                <a:srgbClr val="3366FF"/>
              </a:solidFill>
              <a:effectLst/>
              <a:latin typeface="Arial" pitchFamily="34" charset="0"/>
            </a:endParaRPr>
          </a:p>
        </p:txBody>
      </p:sp>
      <p:sp>
        <p:nvSpPr>
          <p:cNvPr id="75" name="Zaoblený obdélník 74"/>
          <p:cNvSpPr/>
          <p:nvPr/>
        </p:nvSpPr>
        <p:spPr bwMode="auto">
          <a:xfrm>
            <a:off x="714307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3366FF"/>
                </a:solidFill>
                <a:latin typeface="Arial" pitchFamily="34" charset="0"/>
              </a:rPr>
              <a:t>756</a:t>
            </a:r>
            <a:endParaRPr kumimoji="0" lang="cs-CZ" sz="1100" b="1" i="0" u="none" strike="noStrike" cap="none" normalizeH="0" baseline="0" dirty="0" smtClean="0">
              <a:ln>
                <a:noFill/>
              </a:ln>
              <a:solidFill>
                <a:srgbClr val="3366FF"/>
              </a:solidFill>
              <a:effectLst/>
              <a:latin typeface="Arial" pitchFamily="34" charset="0"/>
            </a:endParaRPr>
          </a:p>
        </p:txBody>
      </p:sp>
      <p:sp>
        <p:nvSpPr>
          <p:cNvPr id="76" name="Zaoblený obdélník 75"/>
          <p:cNvSpPr/>
          <p:nvPr/>
        </p:nvSpPr>
        <p:spPr bwMode="auto">
          <a:xfrm>
            <a:off x="535693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71</a:t>
            </a:r>
            <a:r>
              <a:rPr kumimoji="0" lang="cs-CZ" sz="1100" b="1" i="0" u="none" strike="noStrike" cap="none" normalizeH="0" baseline="0" dirty="0" smtClean="0">
                <a:ln>
                  <a:noFill/>
                </a:ln>
                <a:solidFill>
                  <a:srgbClr val="FF0000"/>
                </a:solidFill>
                <a:effectLst/>
                <a:latin typeface="Arial" pitchFamily="34" charset="0"/>
              </a:rPr>
              <a:t>%</a:t>
            </a:r>
          </a:p>
        </p:txBody>
      </p:sp>
      <p:sp>
        <p:nvSpPr>
          <p:cNvPr id="77" name="Zaoblený obdélník 76"/>
          <p:cNvSpPr/>
          <p:nvPr/>
        </p:nvSpPr>
        <p:spPr bwMode="auto">
          <a:xfrm>
            <a:off x="535693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dirty="0" smtClean="0">
                <a:ln>
                  <a:noFill/>
                </a:ln>
                <a:solidFill>
                  <a:srgbClr val="3366FF"/>
                </a:solidFill>
                <a:effectLst/>
                <a:latin typeface="Arial" pitchFamily="34" charset="0"/>
              </a:rPr>
              <a:t>1306</a:t>
            </a:r>
          </a:p>
        </p:txBody>
      </p:sp>
      <p:sp>
        <p:nvSpPr>
          <p:cNvPr id="78" name="Zaoblený obdélník 77"/>
          <p:cNvSpPr/>
          <p:nvPr/>
        </p:nvSpPr>
        <p:spPr bwMode="auto">
          <a:xfrm>
            <a:off x="476155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84</a:t>
            </a:r>
            <a:r>
              <a:rPr kumimoji="0" lang="cs-CZ" sz="1100" b="1" i="0" u="none" strike="noStrike" cap="none" normalizeH="0" baseline="0" dirty="0" smtClean="0">
                <a:ln>
                  <a:noFill/>
                </a:ln>
                <a:solidFill>
                  <a:srgbClr val="FF0000"/>
                </a:solidFill>
                <a:effectLst/>
                <a:latin typeface="Arial" pitchFamily="34" charset="0"/>
              </a:rPr>
              <a:t>%</a:t>
            </a:r>
          </a:p>
        </p:txBody>
      </p:sp>
      <p:sp>
        <p:nvSpPr>
          <p:cNvPr id="79" name="Zaoblený obdélník 78"/>
          <p:cNvSpPr/>
          <p:nvPr/>
        </p:nvSpPr>
        <p:spPr bwMode="auto">
          <a:xfrm>
            <a:off x="476155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dirty="0" smtClean="0">
                <a:ln>
                  <a:noFill/>
                </a:ln>
                <a:solidFill>
                  <a:srgbClr val="3366FF"/>
                </a:solidFill>
                <a:effectLst/>
                <a:latin typeface="Arial" pitchFamily="34" charset="0"/>
              </a:rPr>
              <a:t>2624</a:t>
            </a:r>
          </a:p>
        </p:txBody>
      </p:sp>
      <p:sp>
        <p:nvSpPr>
          <p:cNvPr id="80" name="Zaoblený obdélník 79"/>
          <p:cNvSpPr/>
          <p:nvPr/>
        </p:nvSpPr>
        <p:spPr bwMode="auto">
          <a:xfrm>
            <a:off x="416617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84</a:t>
            </a:r>
            <a:r>
              <a:rPr kumimoji="0" lang="cs-CZ" sz="1100" b="1" i="0" u="none" strike="noStrike" cap="none" normalizeH="0" baseline="0" dirty="0" smtClean="0">
                <a:ln>
                  <a:noFill/>
                </a:ln>
                <a:solidFill>
                  <a:srgbClr val="FF0000"/>
                </a:solidFill>
                <a:effectLst/>
                <a:latin typeface="Arial" pitchFamily="34" charset="0"/>
              </a:rPr>
              <a:t>%</a:t>
            </a:r>
          </a:p>
        </p:txBody>
      </p:sp>
      <p:sp>
        <p:nvSpPr>
          <p:cNvPr id="81" name="Zaoblený obdélník 80"/>
          <p:cNvSpPr/>
          <p:nvPr/>
        </p:nvSpPr>
        <p:spPr bwMode="auto">
          <a:xfrm>
            <a:off x="416617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dirty="0" smtClean="0">
                <a:ln>
                  <a:noFill/>
                </a:ln>
                <a:solidFill>
                  <a:srgbClr val="3366FF"/>
                </a:solidFill>
                <a:effectLst/>
                <a:latin typeface="Arial" pitchFamily="34" charset="0"/>
              </a:rPr>
              <a:t>1375</a:t>
            </a:r>
          </a:p>
        </p:txBody>
      </p:sp>
      <p:sp>
        <p:nvSpPr>
          <p:cNvPr id="36" name="TextovéPole 35"/>
          <p:cNvSpPr txBox="1"/>
          <p:nvPr/>
        </p:nvSpPr>
        <p:spPr>
          <a:xfrm>
            <a:off x="985248" y="904952"/>
            <a:ext cx="4608512" cy="830997"/>
          </a:xfrm>
          <a:prstGeom prst="rect">
            <a:avLst/>
          </a:prstGeom>
          <a:noFill/>
        </p:spPr>
        <p:txBody>
          <a:bodyPr wrap="square" rtlCol="0">
            <a:spAutoFit/>
          </a:bodyPr>
          <a:lstStyle/>
          <a:p>
            <a:r>
              <a:rPr lang="cs-CZ" sz="1200" dirty="0" smtClean="0"/>
              <a:t>Celkový počet propuštěných pacientů: 27 897 pacientů</a:t>
            </a:r>
          </a:p>
          <a:p>
            <a:r>
              <a:rPr lang="cs-CZ" sz="1200" dirty="0" smtClean="0"/>
              <a:t>Celkový počet nezařazených pacientů: 2 566 pacientů</a:t>
            </a:r>
          </a:p>
          <a:p>
            <a:r>
              <a:rPr lang="cs-CZ" sz="1200" dirty="0" smtClean="0"/>
              <a:t>Celkový počet sebraných dotazníků: 19 043 dotazníků</a:t>
            </a:r>
          </a:p>
          <a:p>
            <a:r>
              <a:rPr lang="cs-CZ" sz="1200" dirty="0" smtClean="0"/>
              <a:t>Celková návratnost: 75%</a:t>
            </a:r>
            <a:endParaRPr lang="cs-CZ" sz="1200" dirty="0"/>
          </a:p>
        </p:txBody>
      </p:sp>
      <p:sp>
        <p:nvSpPr>
          <p:cNvPr id="37" name="Zaoblený obdélník 36"/>
          <p:cNvSpPr/>
          <p:nvPr/>
        </p:nvSpPr>
        <p:spPr bwMode="auto">
          <a:xfrm>
            <a:off x="7738454" y="6021288"/>
            <a:ext cx="540000" cy="432048"/>
          </a:xfrm>
          <a:prstGeom prst="round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FF0000"/>
                </a:solidFill>
                <a:latin typeface="Arial" pitchFamily="34" charset="0"/>
              </a:rPr>
              <a:t>73</a:t>
            </a:r>
            <a:r>
              <a:rPr kumimoji="0" lang="cs-CZ" sz="1100" b="1" i="0" u="none" strike="noStrike" cap="none" normalizeH="0" baseline="0" dirty="0" smtClean="0">
                <a:ln>
                  <a:noFill/>
                </a:ln>
                <a:solidFill>
                  <a:srgbClr val="FF0000"/>
                </a:solidFill>
                <a:effectLst/>
                <a:latin typeface="Arial" pitchFamily="34" charset="0"/>
              </a:rPr>
              <a:t>%</a:t>
            </a:r>
          </a:p>
        </p:txBody>
      </p:sp>
      <p:sp>
        <p:nvSpPr>
          <p:cNvPr id="38" name="Zaoblený obdélník 37"/>
          <p:cNvSpPr/>
          <p:nvPr/>
        </p:nvSpPr>
        <p:spPr bwMode="auto">
          <a:xfrm>
            <a:off x="7738454" y="5373216"/>
            <a:ext cx="540000" cy="432048"/>
          </a:xfrm>
          <a:prstGeom prst="roundRect">
            <a:avLst/>
          </a:prstGeom>
          <a:solidFill>
            <a:schemeClr val="bg1"/>
          </a:solidFill>
          <a:ln w="254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solidFill>
                  <a:srgbClr val="3366FF"/>
                </a:solidFill>
                <a:latin typeface="Arial" pitchFamily="34" charset="0"/>
              </a:rPr>
              <a:t>599</a:t>
            </a:r>
            <a:endParaRPr kumimoji="0" lang="cs-CZ" sz="1100" b="1" i="0" u="none" strike="noStrike" cap="none" normalizeH="0" baseline="0" dirty="0" smtClean="0">
              <a:ln>
                <a:noFill/>
              </a:ln>
              <a:solidFill>
                <a:srgbClr val="3366FF"/>
              </a:solidFill>
              <a:effectLst/>
              <a:latin typeface="Arial" pitchFamily="34" charset="0"/>
            </a:endParaRPr>
          </a:p>
        </p:txBody>
      </p:sp>
      <p:sp>
        <p:nvSpPr>
          <p:cNvPr id="39" name="Obdélník 38"/>
          <p:cNvSpPr/>
          <p:nvPr/>
        </p:nvSpPr>
        <p:spPr bwMode="auto">
          <a:xfrm>
            <a:off x="3536592" y="1916832"/>
            <a:ext cx="576064" cy="475252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smtClean="0">
              <a:ln>
                <a:noFill/>
              </a:ln>
              <a:solidFill>
                <a:srgbClr val="333399"/>
              </a:solidFill>
              <a:effectLst/>
              <a:latin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8572560"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85720" y="4000504"/>
          <a:ext cx="8572560"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ZÁKLADNÍ DIMENZE</a:t>
            </a:r>
            <a:endParaRPr lang="en-US" sz="2000" kern="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Zapojení rodiny</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13203504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794848667"/>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1968500"/>
                <a:gridCol w="1968500"/>
                <a:gridCol w="1968500"/>
                <a:gridCol w="1968500"/>
              </a:tblGrid>
              <a:tr h="1442410">
                <a:tc>
                  <a:txBody>
                    <a:bodyPr/>
                    <a:lstStyle/>
                    <a:p>
                      <a:pPr algn="ctr"/>
                      <a:r>
                        <a:rPr lang="en-US" sz="1000" b="1" smtClean="0">
                          <a:solidFill>
                            <a:srgbClr val="333399"/>
                          </a:solidFill>
                        </a:rPr>
                        <a:t>Zapojení rodiny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Dostatek příležitostí pro rodinu hovořit s lékařem</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Doba návštěv</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Vysvětlení péče po propuštění rodině</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716694735"/>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1968500"/>
                <a:gridCol w="1968500"/>
                <a:gridCol w="1968500"/>
                <a:gridCol w="1968500"/>
              </a:tblGrid>
              <a:tr h="214314">
                <a:tc>
                  <a:txBody>
                    <a:bodyPr/>
                    <a:lstStyle/>
                    <a:p>
                      <a:pPr algn="ctr"/>
                      <a:r>
                        <a:rPr lang="cs-CZ" sz="800" b="0" smtClean="0">
                          <a:solidFill>
                            <a:srgbClr val="333399"/>
                          </a:solidFill>
                        </a:rPr>
                        <a:t>n=1892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1541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1826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1039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4266916235"/>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1968500"/>
                <a:gridCol w="1968500"/>
                <a:gridCol w="1968500"/>
                <a:gridCol w="1968500"/>
              </a:tblGrid>
              <a:tr h="329894">
                <a:tc>
                  <a:txBody>
                    <a:bodyPr/>
                    <a:lstStyle/>
                    <a:p>
                      <a:pPr algn="ctr"/>
                      <a:r>
                        <a:rPr lang="en-US" sz="1400" b="1" smtClean="0">
                          <a:solidFill>
                            <a:srgbClr val="333399"/>
                          </a:solidFill>
                        </a:rPr>
                        <a:t>89,4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91,1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90,3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1980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1584088"/>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5877272"/>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40185242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Zapojení rodiny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1455169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175221798"/>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a:t>
                      </a:r>
                      <a:r>
                        <a:rPr lang="en-US" sz="1000" b="1" dirty="0" err="1" smtClean="0">
                          <a:solidFill>
                            <a:srgbClr val="333399"/>
                          </a:solidFill>
                        </a:rPr>
                        <a:t>PLIc</a:t>
                      </a:r>
                      <a:r>
                        <a:rPr lang="en-US" sz="1000" b="1" dirty="0" smtClean="0">
                          <a:solidFill>
                            <a:srgbClr val="333399"/>
                          </a:solidFill>
                        </a:rPr>
                        <a:t>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436101479"/>
              </p:ext>
            </p:extLst>
          </p:nvPr>
        </p:nvGraphicFramePr>
        <p:xfrm>
          <a:off x="743049"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n=24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710297813"/>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100,0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100,0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97,9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96,6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95,7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94,8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58408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18205460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Zapojení rodiny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68199480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887048212"/>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pl-PL" sz="1000" b="1" dirty="0"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189971393"/>
              </p:ext>
            </p:extLst>
          </p:nvPr>
        </p:nvGraphicFramePr>
        <p:xfrm>
          <a:off x="743049"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249329856"/>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smtClean="0">
                          <a:solidFill>
                            <a:srgbClr val="333399"/>
                          </a:solidFill>
                        </a:rPr>
                        <a:t>94,3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94,2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93,5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91,7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91,2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58408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2535442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Zapojení rodiny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76666703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195328087"/>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84144261"/>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990776209"/>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90,1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58408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30763930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Zapojení rodiny – oddělení </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36483920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572138143"/>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smtClean="0">
                          <a:solidFill>
                            <a:srgbClr val="333399"/>
                          </a:solidFill>
                        </a:rPr>
                        <a:t>FN OL: TRAU odd.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478779511"/>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3399"/>
                          </a:solidFill>
                        </a:rPr>
                        <a:t>n=75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105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117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03953383"/>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85,1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83,3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584088"/>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6045294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8572560"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85720" y="4000504"/>
          <a:ext cx="8572560" cy="250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ZÁKLADNÍ DIMENZE</a:t>
            </a:r>
            <a:endParaRPr lang="en-US" sz="2000" kern="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Propuštění a pokračování péče</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36708875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637426007"/>
              </p:ext>
            </p:extLst>
          </p:nvPr>
        </p:nvGraphicFramePr>
        <p:xfrm>
          <a:off x="755289" y="5072074"/>
          <a:ext cx="7873998" cy="1442410"/>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1442410">
                <a:tc>
                  <a:txBody>
                    <a:bodyPr/>
                    <a:lstStyle/>
                    <a:p>
                      <a:pPr algn="ctr"/>
                      <a:r>
                        <a:rPr lang="en-US" sz="1000" b="1" smtClean="0">
                          <a:solidFill>
                            <a:srgbClr val="333399"/>
                          </a:solidFill>
                        </a:rPr>
                        <a:t>Propuštění a pokračování péče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 o péči a užívání léků po propuštění z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Průběh propuštění z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Informace o možných nebezpečných příznacích po propuštění z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Doporučení nemocnice rodině nebo přátelům</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Nabídka pomoci při zajišťování domácí péče po propuštění z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602482613"/>
              </p:ext>
            </p:extLst>
          </p:nvPr>
        </p:nvGraphicFramePr>
        <p:xfrm>
          <a:off x="743050" y="4738982"/>
          <a:ext cx="7873998" cy="214314"/>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214314">
                <a:tc>
                  <a:txBody>
                    <a:bodyPr/>
                    <a:lstStyle/>
                    <a:p>
                      <a:pPr algn="ctr"/>
                      <a:r>
                        <a:rPr lang="cs-CZ" sz="800" b="0" smtClean="0">
                          <a:solidFill>
                            <a:srgbClr val="333399"/>
                          </a:solidFill>
                        </a:rPr>
                        <a:t>n=1921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1860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1816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1888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4276801773"/>
              </p:ext>
            </p:extLst>
          </p:nvPr>
        </p:nvGraphicFramePr>
        <p:xfrm>
          <a:off x="741644" y="3861048"/>
          <a:ext cx="7873998" cy="329894"/>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329894">
                <a:tc>
                  <a:txBody>
                    <a:bodyPr/>
                    <a:lstStyle/>
                    <a:p>
                      <a:pPr algn="ctr"/>
                      <a:r>
                        <a:rPr lang="en-US" sz="1400" b="1" dirty="0" smtClean="0">
                          <a:solidFill>
                            <a:srgbClr val="333399"/>
                          </a:solidFill>
                        </a:rPr>
                        <a:t>86,4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95,1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89,5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62,3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1296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1687160"/>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6074132"/>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30363406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Propuštění a pokračování péče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52278221"/>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857213074"/>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529064925"/>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dirty="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225857055"/>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100,0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97,0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96,0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94,5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90,6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687160"/>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10377474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Propuštění a pokračování péče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23651503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010241546"/>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pl-PL" sz="1000" b="1" dirty="0"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601067063"/>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dirty="0" smtClean="0">
                          <a:solidFill>
                            <a:srgbClr val="333399"/>
                          </a:solidFill>
                        </a:rPr>
                        <a:t>n=47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643338968"/>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smtClean="0">
                          <a:solidFill>
                            <a:srgbClr val="333399"/>
                          </a:solidFill>
                        </a:rPr>
                        <a:t>89,6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88,2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687160"/>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48967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p:cNvSpPr/>
          <p:nvPr/>
        </p:nvSpPr>
        <p:spPr bwMode="auto">
          <a:xfrm>
            <a:off x="6574576" y="5229770"/>
            <a:ext cx="1260000" cy="1224136"/>
          </a:xfrm>
          <a:prstGeom prst="rect">
            <a:avLst/>
          </a:prstGeom>
          <a:solidFill>
            <a:schemeClr val="bg1">
              <a:lumMod val="85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graphicFrame>
        <p:nvGraphicFramePr>
          <p:cNvPr id="17" name="Graf 16"/>
          <p:cNvGraphicFramePr/>
          <p:nvPr/>
        </p:nvGraphicFramePr>
        <p:xfrm>
          <a:off x="971600" y="3356992"/>
          <a:ext cx="7200800" cy="3032132"/>
        </p:xfrm>
        <a:graphic>
          <a:graphicData uri="http://schemas.openxmlformats.org/drawingml/2006/chart">
            <c:chart xmlns:c="http://schemas.openxmlformats.org/drawingml/2006/chart" xmlns:r="http://schemas.openxmlformats.org/officeDocument/2006/relationships" r:id="rId3"/>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Sociodemografická struktura</a:t>
            </a:r>
            <a:br>
              <a:rPr lang="cs-CZ" sz="2400" dirty="0" smtClean="0"/>
            </a:br>
            <a:r>
              <a:rPr lang="en-US" sz="2000" dirty="0" smtClean="0"/>
              <a:t> FN OLOMOUC</a:t>
            </a:r>
            <a:endParaRPr lang="cs-CZ" sz="2000" dirty="0" smtClean="0"/>
          </a:p>
        </p:txBody>
      </p:sp>
      <p:graphicFrame>
        <p:nvGraphicFramePr>
          <p:cNvPr id="19" name="Graf 18"/>
          <p:cNvGraphicFramePr/>
          <p:nvPr/>
        </p:nvGraphicFramePr>
        <p:xfrm>
          <a:off x="509976" y="692696"/>
          <a:ext cx="3905256" cy="3032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f 28"/>
          <p:cNvGraphicFramePr/>
          <p:nvPr/>
        </p:nvGraphicFramePr>
        <p:xfrm>
          <a:off x="5177280" y="693938"/>
          <a:ext cx="3905256" cy="3032132"/>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ovéPole 30"/>
          <p:cNvSpPr txBox="1"/>
          <p:nvPr/>
        </p:nvSpPr>
        <p:spPr>
          <a:xfrm>
            <a:off x="4939132" y="1010966"/>
            <a:ext cx="3000396" cy="307777"/>
          </a:xfrm>
          <a:prstGeom prst="rect">
            <a:avLst/>
          </a:prstGeom>
          <a:noFill/>
        </p:spPr>
        <p:txBody>
          <a:bodyPr wrap="square" rtlCol="0">
            <a:spAutoFit/>
          </a:bodyPr>
          <a:lstStyle/>
          <a:p>
            <a:pPr algn="ctr"/>
            <a:r>
              <a:rPr lang="cs-CZ" sz="1400" b="1" dirty="0" smtClean="0">
                <a:solidFill>
                  <a:srgbClr val="800080"/>
                </a:solidFill>
              </a:rPr>
              <a:t>VZDĚLÁNÍ</a:t>
            </a:r>
            <a:endParaRPr lang="cs-CZ" sz="1400" b="1" dirty="0">
              <a:solidFill>
                <a:srgbClr val="800080"/>
              </a:solidFill>
            </a:endParaRPr>
          </a:p>
        </p:txBody>
      </p:sp>
      <p:sp>
        <p:nvSpPr>
          <p:cNvPr id="33" name="TextovéPole 32"/>
          <p:cNvSpPr txBox="1"/>
          <p:nvPr/>
        </p:nvSpPr>
        <p:spPr>
          <a:xfrm>
            <a:off x="3071802" y="3645594"/>
            <a:ext cx="3000396" cy="307777"/>
          </a:xfrm>
          <a:prstGeom prst="rect">
            <a:avLst/>
          </a:prstGeom>
          <a:noFill/>
        </p:spPr>
        <p:txBody>
          <a:bodyPr wrap="square" rtlCol="0">
            <a:spAutoFit/>
          </a:bodyPr>
          <a:lstStyle/>
          <a:p>
            <a:pPr algn="ctr"/>
            <a:r>
              <a:rPr lang="cs-CZ" sz="1400" b="1" dirty="0" smtClean="0">
                <a:solidFill>
                  <a:srgbClr val="800080"/>
                </a:solidFill>
              </a:rPr>
              <a:t>VĚK</a:t>
            </a:r>
            <a:endParaRPr lang="cs-CZ" sz="1400" b="1" dirty="0">
              <a:solidFill>
                <a:srgbClr val="800080"/>
              </a:solidFill>
            </a:endParaRPr>
          </a:p>
        </p:txBody>
      </p:sp>
      <p:sp>
        <p:nvSpPr>
          <p:cNvPr id="36" name="TextovéPole 35"/>
          <p:cNvSpPr txBox="1"/>
          <p:nvPr/>
        </p:nvSpPr>
        <p:spPr>
          <a:xfrm>
            <a:off x="251520" y="1032991"/>
            <a:ext cx="3000396" cy="307777"/>
          </a:xfrm>
          <a:prstGeom prst="rect">
            <a:avLst/>
          </a:prstGeom>
          <a:noFill/>
        </p:spPr>
        <p:txBody>
          <a:bodyPr wrap="square" rtlCol="0">
            <a:spAutoFit/>
          </a:bodyPr>
          <a:lstStyle/>
          <a:p>
            <a:pPr algn="ctr"/>
            <a:r>
              <a:rPr lang="cs-CZ" sz="1400" b="1" dirty="0" smtClean="0">
                <a:solidFill>
                  <a:srgbClr val="800080"/>
                </a:solidFill>
              </a:rPr>
              <a:t>POHLAVÍ</a:t>
            </a:r>
            <a:endParaRPr lang="cs-CZ" sz="1400" b="1" dirty="0">
              <a:solidFill>
                <a:srgbClr val="800080"/>
              </a:solidFill>
            </a:endParaRPr>
          </a:p>
        </p:txBody>
      </p:sp>
      <p:sp>
        <p:nvSpPr>
          <p:cNvPr id="37" name="TextovéPole 36"/>
          <p:cNvSpPr txBox="1"/>
          <p:nvPr/>
        </p:nvSpPr>
        <p:spPr>
          <a:xfrm>
            <a:off x="1187624" y="1412776"/>
            <a:ext cx="1152128" cy="246221"/>
          </a:xfrm>
          <a:prstGeom prst="rect">
            <a:avLst/>
          </a:prstGeom>
          <a:noFill/>
        </p:spPr>
        <p:txBody>
          <a:bodyPr wrap="square" rtlCol="0">
            <a:spAutoFit/>
          </a:bodyPr>
          <a:lstStyle/>
          <a:p>
            <a:pPr algn="ctr"/>
            <a:r>
              <a:rPr lang="cs-CZ" sz="1000" b="0" dirty="0" smtClean="0"/>
              <a:t>Podíl pacientů</a:t>
            </a:r>
            <a:endParaRPr lang="cs-CZ" sz="1000" b="0" dirty="0"/>
          </a:p>
        </p:txBody>
      </p:sp>
      <p:sp>
        <p:nvSpPr>
          <p:cNvPr id="38" name="TextovéPole 37"/>
          <p:cNvSpPr txBox="1"/>
          <p:nvPr/>
        </p:nvSpPr>
        <p:spPr>
          <a:xfrm>
            <a:off x="5796136" y="1412776"/>
            <a:ext cx="1152128" cy="246221"/>
          </a:xfrm>
          <a:prstGeom prst="rect">
            <a:avLst/>
          </a:prstGeom>
          <a:noFill/>
        </p:spPr>
        <p:txBody>
          <a:bodyPr wrap="square" rtlCol="0">
            <a:spAutoFit/>
          </a:bodyPr>
          <a:lstStyle/>
          <a:p>
            <a:pPr algn="ctr"/>
            <a:r>
              <a:rPr lang="cs-CZ" sz="1000" b="0" dirty="0" smtClean="0"/>
              <a:t>Podíl pacientů</a:t>
            </a:r>
            <a:endParaRPr lang="cs-CZ" sz="1000" b="0" dirty="0"/>
          </a:p>
        </p:txBody>
      </p:sp>
      <p:sp>
        <p:nvSpPr>
          <p:cNvPr id="39" name="TextovéPole 38"/>
          <p:cNvSpPr txBox="1"/>
          <p:nvPr/>
        </p:nvSpPr>
        <p:spPr>
          <a:xfrm rot="16200000">
            <a:off x="288975" y="4962643"/>
            <a:ext cx="1152128" cy="246221"/>
          </a:xfrm>
          <a:prstGeom prst="rect">
            <a:avLst/>
          </a:prstGeom>
          <a:noFill/>
        </p:spPr>
        <p:txBody>
          <a:bodyPr wrap="square" rtlCol="0">
            <a:spAutoFit/>
          </a:bodyPr>
          <a:lstStyle/>
          <a:p>
            <a:pPr algn="ctr"/>
            <a:r>
              <a:rPr lang="cs-CZ" sz="1000" b="0" dirty="0" smtClean="0"/>
              <a:t>Podíl pacientů</a:t>
            </a:r>
            <a:endParaRPr lang="cs-CZ" sz="1000" b="0" dirty="0"/>
          </a:p>
        </p:txBody>
      </p:sp>
      <p:sp>
        <p:nvSpPr>
          <p:cNvPr id="13" name="TextovéPole 12"/>
          <p:cNvSpPr txBox="1"/>
          <p:nvPr/>
        </p:nvSpPr>
        <p:spPr>
          <a:xfrm>
            <a:off x="1475656" y="4293096"/>
            <a:ext cx="2088232" cy="523220"/>
          </a:xfrm>
          <a:prstGeom prst="rect">
            <a:avLst/>
          </a:prstGeom>
          <a:noFill/>
        </p:spPr>
        <p:txBody>
          <a:bodyPr wrap="square" rtlCol="0">
            <a:spAutoFit/>
          </a:bodyPr>
          <a:lstStyle/>
          <a:p>
            <a:r>
              <a:rPr lang="cs-CZ" sz="1400" dirty="0" smtClean="0"/>
              <a:t>Průměrný věk pacienta: 54 let</a:t>
            </a:r>
            <a:endParaRPr lang="cs-CZ" sz="1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Propuštění a pokračování péče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45807831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404318054"/>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smtClean="0">
                          <a:solidFill>
                            <a:srgbClr val="333399"/>
                          </a:solidFill>
                        </a:rPr>
                        <a:t>FN OL: TRAU odd.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727869471"/>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280523267"/>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84,6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84,4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687160"/>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41774683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Propuštění a pokračování péče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52246986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845580891"/>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nl-NL" sz="1000" b="1" dirty="0"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591506422"/>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968907006"/>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84,1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82,1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1687160"/>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8539857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idx="4294967295"/>
          </p:nvPr>
        </p:nvSpPr>
        <p:spPr/>
        <p:txBody>
          <a:bodyPr/>
          <a:lstStyle/>
          <a:p>
            <a:pPr eaLnBrk="1" hangingPunct="1"/>
            <a:r>
              <a:rPr lang="cs-CZ" sz="2400" dirty="0" smtClean="0">
                <a:latin typeface="Arial" pitchFamily="34" charset="0"/>
                <a:cs typeface="Arial" pitchFamily="34" charset="0"/>
              </a:rPr>
              <a:t>Dimenze kvality péče</a:t>
            </a:r>
            <a:r>
              <a:rPr lang="cs-CZ" dirty="0" smtClean="0">
                <a:latin typeface="Arial" pitchFamily="34" charset="0"/>
                <a:cs typeface="Arial" pitchFamily="34" charset="0"/>
              </a:rPr>
              <a:t/>
            </a:r>
            <a:br>
              <a:rPr lang="cs-CZ" dirty="0" smtClean="0">
                <a:latin typeface="Arial" pitchFamily="34" charset="0"/>
                <a:cs typeface="Arial" pitchFamily="34" charset="0"/>
              </a:rPr>
            </a:br>
            <a:r>
              <a:rPr lang="cs-CZ" sz="2000" dirty="0" smtClean="0">
                <a:latin typeface="Arial" pitchFamily="34" charset="0"/>
                <a:cs typeface="Arial" pitchFamily="34" charset="0"/>
              </a:rPr>
              <a:t>DALŠÍ DIMENZE</a:t>
            </a:r>
            <a:endParaRPr lang="en-US" sz="2000" dirty="0" smtClean="0">
              <a:latin typeface="Arial" pitchFamily="34" charset="0"/>
              <a:cs typeface="Arial" pitchFamily="34" charset="0"/>
            </a:endParaRPr>
          </a:p>
        </p:txBody>
      </p:sp>
      <p:graphicFrame>
        <p:nvGraphicFramePr>
          <p:cNvPr id="4" name="Diagram 3"/>
          <p:cNvGraphicFramePr/>
          <p:nvPr/>
        </p:nvGraphicFramePr>
        <p:xfrm>
          <a:off x="285720" y="1500174"/>
          <a:ext cx="8572560"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ovéPole 4"/>
          <p:cNvSpPr txBox="1"/>
          <p:nvPr/>
        </p:nvSpPr>
        <p:spPr>
          <a:xfrm>
            <a:off x="323528" y="953432"/>
            <a:ext cx="8496944" cy="523220"/>
          </a:xfrm>
          <a:prstGeom prst="rect">
            <a:avLst/>
          </a:prstGeom>
          <a:noFill/>
        </p:spPr>
        <p:txBody>
          <a:bodyPr wrap="square" rtlCol="0">
            <a:spAutoFit/>
          </a:bodyPr>
          <a:lstStyle/>
          <a:p>
            <a:pPr algn="ctr"/>
            <a:r>
              <a:rPr lang="cs-CZ" sz="1400" b="0" dirty="0" smtClean="0"/>
              <a:t>Další dimenze vyjadřují spokojenost pacientů s prací zdravotnických pracovníků (lékařů, sester) </a:t>
            </a:r>
            <a:br>
              <a:rPr lang="cs-CZ" sz="1400" b="0" dirty="0" smtClean="0"/>
            </a:br>
            <a:r>
              <a:rPr lang="cs-CZ" sz="1400" b="0" dirty="0" smtClean="0"/>
              <a:t>a managementu nemocnice. </a:t>
            </a:r>
            <a:endParaRPr lang="cs-CZ" sz="1400" b="0"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pl-PL" sz="2400" b="1" dirty="0"/>
              <a:t>Spokojenost s personálem a službami</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31449905"/>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744934312"/>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2624667"/>
                <a:gridCol w="2624667"/>
                <a:gridCol w="2624667"/>
              </a:tblGrid>
              <a:tr h="1442410">
                <a:tc>
                  <a:txBody>
                    <a:bodyPr/>
                    <a:lstStyle/>
                    <a:p>
                      <a:pPr algn="ctr"/>
                      <a:r>
                        <a:rPr lang="en-US" sz="1400" b="1" dirty="0" smtClean="0">
                          <a:solidFill>
                            <a:srgbClr val="333399"/>
                          </a:solidFill>
                        </a:rPr>
                        <a:t>Spokojenost s lékaři</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Spokojenost se sestrami</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Spokojenost se všeobecnými službami</a:t>
                      </a:r>
                      <a:endParaRPr lang="cs-CZ" sz="14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892162403"/>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2624667"/>
                <a:gridCol w="2624667"/>
                <a:gridCol w="2624667"/>
              </a:tblGrid>
              <a:tr h="214314">
                <a:tc>
                  <a:txBody>
                    <a:bodyPr/>
                    <a:lstStyle/>
                    <a:p>
                      <a:pPr algn="ctr"/>
                      <a:r>
                        <a:rPr lang="cs-CZ" sz="800" b="0" smtClean="0">
                          <a:solidFill>
                            <a:srgbClr val="333399"/>
                          </a:solidFill>
                        </a:rPr>
                        <a:t>n=1944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1940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28615141"/>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2624667"/>
                <a:gridCol w="2624667"/>
                <a:gridCol w="2624667"/>
              </a:tblGrid>
              <a:tr h="329894">
                <a:tc>
                  <a:txBody>
                    <a:bodyPr/>
                    <a:lstStyle/>
                    <a:p>
                      <a:pPr algn="ctr"/>
                      <a:r>
                        <a:rPr lang="en-US" sz="1400" b="1" dirty="0" smtClean="0">
                          <a:solidFill>
                            <a:srgbClr val="333399"/>
                          </a:solidFill>
                        </a:rPr>
                        <a:t>77,5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63,3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TextovéPole 8"/>
          <p:cNvSpPr txBox="1"/>
          <p:nvPr/>
        </p:nvSpPr>
        <p:spPr>
          <a:xfrm>
            <a:off x="607792" y="5661248"/>
            <a:ext cx="6844528" cy="523220"/>
          </a:xfrm>
          <a:prstGeom prst="rect">
            <a:avLst/>
          </a:prstGeom>
          <a:noFill/>
        </p:spPr>
        <p:txBody>
          <a:bodyPr wrap="square" rtlCol="0">
            <a:spAutoFit/>
          </a:bodyPr>
          <a:lstStyle/>
          <a:p>
            <a:r>
              <a:rPr lang="cs-CZ" sz="1400" b="0" dirty="0" smtClean="0"/>
              <a:t>Zobrazeny výsledky souhrnně pro dimenzi</a:t>
            </a:r>
          </a:p>
          <a:p>
            <a:r>
              <a:rPr lang="cs-CZ" sz="1400" b="0" dirty="0" smtClean="0"/>
              <a:t>Dimenze řazeny sestupně podle průměrné spokojenosti</a:t>
            </a:r>
            <a:endParaRPr lang="cs-CZ" sz="1400" b="0" dirty="0"/>
          </a:p>
        </p:txBody>
      </p:sp>
      <p:cxnSp>
        <p:nvCxnSpPr>
          <p:cNvPr id="10" name="Přímá spojovací čára 9"/>
          <p:cNvCxnSpPr/>
          <p:nvPr/>
        </p:nvCxnSpPr>
        <p:spPr bwMode="auto">
          <a:xfrm>
            <a:off x="547089" y="223057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1426700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500174"/>
          <a:ext cx="8572560"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DALŠÍ DIMENZE</a:t>
            </a:r>
            <a:endParaRPr lang="en-US" sz="2000" kern="0" dirty="0" smtClean="0">
              <a:latin typeface="Arial" pitchFamily="34" charset="0"/>
              <a:cs typeface="Arial" pitchFamily="34" charset="0"/>
            </a:endParaRPr>
          </a:p>
        </p:txBody>
      </p:sp>
      <p:sp>
        <p:nvSpPr>
          <p:cNvPr id="6" name="TextovéPole 5"/>
          <p:cNvSpPr txBox="1"/>
          <p:nvPr/>
        </p:nvSpPr>
        <p:spPr>
          <a:xfrm>
            <a:off x="323528" y="953432"/>
            <a:ext cx="8496944" cy="523220"/>
          </a:xfrm>
          <a:prstGeom prst="rect">
            <a:avLst/>
          </a:prstGeom>
          <a:noFill/>
        </p:spPr>
        <p:txBody>
          <a:bodyPr wrap="square" rtlCol="0">
            <a:spAutoFit/>
          </a:bodyPr>
          <a:lstStyle/>
          <a:p>
            <a:pPr algn="ctr"/>
            <a:r>
              <a:rPr lang="cs-CZ" sz="1400" b="0" dirty="0" smtClean="0"/>
              <a:t>Další dimenze vyjadřují spokojenost pacientů s prací zdravotnických pracovníků (lékařů, sester) </a:t>
            </a:r>
            <a:br>
              <a:rPr lang="cs-CZ" sz="1400" b="0" dirty="0" smtClean="0"/>
            </a:br>
            <a:r>
              <a:rPr lang="cs-CZ" sz="1400" b="0" dirty="0" smtClean="0"/>
              <a:t>a managementu nemocnice. </a:t>
            </a:r>
            <a:endParaRPr lang="cs-CZ" sz="1400" b="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Spokojenost se sestrami</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43759027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267393111"/>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ctr"/>
                      <a:r>
                        <a:rPr lang="en-US" sz="1000" b="1" dirty="0" smtClean="0">
                          <a:solidFill>
                            <a:srgbClr val="333399"/>
                          </a:solidFill>
                        </a:rPr>
                        <a:t>Spokojenost se sestrami</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Způsob komunikace před pacientem ze strany sestry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Důvěra k ošetřujícím sestrám</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Ochota rozptýlit obavy a strach ze strany sestry</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Srozumitelnost odpovědí sester</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dirty="0" smtClean="0">
                          <a:solidFill>
                            <a:srgbClr val="333399"/>
                          </a:solidFill>
                        </a:rPr>
                        <a:t>Rychlost pomoci ze strany zdrav. personálu</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Čistota pokojů</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Čistota toalet a sprch</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686520592"/>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1934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1635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1881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1791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1896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086961453"/>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dirty="0" smtClean="0">
                          <a:solidFill>
                            <a:srgbClr val="333399"/>
                          </a:solidFill>
                        </a:rPr>
                        <a:t>76,8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89,1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78,5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58,1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972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2043432"/>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6002124"/>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28534363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se sestrami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6808864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710971306"/>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dirty="0"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007760293"/>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986212634"/>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99,2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93,2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87,4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86,5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434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30223696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se sestrami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666215586"/>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998428938"/>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en-US" sz="1000" b="1" dirty="0"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de-DE" sz="1000" b="1" smtClean="0">
                          <a:solidFill>
                            <a:srgbClr val="333399"/>
                          </a:solidFill>
                        </a:rPr>
                        <a:t>FN OL: TRAU odd.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063271399"/>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255795880"/>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dirty="0" smtClean="0">
                          <a:solidFill>
                            <a:srgbClr val="333399"/>
                          </a:solidFill>
                        </a:rPr>
                        <a:t>85,6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85,4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77,7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434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282123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se sestrami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82261681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876519932"/>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pl-PL" sz="1000" b="1" dirty="0"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822651286"/>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55292690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77,1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74,7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434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8838174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se sestrami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557085159"/>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2979962007"/>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dirty="0"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951560658"/>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250418680"/>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71,4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71,0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69,4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67,8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67,0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62,3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60,7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54,7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43432"/>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422874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ulka 35"/>
          <p:cNvGraphicFramePr>
            <a:graphicFrameLocks noGrp="1"/>
          </p:cNvGraphicFramePr>
          <p:nvPr/>
        </p:nvGraphicFramePr>
        <p:xfrm>
          <a:off x="152215" y="1052736"/>
          <a:ext cx="8806742" cy="5424651"/>
        </p:xfrm>
        <a:graphic>
          <a:graphicData uri="http://schemas.openxmlformats.org/drawingml/2006/table">
            <a:tbl>
              <a:tblPr/>
              <a:tblGrid>
                <a:gridCol w="2619585"/>
                <a:gridCol w="936104"/>
                <a:gridCol w="2448272"/>
                <a:gridCol w="2802781"/>
              </a:tblGrid>
              <a:tr h="304011">
                <a:tc gridSpan="4">
                  <a:txBody>
                    <a:bodyPr/>
                    <a:lstStyle/>
                    <a:p>
                      <a:pPr algn="ctr" fontAlgn="b"/>
                      <a:r>
                        <a:rPr lang="cs-CZ" sz="1200" b="1" i="0" u="none" strike="noStrike" dirty="0" smtClean="0">
                          <a:solidFill>
                            <a:srgbClr val="333399"/>
                          </a:solidFill>
                          <a:latin typeface="Arial"/>
                        </a:rPr>
                        <a:t>ZÚČASTNĚNÁ</a:t>
                      </a:r>
                      <a:r>
                        <a:rPr lang="cs-CZ" sz="1200" b="1" i="0" u="none" strike="noStrike" baseline="0" dirty="0" smtClean="0">
                          <a:solidFill>
                            <a:srgbClr val="333399"/>
                          </a:solidFill>
                          <a:latin typeface="Arial"/>
                        </a:rPr>
                        <a:t> ODDĚLENÍ</a:t>
                      </a:r>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c hMerge="1">
                  <a:txBody>
                    <a:bodyPr/>
                    <a:lstStyle/>
                    <a:p>
                      <a:pPr algn="ctr" fontAlgn="b"/>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cs-CZ" sz="1200" b="1" i="0" u="none" strike="noStrike" dirty="0">
                        <a:solidFill>
                          <a:srgbClr val="333399"/>
                        </a:solidFill>
                        <a:latin typeface="Arial"/>
                      </a:endParaRPr>
                    </a:p>
                  </a:txBody>
                  <a:tcPr anchor="ctr">
                    <a:lnL>
                      <a:noFill/>
                    </a:lnL>
                    <a:lnR>
                      <a:noFill/>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187084">
                <a:tc>
                  <a:txBody>
                    <a:bodyPr/>
                    <a:lstStyle/>
                    <a:p>
                      <a:pPr algn="l" fontAlgn="ctr"/>
                      <a:r>
                        <a:rPr lang="cs-CZ" sz="1200" b="1" i="0" u="none" strike="noStrike" dirty="0" smtClean="0">
                          <a:solidFill>
                            <a:srgbClr val="333399"/>
                          </a:solidFill>
                          <a:latin typeface="Arial"/>
                        </a:rPr>
                        <a:t>Název oddělení</a:t>
                      </a:r>
                      <a:endParaRPr lang="cs-CZ" sz="1200" b="1" i="0" u="none" strike="noStrike" dirty="0">
                        <a:solidFill>
                          <a:srgbClr val="333399"/>
                        </a:solidFill>
                        <a:latin typeface="Arial"/>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Počet dotazníků</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Dostatečný počet dotazníků pro samostatné vyhodnocení</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1" i="0" u="none" strike="noStrike" dirty="0" smtClean="0">
                          <a:solidFill>
                            <a:srgbClr val="333399"/>
                          </a:solidFill>
                          <a:latin typeface="Arial"/>
                        </a:rPr>
                        <a:t>Sloučení s jiným pracovištěm pro potřeby zpracování dat</a:t>
                      </a:r>
                      <a:endParaRPr lang="cs-CZ" sz="1200" b="1"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1IK odd. 1+2</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NE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1IK odd. 4+4A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2IK odd. 30B</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2IK odd. 30C</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3IK odd. 39A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58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3IK odd. 39B+C</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27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1CHIR odd. 8</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63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1CHIR odd. 9</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93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1CHIR odd. 3</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a:solidFill>
                            <a:srgbClr val="333399"/>
                          </a:solidFill>
                          <a:latin typeface="Arial"/>
                        </a:rPr>
                        <a:t>49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2CHIR odd. 37</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92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NCHIR odd. 34</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33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NCHIR odd. 36a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23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PORGYN odd. 19B </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a:solidFill>
                            <a:srgbClr val="333399"/>
                          </a:solidFill>
                          <a:latin typeface="Arial"/>
                        </a:rPr>
                        <a:t>75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PORGYN odd. 18</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55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PORGYN odd. 17</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66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a:solidFill>
                            <a:srgbClr val="333399"/>
                          </a:solidFill>
                          <a:latin typeface="Arial"/>
                        </a:rPr>
                        <a:t>ORT 29A</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74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smtClean="0">
                          <a:solidFill>
                            <a:srgbClr val="333399"/>
                          </a:solidFill>
                          <a:latin typeface="Arial" pitchFamily="34" charset="0"/>
                          <a:cs typeface="Arial" pitchFamily="34" charset="0"/>
                        </a:rPr>
                        <a:t>NE</a:t>
                      </a:r>
                      <a:endParaRPr lang="cs-CZ" sz="1200" b="0" i="0" u="none" strike="noStrike" dirty="0" smtClean="0">
                        <a:solidFill>
                          <a:srgbClr val="333399"/>
                        </a:solidFill>
                        <a:latin typeface="Arial" pitchFamily="34" charset="0"/>
                        <a:cs typeface="Arial"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87084">
                <a:tc>
                  <a:txBody>
                    <a:bodyPr/>
                    <a:lstStyle/>
                    <a:p>
                      <a:pPr algn="l" fontAlgn="ctr"/>
                      <a:r>
                        <a:rPr lang="cs-CZ" sz="1200" b="0" i="0" u="none" strike="noStrike" dirty="0">
                          <a:solidFill>
                            <a:srgbClr val="333399"/>
                          </a:solidFill>
                          <a:latin typeface="Arial"/>
                        </a:rPr>
                        <a:t>ORT odd. 29B</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a:solidFill>
                            <a:srgbClr val="333399"/>
                          </a:solidFill>
                          <a:latin typeface="Arial"/>
                        </a:rPr>
                        <a:t>119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cs-CZ" sz="1200" b="0" i="0" u="none" strike="noStrike" dirty="0" smtClean="0">
                          <a:solidFill>
                            <a:srgbClr val="333399"/>
                          </a:solidFill>
                          <a:latin typeface="Arial"/>
                        </a:rPr>
                        <a:t>ANO</a:t>
                      </a:r>
                      <a:endParaRPr lang="cs-CZ" sz="1200" b="0" i="0" u="none" strike="noStrike" dirty="0">
                        <a:solidFill>
                          <a:srgbClr val="333399"/>
                        </a:solidFill>
                        <a:latin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cs-CZ" sz="1200" b="0" i="0" u="none" strike="noStrike" dirty="0" smtClean="0">
                          <a:solidFill>
                            <a:srgbClr val="333399"/>
                          </a:solidFill>
                          <a:latin typeface="Arial" pitchFamily="34" charset="0"/>
                          <a:cs typeface="Arial" pitchFamily="34" charset="0"/>
                        </a:rPr>
                        <a:t>NE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cs-CZ" sz="2400" dirty="0" smtClean="0"/>
              <a:t>Zúčastněná oddělení I.</a:t>
            </a:r>
            <a:br>
              <a:rPr lang="cs-CZ" sz="2400" dirty="0" smtClean="0"/>
            </a:br>
            <a:r>
              <a:rPr lang="en-US" sz="2000" dirty="0" smtClean="0"/>
              <a:t>FN OLOMOUC</a:t>
            </a:r>
            <a:endParaRPr lang="en-US" sz="2000" dirty="0">
              <a:solidFill>
                <a:srgbClr val="FF0000"/>
              </a:solidFill>
            </a:endParaRPr>
          </a:p>
        </p:txBody>
      </p:sp>
      <p:sp>
        <p:nvSpPr>
          <p:cNvPr id="37" name="AutoShape 4"/>
          <p:cNvSpPr>
            <a:spLocks noChangeArrowheads="1"/>
          </p:cNvSpPr>
          <p:nvPr/>
        </p:nvSpPr>
        <p:spPr bwMode="auto">
          <a:xfrm>
            <a:off x="126000" y="980728"/>
            <a:ext cx="8892000" cy="5544616"/>
          </a:xfrm>
          <a:prstGeom prst="roundRect">
            <a:avLst>
              <a:gd name="adj" fmla="val 5773"/>
            </a:avLst>
          </a:prstGeom>
          <a:noFill/>
          <a:ln w="9525" algn="ctr">
            <a:solidFill>
              <a:srgbClr val="808080"/>
            </a:solidFill>
            <a:round/>
            <a:headEnd/>
            <a:tailEnd/>
          </a:ln>
        </p:spPr>
        <p:txBody>
          <a:bodyPr wrap="none" lIns="91375" tIns="45692" rIns="91375" bIns="45692" anchor="ctr"/>
          <a:lstStyle/>
          <a:p>
            <a:endParaRPr lang="sk-SK" sz="1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500174"/>
          <a:ext cx="8572560"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DALŠÍ DIMENZE</a:t>
            </a:r>
            <a:endParaRPr lang="en-US" sz="2000" kern="0" dirty="0" smtClean="0">
              <a:latin typeface="Arial" pitchFamily="34" charset="0"/>
              <a:cs typeface="Arial" pitchFamily="34" charset="0"/>
            </a:endParaRPr>
          </a:p>
        </p:txBody>
      </p:sp>
      <p:sp>
        <p:nvSpPr>
          <p:cNvPr id="6" name="TextovéPole 5"/>
          <p:cNvSpPr txBox="1"/>
          <p:nvPr/>
        </p:nvSpPr>
        <p:spPr>
          <a:xfrm>
            <a:off x="323528" y="953432"/>
            <a:ext cx="8496944" cy="523220"/>
          </a:xfrm>
          <a:prstGeom prst="rect">
            <a:avLst/>
          </a:prstGeom>
          <a:noFill/>
        </p:spPr>
        <p:txBody>
          <a:bodyPr wrap="square" rtlCol="0">
            <a:spAutoFit/>
          </a:bodyPr>
          <a:lstStyle/>
          <a:p>
            <a:pPr algn="ctr"/>
            <a:r>
              <a:rPr lang="cs-CZ" sz="1400" b="0" dirty="0" smtClean="0"/>
              <a:t>Další dimenze vyjadřují spokojenost pacientů s prací zdravotnických pracovníků (lékařů, sester) </a:t>
            </a:r>
            <a:br>
              <a:rPr lang="cs-CZ" sz="1400" b="0" dirty="0" smtClean="0"/>
            </a:br>
            <a:r>
              <a:rPr lang="cs-CZ" sz="1400" b="0" dirty="0" smtClean="0"/>
              <a:t>a managementu nemocnice. </a:t>
            </a:r>
            <a:endParaRPr lang="cs-CZ" sz="1400" b="0"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Spokojenost s lékaři</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82563396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510894037"/>
              </p:ext>
            </p:extLst>
          </p:nvPr>
        </p:nvGraphicFramePr>
        <p:xfrm>
          <a:off x="755289" y="5072074"/>
          <a:ext cx="7874004" cy="1442410"/>
        </p:xfrm>
        <a:graphic>
          <a:graphicData uri="http://schemas.openxmlformats.org/drawingml/2006/table">
            <a:tbl>
              <a:tblPr firstRow="1" bandRow="1">
                <a:tableStyleId>{5C22544A-7EE6-4342-B048-85BDC9FD1C3A}</a:tableStyleId>
              </a:tblPr>
              <a:tblGrid>
                <a:gridCol w="656167"/>
                <a:gridCol w="656167"/>
                <a:gridCol w="656167"/>
                <a:gridCol w="656167"/>
                <a:gridCol w="656167"/>
                <a:gridCol w="656167"/>
                <a:gridCol w="743805"/>
                <a:gridCol w="568529"/>
                <a:gridCol w="656167"/>
                <a:gridCol w="719520"/>
                <a:gridCol w="592814"/>
                <a:gridCol w="656167"/>
              </a:tblGrid>
              <a:tr h="1442410">
                <a:tc>
                  <a:txBody>
                    <a:bodyPr/>
                    <a:lstStyle/>
                    <a:p>
                      <a:pPr algn="r"/>
                      <a:r>
                        <a:rPr lang="en-US" sz="1000" b="1" dirty="0" smtClean="0">
                          <a:solidFill>
                            <a:srgbClr val="333399"/>
                          </a:solidFill>
                        </a:rPr>
                        <a:t>Spokojenost s lékaři</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Frekvence návštěv ošetřujícího lékaře</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Dostatek příležitostí pro rodinu hovořit s lékařem</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Frekvence hovorů s lékařem</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Způsob komunikace před pacientem ze strany lékaře</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Dostatek informací o zdravotním stavu a dalším průběhu léčby</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Dostatek soukromí, při probírání zdravotního stavu nebo léčby</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Ochota rozptýlit obavy a strach ze strany lékaře</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Znalost ošetřujícího lékaře</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Potřeba většího zapojení do rozhodování o vlastní léčbě</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Srozumitelnost odpovědí lékaře</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Vztah k ošetřujícímu lékaři z hlediska důvěry</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755647320"/>
              </p:ext>
            </p:extLst>
          </p:nvPr>
        </p:nvGraphicFramePr>
        <p:xfrm>
          <a:off x="743050" y="4738982"/>
          <a:ext cx="7874004" cy="214314"/>
        </p:xfrm>
        <a:graphic>
          <a:graphicData uri="http://schemas.openxmlformats.org/drawingml/2006/table">
            <a:tbl>
              <a:tblPr firstRow="1" bandRow="1">
                <a:tableStyleId>{5C22544A-7EE6-4342-B048-85BDC9FD1C3A}</a:tableStyleId>
              </a:tblPr>
              <a:tblGrid>
                <a:gridCol w="656167"/>
                <a:gridCol w="656167"/>
                <a:gridCol w="656167"/>
                <a:gridCol w="656167"/>
                <a:gridCol w="656167"/>
                <a:gridCol w="656167"/>
                <a:gridCol w="684036"/>
                <a:gridCol w="628298"/>
                <a:gridCol w="656167"/>
                <a:gridCol w="656167"/>
                <a:gridCol w="656167"/>
                <a:gridCol w="656167"/>
              </a:tblGrid>
              <a:tr h="214314">
                <a:tc>
                  <a:txBody>
                    <a:bodyPr/>
                    <a:lstStyle/>
                    <a:p>
                      <a:pPr algn="ctr"/>
                      <a:r>
                        <a:rPr lang="cs-CZ" sz="800" b="0" dirty="0" smtClean="0">
                          <a:solidFill>
                            <a:srgbClr val="333399"/>
                          </a:solidFill>
                        </a:rPr>
                        <a:t>n=1944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1904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1541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1894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1861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1911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1884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1633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1926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1468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1872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1910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58021311"/>
              </p:ext>
            </p:extLst>
          </p:nvPr>
        </p:nvGraphicFramePr>
        <p:xfrm>
          <a:off x="741644" y="3861048"/>
          <a:ext cx="7874004" cy="329894"/>
        </p:xfrm>
        <a:graphic>
          <a:graphicData uri="http://schemas.openxmlformats.org/drawingml/2006/table">
            <a:tbl>
              <a:tblPr firstRow="1" bandRow="1">
                <a:tableStyleId>{5C22544A-7EE6-4342-B048-85BDC9FD1C3A}</a:tableStyleId>
              </a:tblPr>
              <a:tblGrid>
                <a:gridCol w="656167"/>
                <a:gridCol w="656167"/>
                <a:gridCol w="656167"/>
                <a:gridCol w="656167"/>
                <a:gridCol w="656167"/>
                <a:gridCol w="656167"/>
                <a:gridCol w="656167"/>
                <a:gridCol w="656167"/>
                <a:gridCol w="656167"/>
                <a:gridCol w="656167"/>
                <a:gridCol w="656167"/>
                <a:gridCol w="656167"/>
              </a:tblGrid>
              <a:tr h="329894">
                <a:tc>
                  <a:txBody>
                    <a:bodyPr/>
                    <a:lstStyle/>
                    <a:p>
                      <a:pPr algn="ctr"/>
                      <a:r>
                        <a:rPr lang="en-US" sz="1400" b="1" dirty="0" smtClean="0">
                          <a:solidFill>
                            <a:srgbClr val="333399"/>
                          </a:solidFill>
                        </a:rPr>
                        <a:t>77,5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94,0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82,5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69,3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62,0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648000" cy="53280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201990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0015657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 lékaři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94996949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456450822"/>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39B+C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742483415"/>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518409246"/>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91,5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90,4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88,7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88,6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85,9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85,8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1990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38327150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 lékaři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789598788"/>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1859062689"/>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en-US" sz="1000" b="1"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UCOCH odd. 33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25</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ONK odd. 42B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dirty="0"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4020124084"/>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smtClean="0">
                          <a:solidFill>
                            <a:srgbClr val="333399"/>
                          </a:solidFill>
                        </a:rPr>
                        <a:t>n=55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83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083850269"/>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dirty="0" smtClean="0">
                          <a:solidFill>
                            <a:srgbClr val="333399"/>
                          </a:solidFill>
                        </a:rPr>
                        <a:t>85,0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85,0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84,2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81,8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81,5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81,1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1990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27290963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 lékaři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3024569284"/>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745650937"/>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en-US" sz="1000" b="1" dirty="0"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ORT 29A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n-NO" sz="1000" b="1" smtClean="0">
                          <a:solidFill>
                            <a:srgbClr val="333399"/>
                          </a:solidFill>
                        </a:rPr>
                        <a:t>FN OL: ORT odd. 29B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ORL 14A,B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4+4A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2IK odd. 30C</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3918651254"/>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dirty="0" smtClean="0">
                          <a:solidFill>
                            <a:srgbClr val="333399"/>
                          </a:solidFill>
                        </a:rPr>
                        <a:t>n=23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119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165799155"/>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smtClean="0">
                          <a:solidFill>
                            <a:srgbClr val="333399"/>
                          </a:solidFill>
                        </a:rPr>
                        <a:t>80,3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76,7</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75,3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74,1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1990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11894927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 lékaři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6795637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676451217"/>
              </p:ext>
            </p:extLst>
          </p:nvPr>
        </p:nvGraphicFramePr>
        <p:xfrm>
          <a:off x="755289" y="5072074"/>
          <a:ext cx="7874001" cy="1442410"/>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1442410">
                <a:tc>
                  <a:txBody>
                    <a:bodyPr/>
                    <a:lstStyle/>
                    <a:p>
                      <a:pPr algn="r"/>
                      <a:r>
                        <a:rPr lang="de-DE" sz="1000" b="1" dirty="0" smtClean="0">
                          <a:solidFill>
                            <a:srgbClr val="333399"/>
                          </a:solidFill>
                        </a:rPr>
                        <a:t>FN OL: TRAU </a:t>
                      </a:r>
                      <a:r>
                        <a:rPr lang="de-DE" sz="1000" b="1" dirty="0" err="1" smtClean="0">
                          <a:solidFill>
                            <a:srgbClr val="333399"/>
                          </a:solidFill>
                        </a:rPr>
                        <a:t>odd</a:t>
                      </a:r>
                      <a:r>
                        <a:rPr lang="de-DE" sz="1000" b="1" dirty="0" smtClean="0">
                          <a:solidFill>
                            <a:srgbClr val="333399"/>
                          </a:solidFill>
                        </a:rPr>
                        <a:t>. 27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1IK odd. 1+2</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19B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2CHIR odd. 37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17</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NEUR odd. 31B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PORGYN odd. 18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NEUR odd. 31A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305469635"/>
              </p:ext>
            </p:extLst>
          </p:nvPr>
        </p:nvGraphicFramePr>
        <p:xfrm>
          <a:off x="743049" y="4738982"/>
          <a:ext cx="7874001" cy="21431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214314">
                <a:tc>
                  <a:txBody>
                    <a:bodyPr/>
                    <a:lstStyle/>
                    <a:p>
                      <a:pPr algn="ctr"/>
                      <a:r>
                        <a:rPr lang="cs-CZ" sz="800" b="0" smtClean="0">
                          <a:solidFill>
                            <a:srgbClr val="333399"/>
                          </a:solidFill>
                        </a:rPr>
                        <a:t>n=114</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75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91566762"/>
              </p:ext>
            </p:extLst>
          </p:nvPr>
        </p:nvGraphicFramePr>
        <p:xfrm>
          <a:off x="741643" y="3861048"/>
          <a:ext cx="7874001" cy="329894"/>
        </p:xfrm>
        <a:graphic>
          <a:graphicData uri="http://schemas.openxmlformats.org/drawingml/2006/table">
            <a:tbl>
              <a:tblPr firstRow="1" bandRow="1">
                <a:tableStyleId>{5C22544A-7EE6-4342-B048-85BDC9FD1C3A}</a:tableStyleId>
              </a:tblPr>
              <a:tblGrid>
                <a:gridCol w="874889"/>
                <a:gridCol w="874889"/>
                <a:gridCol w="874889"/>
                <a:gridCol w="874889"/>
                <a:gridCol w="874889"/>
                <a:gridCol w="874889"/>
                <a:gridCol w="874889"/>
                <a:gridCol w="874889"/>
                <a:gridCol w="874889"/>
              </a:tblGrid>
              <a:tr h="329894">
                <a:tc>
                  <a:txBody>
                    <a:bodyPr/>
                    <a:lstStyle/>
                    <a:p>
                      <a:pPr algn="ctr"/>
                      <a:r>
                        <a:rPr lang="en-US" sz="1400" b="1" dirty="0" smtClean="0">
                          <a:solidFill>
                            <a:srgbClr val="333399"/>
                          </a:solidFill>
                        </a:rPr>
                        <a:t>73,8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73,0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68,1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59,4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cs-CZ" sz="1400" b="1" dirty="0" smtClean="0">
                          <a:solidFill>
                            <a:srgbClr val="333399"/>
                          </a:solidFill>
                        </a:rPr>
                        <a:t>51,3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019904"/>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9427814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500174"/>
          <a:ext cx="8572560"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8"/>
          <p:cNvSpPr txBox="1">
            <a:spLocks noChangeArrowheads="1"/>
          </p:cNvSpPr>
          <p:nvPr/>
        </p:nvSpPr>
        <p:spPr bwMode="auto">
          <a:xfrm>
            <a:off x="1028700" y="131763"/>
            <a:ext cx="7993063"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cs-CZ" sz="2400" kern="0" dirty="0" smtClean="0">
                <a:latin typeface="Arial" pitchFamily="34" charset="0"/>
                <a:cs typeface="Arial" pitchFamily="34" charset="0"/>
              </a:rPr>
              <a:t>Hodnocená dimenze kvality péče</a:t>
            </a:r>
          </a:p>
          <a:p>
            <a:pPr>
              <a:defRPr/>
            </a:pPr>
            <a:r>
              <a:rPr lang="cs-CZ" sz="2000" dirty="0" smtClean="0">
                <a:latin typeface="Arial" pitchFamily="34" charset="0"/>
                <a:cs typeface="Arial" pitchFamily="34" charset="0"/>
              </a:rPr>
              <a:t>DALŠÍ DIMENZE</a:t>
            </a:r>
            <a:endParaRPr lang="en-US" sz="2000" kern="0" dirty="0" smtClean="0">
              <a:latin typeface="Arial" pitchFamily="34" charset="0"/>
              <a:cs typeface="Arial" pitchFamily="34" charset="0"/>
            </a:endParaRPr>
          </a:p>
        </p:txBody>
      </p:sp>
      <p:sp>
        <p:nvSpPr>
          <p:cNvPr id="6" name="TextovéPole 5"/>
          <p:cNvSpPr txBox="1"/>
          <p:nvPr/>
        </p:nvSpPr>
        <p:spPr>
          <a:xfrm>
            <a:off x="323528" y="953432"/>
            <a:ext cx="8496944" cy="523220"/>
          </a:xfrm>
          <a:prstGeom prst="rect">
            <a:avLst/>
          </a:prstGeom>
          <a:noFill/>
        </p:spPr>
        <p:txBody>
          <a:bodyPr wrap="square" rtlCol="0">
            <a:spAutoFit/>
          </a:bodyPr>
          <a:lstStyle/>
          <a:p>
            <a:pPr algn="ctr"/>
            <a:r>
              <a:rPr lang="cs-CZ" sz="1400" b="0" dirty="0" smtClean="0"/>
              <a:t>Další dimenze vyjadřují spokojenost pacientů s prací zdravotnických pracovníků (lékařů, sester) </a:t>
            </a:r>
            <a:br>
              <a:rPr lang="cs-CZ" sz="1400" b="0" dirty="0" smtClean="0"/>
            </a:br>
            <a:r>
              <a:rPr lang="cs-CZ" sz="1400" b="0" dirty="0" smtClean="0"/>
              <a:t>a managementu nemocnice. </a:t>
            </a:r>
            <a:endParaRPr lang="cs-CZ" sz="1400" b="0"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a:t>Spokojenost se všeobecnými službami</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2700833253"/>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65860914"/>
              </p:ext>
            </p:extLst>
          </p:nvPr>
        </p:nvGraphicFramePr>
        <p:xfrm>
          <a:off x="755289" y="5072074"/>
          <a:ext cx="7873998" cy="1442410"/>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1442410">
                <a:tc>
                  <a:txBody>
                    <a:bodyPr/>
                    <a:lstStyle/>
                    <a:p>
                      <a:pPr algn="ctr"/>
                      <a:r>
                        <a:rPr lang="en-US" sz="1000" b="1" smtClean="0">
                          <a:solidFill>
                            <a:srgbClr val="333399"/>
                          </a:solidFill>
                        </a:rPr>
                        <a:t>Spokojenost se všeobecnými službami</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Doporučení nemocnice rodině nebo přátelům</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pl-PL" sz="1000" b="1" smtClean="0">
                          <a:solidFill>
                            <a:srgbClr val="333399"/>
                          </a:solidFill>
                        </a:rPr>
                        <a:t>Dojem z prvního kontaktu s nemocnicí</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Spokojenost s vybranými službami nemocnice (telefon, TV, noviny atd.)</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smtClean="0">
                          <a:solidFill>
                            <a:srgbClr val="333399"/>
                          </a:solidFill>
                        </a:rPr>
                        <a:t>Organizace a plynulost přijetí do nemocnice</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000" b="1" dirty="0" smtClean="0">
                          <a:solidFill>
                            <a:srgbClr val="333399"/>
                          </a:solidFill>
                        </a:rPr>
                        <a:t>Kvalita jídla</a:t>
                      </a:r>
                      <a:endParaRPr lang="cs-CZ" sz="1000" b="1"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880738870"/>
              </p:ext>
            </p:extLst>
          </p:nvPr>
        </p:nvGraphicFramePr>
        <p:xfrm>
          <a:off x="743050" y="4738982"/>
          <a:ext cx="7873998" cy="214314"/>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214314">
                <a:tc>
                  <a:txBody>
                    <a:bodyPr/>
                    <a:lstStyle/>
                    <a:p>
                      <a:pPr algn="ctr"/>
                      <a:r>
                        <a:rPr lang="cs-CZ" sz="800" b="0" smtClean="0">
                          <a:solidFill>
                            <a:srgbClr val="333399"/>
                          </a:solidFill>
                        </a:rPr>
                        <a:t>n=1940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1888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1879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1852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1855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1896</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147170379"/>
              </p:ext>
            </p:extLst>
          </p:nvPr>
        </p:nvGraphicFramePr>
        <p:xfrm>
          <a:off x="741644" y="3861048"/>
          <a:ext cx="7873998" cy="329894"/>
        </p:xfrm>
        <a:graphic>
          <a:graphicData uri="http://schemas.openxmlformats.org/drawingml/2006/table">
            <a:tbl>
              <a:tblPr firstRow="1" bandRow="1">
                <a:tableStyleId>{5C22544A-7EE6-4342-B048-85BDC9FD1C3A}</a:tableStyleId>
              </a:tblPr>
              <a:tblGrid>
                <a:gridCol w="1312333"/>
                <a:gridCol w="1312333"/>
                <a:gridCol w="1312333"/>
                <a:gridCol w="1312333"/>
                <a:gridCol w="1312333"/>
                <a:gridCol w="1312333"/>
              </a:tblGrid>
              <a:tr h="329894">
                <a:tc>
                  <a:txBody>
                    <a:bodyPr/>
                    <a:lstStyle/>
                    <a:p>
                      <a:pPr algn="ctr"/>
                      <a:r>
                        <a:rPr lang="en-US" sz="1400" b="1" dirty="0" smtClean="0">
                          <a:solidFill>
                            <a:srgbClr val="333399"/>
                          </a:solidFill>
                        </a:rPr>
                        <a:t>63,3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76,1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75,6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60,8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60,2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44,3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sp>
        <p:nvSpPr>
          <p:cNvPr id="9" name="Obdélník 8"/>
          <p:cNvSpPr/>
          <p:nvPr/>
        </p:nvSpPr>
        <p:spPr bwMode="auto">
          <a:xfrm>
            <a:off x="712144" y="1170280"/>
            <a:ext cx="1296000" cy="4572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1" i="0" u="none" strike="noStrike" cap="none" normalizeH="0" baseline="0" dirty="0" smtClean="0">
              <a:ln>
                <a:noFill/>
              </a:ln>
              <a:solidFill>
                <a:srgbClr val="333399"/>
              </a:solidFill>
              <a:effectLst/>
              <a:latin typeface="Arial" pitchFamily="34" charset="0"/>
            </a:endParaRPr>
          </a:p>
        </p:txBody>
      </p:sp>
      <p:cxnSp>
        <p:nvCxnSpPr>
          <p:cNvPr id="10" name="Přímá spojovací čára 9"/>
          <p:cNvCxnSpPr/>
          <p:nvPr/>
        </p:nvCxnSpPr>
        <p:spPr bwMode="auto">
          <a:xfrm>
            <a:off x="547089" y="2563316"/>
            <a:ext cx="8215370" cy="1588"/>
          </a:xfrm>
          <a:prstGeom prst="line">
            <a:avLst/>
          </a:prstGeom>
          <a:noFill/>
          <a:ln w="6350" cap="flat" cmpd="sng" algn="ctr">
            <a:solidFill>
              <a:srgbClr val="003366"/>
            </a:solidFill>
            <a:prstDash val="solid"/>
            <a:round/>
            <a:headEnd type="none" w="med" len="med"/>
            <a:tailEnd type="none" w="med" len="med"/>
          </a:ln>
          <a:effectLst/>
        </p:spPr>
      </p:cxnSp>
      <p:sp>
        <p:nvSpPr>
          <p:cNvPr id="11" name="TextovéPole 10"/>
          <p:cNvSpPr txBox="1"/>
          <p:nvPr/>
        </p:nvSpPr>
        <p:spPr>
          <a:xfrm>
            <a:off x="607792" y="6074132"/>
            <a:ext cx="6844528" cy="523220"/>
          </a:xfrm>
          <a:prstGeom prst="rect">
            <a:avLst/>
          </a:prstGeom>
          <a:noFill/>
        </p:spPr>
        <p:txBody>
          <a:bodyPr wrap="square" rtlCol="0">
            <a:spAutoFit/>
          </a:bodyPr>
          <a:lstStyle/>
          <a:p>
            <a:r>
              <a:rPr lang="cs-CZ" sz="1400" b="0" dirty="0" smtClean="0"/>
              <a:t>Zobrazeny výsledky souhrnně pro každý atribut + dimenzi (v červeném rámečku)</a:t>
            </a:r>
          </a:p>
          <a:p>
            <a:r>
              <a:rPr lang="cs-CZ" sz="1400" b="0" dirty="0" smtClean="0"/>
              <a:t>Dimenze řazeny sestupně podle průměrné spokojenosti</a:t>
            </a:r>
            <a:endParaRPr lang="cs-CZ" sz="1400" b="0" dirty="0"/>
          </a:p>
        </p:txBody>
      </p:sp>
    </p:spTree>
    <p:extLst>
      <p:ext uri="{BB962C8B-B14F-4D97-AF65-F5344CB8AC3E}">
        <p14:creationId xmlns="" xmlns:p14="http://schemas.microsoft.com/office/powerpoint/2010/main" val="19998514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se všeobecnými službami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165430027"/>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892806530"/>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1442410">
                <a:tc>
                  <a:txBody>
                    <a:bodyPr/>
                    <a:lstStyle/>
                    <a:p>
                      <a:pPr algn="r"/>
                      <a:r>
                        <a:rPr lang="en-US" sz="1000" b="1" dirty="0" smtClean="0">
                          <a:solidFill>
                            <a:srgbClr val="333399"/>
                          </a:solidFill>
                        </a:rPr>
                        <a:t>FN OL: HOK odd. 54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KNM odd. 40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PCHIR odd. 49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8</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RHC odd. 44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smtClean="0">
                          <a:solidFill>
                            <a:srgbClr val="333399"/>
                          </a:solidFill>
                        </a:rPr>
                        <a:t>FN OL: PRAC odd. 43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KCHIR odd. 50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1CHIR odd. 9</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dirty="0" smtClean="0">
                          <a:solidFill>
                            <a:srgbClr val="333399"/>
                          </a:solidFill>
                        </a:rPr>
                        <a:t>FN OL: KOŽNI odd. 10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dirty="0" smtClean="0">
                          <a:solidFill>
                            <a:srgbClr val="333399"/>
                          </a:solidFill>
                        </a:rPr>
                        <a:t>FN OL: OČNI odd. 13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2446815099"/>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214314">
                <a:tc>
                  <a:txBody>
                    <a:bodyPr/>
                    <a:lstStyle/>
                    <a:p>
                      <a:pPr algn="ctr"/>
                      <a:r>
                        <a:rPr lang="cs-CZ" sz="800" b="0" smtClean="0">
                          <a:solidFill>
                            <a:srgbClr val="333399"/>
                          </a:solidFill>
                        </a:rPr>
                        <a:t>n=37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62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47</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55</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3063753366"/>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787400"/>
                <a:gridCol w="787400"/>
                <a:gridCol w="787400"/>
                <a:gridCol w="787400"/>
                <a:gridCol w="787400"/>
                <a:gridCol w="787400"/>
                <a:gridCol w="787400"/>
                <a:gridCol w="787400"/>
                <a:gridCol w="787400"/>
                <a:gridCol w="787400"/>
              </a:tblGrid>
              <a:tr h="329894">
                <a:tc>
                  <a:txBody>
                    <a:bodyPr/>
                    <a:lstStyle/>
                    <a:p>
                      <a:pPr algn="ctr"/>
                      <a:r>
                        <a:rPr lang="en-US" sz="1400" b="1" dirty="0" smtClean="0">
                          <a:solidFill>
                            <a:srgbClr val="333399"/>
                          </a:solidFill>
                        </a:rPr>
                        <a:t>96,2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87,2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82,2</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81,1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79,0</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73,8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dirty="0" smtClean="0">
                          <a:solidFill>
                            <a:srgbClr val="333399"/>
                          </a:solidFill>
                        </a:rPr>
                        <a:t>72,8</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tc>
                  <a:txBody>
                    <a:bodyPr/>
                    <a:lstStyle/>
                    <a:p>
                      <a:pPr algn="ctr"/>
                      <a:r>
                        <a:rPr lang="cs-CZ" sz="1400" b="1" smtClean="0">
                          <a:solidFill>
                            <a:srgbClr val="333399"/>
                          </a:solidFill>
                        </a:rPr>
                        <a:t>71,6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70,5</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563316"/>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925738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76" name="Rectangle 7"/>
          <p:cNvSpPr>
            <a:spLocks noChangeArrowheads="1"/>
          </p:cNvSpPr>
          <p:nvPr/>
        </p:nvSpPr>
        <p:spPr bwMode="auto">
          <a:xfrm>
            <a:off x="1150938" y="130175"/>
            <a:ext cx="7993062" cy="706438"/>
          </a:xfrm>
          <a:prstGeom prst="rect">
            <a:avLst/>
          </a:prstGeom>
          <a:noFill/>
          <a:ln w="9525">
            <a:noFill/>
            <a:miter lim="800000"/>
            <a:headEnd/>
            <a:tailEnd/>
          </a:ln>
        </p:spPr>
        <p:txBody>
          <a:bodyPr lIns="91413" tIns="45708" rIns="91413" bIns="45708" anchor="ctr"/>
          <a:lstStyle/>
          <a:p>
            <a:pPr eaLnBrk="0" hangingPunct="0"/>
            <a:r>
              <a:rPr lang="en-US" sz="2400" b="1" dirty="0" smtClean="0"/>
              <a:t>Spokojenost se všeobecnými službami – oddělení</a:t>
            </a:r>
            <a:r>
              <a:rPr lang="cs-CZ" sz="2400" b="1" dirty="0" smtClean="0"/>
              <a:t/>
            </a:r>
            <a:br>
              <a:rPr lang="cs-CZ" sz="2400" b="1" dirty="0" smtClean="0"/>
            </a:br>
            <a:r>
              <a:rPr lang="en-US" sz="2000" b="1" dirty="0" smtClean="0"/>
              <a:t>FN OLOMOUC</a:t>
            </a:r>
            <a:endParaRPr lang="en-US" sz="2000" b="1" dirty="0">
              <a:solidFill>
                <a:srgbClr val="FF0000"/>
              </a:solidFill>
            </a:endParaRPr>
          </a:p>
        </p:txBody>
      </p:sp>
      <p:graphicFrame>
        <p:nvGraphicFramePr>
          <p:cNvPr id="3" name="Graf 2"/>
          <p:cNvGraphicFramePr/>
          <p:nvPr>
            <p:extLst>
              <p:ext uri="{D42A27DB-BD31-4B8C-83A1-F6EECF244321}">
                <p14:modId xmlns="" xmlns:p14="http://schemas.microsoft.com/office/powerpoint/2010/main" val="1982756021"/>
              </p:ext>
            </p:extLst>
          </p:nvPr>
        </p:nvGraphicFramePr>
        <p:xfrm>
          <a:off x="285720" y="1052736"/>
          <a:ext cx="8501122" cy="4019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3"/>
          <p:cNvGraphicFramePr>
            <a:graphicFrameLocks noGrp="1"/>
          </p:cNvGraphicFramePr>
          <p:nvPr>
            <p:extLst>
              <p:ext uri="{D42A27DB-BD31-4B8C-83A1-F6EECF244321}">
                <p14:modId xmlns="" xmlns:p14="http://schemas.microsoft.com/office/powerpoint/2010/main" val="3581605190"/>
              </p:ext>
            </p:extLst>
          </p:nvPr>
        </p:nvGraphicFramePr>
        <p:xfrm>
          <a:off x="755289" y="5072074"/>
          <a:ext cx="7874000" cy="1442410"/>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1442410">
                <a:tc>
                  <a:txBody>
                    <a:bodyPr/>
                    <a:lstStyle/>
                    <a:p>
                      <a:pPr algn="r"/>
                      <a:r>
                        <a:rPr lang="en-US" sz="1000" b="1" dirty="0" smtClean="0">
                          <a:solidFill>
                            <a:srgbClr val="333399"/>
                          </a:solidFill>
                        </a:rPr>
                        <a:t>FN OL: 1CHIR odd. 3</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26</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cs-CZ" sz="1000" b="1" smtClean="0">
                          <a:solidFill>
                            <a:srgbClr val="333399"/>
                          </a:solidFill>
                        </a:rPr>
                        <a:t>FN OL: NCHIR odd. 36a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smtClean="0">
                          <a:solidFill>
                            <a:srgbClr val="333399"/>
                          </a:solidFill>
                        </a:rPr>
                        <a:t>FN OL: PLIC odd. 24</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000" b="1" dirty="0" smtClean="0">
                          <a:solidFill>
                            <a:srgbClr val="333399"/>
                          </a:solidFill>
                        </a:rPr>
                        <a:t>FN OL: UROL odd. 20</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smtClean="0">
                          <a:solidFill>
                            <a:srgbClr val="333399"/>
                          </a:solidFill>
                        </a:rPr>
                        <a:t>FN OL: 3IK odd. 39A</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pl-PL" sz="1000" b="1" dirty="0" smtClean="0">
                          <a:solidFill>
                            <a:srgbClr val="333399"/>
                          </a:solidFill>
                        </a:rPr>
                        <a:t>FN OL: PSY odd. 32A+32B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nl-NL" sz="1000" b="1" dirty="0" smtClean="0">
                          <a:solidFill>
                            <a:srgbClr val="333399"/>
                          </a:solidFill>
                        </a:rPr>
                        <a:t>FN OL: 2IK odd. 30B</a:t>
                      </a:r>
                      <a:endParaRPr lang="cs-CZ" sz="1000" b="1" dirty="0">
                        <a:solidFill>
                          <a:srgbClr val="333399"/>
                        </a:solidFill>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Tabulka 4"/>
          <p:cNvGraphicFramePr>
            <a:graphicFrameLocks noGrp="1"/>
          </p:cNvGraphicFramePr>
          <p:nvPr>
            <p:extLst>
              <p:ext uri="{D42A27DB-BD31-4B8C-83A1-F6EECF244321}">
                <p14:modId xmlns="" xmlns:p14="http://schemas.microsoft.com/office/powerpoint/2010/main" val="110157781"/>
              </p:ext>
            </p:extLst>
          </p:nvPr>
        </p:nvGraphicFramePr>
        <p:xfrm>
          <a:off x="743050" y="4738982"/>
          <a:ext cx="7874000" cy="21431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214314">
                <a:tc>
                  <a:txBody>
                    <a:bodyPr/>
                    <a:lstStyle/>
                    <a:p>
                      <a:pPr algn="ctr"/>
                      <a:r>
                        <a:rPr lang="cs-CZ" sz="800" b="0" dirty="0" smtClean="0">
                          <a:solidFill>
                            <a:srgbClr val="333399"/>
                          </a:solidFill>
                        </a:rPr>
                        <a:t>n=49</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23</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32</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91</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smtClean="0">
                          <a:solidFill>
                            <a:srgbClr val="333399"/>
                          </a:solidFill>
                        </a:rPr>
                        <a:t>n=</a:t>
                      </a:r>
                      <a:r>
                        <a:rPr lang="en-US" sz="800" b="0" smtClean="0">
                          <a:solidFill>
                            <a:srgbClr val="333399"/>
                          </a:solidFill>
                        </a:rPr>
                        <a:t>58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28</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800" b="0" dirty="0" smtClean="0">
                          <a:solidFill>
                            <a:srgbClr val="333399"/>
                          </a:solidFill>
                        </a:rPr>
                        <a:t>n=</a:t>
                      </a:r>
                      <a:r>
                        <a:rPr lang="en-US" sz="800" b="0" dirty="0" smtClean="0">
                          <a:solidFill>
                            <a:srgbClr val="333399"/>
                          </a:solidFill>
                        </a:rPr>
                        <a:t>30</a:t>
                      </a:r>
                      <a:endParaRPr lang="cs-CZ" sz="800" b="0" dirty="0">
                        <a:solidFill>
                          <a:srgbClr val="33339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 xmlns:p14="http://schemas.microsoft.com/office/powerpoint/2010/main" val="2016992239"/>
              </p:ext>
            </p:extLst>
          </p:nvPr>
        </p:nvGraphicFramePr>
        <p:xfrm>
          <a:off x="741644" y="3861048"/>
          <a:ext cx="7874000" cy="329894"/>
        </p:xfrm>
        <a:graphic>
          <a:graphicData uri="http://schemas.openxmlformats.org/drawingml/2006/table">
            <a:tbl>
              <a:tblPr firstRow="1" bandRow="1">
                <a:tableStyleId>{5C22544A-7EE6-4342-B048-85BDC9FD1C3A}</a:tableStyleId>
              </a:tblPr>
              <a:tblGrid>
                <a:gridCol w="984250"/>
                <a:gridCol w="984250"/>
                <a:gridCol w="984250"/>
                <a:gridCol w="984250"/>
                <a:gridCol w="984250"/>
                <a:gridCol w="984250"/>
                <a:gridCol w="984250"/>
                <a:gridCol w="984250"/>
              </a:tblGrid>
              <a:tr h="329894">
                <a:tc>
                  <a:txBody>
                    <a:bodyPr/>
                    <a:lstStyle/>
                    <a:p>
                      <a:pPr algn="ctr"/>
                      <a:r>
                        <a:rPr lang="en-US" sz="1400" b="1" smtClean="0">
                          <a:solidFill>
                            <a:srgbClr val="333399"/>
                          </a:solidFill>
                        </a:rPr>
                        <a:t>70,1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69,9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68,9</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67,3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67,1</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66,4</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smtClean="0">
                          <a:solidFill>
                            <a:srgbClr val="333399"/>
                          </a:solidFill>
                        </a:rPr>
                        <a:t>66,3</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1" dirty="0" smtClean="0">
                          <a:solidFill>
                            <a:srgbClr val="333399"/>
                          </a:solidFill>
                        </a:rPr>
                        <a:t>65,6</a:t>
                      </a:r>
                      <a:endParaRPr lang="cs-CZ" sz="1400" b="1" dirty="0">
                        <a:solidFill>
                          <a:srgbClr val="333399"/>
                        </a:solidFill>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ovéPole 7"/>
          <p:cNvSpPr txBox="1"/>
          <p:nvPr/>
        </p:nvSpPr>
        <p:spPr>
          <a:xfrm rot="16200000">
            <a:off x="-1269962" y="3215578"/>
            <a:ext cx="3214710" cy="246221"/>
          </a:xfrm>
          <a:prstGeom prst="rect">
            <a:avLst/>
          </a:prstGeom>
          <a:noFill/>
        </p:spPr>
        <p:txBody>
          <a:bodyPr wrap="square" rtlCol="0">
            <a:spAutoFit/>
          </a:bodyPr>
          <a:lstStyle/>
          <a:p>
            <a:pPr algn="ctr"/>
            <a:r>
              <a:rPr lang="cs-CZ" sz="1000" dirty="0" smtClean="0"/>
              <a:t>Průměrné hodnocení</a:t>
            </a:r>
            <a:endParaRPr lang="cs-CZ" sz="1000" dirty="0"/>
          </a:p>
        </p:txBody>
      </p:sp>
      <p:cxnSp>
        <p:nvCxnSpPr>
          <p:cNvPr id="9" name="Přímá spojovací čára 8"/>
          <p:cNvCxnSpPr/>
          <p:nvPr/>
        </p:nvCxnSpPr>
        <p:spPr bwMode="auto">
          <a:xfrm>
            <a:off x="547089" y="2563316"/>
            <a:ext cx="8215370" cy="1588"/>
          </a:xfrm>
          <a:prstGeom prst="line">
            <a:avLst/>
          </a:prstGeom>
          <a:noFill/>
          <a:ln w="6350" cap="flat" cmpd="sng" algn="ctr">
            <a:solidFill>
              <a:srgbClr val="003366"/>
            </a:solidFill>
            <a:prstDash val="solid"/>
            <a:round/>
            <a:headEnd type="none" w="med" len="med"/>
            <a:tailEnd type="none" w="med" len="med"/>
          </a:ln>
          <a:effectLst/>
        </p:spPr>
      </p:cxnSp>
    </p:spTree>
    <p:extLst>
      <p:ext uri="{BB962C8B-B14F-4D97-AF65-F5344CB8AC3E}">
        <p14:creationId xmlns="" xmlns:p14="http://schemas.microsoft.com/office/powerpoint/2010/main" val="3091392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17574</Words>
  <Application>Microsoft Office PowerPoint</Application>
  <PresentationFormat>Předvádění na obrazovce (4:3)</PresentationFormat>
  <Paragraphs>5883</Paragraphs>
  <Slides>155</Slides>
  <Notes>155</Notes>
  <HiddenSlides>0</HiddenSlides>
  <MMClips>0</MMClips>
  <ScaleCrop>false</ScaleCrop>
  <HeadingPairs>
    <vt:vector size="4" baseType="variant">
      <vt:variant>
        <vt:lpstr>Motiv</vt:lpstr>
      </vt:variant>
      <vt:variant>
        <vt:i4>1</vt:i4>
      </vt:variant>
      <vt:variant>
        <vt:lpstr>Nadpisy snímků</vt:lpstr>
      </vt:variant>
      <vt:variant>
        <vt:i4>155</vt:i4>
      </vt:variant>
    </vt:vector>
  </HeadingPairs>
  <TitlesOfParts>
    <vt:vector size="156"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Hodnocená dimenze kvality péče ZÁKLADNÍ DIMENZE</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lpstr>Snímek 59</vt:lpstr>
      <vt:lpstr>Snímek 60</vt:lpstr>
      <vt:lpstr>Snímek 61</vt:lpstr>
      <vt:lpstr>Snímek 62</vt:lpstr>
      <vt:lpstr>Snímek 63</vt:lpstr>
      <vt:lpstr>Snímek 64</vt:lpstr>
      <vt:lpstr>Snímek 65</vt:lpstr>
      <vt:lpstr>Snímek 66</vt:lpstr>
      <vt:lpstr>Snímek 67</vt:lpstr>
      <vt:lpstr>Snímek 68</vt:lpstr>
      <vt:lpstr>Snímek 69</vt:lpstr>
      <vt:lpstr>Snímek 70</vt:lpstr>
      <vt:lpstr>Snímek 71</vt:lpstr>
      <vt:lpstr>Snímek 72</vt:lpstr>
      <vt:lpstr>Snímek 73</vt:lpstr>
      <vt:lpstr>Snímek 74</vt:lpstr>
      <vt:lpstr>Snímek 75</vt:lpstr>
      <vt:lpstr>Snímek 76</vt:lpstr>
      <vt:lpstr>Snímek 77</vt:lpstr>
      <vt:lpstr>Snímek 78</vt:lpstr>
      <vt:lpstr>Snímek 79</vt:lpstr>
      <vt:lpstr>Snímek 80</vt:lpstr>
      <vt:lpstr>Snímek 81</vt:lpstr>
      <vt:lpstr>Dimenze kvality péče DALŠÍ DIMENZE</vt:lpstr>
      <vt:lpstr>Snímek 83</vt:lpstr>
      <vt:lpstr>Snímek 84</vt:lpstr>
      <vt:lpstr>Snímek 85</vt:lpstr>
      <vt:lpstr>Snímek 86</vt:lpstr>
      <vt:lpstr>Snímek 87</vt:lpstr>
      <vt:lpstr>Snímek 88</vt:lpstr>
      <vt:lpstr>Snímek 89</vt:lpstr>
      <vt:lpstr>Snímek 90</vt:lpstr>
      <vt:lpstr>Snímek 91</vt:lpstr>
      <vt:lpstr>Snímek 92</vt:lpstr>
      <vt:lpstr>Snímek 93</vt:lpstr>
      <vt:lpstr>Snímek 94</vt:lpstr>
      <vt:lpstr>Snímek 95</vt:lpstr>
      <vt:lpstr>Snímek 96</vt:lpstr>
      <vt:lpstr>Snímek 97</vt:lpstr>
      <vt:lpstr>Snímek 98</vt:lpstr>
      <vt:lpstr>Snímek 99</vt:lpstr>
      <vt:lpstr>Snímek 100</vt:lpstr>
      <vt:lpstr>Snímek 101</vt:lpstr>
      <vt:lpstr>Snímek 102</vt:lpstr>
      <vt:lpstr>Snímek 103</vt:lpstr>
      <vt:lpstr>Snímek 104</vt:lpstr>
      <vt:lpstr>Snímek 105</vt:lpstr>
      <vt:lpstr>Snímek 106</vt:lpstr>
      <vt:lpstr>Snímek 107</vt:lpstr>
      <vt:lpstr>Snímek 108</vt:lpstr>
      <vt:lpstr>Snímek 109</vt:lpstr>
      <vt:lpstr>Snímek 110</vt:lpstr>
      <vt:lpstr>Snímek 111</vt:lpstr>
      <vt:lpstr>Snímek 112</vt:lpstr>
      <vt:lpstr>Snímek 113</vt:lpstr>
      <vt:lpstr>Snímek 114</vt:lpstr>
      <vt:lpstr>Snímek 115</vt:lpstr>
      <vt:lpstr>Snímek 116</vt:lpstr>
      <vt:lpstr>Snímek 117</vt:lpstr>
      <vt:lpstr>Snímek 118</vt:lpstr>
      <vt:lpstr>Snímek 119</vt:lpstr>
      <vt:lpstr>Snímek 120</vt:lpstr>
      <vt:lpstr>Snímek 121</vt:lpstr>
      <vt:lpstr>Snímek 122</vt:lpstr>
      <vt:lpstr>Snímek 123</vt:lpstr>
      <vt:lpstr>Snímek 124</vt:lpstr>
      <vt:lpstr>Snímek 125</vt:lpstr>
      <vt:lpstr>Snímek 126</vt:lpstr>
      <vt:lpstr>Snímek 127</vt:lpstr>
      <vt:lpstr>Snímek 128</vt:lpstr>
      <vt:lpstr>Snímek 129</vt:lpstr>
      <vt:lpstr>Snímek 130</vt:lpstr>
      <vt:lpstr>Snímek 131</vt:lpstr>
      <vt:lpstr>Snímek 132</vt:lpstr>
      <vt:lpstr>Snímek 133</vt:lpstr>
      <vt:lpstr>Snímek 134</vt:lpstr>
      <vt:lpstr>Snímek 135</vt:lpstr>
      <vt:lpstr>Snímek 136</vt:lpstr>
      <vt:lpstr>Snímek 137</vt:lpstr>
      <vt:lpstr>Snímek 138</vt:lpstr>
      <vt:lpstr>Snímek 139</vt:lpstr>
      <vt:lpstr>Snímek 140</vt:lpstr>
      <vt:lpstr>Snímek 141</vt:lpstr>
      <vt:lpstr>Snímek 142</vt:lpstr>
      <vt:lpstr>Snímek 143</vt:lpstr>
      <vt:lpstr>Snímek 144</vt:lpstr>
      <vt:lpstr>Snímek 145</vt:lpstr>
      <vt:lpstr>Snímek 146</vt:lpstr>
      <vt:lpstr>Snímek 147</vt:lpstr>
      <vt:lpstr>Snímek 148</vt:lpstr>
      <vt:lpstr>Snímek 149</vt:lpstr>
      <vt:lpstr>Snímek 150</vt:lpstr>
      <vt:lpstr>Snímek 151</vt:lpstr>
      <vt:lpstr>Snímek 152</vt:lpstr>
      <vt:lpstr>Snímek 153</vt:lpstr>
      <vt:lpstr>Snímek 154</vt:lpstr>
      <vt:lpstr>Snímek 155</vt:lpstr>
    </vt:vector>
  </TitlesOfParts>
  <Company>FNOL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61934</dc:creator>
  <cp:lastModifiedBy>61934</cp:lastModifiedBy>
  <cp:revision>2</cp:revision>
  <dcterms:created xsi:type="dcterms:W3CDTF">2011-12-28T09:59:42Z</dcterms:created>
  <dcterms:modified xsi:type="dcterms:W3CDTF">2012-01-24T11:24:33Z</dcterms:modified>
</cp:coreProperties>
</file>