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82" r:id="rId4"/>
    <p:sldId id="279" r:id="rId5"/>
    <p:sldId id="270" r:id="rId6"/>
    <p:sldId id="278" r:id="rId7"/>
    <p:sldId id="290" r:id="rId8"/>
    <p:sldId id="291" r:id="rId9"/>
    <p:sldId id="284" r:id="rId10"/>
    <p:sldId id="285" r:id="rId11"/>
    <p:sldId id="287" r:id="rId12"/>
    <p:sldId id="292" r:id="rId13"/>
    <p:sldId id="293" r:id="rId14"/>
    <p:sldId id="289" r:id="rId15"/>
    <p:sldId id="294" r:id="rId16"/>
    <p:sldId id="286" r:id="rId17"/>
    <p:sldId id="281" r:id="rId18"/>
    <p:sldId id="283" r:id="rId19"/>
    <p:sldId id="277" r:id="rId20"/>
    <p:sldId id="266" r:id="rId21"/>
  </p:sldIdLst>
  <p:sldSz cx="9144000" cy="6858000" type="screen4x3"/>
  <p:notesSz cx="6831013" cy="99615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66"/>
    <a:srgbClr val="FFCCCC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D346B-25B9-4AAC-A1B7-558B5D0C60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E0989-5422-4092-B26E-EC7E1A3539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8AD94-1881-471D-B828-0B4EE26CA3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90FB7-BAB6-4CE7-86EA-CA56F8034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11DDD-C21F-4C3F-B6D9-6648126CF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05CCB-85ED-4400-8B1E-C4E8A95D6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B319-0AA5-4979-967C-09C3862F0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96C4-FEA0-41C5-AFE8-CF37A92B5D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67F4-9015-48C4-83B0-A5B4E0BEB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BAA47-2EE3-4A26-B47B-E717071161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AC50-33B2-425D-83CD-602E3C696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4BBD-7275-4FD3-8F89-C9140C00F0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CE3637-85A9-4D2F-B89E-43F6E23BA2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424862" cy="2952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2800" b="1" smtClean="0"/>
              <a:t>ODBOR JAKOSTI</a:t>
            </a:r>
          </a:p>
          <a:p>
            <a:pPr algn="ctr" eaLnBrk="1" hangingPunct="1">
              <a:buFontTx/>
              <a:buNone/>
            </a:pPr>
            <a:endParaRPr lang="cs-CZ" sz="2800" b="1" smtClean="0"/>
          </a:p>
          <a:p>
            <a:pPr algn="ctr" eaLnBrk="1" hangingPunct="1">
              <a:buFontTx/>
              <a:buNone/>
            </a:pPr>
            <a:r>
              <a:rPr lang="cs-CZ" sz="2800" smtClean="0"/>
              <a:t>Hodnocení ambulantní péče</a:t>
            </a:r>
          </a:p>
          <a:p>
            <a:pPr algn="ctr" eaLnBrk="1" hangingPunct="1">
              <a:buFontTx/>
              <a:buNone/>
            </a:pPr>
            <a:r>
              <a:rPr lang="cs-CZ" sz="2800" b="1" smtClean="0"/>
              <a:t> – </a:t>
            </a:r>
          </a:p>
          <a:p>
            <a:pPr algn="ctr" eaLnBrk="1" hangingPunct="1">
              <a:buFontTx/>
              <a:buNone/>
            </a:pPr>
            <a:r>
              <a:rPr lang="cs-CZ" sz="2800" b="1" smtClean="0"/>
              <a:t>Anketa spokojenosti pacientů v ambulancích</a:t>
            </a:r>
            <a:endParaRPr 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132138" y="1052513"/>
            <a:ext cx="55435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2/5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79388" y="1989138"/>
            <a:ext cx="8964612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/>
              <a:t>-  s dotazníkem </a:t>
            </a:r>
            <a:r>
              <a:rPr lang="cs-CZ" sz="3200">
                <a:solidFill>
                  <a:srgbClr val="FF3300"/>
                </a:solidFill>
              </a:rPr>
              <a:t>předejte pacientovi obálku</a:t>
            </a:r>
            <a:r>
              <a:rPr lang="cs-CZ" sz="3200"/>
              <a:t> s předtištěnou zpětnou adresou FNOL.</a:t>
            </a:r>
            <a:r>
              <a:rPr lang="cs-CZ"/>
              <a:t> </a:t>
            </a:r>
          </a:p>
          <a:p>
            <a:r>
              <a:rPr lang="cs-CZ" sz="2000">
                <a:solidFill>
                  <a:schemeClr val="tx2"/>
                </a:solidFill>
              </a:rPr>
              <a:t/>
            </a:r>
            <a:br>
              <a:rPr lang="cs-CZ" sz="2000">
                <a:solidFill>
                  <a:schemeClr val="tx2"/>
                </a:solidFill>
              </a:rPr>
            </a:br>
            <a:r>
              <a:rPr lang="cs-CZ" sz="3200"/>
              <a:t>- informujte pacienta o </a:t>
            </a:r>
            <a:r>
              <a:rPr lang="cs-CZ" sz="3200">
                <a:solidFill>
                  <a:srgbClr val="FF3300"/>
                </a:solidFill>
              </a:rPr>
              <a:t>způsobech vrácení vyplněného dotazníku</a:t>
            </a:r>
            <a:r>
              <a:rPr lang="cs-CZ" sz="3200"/>
              <a:t>:</a:t>
            </a:r>
            <a:br>
              <a:rPr lang="cs-CZ" sz="3200"/>
            </a:br>
            <a:r>
              <a:rPr lang="cs-CZ" sz="3200"/>
              <a:t>     - vyplnit na místě a vhodit vyplněný  </a:t>
            </a:r>
          </a:p>
          <a:p>
            <a:r>
              <a:rPr lang="cs-CZ" sz="3200"/>
              <a:t>       dotazník (v zalepené obálce) do </a:t>
            </a:r>
            <a:r>
              <a:rPr lang="cs-CZ" sz="3200">
                <a:solidFill>
                  <a:srgbClr val="FF3300"/>
                </a:solidFill>
              </a:rPr>
              <a:t>sběrného </a:t>
            </a:r>
            <a:br>
              <a:rPr lang="cs-CZ" sz="3200">
                <a:solidFill>
                  <a:srgbClr val="FF3300"/>
                </a:solidFill>
              </a:rPr>
            </a:br>
            <a:r>
              <a:rPr lang="cs-CZ" sz="3200">
                <a:solidFill>
                  <a:srgbClr val="FF3300"/>
                </a:solidFill>
              </a:rPr>
              <a:t>       boxu v čekárně</a:t>
            </a:r>
            <a:r>
              <a:rPr lang="cs-CZ" sz="3200"/>
              <a:t>, </a:t>
            </a:r>
            <a:br>
              <a:rPr lang="cs-CZ" sz="3200"/>
            </a:br>
            <a:r>
              <a:rPr lang="cs-CZ" sz="3200"/>
              <a:t>     - vyplnit doma a zaslat vyplněný dotazník </a:t>
            </a:r>
            <a:br>
              <a:rPr lang="cs-CZ" sz="3200"/>
            </a:br>
            <a:r>
              <a:rPr lang="cs-CZ" sz="3200"/>
              <a:t>       </a:t>
            </a:r>
            <a:r>
              <a:rPr lang="cs-CZ" sz="3200">
                <a:solidFill>
                  <a:srgbClr val="FF3300"/>
                </a:solidFill>
              </a:rPr>
              <a:t>bezplatně poštou</a:t>
            </a:r>
            <a:r>
              <a:rPr lang="cs-CZ" sz="3200"/>
              <a:t> (hradí FNOL).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44675"/>
            <a:ext cx="8353425" cy="4537075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132138" y="1052513"/>
            <a:ext cx="55435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3/5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323850" y="1844675"/>
            <a:ext cx="84963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chemeClr val="tx2"/>
                </a:solidFill>
              </a:rPr>
              <a:t>NEZAŘAZENÍ PACIENTI</a:t>
            </a:r>
          </a:p>
          <a:p>
            <a:r>
              <a:rPr lang="cs-CZ">
                <a:solidFill>
                  <a:schemeClr val="tx2"/>
                </a:solidFill>
              </a:rPr>
              <a:t/>
            </a:r>
            <a:br>
              <a:rPr lang="cs-CZ">
                <a:solidFill>
                  <a:schemeClr val="tx2"/>
                </a:solidFill>
              </a:rPr>
            </a:br>
            <a:r>
              <a:rPr lang="cs-CZ" sz="2400"/>
              <a:t>Personál ambulance </a:t>
            </a:r>
            <a:r>
              <a:rPr lang="cs-CZ" sz="2400">
                <a:solidFill>
                  <a:srgbClr val="FF3300"/>
                </a:solidFill>
              </a:rPr>
              <a:t>musí evidovat počet pacientů</a:t>
            </a:r>
            <a:r>
              <a:rPr lang="cs-CZ" sz="2400"/>
              <a:t>, kterým </a:t>
            </a:r>
            <a:r>
              <a:rPr lang="cs-CZ" sz="2400">
                <a:solidFill>
                  <a:srgbClr val="FF0000"/>
                </a:solidFill>
              </a:rPr>
              <a:t>nebyl dotazník předán.</a:t>
            </a:r>
            <a:br>
              <a:rPr lang="cs-CZ" sz="2400">
                <a:solidFill>
                  <a:srgbClr val="FF0000"/>
                </a:solidFill>
              </a:rPr>
            </a:br>
            <a:endParaRPr lang="cs-CZ" sz="2400">
              <a:solidFill>
                <a:srgbClr val="FF0000"/>
              </a:solidFill>
            </a:endParaRPr>
          </a:p>
          <a:p>
            <a:r>
              <a:rPr lang="cs-CZ" sz="2400"/>
              <a:t> Možné důvody :</a:t>
            </a:r>
            <a:br>
              <a:rPr lang="cs-CZ" sz="2400"/>
            </a:br>
            <a:r>
              <a:rPr lang="cs-CZ" sz="2400"/>
              <a:t>- </a:t>
            </a:r>
            <a:r>
              <a:rPr lang="cs-CZ" sz="2400" b="1">
                <a:solidFill>
                  <a:srgbClr val="FF3300"/>
                </a:solidFill>
              </a:rPr>
              <a:t>nezpůsobilost pacienta</a:t>
            </a:r>
            <a:r>
              <a:rPr lang="cs-CZ" sz="2400">
                <a:solidFill>
                  <a:srgbClr val="FF3300"/>
                </a:solidFill>
              </a:rPr>
              <a:t> (nebyl nabídnut)</a:t>
            </a:r>
            <a:r>
              <a:rPr lang="cs-CZ" sz="2400"/>
              <a:t> (zdravotní indispozice, jazyková bariéra)</a:t>
            </a:r>
          </a:p>
          <a:p>
            <a:r>
              <a:rPr lang="cs-CZ" sz="2400"/>
              <a:t>- </a:t>
            </a:r>
            <a:r>
              <a:rPr lang="cs-CZ" sz="2400" b="1">
                <a:solidFill>
                  <a:srgbClr val="FF3300"/>
                </a:solidFill>
              </a:rPr>
              <a:t>organizační důvody</a:t>
            </a:r>
            <a:r>
              <a:rPr lang="cs-CZ" sz="2400">
                <a:solidFill>
                  <a:srgbClr val="FF3300"/>
                </a:solidFill>
              </a:rPr>
              <a:t> (nebyl předán)</a:t>
            </a:r>
            <a:r>
              <a:rPr lang="cs-CZ" sz="2400"/>
              <a:t> (opomenutí, chybějící formuláře, </a:t>
            </a:r>
            <a:br>
              <a:rPr lang="cs-CZ" sz="2400"/>
            </a:br>
            <a:r>
              <a:rPr lang="cs-CZ" sz="2400"/>
              <a:t>- pacient </a:t>
            </a:r>
            <a:r>
              <a:rPr lang="cs-CZ" sz="2400" b="1">
                <a:solidFill>
                  <a:srgbClr val="FF3300"/>
                </a:solidFill>
              </a:rPr>
              <a:t>odmítl </a:t>
            </a:r>
            <a:r>
              <a:rPr lang="cs-CZ" sz="2400">
                <a:solidFill>
                  <a:srgbClr val="FF3300"/>
                </a:solidFill>
              </a:rPr>
              <a:t>dotazník převzít</a:t>
            </a:r>
            <a:r>
              <a:rPr lang="cs-CZ" sz="2400"/>
              <a:t> (nespolupracoval)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44675"/>
            <a:ext cx="3816350" cy="3455988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836613" y="333375"/>
            <a:ext cx="4319587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3/5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3850" y="1844675"/>
            <a:ext cx="388778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</a:rPr>
              <a:t>STRANA 1</a:t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/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>Hlášení o nezařazených pacientech </a:t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/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>a </a:t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/>
            </a:r>
            <a:br>
              <a:rPr lang="cs-CZ" sz="2400" b="1">
                <a:solidFill>
                  <a:schemeClr val="tx2"/>
                </a:solidFill>
              </a:rPr>
            </a:br>
            <a:r>
              <a:rPr lang="cs-CZ" sz="2400" b="1">
                <a:solidFill>
                  <a:schemeClr val="tx2"/>
                </a:solidFill>
              </a:rPr>
              <a:t>ukončení distribuce dotazníků.</a:t>
            </a:r>
          </a:p>
          <a:p>
            <a:r>
              <a:rPr lang="cs-CZ">
                <a:solidFill>
                  <a:schemeClr val="tx2"/>
                </a:solidFill>
              </a:rPr>
              <a:t/>
            </a:r>
            <a:br>
              <a:rPr lang="cs-CZ">
                <a:solidFill>
                  <a:schemeClr val="tx2"/>
                </a:solidFill>
              </a:rPr>
            </a:br>
            <a:endParaRPr lang="cs-CZ" sz="2400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052513"/>
            <a:ext cx="4100513" cy="548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076825" y="3284538"/>
            <a:ext cx="2879725" cy="5048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5219700" y="4076700"/>
            <a:ext cx="1296988" cy="2447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987675" y="3068638"/>
            <a:ext cx="2232025" cy="2160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3419475" y="3573463"/>
            <a:ext cx="1657350" cy="9350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164388" y="3860800"/>
            <a:ext cx="1296987" cy="1800225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8316913" y="5373688"/>
            <a:ext cx="741362" cy="460375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44675"/>
            <a:ext cx="3816350" cy="3455988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836613" y="333375"/>
            <a:ext cx="4319587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3/5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23850" y="1844675"/>
            <a:ext cx="388778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</a:rPr>
              <a:t>Hlášení o nezařazených pacientech a ukončení distribuce dotazníků (strana 2).</a:t>
            </a:r>
          </a:p>
          <a:p>
            <a:r>
              <a:rPr lang="cs-CZ">
                <a:solidFill>
                  <a:schemeClr val="tx2"/>
                </a:solidFill>
              </a:rPr>
              <a:t/>
            </a:r>
            <a:br>
              <a:rPr lang="cs-CZ">
                <a:solidFill>
                  <a:schemeClr val="tx2"/>
                </a:solidFill>
              </a:rPr>
            </a:br>
            <a:endParaRPr lang="cs-CZ" sz="2400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103313"/>
            <a:ext cx="405130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3203575" y="1412875"/>
            <a:ext cx="2305050" cy="1368425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1000" smtClean="0"/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132138" y="1052513"/>
            <a:ext cx="55435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4/5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323850" y="1916113"/>
            <a:ext cx="8820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/>
              <a:t>Příklady vyřazení –</a:t>
            </a:r>
            <a:r>
              <a:rPr lang="cs-CZ" sz="3200" b="1"/>
              <a:t> nezpůsobilý pacient:</a:t>
            </a:r>
          </a:p>
          <a:p>
            <a:r>
              <a:rPr lang="cs-CZ" sz="1000"/>
              <a:t/>
            </a:r>
            <a:br>
              <a:rPr lang="cs-CZ" sz="1000"/>
            </a:br>
            <a:r>
              <a:rPr lang="cs-CZ" sz="2400"/>
              <a:t>- pacient, který navštívil ambulanci, byl ošetřen a </a:t>
            </a:r>
            <a:r>
              <a:rPr lang="cs-CZ" sz="2400">
                <a:solidFill>
                  <a:srgbClr val="FF3300"/>
                </a:solidFill>
              </a:rPr>
              <a:t>následně hospitalizován</a:t>
            </a:r>
            <a:r>
              <a:rPr lang="cs-CZ" sz="2400"/>
              <a:t> nebo okamžitě </a:t>
            </a:r>
            <a:r>
              <a:rPr lang="cs-CZ" sz="2400">
                <a:solidFill>
                  <a:srgbClr val="FF3300"/>
                </a:solidFill>
              </a:rPr>
              <a:t>přeložen</a:t>
            </a:r>
            <a:r>
              <a:rPr lang="cs-CZ" sz="2400"/>
              <a:t> do jiného zdravotnického zařízení (akutní zdravotní stav),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>- pacient </a:t>
            </a:r>
            <a:r>
              <a:rPr lang="cs-CZ" sz="2400">
                <a:solidFill>
                  <a:srgbClr val="FF3300"/>
                </a:solidFill>
              </a:rPr>
              <a:t>není schopen bez asistence</a:t>
            </a:r>
            <a:r>
              <a:rPr lang="cs-CZ" sz="2400"/>
              <a:t> personálu vyplnit dotazník, tzn., že je natolik </a:t>
            </a:r>
            <a:r>
              <a:rPr lang="cs-CZ" sz="2400">
                <a:solidFill>
                  <a:srgbClr val="FF3300"/>
                </a:solidFill>
              </a:rPr>
              <a:t>indisponován</a:t>
            </a:r>
            <a:r>
              <a:rPr lang="cs-CZ" sz="2400"/>
              <a:t> svým zdrav.stavem nebo jinou bariérou (např. jazykovou), že by nebyl schopen dotazník sám vyplnit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>- jazyková bariéra pacienta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1000" smtClean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32138" y="1052513"/>
            <a:ext cx="55435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4/5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850" y="1916113"/>
            <a:ext cx="8820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/>
              <a:t>Příklady vyřazení –</a:t>
            </a:r>
            <a:r>
              <a:rPr lang="cs-CZ" sz="3200" b="1"/>
              <a:t> organizační důvody:</a:t>
            </a:r>
          </a:p>
          <a:p>
            <a:r>
              <a:rPr lang="cs-CZ" sz="1000"/>
              <a:t/>
            </a:r>
            <a:br>
              <a:rPr lang="cs-CZ" sz="1000"/>
            </a:br>
            <a:r>
              <a:rPr lang="cs-CZ" sz="2400"/>
              <a:t>- dotazník jsme zapomněli pacientovi předat,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>- chyběli nám formuláře (někam jsme je založili)</a:t>
            </a:r>
            <a:br>
              <a:rPr lang="cs-CZ" sz="2400"/>
            </a:b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132138" y="1052513"/>
            <a:ext cx="55435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Zdravotník 5/5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23850" y="1844675"/>
            <a:ext cx="864076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/>
              <a:t>Další pokyny:</a:t>
            </a:r>
            <a:br>
              <a:rPr lang="cs-CZ" sz="2800" b="1"/>
            </a:br>
            <a:r>
              <a:rPr lang="cs-CZ" sz="1600" b="1"/>
              <a:t/>
            </a:r>
            <a:br>
              <a:rPr lang="cs-CZ" sz="1600" b="1"/>
            </a:br>
            <a:r>
              <a:rPr lang="cs-CZ" sz="2400"/>
              <a:t>- </a:t>
            </a:r>
            <a:r>
              <a:rPr lang="cs-CZ" sz="2400">
                <a:solidFill>
                  <a:srgbClr val="FF3300"/>
                </a:solidFill>
              </a:rPr>
              <a:t>personál nesmí</a:t>
            </a:r>
            <a:r>
              <a:rPr lang="cs-CZ" sz="2400"/>
              <a:t> s vyplňováním dotazníku pacientovi </a:t>
            </a:r>
            <a:r>
              <a:rPr lang="cs-CZ" sz="2400">
                <a:solidFill>
                  <a:srgbClr val="FF3300"/>
                </a:solidFill>
              </a:rPr>
              <a:t>pomáhat</a:t>
            </a:r>
            <a:r>
              <a:rPr lang="cs-CZ" sz="2400"/>
              <a:t>, pouze podává stručné instrukce,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r>
              <a:rPr lang="cs-CZ" sz="2400"/>
              <a:t>- v případě </a:t>
            </a:r>
            <a:r>
              <a:rPr lang="cs-CZ" sz="2400">
                <a:solidFill>
                  <a:srgbClr val="FF3300"/>
                </a:solidFill>
              </a:rPr>
              <a:t>dětských pacientů</a:t>
            </a:r>
            <a:r>
              <a:rPr lang="cs-CZ" sz="2400"/>
              <a:t> vyplňuje dotazník zákonný zástupce,</a:t>
            </a:r>
            <a:br>
              <a:rPr lang="cs-CZ" sz="2400"/>
            </a:br>
            <a:r>
              <a:rPr lang="cs-CZ" sz="2400">
                <a:solidFill>
                  <a:srgbClr val="FF9966"/>
                </a:solidFill>
              </a:rPr>
              <a:t/>
            </a:r>
            <a:br>
              <a:rPr lang="cs-CZ" sz="2400">
                <a:solidFill>
                  <a:srgbClr val="FF9966"/>
                </a:solidFill>
              </a:rPr>
            </a:br>
            <a:r>
              <a:rPr lang="cs-CZ" sz="2400"/>
              <a:t>- po předání </a:t>
            </a:r>
            <a:r>
              <a:rPr lang="cs-CZ" sz="2400">
                <a:solidFill>
                  <a:srgbClr val="FF3300"/>
                </a:solidFill>
              </a:rPr>
              <a:t>posledního stého dotazníku</a:t>
            </a:r>
            <a:r>
              <a:rPr lang="cs-CZ" sz="2400"/>
              <a:t> na dané ambulanci zaznamená pověřený pracovník </a:t>
            </a:r>
            <a:r>
              <a:rPr lang="cs-CZ" sz="2400">
                <a:solidFill>
                  <a:srgbClr val="FF3300"/>
                </a:solidFill>
              </a:rPr>
              <a:t>datum a čas předání posledního dotazníku</a:t>
            </a:r>
            <a:r>
              <a:rPr lang="cs-CZ" sz="2400"/>
              <a:t> na formulář „Hlášení o nezařazených pacientech“ čímž ukončí distribuci (o ukončení ankety informujte OJA, kl.- 3605).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23850" y="1989138"/>
            <a:ext cx="42481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Dotazník – str 1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79388" y="2852738"/>
            <a:ext cx="45370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>
                <a:solidFill>
                  <a:schemeClr val="tx2"/>
                </a:solidFill>
              </a:rPr>
              <a:t/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2400">
                <a:solidFill>
                  <a:schemeClr val="tx2"/>
                </a:solidFill>
              </a:rPr>
              <a:t/>
            </a:r>
            <a:br>
              <a:rPr lang="cs-CZ" sz="2400">
                <a:solidFill>
                  <a:schemeClr val="tx2"/>
                </a:solidFill>
              </a:rPr>
            </a:br>
            <a:r>
              <a:rPr lang="cs-CZ" sz="2400">
                <a:solidFill>
                  <a:schemeClr val="tx2"/>
                </a:solidFill>
              </a:rPr>
              <a:t>  </a:t>
            </a:r>
            <a:br>
              <a:rPr lang="cs-CZ" sz="2400">
                <a:solidFill>
                  <a:schemeClr val="tx2"/>
                </a:solidFill>
              </a:rPr>
            </a:br>
            <a:endParaRPr lang="cs-CZ" sz="2400">
              <a:solidFill>
                <a:schemeClr val="tx2"/>
              </a:solidFill>
            </a:endParaRPr>
          </a:p>
        </p:txBody>
      </p:sp>
      <p:pic>
        <p:nvPicPr>
          <p:cNvPr id="27652" name="Picture 6" descr="Dotazník st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7413" y="908050"/>
            <a:ext cx="4275137" cy="5646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23850" y="1989138"/>
            <a:ext cx="4248150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Dotazník – str 2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9388" y="2852738"/>
            <a:ext cx="45370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>
                <a:solidFill>
                  <a:schemeClr val="tx2"/>
                </a:solidFill>
              </a:rPr>
              <a:t/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2400">
                <a:solidFill>
                  <a:schemeClr val="tx2"/>
                </a:solidFill>
              </a:rPr>
              <a:t/>
            </a:r>
            <a:br>
              <a:rPr lang="cs-CZ" sz="2400">
                <a:solidFill>
                  <a:schemeClr val="tx2"/>
                </a:solidFill>
              </a:rPr>
            </a:br>
            <a:r>
              <a:rPr lang="cs-CZ" sz="2400">
                <a:solidFill>
                  <a:schemeClr val="tx2"/>
                </a:solidFill>
              </a:rPr>
              <a:t>  </a:t>
            </a:r>
            <a:br>
              <a:rPr lang="cs-CZ" sz="2400">
                <a:solidFill>
                  <a:schemeClr val="tx2"/>
                </a:solidFill>
              </a:rPr>
            </a:br>
            <a:endParaRPr lang="cs-CZ" sz="2400">
              <a:solidFill>
                <a:schemeClr val="tx2"/>
              </a:solidFill>
            </a:endParaRPr>
          </a:p>
        </p:txBody>
      </p:sp>
      <p:pic>
        <p:nvPicPr>
          <p:cNvPr id="28676" name="Picture 6" descr="Dotaznik str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908050"/>
            <a:ext cx="4260850" cy="562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771650"/>
            <a:ext cx="8424862" cy="4752975"/>
          </a:xfrm>
        </p:spPr>
        <p:txBody>
          <a:bodyPr/>
          <a:lstStyle/>
          <a:p>
            <a:pPr eaLnBrk="1" hangingPunct="1"/>
            <a:r>
              <a:rPr lang="cs-CZ" sz="3200" b="1" smtClean="0"/>
              <a:t>Plombování sběrných boxů 1.6.2011</a:t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>V případě nejasností volejte kl.: 3605</a:t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>Otázky?</a:t>
            </a:r>
            <a:endParaRPr lang="cs-CZ" sz="20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80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880350" cy="2938463"/>
          </a:xfrm>
        </p:spPr>
        <p:txBody>
          <a:bodyPr/>
          <a:lstStyle/>
          <a:p>
            <a:pPr eaLnBrk="1" hangingPunct="1"/>
            <a:r>
              <a:rPr lang="cs-CZ" sz="3200" smtClean="0"/>
              <a:t>  Anketa spokojenosti v ambulancích proběhne na základě požadavku </a:t>
            </a:r>
            <a:r>
              <a:rPr lang="cs-CZ" sz="3200" smtClean="0">
                <a:solidFill>
                  <a:srgbClr val="FF3300"/>
                </a:solidFill>
              </a:rPr>
              <a:t>náměstka léčebné péče</a:t>
            </a:r>
            <a:r>
              <a:rPr lang="cs-CZ" sz="3200" smtClean="0"/>
              <a:t>.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15362" name="Rectangle 84"/>
          <p:cNvSpPr>
            <a:spLocks noChangeArrowheads="1"/>
          </p:cNvSpPr>
          <p:nvPr/>
        </p:nvSpPr>
        <p:spPr bwMode="auto">
          <a:xfrm>
            <a:off x="3276600" y="1196975"/>
            <a:ext cx="5554663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Důvody ankety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39975" y="2997200"/>
            <a:ext cx="4537075" cy="1873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8000" b="1" smtClean="0"/>
              <a:t>DĚKUJI</a:t>
            </a:r>
            <a:endParaRPr lang="cs-CZ" sz="8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700213"/>
            <a:ext cx="8748712" cy="4178300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Dotazník vznikl z </a:t>
            </a:r>
            <a:r>
              <a:rPr lang="cs-CZ" sz="3200" smtClean="0">
                <a:solidFill>
                  <a:srgbClr val="FF3300"/>
                </a:solidFill>
              </a:rPr>
              <a:t>iniciativy MZ</a:t>
            </a:r>
            <a:r>
              <a:rPr lang="cs-CZ" sz="3200" smtClean="0"/>
              <a:t> a anketa v ambulancích má v budoucnu doplnit již realizovanou KOP</a:t>
            </a:r>
            <a:br>
              <a:rPr lang="cs-CZ" sz="3200" smtClean="0"/>
            </a:br>
            <a:r>
              <a:rPr lang="cs-CZ" sz="3200" smtClean="0"/>
              <a:t/>
            </a:r>
            <a:br>
              <a:rPr lang="cs-CZ" sz="3200" smtClean="0"/>
            </a:br>
            <a:endParaRPr lang="cs-CZ" sz="2400" smtClean="0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3276600" y="1196975"/>
            <a:ext cx="5554663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Dotazník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2211388"/>
            <a:ext cx="8820150" cy="4103687"/>
          </a:xfrm>
        </p:spPr>
        <p:txBody>
          <a:bodyPr/>
          <a:lstStyle/>
          <a:p>
            <a:pPr algn="l" eaLnBrk="1" hangingPunct="1"/>
            <a:r>
              <a:rPr lang="cs-CZ" sz="3200" smtClean="0"/>
              <a:t>Anketa se uskuteční ve většině ambulancí naší nemocnice. </a:t>
            </a:r>
            <a:br>
              <a:rPr lang="cs-CZ" sz="3200" smtClean="0"/>
            </a:b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Z výzkumného šetření budou vyjmuty:</a:t>
            </a:r>
            <a:br>
              <a:rPr lang="cs-CZ" sz="3200" smtClean="0"/>
            </a:br>
            <a:r>
              <a:rPr lang="cs-CZ" sz="3200" smtClean="0"/>
              <a:t>    </a:t>
            </a:r>
            <a:r>
              <a:rPr lang="cs-CZ" sz="3200" b="1" smtClean="0"/>
              <a:t>- </a:t>
            </a:r>
            <a:r>
              <a:rPr lang="cs-CZ" sz="3200" b="1" smtClean="0">
                <a:solidFill>
                  <a:srgbClr val="FF3300"/>
                </a:solidFill>
              </a:rPr>
              <a:t>ambulance s malým počtem,  </a:t>
            </a:r>
            <a:br>
              <a:rPr lang="cs-CZ" sz="3200" b="1" smtClean="0">
                <a:solidFill>
                  <a:srgbClr val="FF3300"/>
                </a:solidFill>
              </a:rPr>
            </a:br>
            <a:r>
              <a:rPr lang="cs-CZ" sz="3200" b="1" smtClean="0">
                <a:solidFill>
                  <a:srgbClr val="FF3300"/>
                </a:solidFill>
              </a:rPr>
              <a:t>      ošetřených pacientů, </a:t>
            </a:r>
            <a:br>
              <a:rPr lang="cs-CZ" sz="3200" b="1" smtClean="0">
                <a:solidFill>
                  <a:srgbClr val="FF3300"/>
                </a:solidFill>
              </a:rPr>
            </a:br>
            <a:r>
              <a:rPr lang="cs-CZ" sz="3200" b="1" smtClean="0">
                <a:solidFill>
                  <a:srgbClr val="FF3300"/>
                </a:solidFill>
              </a:rPr>
              <a:t>    - ambulance urgentní medicíny</a:t>
            </a:r>
            <a:r>
              <a:rPr lang="cs-CZ" sz="3200" b="1" smtClean="0"/>
              <a:t>.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276600" y="1196975"/>
            <a:ext cx="5554663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Výběr ambulancí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algn="l"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Výzkumné šetření „Anketa spokojenosti v ambulancích“ začne 1. června 2011.</a:t>
            </a:r>
            <a:br>
              <a:rPr lang="cs-CZ" sz="3200" smtClean="0"/>
            </a:br>
            <a:r>
              <a:rPr lang="cs-CZ" sz="3200" smtClean="0"/>
              <a:t/>
            </a:r>
            <a:br>
              <a:rPr lang="cs-CZ" sz="3200" smtClean="0"/>
            </a:br>
            <a:r>
              <a:rPr lang="cs-CZ" sz="3200" smtClean="0"/>
              <a:t>Ukončení ankety je podmíněno předáním 100ks dotazníků pacientům </a:t>
            </a:r>
            <a:r>
              <a:rPr lang="cs-CZ" sz="3200" smtClean="0">
                <a:solidFill>
                  <a:schemeClr val="tx1"/>
                </a:solidFill>
              </a:rPr>
              <a:t>na každé zúčastněné ambulanci. </a:t>
            </a:r>
            <a:r>
              <a:rPr lang="cs-CZ" sz="2400" smtClean="0">
                <a:solidFill>
                  <a:schemeClr val="tx1"/>
                </a:solidFill>
              </a:rPr>
              <a:t/>
            </a:r>
            <a:br>
              <a:rPr lang="cs-CZ" sz="2400" smtClean="0">
                <a:solidFill>
                  <a:schemeClr val="tx1"/>
                </a:solidFill>
              </a:rPr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771775" y="1196975"/>
            <a:ext cx="6372225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Jak dlouho bude probíhat?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73238"/>
            <a:ext cx="4906962" cy="652462"/>
          </a:xfrm>
        </p:spPr>
        <p:txBody>
          <a:bodyPr/>
          <a:lstStyle/>
          <a:p>
            <a:pPr eaLnBrk="1" hangingPunct="1"/>
            <a:r>
              <a:rPr lang="cs-CZ" sz="3200" smtClean="0"/>
              <a:t>Harmonogram prací:</a:t>
            </a:r>
            <a:r>
              <a:rPr lang="cs-CZ" sz="2400" smtClean="0"/>
              <a:t>  </a:t>
            </a:r>
          </a:p>
        </p:txBody>
      </p:sp>
      <p:graphicFrame>
        <p:nvGraphicFramePr>
          <p:cNvPr id="19480" name="Group 24"/>
          <p:cNvGraphicFramePr>
            <a:graphicFrameLocks noGrp="1"/>
          </p:cNvGraphicFramePr>
          <p:nvPr>
            <p:ph idx="1"/>
          </p:nvPr>
        </p:nvGraphicFramePr>
        <p:xfrm>
          <a:off x="539750" y="2636838"/>
          <a:ext cx="8229600" cy="3825875"/>
        </p:xfrm>
        <a:graphic>
          <a:graphicData uri="http://schemas.openxmlformats.org/drawingml/2006/table">
            <a:tbl>
              <a:tblPr/>
              <a:tblGrid>
                <a:gridCol w="2663825"/>
                <a:gridCol w="5565775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31.5.2011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Distribuce sběrných nádob, dotazníků a obálek na vybraná sběrná místa (čekárny ambulancí)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1.6.2011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Předání prvních dotazníků pacientům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ukončení sběru na ZdP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vyplnit Hlášení o nezařazených pac.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Informovat OJA (na kl. 3605)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 ukončení sběru v celé FNOL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Odvoz sběrných nádob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79388" y="1700213"/>
            <a:ext cx="4608512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Příprava ankety 1/2</a:t>
            </a:r>
          </a:p>
        </p:txBody>
      </p:sp>
      <p:pic>
        <p:nvPicPr>
          <p:cNvPr id="20483" name="Picture 4" descr="KOP v ambulací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908050"/>
            <a:ext cx="4081462" cy="5616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79388" y="2852738"/>
            <a:ext cx="45370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>
                <a:solidFill>
                  <a:schemeClr val="tx2"/>
                </a:solidFill>
              </a:rPr>
              <a:t>Umístění informací:</a:t>
            </a:r>
            <a:br>
              <a:rPr lang="cs-CZ" sz="2800">
                <a:solidFill>
                  <a:schemeClr val="tx2"/>
                </a:solidFill>
              </a:rPr>
            </a:br>
            <a:r>
              <a:rPr lang="cs-CZ" sz="2800">
                <a:solidFill>
                  <a:schemeClr val="tx2"/>
                </a:solidFill>
              </a:rPr>
              <a:t/>
            </a:r>
            <a:br>
              <a:rPr lang="cs-CZ" sz="2800">
                <a:solidFill>
                  <a:schemeClr val="tx2"/>
                </a:solidFill>
              </a:rPr>
            </a:br>
            <a:r>
              <a:rPr lang="cs-CZ" sz="2800">
                <a:solidFill>
                  <a:schemeClr val="tx2"/>
                </a:solidFill>
              </a:rPr>
              <a:t>- </a:t>
            </a:r>
            <a:r>
              <a:rPr lang="cs-CZ" sz="2800" b="1">
                <a:solidFill>
                  <a:schemeClr val="tx2"/>
                </a:solidFill>
              </a:rPr>
              <a:t>dva dokumenty</a:t>
            </a:r>
            <a:r>
              <a:rPr lang="cs-CZ" sz="2800">
                <a:solidFill>
                  <a:schemeClr val="tx2"/>
                </a:solidFill>
              </a:rPr>
              <a:t> umístěte na přístupné místo (stůl) v čekárně.</a:t>
            </a:r>
            <a:br>
              <a:rPr lang="cs-CZ" sz="2800">
                <a:solidFill>
                  <a:schemeClr val="tx2"/>
                </a:solidFill>
              </a:rPr>
            </a:br>
            <a:r>
              <a:rPr lang="cs-CZ" sz="2800">
                <a:solidFill>
                  <a:schemeClr val="tx2"/>
                </a:solidFill>
              </a:rPr>
              <a:t/>
            </a:r>
            <a:br>
              <a:rPr lang="cs-CZ" sz="2800">
                <a:solidFill>
                  <a:schemeClr val="tx2"/>
                </a:solidFill>
              </a:rPr>
            </a:br>
            <a:r>
              <a:rPr lang="cs-CZ" sz="2800">
                <a:solidFill>
                  <a:schemeClr val="tx2"/>
                </a:solidFill>
              </a:rPr>
              <a:t>- jeden dokument si ponechejte v ambulanci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3744913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563938" y="1196975"/>
            <a:ext cx="4608512" cy="693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Příprava ankety 2/2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79388" y="2349500"/>
            <a:ext cx="84963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>
                <a:solidFill>
                  <a:schemeClr val="tx2"/>
                </a:solidFill>
              </a:rPr>
              <a:t>- sběrný box umístěte na snadno přístupném, viditelném místě v čekárně,</a:t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3200">
                <a:solidFill>
                  <a:schemeClr val="tx2"/>
                </a:solidFill>
              </a:rPr>
              <a:t/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3200">
                <a:solidFill>
                  <a:schemeClr val="tx2"/>
                </a:solidFill>
              </a:rPr>
              <a:t>- jeden sběrný box může být použitý pro více ambulancí/poraden pokud je to dispozičně výhodné,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748712" cy="4319588"/>
          </a:xfrm>
        </p:spPr>
        <p:txBody>
          <a:bodyPr/>
          <a:lstStyle/>
          <a:p>
            <a:pPr eaLnBrk="1" hangingPunct="1"/>
            <a:r>
              <a:rPr lang="cs-CZ" sz="3200" smtClean="0"/>
              <a:t/>
            </a:r>
            <a:br>
              <a:rPr lang="cs-CZ" sz="3200" smtClean="0"/>
            </a:br>
            <a:r>
              <a:rPr lang="cs-CZ" sz="2400" smtClean="0"/>
              <a:t>  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3203575" y="1052513"/>
            <a:ext cx="5472113" cy="6937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Informace 1/5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250825" y="1773238"/>
            <a:ext cx="8497888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-"/>
            </a:pPr>
            <a:r>
              <a:rPr lang="cs-CZ" sz="3200">
                <a:solidFill>
                  <a:schemeClr val="tx2"/>
                </a:solidFill>
              </a:rPr>
              <a:t>každý dotazník před předáním pacientovi </a:t>
            </a:r>
            <a:r>
              <a:rPr lang="cs-CZ" sz="3200">
                <a:solidFill>
                  <a:srgbClr val="FF3300"/>
                </a:solidFill>
              </a:rPr>
              <a:t>označte razítkem</a:t>
            </a:r>
            <a:r>
              <a:rPr lang="cs-CZ" sz="3200">
                <a:solidFill>
                  <a:schemeClr val="tx2"/>
                </a:solidFill>
              </a:rPr>
              <a:t> </a:t>
            </a:r>
            <a:r>
              <a:rPr lang="cs-CZ" sz="3200">
                <a:solidFill>
                  <a:srgbClr val="FF3300"/>
                </a:solidFill>
              </a:rPr>
              <a:t>ambulance</a:t>
            </a:r>
            <a:r>
              <a:rPr lang="cs-CZ" sz="3200">
                <a:solidFill>
                  <a:schemeClr val="tx2"/>
                </a:solidFill>
              </a:rPr>
              <a:t> (kolonka „Název zdravotnického zařízení“),</a:t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3200">
                <a:solidFill>
                  <a:schemeClr val="tx2"/>
                </a:solidFill>
              </a:rPr>
              <a:t/>
            </a:r>
            <a:br>
              <a:rPr lang="cs-CZ" sz="3200">
                <a:solidFill>
                  <a:schemeClr val="tx2"/>
                </a:solidFill>
              </a:rPr>
            </a:br>
            <a:r>
              <a:rPr lang="cs-CZ" sz="3200">
                <a:solidFill>
                  <a:schemeClr val="tx2"/>
                </a:solidFill>
              </a:rPr>
              <a:t> - </a:t>
            </a:r>
            <a:r>
              <a:rPr lang="cs-CZ" sz="3200">
                <a:solidFill>
                  <a:srgbClr val="FF3300"/>
                </a:solidFill>
              </a:rPr>
              <a:t>informujte krátce pacienta</a:t>
            </a:r>
            <a:r>
              <a:rPr lang="cs-CZ" sz="3200">
                <a:solidFill>
                  <a:schemeClr val="tx2"/>
                </a:solidFill>
              </a:rPr>
              <a:t> o probíhající anketě a požádejte ho o vyplnění dotazníku, </a:t>
            </a:r>
          </a:p>
          <a:p>
            <a:pPr>
              <a:buFontTx/>
              <a:buChar char="-"/>
            </a:pPr>
            <a:endParaRPr lang="cs-CZ" sz="3200">
              <a:solidFill>
                <a:schemeClr val="tx2"/>
              </a:solidFill>
            </a:endParaRPr>
          </a:p>
          <a:p>
            <a:r>
              <a:rPr lang="cs-CZ" sz="3200">
                <a:solidFill>
                  <a:schemeClr val="tx2"/>
                </a:solidFill>
              </a:rPr>
              <a:t>- dotazník předávejte pacientovi </a:t>
            </a:r>
            <a:r>
              <a:rPr lang="cs-CZ" sz="3200">
                <a:solidFill>
                  <a:srgbClr val="FF3300"/>
                </a:solidFill>
              </a:rPr>
              <a:t>před jeho opuštěním ambulance,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465</Words>
  <Application>Microsoft Office PowerPoint</Application>
  <PresentationFormat>Předvádění na obrazovce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Výchozí návrh</vt:lpstr>
      <vt:lpstr>Snímek 1</vt:lpstr>
      <vt:lpstr>  Anketa spokojenosti v ambulancích proběhne na základě požadavku náměstka léčebné péče. </vt:lpstr>
      <vt:lpstr> Dotazník vznikl z iniciativy MZ a anketa v ambulancích má v budoucnu doplnit již realizovanou KOP  </vt:lpstr>
      <vt:lpstr>Anketa se uskuteční ve většině ambulancí naší nemocnice.   Z výzkumného šetření budou vyjmuty:     - ambulance s malým počtem,         ošetřených pacientů,      - ambulance urgentní medicíny.</vt:lpstr>
      <vt:lpstr> Výzkumné šetření „Anketa spokojenosti v ambulancích“ začne 1. června 2011.  Ukončení ankety je podmíněno předáním 100ks dotazníků pacientům na každé zúčastněné ambulanci.     </vt:lpstr>
      <vt:lpstr>Harmonogram prací:  </vt:lpstr>
      <vt:lpstr>    </vt:lpstr>
      <vt:lpstr>    </vt:lpstr>
      <vt:lpstr>    </vt:lpstr>
      <vt:lpstr>    </vt:lpstr>
      <vt:lpstr>    </vt:lpstr>
      <vt:lpstr>    </vt:lpstr>
      <vt:lpstr>    </vt:lpstr>
      <vt:lpstr>    </vt:lpstr>
      <vt:lpstr>    </vt:lpstr>
      <vt:lpstr>    </vt:lpstr>
      <vt:lpstr>    </vt:lpstr>
      <vt:lpstr>    </vt:lpstr>
      <vt:lpstr>Plombování sběrných boxů 1.6.2011  V případě nejasností volejte kl.: 3605    Otázky?</vt:lpstr>
      <vt:lpstr>Snímek 20</vt:lpstr>
    </vt:vector>
  </TitlesOfParts>
  <Company>Fakultní nemocnice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Jaromír Zaoral</dc:creator>
  <cp:lastModifiedBy>Jaromír Zaoral</cp:lastModifiedBy>
  <cp:revision>30</cp:revision>
  <dcterms:created xsi:type="dcterms:W3CDTF">2008-12-03T09:30:53Z</dcterms:created>
  <dcterms:modified xsi:type="dcterms:W3CDTF">2011-05-31T07:36:28Z</dcterms:modified>
</cp:coreProperties>
</file>