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7" r:id="rId2"/>
    <p:sldId id="284" r:id="rId3"/>
    <p:sldId id="324" r:id="rId4"/>
    <p:sldId id="332" r:id="rId5"/>
    <p:sldId id="333" r:id="rId6"/>
    <p:sldId id="335" r:id="rId7"/>
    <p:sldId id="331" r:id="rId8"/>
    <p:sldId id="330" r:id="rId9"/>
    <p:sldId id="286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29" r:id="rId41"/>
    <p:sldId id="316" r:id="rId42"/>
    <p:sldId id="317" r:id="rId43"/>
    <p:sldId id="318" r:id="rId44"/>
    <p:sldId id="319" r:id="rId45"/>
    <p:sldId id="320" r:id="rId46"/>
    <p:sldId id="321" r:id="rId47"/>
    <p:sldId id="340" r:id="rId48"/>
    <p:sldId id="339" r:id="rId49"/>
    <p:sldId id="341" r:id="rId50"/>
    <p:sldId id="342" r:id="rId51"/>
    <p:sldId id="337" r:id="rId52"/>
    <p:sldId id="279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6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6BC1F-FE43-4041-9E72-BEF3F3B3DBB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593CC-5A3E-4595-94F9-4DFA89512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DF91-EE0C-443E-9041-F1B28B9F8499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5590-B3E1-4CE5-8BEF-F7E54E0DE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12066A"/>
                </a:solidFill>
              </a:rPr>
              <a:t>Spokojenost zaměstnanců  FNOL v roce 2012</a:t>
            </a:r>
            <a:endParaRPr lang="cs-CZ" sz="3200" b="1" dirty="0">
              <a:solidFill>
                <a:srgbClr val="12066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dirty="0" smtClean="0"/>
              <a:t>Zpracovala: Mgr. Vladimíra Odehnalová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647784"/>
          <a:ext cx="8208589" cy="4661536"/>
        </p:xfrm>
        <a:graphic>
          <a:graphicData uri="http://schemas.openxmlformats.org/presentationml/2006/ole">
            <p:oleObj spid="_x0000_s307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Úroveň pracovního vybavení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5122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Úroveň a kvalita modernizace vybavení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84976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r>
              <a:rPr lang="cs-CZ" b="1" dirty="0" smtClean="0">
                <a:solidFill>
                  <a:srgbClr val="12066A"/>
                </a:solidFill>
              </a:rPr>
              <a:t>Vztahy v organizaci</a:t>
            </a:r>
            <a:endParaRPr lang="cs-CZ" b="1" dirty="0">
              <a:solidFill>
                <a:srgbClr val="12066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21506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Vztahy v nejbližším pracovním týmu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22530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Vztah s přímým nadřízeným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2355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Celková atmosféra na pracovišti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24578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Spolupráce mezi jednotlivými pracovišti FNOL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12066A"/>
                </a:solidFill>
              </a:rPr>
              <a:t/>
            </a:r>
            <a:br>
              <a:rPr lang="cs-CZ" sz="3200" b="1" dirty="0" smtClean="0">
                <a:solidFill>
                  <a:srgbClr val="12066A"/>
                </a:solidFill>
              </a:rPr>
            </a:br>
            <a:r>
              <a:rPr lang="cs-CZ" sz="3200" b="1" dirty="0" smtClean="0">
                <a:solidFill>
                  <a:srgbClr val="12066A"/>
                </a:solidFill>
              </a:rPr>
              <a:t/>
            </a:r>
            <a:br>
              <a:rPr lang="cs-CZ" sz="3200" b="1" dirty="0" smtClean="0">
                <a:solidFill>
                  <a:srgbClr val="12066A"/>
                </a:solidFill>
              </a:rPr>
            </a:br>
            <a:r>
              <a:rPr lang="cs-CZ" sz="3200" b="1" dirty="0" smtClean="0">
                <a:solidFill>
                  <a:srgbClr val="12066A"/>
                </a:solidFill>
              </a:rPr>
              <a:t>Vzdělávání, rozvoj, kariérní postup</a:t>
            </a:r>
            <a:endParaRPr lang="cs-CZ" sz="3200" b="1" dirty="0">
              <a:solidFill>
                <a:srgbClr val="12066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26626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Poskytované možnosti vzdělávání, výcviku a rozvoje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27650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Využití kvalifikace, pracovního potenciálu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12066A"/>
                </a:solidFill>
              </a:rPr>
              <a:t/>
            </a:r>
            <a:br>
              <a:rPr lang="cs-CZ" dirty="0" smtClean="0">
                <a:solidFill>
                  <a:srgbClr val="12066A"/>
                </a:solidFill>
              </a:rPr>
            </a:br>
            <a:r>
              <a:rPr lang="cs-CZ" dirty="0" smtClean="0">
                <a:solidFill>
                  <a:srgbClr val="12066A"/>
                </a:solidFill>
              </a:rPr>
              <a:t/>
            </a:r>
            <a:br>
              <a:rPr lang="cs-CZ" dirty="0" smtClean="0">
                <a:solidFill>
                  <a:srgbClr val="12066A"/>
                </a:solidFill>
              </a:rPr>
            </a:br>
            <a:r>
              <a:rPr lang="cs-CZ" dirty="0" smtClean="0">
                <a:solidFill>
                  <a:srgbClr val="12066A"/>
                </a:solidFill>
              </a:rPr>
              <a:t/>
            </a:r>
            <a:br>
              <a:rPr lang="cs-CZ" dirty="0" smtClean="0">
                <a:solidFill>
                  <a:srgbClr val="12066A"/>
                </a:solidFill>
              </a:rPr>
            </a:br>
            <a:r>
              <a:rPr lang="cs-CZ" dirty="0" smtClean="0">
                <a:solidFill>
                  <a:srgbClr val="12066A"/>
                </a:solidFill>
              </a:rPr>
              <a:t/>
            </a:r>
            <a:br>
              <a:rPr lang="cs-CZ" dirty="0" smtClean="0">
                <a:solidFill>
                  <a:srgbClr val="12066A"/>
                </a:solidFill>
              </a:rPr>
            </a:br>
            <a:r>
              <a:rPr lang="cs-CZ" dirty="0" smtClean="0">
                <a:solidFill>
                  <a:srgbClr val="12066A"/>
                </a:solidFill>
              </a:rPr>
              <a:t/>
            </a:r>
            <a:br>
              <a:rPr lang="cs-CZ" dirty="0" smtClean="0">
                <a:solidFill>
                  <a:srgbClr val="12066A"/>
                </a:solidFill>
              </a:rPr>
            </a:br>
            <a:r>
              <a:rPr lang="cs-CZ" dirty="0" smtClean="0">
                <a:solidFill>
                  <a:srgbClr val="12066A"/>
                </a:solidFill>
              </a:rPr>
              <a:t/>
            </a:r>
            <a:br>
              <a:rPr lang="cs-CZ" dirty="0" smtClean="0">
                <a:solidFill>
                  <a:srgbClr val="12066A"/>
                </a:solidFill>
              </a:rPr>
            </a:br>
            <a:r>
              <a:rPr lang="cs-CZ" sz="3600" b="1" dirty="0" smtClean="0">
                <a:solidFill>
                  <a:srgbClr val="12066A"/>
                </a:solidFill>
              </a:rPr>
              <a:t>Demografický popis vzorku respondentů</a:t>
            </a:r>
            <a:br>
              <a:rPr lang="cs-CZ" sz="3600" b="1" dirty="0" smtClean="0">
                <a:solidFill>
                  <a:srgbClr val="12066A"/>
                </a:solidFill>
              </a:rPr>
            </a:br>
            <a:r>
              <a:rPr lang="cs-CZ" sz="3600" b="1" dirty="0" smtClean="0">
                <a:solidFill>
                  <a:srgbClr val="12066A"/>
                </a:solidFill>
              </a:rPr>
              <a:t/>
            </a:r>
            <a:br>
              <a:rPr lang="cs-CZ" sz="3600" b="1" dirty="0" smtClean="0">
                <a:solidFill>
                  <a:srgbClr val="12066A"/>
                </a:solidFill>
              </a:rPr>
            </a:br>
            <a:r>
              <a:rPr lang="cs-CZ" sz="2000" b="1" dirty="0" smtClean="0">
                <a:solidFill>
                  <a:srgbClr val="12066A"/>
                </a:solidFill>
              </a:rPr>
              <a:t/>
            </a:r>
            <a:br>
              <a:rPr lang="cs-CZ" sz="2000" b="1" dirty="0" smtClean="0">
                <a:solidFill>
                  <a:srgbClr val="12066A"/>
                </a:solidFill>
              </a:rPr>
            </a:br>
            <a:r>
              <a:rPr lang="cs-CZ" sz="2000" b="1" dirty="0" smtClean="0">
                <a:solidFill>
                  <a:srgbClr val="12066A"/>
                </a:solidFill>
              </a:rPr>
              <a:t/>
            </a:r>
            <a:br>
              <a:rPr lang="cs-CZ" sz="2000" b="1" dirty="0" smtClean="0">
                <a:solidFill>
                  <a:srgbClr val="12066A"/>
                </a:solidFill>
              </a:rPr>
            </a:br>
            <a:r>
              <a:rPr lang="cs-CZ" sz="2000" b="1" dirty="0" smtClean="0">
                <a:solidFill>
                  <a:srgbClr val="12066A"/>
                </a:solidFill>
              </a:rPr>
              <a:t/>
            </a:r>
            <a:br>
              <a:rPr lang="cs-CZ" sz="2000" b="1" dirty="0" smtClean="0">
                <a:solidFill>
                  <a:srgbClr val="12066A"/>
                </a:solidFill>
              </a:rPr>
            </a:br>
            <a:r>
              <a:rPr lang="cs-CZ" sz="2000" b="1" dirty="0" smtClean="0">
                <a:solidFill>
                  <a:srgbClr val="12066A"/>
                </a:solidFill>
              </a:rPr>
              <a:t/>
            </a:r>
            <a:br>
              <a:rPr lang="cs-CZ" sz="2000" b="1" dirty="0" smtClean="0">
                <a:solidFill>
                  <a:srgbClr val="12066A"/>
                </a:solidFill>
              </a:rPr>
            </a:br>
            <a:r>
              <a:rPr lang="cs-CZ" sz="2000" b="1" dirty="0" smtClean="0">
                <a:solidFill>
                  <a:srgbClr val="12066A"/>
                </a:solidFill>
              </a:rPr>
              <a:t/>
            </a:r>
            <a:br>
              <a:rPr lang="cs-CZ" sz="2000" b="1" dirty="0" smtClean="0">
                <a:solidFill>
                  <a:srgbClr val="12066A"/>
                </a:solidFill>
              </a:rPr>
            </a:br>
            <a:r>
              <a:rPr lang="cs-CZ" sz="2200" b="1" dirty="0" smtClean="0">
                <a:solidFill>
                  <a:srgbClr val="12066A"/>
                </a:solidFill>
              </a:rPr>
              <a:t>Dotazníkového šetření spokojenosti zaměstnanců FNOL se zúčastnilo 15% zaměstnanců z celkového počtu příslušníků FNOL</a:t>
            </a:r>
            <a:r>
              <a:rPr lang="cs-CZ" sz="5400" b="1" dirty="0" smtClean="0">
                <a:solidFill>
                  <a:srgbClr val="12066A"/>
                </a:solidFill>
              </a:rPr>
              <a:t/>
            </a:r>
            <a:br>
              <a:rPr lang="cs-CZ" sz="5400" b="1" dirty="0" smtClean="0">
                <a:solidFill>
                  <a:srgbClr val="12066A"/>
                </a:solidFill>
              </a:rPr>
            </a:br>
            <a:r>
              <a:rPr lang="cs-CZ" sz="3600" b="1" dirty="0" smtClean="0">
                <a:solidFill>
                  <a:srgbClr val="12066A"/>
                </a:solidFill>
              </a:rPr>
              <a:t/>
            </a:r>
            <a:br>
              <a:rPr lang="cs-CZ" sz="3600" b="1" dirty="0" smtClean="0">
                <a:solidFill>
                  <a:srgbClr val="12066A"/>
                </a:solidFill>
              </a:rPr>
            </a:br>
            <a:endParaRPr lang="cs-CZ" sz="3600" b="1" dirty="0">
              <a:solidFill>
                <a:srgbClr val="1206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719792"/>
          <a:ext cx="8208589" cy="4661536"/>
        </p:xfrm>
        <a:graphic>
          <a:graphicData uri="http://schemas.openxmlformats.org/presentationml/2006/ole">
            <p:oleObj spid="_x0000_s2867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Perspektiva pracovního postupu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3200" b="1" dirty="0" smtClean="0">
                <a:solidFill>
                  <a:srgbClr val="12066A"/>
                </a:solidFill>
              </a:rPr>
              <a:t>Organizace práce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7650" y="2032000"/>
          <a:ext cx="8218488" cy="4425950"/>
        </p:xfrm>
        <a:graphic>
          <a:graphicData uri="http://schemas.openxmlformats.org/presentationml/2006/ole">
            <p:oleObj spid="_x0000_s30722" name="Graf" r:id="rId4" imgW="8467725" imgH="45624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Přiměřenost pracovních úkolů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1746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Časový harmonogram dne vzhledem k pracovním úkolům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2770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Možnost ovlivňovat </a:t>
            </a: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vlastní práci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379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Míra zodpovědnosti, která se váže k pracovním úkolům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4818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Kompetence, kterými pracovník disponuje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338437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r>
              <a:rPr lang="cs-CZ" b="1" dirty="0" smtClean="0">
                <a:solidFill>
                  <a:srgbClr val="12066A"/>
                </a:solidFill>
              </a:rPr>
              <a:t>Oblast řízení</a:t>
            </a:r>
            <a:endParaRPr lang="cs-CZ" b="1" dirty="0">
              <a:solidFill>
                <a:srgbClr val="12066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6866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Podpora od přímého nadřízeného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7890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Zpětná vazba získávaná od přímého nadřízeného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528" y="1844824"/>
          <a:ext cx="8208589" cy="4464496"/>
        </p:xfrm>
        <a:graphic>
          <a:graphicData uri="http://schemas.openxmlformats.org/presentationml/2006/ole">
            <p:oleObj spid="_x0000_s5939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Pracovní zařazení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3891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Běžná organizace práce na pracovišti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719792"/>
          <a:ext cx="8208589" cy="4661536"/>
        </p:xfrm>
        <a:graphic>
          <a:graphicData uri="http://schemas.openxmlformats.org/presentationml/2006/ole">
            <p:oleObj spid="_x0000_s39938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Celkové řízení pracoviště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0962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Školení a poskytované informace k systému řízení kvality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3200" b="1" dirty="0" smtClean="0">
                <a:solidFill>
                  <a:srgbClr val="12066A"/>
                </a:solidFill>
              </a:rPr>
              <a:t>Komunikace v organizaci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3010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Včasnost, přesnost, srozumitelnost, úplnost a otevřenost toku informací na pracovišti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403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Tok informací od vedení pracoviště k jednotlivým podřízeným prvkům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5058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Tok informací od vedení FNOL k jednotlivým pracovištím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719792"/>
          <a:ext cx="8208589" cy="4661536"/>
        </p:xfrm>
        <a:graphic>
          <a:graphicData uri="http://schemas.openxmlformats.org/presentationml/2006/ole">
            <p:oleObj spid="_x0000_s46082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Funkčnost a efektivita informačního systému (intranet, </a:t>
            </a:r>
            <a:r>
              <a:rPr lang="cs-CZ" sz="2800" b="1" dirty="0" err="1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Altus</a:t>
            </a: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)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200" b="1" dirty="0" smtClean="0">
              <a:solidFill>
                <a:srgbClr val="12066A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200" b="1" dirty="0" smtClean="0">
              <a:solidFill>
                <a:srgbClr val="12066A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200" b="1" dirty="0" smtClean="0">
              <a:solidFill>
                <a:srgbClr val="12066A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solidFill>
                  <a:srgbClr val="12066A"/>
                </a:solidFill>
                <a:latin typeface="+mj-lt"/>
                <a:ea typeface="+mj-ea"/>
                <a:cs typeface="+mj-cs"/>
              </a:rPr>
              <a:t>Motivace, odměňování a bonusový systém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8130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Platové ohodnocení vzhledem k zastávané pozici 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5536" y="1988840"/>
          <a:ext cx="8208589" cy="4464496"/>
        </p:xfrm>
        <a:graphic>
          <a:graphicData uri="http://schemas.openxmlformats.org/presentationml/2006/ole">
            <p:oleObj spid="_x0000_s79874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Nejvyšší dosažené vzdělání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65538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Provádění hodnocení pracovního výkonu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9154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Ostatní výhody poskytované zaměstnavatelem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50178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Systém odměňování dle vnitřního platového předpisu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3200" b="1" dirty="0" smtClean="0">
                <a:solidFill>
                  <a:srgbClr val="12066A"/>
                </a:solidFill>
              </a:rPr>
              <a:t>Ztotožnění zaměstnanců s organizací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56792"/>
          <a:ext cx="8208589" cy="4661536"/>
        </p:xfrm>
        <a:graphic>
          <a:graphicData uri="http://schemas.openxmlformats.org/presentationml/2006/ole">
            <p:oleObj spid="_x0000_s52226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Efektivita hospodaření FNOL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53250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Zvolená strategie a cíle</a:t>
            </a: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 FNOL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54274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FNOL jako zaměstnavatel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3200" b="1" dirty="0" smtClean="0">
                <a:solidFill>
                  <a:srgbClr val="12066A"/>
                </a:solidFill>
              </a:rPr>
              <a:t/>
            </a:r>
            <a:br>
              <a:rPr lang="cs-CZ" sz="3200" b="1" dirty="0" smtClean="0">
                <a:solidFill>
                  <a:srgbClr val="12066A"/>
                </a:solidFill>
              </a:rPr>
            </a:br>
            <a:r>
              <a:rPr lang="cs-CZ" sz="3200" b="1" dirty="0" smtClean="0">
                <a:solidFill>
                  <a:srgbClr val="12066A"/>
                </a:solidFill>
              </a:rPr>
              <a:t/>
            </a:r>
            <a:br>
              <a:rPr lang="cs-CZ" sz="3200" b="1" dirty="0" smtClean="0">
                <a:solidFill>
                  <a:srgbClr val="12066A"/>
                </a:solidFill>
              </a:rPr>
            </a:br>
            <a:r>
              <a:rPr lang="cs-CZ" sz="3200" b="1" dirty="0" smtClean="0">
                <a:solidFill>
                  <a:srgbClr val="12066A"/>
                </a:solidFill>
              </a:rPr>
              <a:t>Kvalita </a:t>
            </a:r>
            <a:r>
              <a:rPr lang="cs-CZ" sz="3200" b="1" dirty="0" err="1" smtClean="0">
                <a:solidFill>
                  <a:srgbClr val="12066A"/>
                </a:solidFill>
              </a:rPr>
              <a:t>předakreditační</a:t>
            </a:r>
            <a:r>
              <a:rPr lang="cs-CZ" sz="3200" b="1" dirty="0" smtClean="0">
                <a:solidFill>
                  <a:srgbClr val="12066A"/>
                </a:solidFill>
              </a:rPr>
              <a:t> přípravy</a:t>
            </a:r>
            <a:r>
              <a:rPr lang="cs-CZ" sz="3200" b="1" dirty="0" smtClean="0">
                <a:solidFill>
                  <a:srgbClr val="12066A"/>
                </a:solidFill>
              </a:rPr>
              <a:t/>
            </a:r>
            <a:br>
              <a:rPr lang="cs-CZ" sz="3200" b="1" dirty="0" smtClean="0">
                <a:solidFill>
                  <a:srgbClr val="12066A"/>
                </a:solidFill>
              </a:rPr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94210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Včasnost </a:t>
            </a:r>
            <a:r>
              <a:rPr lang="cs-CZ" sz="2800" b="1" dirty="0" err="1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předakreditační</a:t>
            </a: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 přípravy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96258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Efektivita </a:t>
            </a:r>
            <a:r>
              <a:rPr lang="cs-CZ" sz="2800" b="1" dirty="0" err="1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předakreditační</a:t>
            </a: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 přípravy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844824"/>
          <a:ext cx="8208589" cy="4464496"/>
        </p:xfrm>
        <a:graphic>
          <a:graphicData uri="http://schemas.openxmlformats.org/presentationml/2006/ole">
            <p:oleObj spid="_x0000_s80898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Délka pracovního poměru ve FNOL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97282" name="Graf" r:id="rId4" imgW="8486775" imgH="481012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Dostatek informací, podkladů k možnosti kvalitní </a:t>
            </a:r>
            <a:r>
              <a:rPr lang="cs-CZ" sz="2800" b="1" noProof="0" dirty="0" err="1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předakreditační</a:t>
            </a: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 přípravy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body" idx="4294967295"/>
          </p:nvPr>
        </p:nvSpPr>
        <p:spPr>
          <a:xfrm>
            <a:off x="1371600" y="1916113"/>
            <a:ext cx="7772400" cy="24907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Závěr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916832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>
                <a:solidFill>
                  <a:srgbClr val="12066A"/>
                </a:solidFill>
              </a:rPr>
              <a:t>Zaměstnanci  </a:t>
            </a:r>
            <a:r>
              <a:rPr lang="cs-CZ" b="1" dirty="0" smtClean="0">
                <a:solidFill>
                  <a:srgbClr val="12066A"/>
                </a:solidFill>
              </a:rPr>
              <a:t>  </a:t>
            </a:r>
            <a:r>
              <a:rPr lang="cs-CZ" b="1" dirty="0" smtClean="0">
                <a:solidFill>
                  <a:srgbClr val="12066A"/>
                </a:solidFill>
              </a:rPr>
              <a:t>FNOL vyjadřují  vysokou spokojenost </a:t>
            </a:r>
            <a:r>
              <a:rPr lang="cs-CZ" b="1" dirty="0" smtClean="0">
                <a:solidFill>
                  <a:srgbClr val="12066A"/>
                </a:solidFill>
              </a:rPr>
              <a:t>se vztahy  na pracovišti,  </a:t>
            </a:r>
            <a:r>
              <a:rPr lang="cs-CZ" b="1" dirty="0" smtClean="0">
                <a:solidFill>
                  <a:srgbClr val="12066A"/>
                </a:solidFill>
              </a:rPr>
              <a:t>zejména </a:t>
            </a:r>
            <a:r>
              <a:rPr lang="cs-CZ" b="1" dirty="0" smtClean="0">
                <a:solidFill>
                  <a:srgbClr val="12066A"/>
                </a:solidFill>
              </a:rPr>
              <a:t>se vztahem s přímým nadřízeným i vztahy v nejbližším pracovním týmu;</a:t>
            </a:r>
            <a:endParaRPr lang="cs-CZ" b="1" dirty="0" smtClean="0">
              <a:solidFill>
                <a:srgbClr val="12066A"/>
              </a:solidFill>
            </a:endParaRPr>
          </a:p>
          <a:p>
            <a:r>
              <a:rPr lang="cs-CZ" b="1" dirty="0" smtClean="0">
                <a:solidFill>
                  <a:srgbClr val="12066A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12066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12066A"/>
                </a:solidFill>
              </a:rPr>
              <a:t> Respondenty je také vyjadřována nadprůměrná spokojenost </a:t>
            </a:r>
            <a:r>
              <a:rPr lang="cs-CZ" b="1" dirty="0" smtClean="0">
                <a:solidFill>
                  <a:srgbClr val="12066A"/>
                </a:solidFill>
              </a:rPr>
              <a:t>s nabízenými možnostmi vzdělávání, rozvoje i kariérním růstem, s využitím jejich kvalifikace i pracovního potenciálu;</a:t>
            </a:r>
            <a:endParaRPr lang="cs-CZ" b="1" dirty="0" smtClean="0">
              <a:solidFill>
                <a:srgbClr val="12066A"/>
              </a:solidFill>
            </a:endParaRPr>
          </a:p>
          <a:p>
            <a:endParaRPr lang="cs-CZ" b="1" dirty="0" smtClean="0">
              <a:solidFill>
                <a:srgbClr val="12066A"/>
              </a:solidFill>
            </a:endParaRPr>
          </a:p>
          <a:p>
            <a:endParaRPr lang="cs-CZ" b="1" dirty="0" smtClean="0">
              <a:solidFill>
                <a:srgbClr val="12066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12066A"/>
                </a:solidFill>
              </a:rPr>
              <a:t> Vyšší nespokojenost respondenti vyjádřili s pracovními podmínkami a technickým vybavení pracoviště, převážně úrovní a kvalitou modernizace vybavení. Dále by uvítali větší včasnost, přesnost, srozumitelnost, úplnost a otevřenost toku informací na pracovišti. Nejvyšší nespokojenost byla </a:t>
            </a:r>
            <a:r>
              <a:rPr lang="cs-CZ" b="1" dirty="0" smtClean="0">
                <a:solidFill>
                  <a:srgbClr val="12066A"/>
                </a:solidFill>
              </a:rPr>
              <a:t>vyjádřena se systémem </a:t>
            </a:r>
            <a:r>
              <a:rPr lang="cs-CZ" b="1" dirty="0" smtClean="0">
                <a:solidFill>
                  <a:srgbClr val="12066A"/>
                </a:solidFill>
              </a:rPr>
              <a:t>odměňování dle vnitřního platového </a:t>
            </a:r>
            <a:r>
              <a:rPr lang="cs-CZ" b="1" dirty="0" smtClean="0">
                <a:solidFill>
                  <a:srgbClr val="12066A"/>
                </a:solidFill>
              </a:rPr>
              <a:t>předpisu a platovým ohodnocením vzhledem k zastávané pozici;</a:t>
            </a:r>
            <a:endParaRPr lang="cs-CZ" b="1" dirty="0" smtClean="0">
              <a:solidFill>
                <a:srgbClr val="12066A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12066A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12066A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12066A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>
              <a:solidFill>
                <a:srgbClr val="1206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b="1" dirty="0" smtClean="0">
              <a:solidFill>
                <a:srgbClr val="12066A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12066A"/>
                </a:solidFill>
              </a:rPr>
              <a:t>Děkuji Vám za pozornost</a:t>
            </a:r>
            <a:endParaRPr lang="cs-CZ" b="1" dirty="0">
              <a:solidFill>
                <a:srgbClr val="1206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844824"/>
          <a:ext cx="8208589" cy="4464496"/>
        </p:xfrm>
        <a:graphic>
          <a:graphicData uri="http://schemas.openxmlformats.org/presentationml/2006/ole">
            <p:oleObj spid="_x0000_s82946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Pohlaví respondentů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722313" y="2132857"/>
            <a:ext cx="7772400" cy="17281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12066A"/>
                </a:solidFill>
              </a:rPr>
              <a:t>Pracovní podmínky a technická vybavenost</a:t>
            </a:r>
            <a:endParaRPr lang="cs-CZ" sz="3200" b="1" dirty="0">
              <a:solidFill>
                <a:srgbClr val="12066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791800"/>
          <a:ext cx="8208589" cy="4661536"/>
        </p:xfrm>
        <a:graphic>
          <a:graphicData uri="http://schemas.openxmlformats.org/presentationml/2006/ole">
            <p:oleObj spid="_x0000_s77826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Úroveň vybavení pracovního prostředí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                                         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</a:t>
            </a:r>
          </a:p>
          <a:p>
            <a:endParaRPr lang="cs-CZ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585277"/>
          <a:ext cx="8208589" cy="4661536"/>
        </p:xfrm>
        <a:graphic>
          <a:graphicData uri="http://schemas.openxmlformats.org/presentationml/2006/ole">
            <p:oleObj spid="_x0000_s4098" name="Graf" r:id="rId4" imgW="8467725" imgH="4829175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solidFill>
                  <a:srgbClr val="12066A"/>
                </a:solidFill>
                <a:latin typeface="Arial" pitchFamily="34" charset="0"/>
                <a:ea typeface="+mj-ea"/>
                <a:cs typeface="+mj-cs"/>
              </a:rPr>
              <a:t>Stav technického vybavení pracoviště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2066A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388</Words>
  <Application>Microsoft Office PowerPoint</Application>
  <PresentationFormat>Předvádění na obrazovce (4:3)</PresentationFormat>
  <Paragraphs>166</Paragraphs>
  <Slides>52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52</vt:i4>
      </vt:variant>
    </vt:vector>
  </HeadingPairs>
  <TitlesOfParts>
    <vt:vector size="55" baseType="lpstr">
      <vt:lpstr>Motiv sady Office</vt:lpstr>
      <vt:lpstr>Graf aplikace Microsoft Graph</vt:lpstr>
      <vt:lpstr>Graf</vt:lpstr>
      <vt:lpstr>Spokojenost zaměstnanců  FNOL v roce 2012</vt:lpstr>
      <vt:lpstr>      Demografický popis vzorku respondentů       Dotazníkového šetření spokojenosti zaměstnanců FNOL se zúčastnilo 15% zaměstnanců z celkového počtu příslušníků FNOL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Vzdělávání, rozvoj, kariérní postup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Organizace práce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Komunikace v organizaci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Ztotožnění zaměstnanců s organizací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Kvalita předakreditační přípravy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                                                             </vt:lpstr>
      <vt:lpstr>Snímek 52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63083</dc:creator>
  <cp:lastModifiedBy>63083</cp:lastModifiedBy>
  <cp:revision>361</cp:revision>
  <dcterms:created xsi:type="dcterms:W3CDTF">2011-05-30T10:44:25Z</dcterms:created>
  <dcterms:modified xsi:type="dcterms:W3CDTF">2013-04-08T12:32:45Z</dcterms:modified>
</cp:coreProperties>
</file>