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0"/>
  </p:handoutMasterIdLst>
  <p:sldIdLst>
    <p:sldId id="258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79" r:id="rId11"/>
    <p:sldId id="278" r:id="rId12"/>
    <p:sldId id="277" r:id="rId13"/>
    <p:sldId id="276" r:id="rId14"/>
    <p:sldId id="275" r:id="rId15"/>
    <p:sldId id="274" r:id="rId16"/>
    <p:sldId id="273" r:id="rId17"/>
    <p:sldId id="272" r:id="rId18"/>
    <p:sldId id="271" r:id="rId19"/>
    <p:sldId id="270" r:id="rId20"/>
    <p:sldId id="269" r:id="rId21"/>
    <p:sldId id="268" r:id="rId22"/>
    <p:sldId id="259" r:id="rId23"/>
    <p:sldId id="294" r:id="rId24"/>
    <p:sldId id="293" r:id="rId25"/>
    <p:sldId id="292" r:id="rId26"/>
    <p:sldId id="291" r:id="rId27"/>
    <p:sldId id="290" r:id="rId28"/>
    <p:sldId id="289" r:id="rId29"/>
    <p:sldId id="288" r:id="rId30"/>
    <p:sldId id="287" r:id="rId31"/>
    <p:sldId id="286" r:id="rId32"/>
    <p:sldId id="285" r:id="rId33"/>
    <p:sldId id="284" r:id="rId34"/>
    <p:sldId id="283" r:id="rId35"/>
    <p:sldId id="282" r:id="rId36"/>
    <p:sldId id="281" r:id="rId37"/>
    <p:sldId id="280" r:id="rId38"/>
    <p:sldId id="301" r:id="rId39"/>
    <p:sldId id="300" r:id="rId40"/>
    <p:sldId id="299" r:id="rId41"/>
    <p:sldId id="298" r:id="rId42"/>
    <p:sldId id="297" r:id="rId43"/>
    <p:sldId id="296" r:id="rId44"/>
    <p:sldId id="295" r:id="rId45"/>
    <p:sldId id="304" r:id="rId46"/>
    <p:sldId id="303" r:id="rId47"/>
    <p:sldId id="302" r:id="rId48"/>
    <p:sldId id="256" r:id="rId49"/>
    <p:sldId id="257" r:id="rId50"/>
    <p:sldId id="305" r:id="rId51"/>
    <p:sldId id="309" r:id="rId52"/>
    <p:sldId id="308" r:id="rId53"/>
    <p:sldId id="307" r:id="rId54"/>
    <p:sldId id="314" r:id="rId55"/>
    <p:sldId id="313" r:id="rId56"/>
    <p:sldId id="312" r:id="rId57"/>
    <p:sldId id="310" r:id="rId58"/>
    <p:sldId id="306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66CC"/>
    <a:srgbClr val="0066B4"/>
    <a:srgbClr val="0066A0"/>
    <a:srgbClr val="4166B4"/>
    <a:srgbClr val="508CD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29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users\63838\matice%20spokojenosti%20zam&#283;stnanc&#367;_v%20roce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nol.loc\shares\community\OJ\_ODEHNAL\Ankety\2013\matice%20spokojenosti%20zam&#283;stnanc&#367;_v%20roce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7.8497457303612822E-2"/>
          <c:y val="1.3433218434614589E-2"/>
          <c:w val="0.91995215528875596"/>
          <c:h val="0.86740264937830069"/>
        </c:manualLayout>
      </c:layout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4697441025071286E-2"/>
                  <c:y val="-2.4420363549349237E-2"/>
                </c:manualLayout>
              </c:layout>
              <c:showVal val="1"/>
            </c:dLbl>
            <c:dLbl>
              <c:idx val="1"/>
              <c:layout>
                <c:manualLayout>
                  <c:x val="2.9394882050142591E-3"/>
                  <c:y val="-2.9847111004760288E-2"/>
                </c:manualLayout>
              </c:layout>
              <c:showVal val="1"/>
            </c:dLbl>
            <c:dLbl>
              <c:idx val="2"/>
              <c:layout>
                <c:manualLayout>
                  <c:x val="2.9394882050142591E-3"/>
                  <c:y val="-2.4420363549349237E-2"/>
                </c:manualLayout>
              </c:layout>
              <c:showVal val="1"/>
            </c:dLbl>
            <c:dLbl>
              <c:idx val="3"/>
              <c:layout>
                <c:manualLayout>
                  <c:x val="8.8184646150427891E-3"/>
                  <c:y val="-2.442036354934915E-2"/>
                </c:manualLayout>
              </c:layout>
              <c:showVal val="1"/>
            </c:dLbl>
            <c:dLbl>
              <c:idx val="4"/>
              <c:layout>
                <c:manualLayout>
                  <c:x val="1.1757952820057031E-2"/>
                  <c:y val="-2.7133737277054735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Grafy!$A$836:$A$840</c:f>
              <c:strCache>
                <c:ptCount val="5"/>
                <c:pt idx="0">
                  <c:v>lékař</c:v>
                </c:pt>
                <c:pt idx="1">
                  <c:v>farmaceut</c:v>
                </c:pt>
                <c:pt idx="2">
                  <c:v>NLZP</c:v>
                </c:pt>
                <c:pt idx="3">
                  <c:v>THP</c:v>
                </c:pt>
                <c:pt idx="4">
                  <c:v>dělník</c:v>
                </c:pt>
              </c:strCache>
            </c:strRef>
          </c:cat>
          <c:val>
            <c:numRef>
              <c:f>Grafy!$B$836:$B$840</c:f>
              <c:numCache>
                <c:formatCode>0.0%</c:formatCode>
                <c:ptCount val="5"/>
                <c:pt idx="0">
                  <c:v>0.13282247765006386</c:v>
                </c:pt>
                <c:pt idx="1">
                  <c:v>6.3856960408684594E-3</c:v>
                </c:pt>
                <c:pt idx="2">
                  <c:v>0.77011494252873569</c:v>
                </c:pt>
                <c:pt idx="3">
                  <c:v>8.3014048531290269E-2</c:v>
                </c:pt>
                <c:pt idx="4">
                  <c:v>7.6628352490421452E-3</c:v>
                </c:pt>
              </c:numCache>
            </c:numRef>
          </c:val>
        </c:ser>
        <c:dLbls>
          <c:showVal val="1"/>
        </c:dLbls>
        <c:gapWidth val="46"/>
        <c:shape val="cylinder"/>
        <c:axId val="60582912"/>
        <c:axId val="60592896"/>
        <c:axId val="0"/>
      </c:bar3DChart>
      <c:catAx>
        <c:axId val="60582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60592896"/>
        <c:crosses val="autoZero"/>
        <c:auto val="1"/>
        <c:lblAlgn val="ctr"/>
        <c:lblOffset val="100"/>
      </c:catAx>
      <c:valAx>
        <c:axId val="60592896"/>
        <c:scaling>
          <c:orientation val="minMax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0582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2011-2013'!$AF$2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2011-2013'!$AF$3:$AF$6</c:f>
              <c:numCache>
                <c:formatCode>0.00%</c:formatCode>
                <c:ptCount val="4"/>
                <c:pt idx="0">
                  <c:v>0.10588235294117651</c:v>
                </c:pt>
                <c:pt idx="1">
                  <c:v>0.57254901960784343</c:v>
                </c:pt>
                <c:pt idx="2">
                  <c:v>0.28235294117647086</c:v>
                </c:pt>
                <c:pt idx="3">
                  <c:v>3.9215686274509803E-2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2011-2013'!$AG$2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2011-2013'!$AG$3:$AG$6</c:f>
              <c:numCache>
                <c:formatCode>0.00%</c:formatCode>
                <c:ptCount val="4"/>
                <c:pt idx="0">
                  <c:v>0.13984168865435356</c:v>
                </c:pt>
                <c:pt idx="1">
                  <c:v>0.64116094986807393</c:v>
                </c:pt>
                <c:pt idx="2">
                  <c:v>0.20316622691292879</c:v>
                </c:pt>
                <c:pt idx="3">
                  <c:v>1.5831134564643801E-2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2011-2013'!$AH$2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2011-2013'!$AH$3:$AH$6</c:f>
              <c:numCache>
                <c:formatCode>0.00%</c:formatCode>
                <c:ptCount val="4"/>
                <c:pt idx="0">
                  <c:v>8.7102177554438859E-2</c:v>
                </c:pt>
                <c:pt idx="1">
                  <c:v>0.60469011725293165</c:v>
                </c:pt>
                <c:pt idx="2">
                  <c:v>0.25795644891122277</c:v>
                </c:pt>
                <c:pt idx="3">
                  <c:v>5.025125628140701E-2</c:v>
                </c:pt>
              </c:numCache>
            </c:numRef>
          </c:val>
        </c:ser>
        <c:dLbls>
          <c:showVal val="1"/>
        </c:dLbls>
        <c:gapWidth val="65"/>
        <c:shape val="cylinder"/>
        <c:axId val="62253312"/>
        <c:axId val="62009344"/>
        <c:axId val="0"/>
      </c:bar3DChart>
      <c:catAx>
        <c:axId val="62253312"/>
        <c:scaling>
          <c:orientation val="minMax"/>
        </c:scaling>
        <c:axPos val="b"/>
        <c:numFmt formatCode="0.00%" sourceLinked="1"/>
        <c:majorTickMark val="none"/>
        <c:tickLblPos val="nextTo"/>
        <c:crossAx val="62009344"/>
        <c:crosses val="autoZero"/>
        <c:auto val="1"/>
        <c:lblAlgn val="ctr"/>
        <c:lblOffset val="100"/>
      </c:catAx>
      <c:valAx>
        <c:axId val="62009344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253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2011-2013'!$AI$2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cs-CZ" smtClean="0"/>
                      <a:t>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2011-2013'!$AI$3:$AI$6</c:f>
              <c:numCache>
                <c:formatCode>0.00%</c:formatCode>
                <c:ptCount val="4"/>
                <c:pt idx="0">
                  <c:v>0.16666666666666666</c:v>
                </c:pt>
                <c:pt idx="1">
                  <c:v>0.65873015873015872</c:v>
                </c:pt>
                <c:pt idx="2">
                  <c:v>0.14682539682539697</c:v>
                </c:pt>
                <c:pt idx="3">
                  <c:v>2.7777777777777811E-2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2011-2013'!$AJ$2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2011-2013'!$AJ$3:$AJ$6</c:f>
              <c:numCache>
                <c:formatCode>0.00%</c:formatCode>
                <c:ptCount val="4"/>
                <c:pt idx="0">
                  <c:v>0.24739583333333345</c:v>
                </c:pt>
                <c:pt idx="1">
                  <c:v>0.6640625</c:v>
                </c:pt>
                <c:pt idx="2">
                  <c:v>8.0729166666666755E-2</c:v>
                </c:pt>
                <c:pt idx="3">
                  <c:v>7.8125E-3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2011-2013'!$AK$2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2011-2013'!$AK$3:$AK$6</c:f>
              <c:numCache>
                <c:formatCode>0.00%</c:formatCode>
                <c:ptCount val="4"/>
                <c:pt idx="0">
                  <c:v>0.2</c:v>
                </c:pt>
                <c:pt idx="1">
                  <c:v>0.60666666666666669</c:v>
                </c:pt>
                <c:pt idx="2">
                  <c:v>0.1516666666666667</c:v>
                </c:pt>
                <c:pt idx="3">
                  <c:v>4.0000000000000022E-2</c:v>
                </c:pt>
              </c:numCache>
            </c:numRef>
          </c:val>
        </c:ser>
        <c:dLbls>
          <c:showVal val="1"/>
        </c:dLbls>
        <c:gapWidth val="65"/>
        <c:shape val="cylinder"/>
        <c:axId val="62049664"/>
        <c:axId val="62264448"/>
        <c:axId val="0"/>
      </c:bar3DChart>
      <c:catAx>
        <c:axId val="62049664"/>
        <c:scaling>
          <c:orientation val="minMax"/>
        </c:scaling>
        <c:axPos val="b"/>
        <c:numFmt formatCode="0.00%" sourceLinked="1"/>
        <c:majorTickMark val="none"/>
        <c:tickLblPos val="nextTo"/>
        <c:crossAx val="62264448"/>
        <c:crosses val="autoZero"/>
        <c:auto val="1"/>
        <c:lblAlgn val="ctr"/>
        <c:lblOffset val="100"/>
      </c:catAx>
      <c:valAx>
        <c:axId val="6226444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04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2011-2013'!$AL$2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2011-2013'!$AL$3:$AL$6</c:f>
              <c:numCache>
                <c:formatCode>0.00%</c:formatCode>
                <c:ptCount val="4"/>
                <c:pt idx="0">
                  <c:v>0.15354330708661429</c:v>
                </c:pt>
                <c:pt idx="1">
                  <c:v>0.70866141732283494</c:v>
                </c:pt>
                <c:pt idx="2">
                  <c:v>0.12204724409448818</c:v>
                </c:pt>
                <c:pt idx="3">
                  <c:v>1.5748031496063002E-2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2011-2013'!$AM$2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2011-2013'!$AM$3:$AM$6</c:f>
              <c:numCache>
                <c:formatCode>0.00%</c:formatCode>
                <c:ptCount val="4"/>
                <c:pt idx="0">
                  <c:v>0.20418848167539283</c:v>
                </c:pt>
                <c:pt idx="1">
                  <c:v>0.68848167539267013</c:v>
                </c:pt>
                <c:pt idx="2">
                  <c:v>0.10471204188481679</c:v>
                </c:pt>
                <c:pt idx="3">
                  <c:v>2.6178010471204216E-3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2011-2013'!$AN$2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cs-CZ" smtClean="0"/>
                      <a:t>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2011-2013'!$AN$3:$AN$6</c:f>
              <c:numCache>
                <c:formatCode>0.00%</c:formatCode>
                <c:ptCount val="4"/>
                <c:pt idx="0">
                  <c:v>0.18227424749163887</c:v>
                </c:pt>
                <c:pt idx="1">
                  <c:v>0.65050167224080335</c:v>
                </c:pt>
                <c:pt idx="2">
                  <c:v>0.13377926421404682</c:v>
                </c:pt>
                <c:pt idx="3">
                  <c:v>3.3444816053511711E-2</c:v>
                </c:pt>
              </c:numCache>
            </c:numRef>
          </c:val>
        </c:ser>
        <c:dLbls>
          <c:showVal val="1"/>
        </c:dLbls>
        <c:gapWidth val="65"/>
        <c:shape val="cylinder"/>
        <c:axId val="62313216"/>
        <c:axId val="62314752"/>
        <c:axId val="0"/>
      </c:bar3DChart>
      <c:catAx>
        <c:axId val="62313216"/>
        <c:scaling>
          <c:orientation val="minMax"/>
        </c:scaling>
        <c:axPos val="b"/>
        <c:numFmt formatCode="0.00%" sourceLinked="1"/>
        <c:majorTickMark val="none"/>
        <c:tickLblPos val="nextTo"/>
        <c:crossAx val="62314752"/>
        <c:crosses val="autoZero"/>
        <c:auto val="1"/>
        <c:lblAlgn val="ctr"/>
        <c:lblOffset val="100"/>
      </c:catAx>
      <c:valAx>
        <c:axId val="6231475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313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2011-2013'!$AO$2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2011-2013'!$AO$3:$AO$6</c:f>
              <c:numCache>
                <c:formatCode>0.00%</c:formatCode>
                <c:ptCount val="4"/>
                <c:pt idx="0">
                  <c:v>0.12449799196787149</c:v>
                </c:pt>
                <c:pt idx="1">
                  <c:v>0.61847389558232935</c:v>
                </c:pt>
                <c:pt idx="2">
                  <c:v>0.2289156626506024</c:v>
                </c:pt>
                <c:pt idx="3">
                  <c:v>2.8112449799196772E-2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2011-2013'!$AP$2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r>
                      <a:rPr lang="cs-CZ" smtClean="0"/>
                      <a:t>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2011-2013'!$AP$3:$AP$6</c:f>
              <c:numCache>
                <c:formatCode>0.00%</c:formatCode>
                <c:ptCount val="4"/>
                <c:pt idx="0">
                  <c:v>0.12335958005249344</c:v>
                </c:pt>
                <c:pt idx="1">
                  <c:v>0.71128608923884518</c:v>
                </c:pt>
                <c:pt idx="2">
                  <c:v>0.14435695538057738</c:v>
                </c:pt>
                <c:pt idx="3">
                  <c:v>2.0997375328084007E-2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2011-2013'!$AQ$2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2011-2013'!$AQ$3:$AQ$6</c:f>
              <c:numCache>
                <c:formatCode>0.00%</c:formatCode>
                <c:ptCount val="4"/>
                <c:pt idx="0">
                  <c:v>0.11675126903553304</c:v>
                </c:pt>
                <c:pt idx="1">
                  <c:v>0.63959390862944165</c:v>
                </c:pt>
                <c:pt idx="2">
                  <c:v>0.17766497461928935</c:v>
                </c:pt>
                <c:pt idx="3">
                  <c:v>6.5989847715736044E-2</c:v>
                </c:pt>
              </c:numCache>
            </c:numRef>
          </c:val>
        </c:ser>
        <c:dLbls>
          <c:showVal val="1"/>
        </c:dLbls>
        <c:gapWidth val="65"/>
        <c:shape val="cylinder"/>
        <c:axId val="62388096"/>
        <c:axId val="62389632"/>
        <c:axId val="0"/>
      </c:bar3DChart>
      <c:catAx>
        <c:axId val="62388096"/>
        <c:scaling>
          <c:orientation val="minMax"/>
        </c:scaling>
        <c:axPos val="b"/>
        <c:numFmt formatCode="0.00%" sourceLinked="1"/>
        <c:majorTickMark val="none"/>
        <c:tickLblPos val="nextTo"/>
        <c:crossAx val="62389632"/>
        <c:crosses val="autoZero"/>
        <c:auto val="1"/>
        <c:lblAlgn val="ctr"/>
        <c:lblOffset val="100"/>
      </c:catAx>
      <c:valAx>
        <c:axId val="6238963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388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2011-2013'!$AR$2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r>
                      <a:rPr lang="cs-CZ" smtClean="0"/>
                      <a:t>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2011-2013'!$AR$3:$AR$6</c:f>
              <c:numCache>
                <c:formatCode>0.00%</c:formatCode>
                <c:ptCount val="4"/>
                <c:pt idx="0">
                  <c:v>9.3750000000000069E-2</c:v>
                </c:pt>
                <c:pt idx="1">
                  <c:v>0.75000000000000033</c:v>
                </c:pt>
                <c:pt idx="2">
                  <c:v>0.15234375000000008</c:v>
                </c:pt>
                <c:pt idx="3">
                  <c:v>3.90625E-3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2011-2013'!$AS$2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2011-2013'!$AS$3:$AS$6</c:f>
              <c:numCache>
                <c:formatCode>0.00%</c:formatCode>
                <c:ptCount val="4"/>
                <c:pt idx="0">
                  <c:v>0.10994764397905762</c:v>
                </c:pt>
                <c:pt idx="1">
                  <c:v>0.735602094240838</c:v>
                </c:pt>
                <c:pt idx="2">
                  <c:v>0.14397905759162322</c:v>
                </c:pt>
                <c:pt idx="3">
                  <c:v>1.0471204188481676E-2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2011-2013'!$AT$2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cs-CZ" smtClean="0"/>
                      <a:t>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2011-2013'!$AT$3:$AT$6</c:f>
              <c:numCache>
                <c:formatCode>0.00%</c:formatCode>
                <c:ptCount val="4"/>
                <c:pt idx="0">
                  <c:v>8.4717607973421927E-2</c:v>
                </c:pt>
                <c:pt idx="1">
                  <c:v>0.72093023255814026</c:v>
                </c:pt>
                <c:pt idx="2">
                  <c:v>0.17275747508305647</c:v>
                </c:pt>
                <c:pt idx="3">
                  <c:v>2.1594684385382031E-2</c:v>
                </c:pt>
              </c:numCache>
            </c:numRef>
          </c:val>
        </c:ser>
        <c:dLbls>
          <c:showVal val="1"/>
        </c:dLbls>
        <c:gapWidth val="65"/>
        <c:shape val="cylinder"/>
        <c:axId val="62499840"/>
        <c:axId val="62538496"/>
        <c:axId val="0"/>
      </c:bar3DChart>
      <c:catAx>
        <c:axId val="62499840"/>
        <c:scaling>
          <c:orientation val="minMax"/>
        </c:scaling>
        <c:axPos val="b"/>
        <c:numFmt formatCode="0.00%" sourceLinked="1"/>
        <c:majorTickMark val="none"/>
        <c:tickLblPos val="nextTo"/>
        <c:crossAx val="62538496"/>
        <c:crosses val="autoZero"/>
        <c:auto val="1"/>
        <c:lblAlgn val="ctr"/>
        <c:lblOffset val="100"/>
      </c:catAx>
      <c:valAx>
        <c:axId val="62538496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499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2011-2013'!$AU$2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cs-CZ" smtClean="0"/>
                      <a:t>70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2011-2013'!$AU$3:$AU$6</c:f>
              <c:numCache>
                <c:formatCode>0.00%</c:formatCode>
                <c:ptCount val="4"/>
                <c:pt idx="0">
                  <c:v>8.2352941176470656E-2</c:v>
                </c:pt>
                <c:pt idx="1">
                  <c:v>0.69411764705882362</c:v>
                </c:pt>
                <c:pt idx="2">
                  <c:v>0.21176470588235308</c:v>
                </c:pt>
                <c:pt idx="3">
                  <c:v>1.1764705882352948E-2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2011-2013'!$AV$2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2011-2013'!$AV$3:$AV$6</c:f>
              <c:numCache>
                <c:formatCode>0.00%</c:formatCode>
                <c:ptCount val="4"/>
                <c:pt idx="0">
                  <c:v>0.10761154855643053</c:v>
                </c:pt>
                <c:pt idx="1">
                  <c:v>0.68766404199475051</c:v>
                </c:pt>
                <c:pt idx="2">
                  <c:v>0.18372703412073499</c:v>
                </c:pt>
                <c:pt idx="3">
                  <c:v>2.0997375328084007E-2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2011-2013'!$AW$2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cs-CZ" smtClean="0"/>
                      <a:t>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2011-2013'!$AW$3:$AW$6</c:f>
              <c:numCache>
                <c:formatCode>0.00%</c:formatCode>
                <c:ptCount val="4"/>
                <c:pt idx="0">
                  <c:v>7.6666666666666702E-2</c:v>
                </c:pt>
                <c:pt idx="1">
                  <c:v>0.65500000000000036</c:v>
                </c:pt>
                <c:pt idx="2">
                  <c:v>0.24833333333333346</c:v>
                </c:pt>
                <c:pt idx="3">
                  <c:v>2.0000000000000011E-2</c:v>
                </c:pt>
              </c:numCache>
            </c:numRef>
          </c:val>
        </c:ser>
        <c:dLbls>
          <c:showVal val="1"/>
        </c:dLbls>
        <c:gapWidth val="65"/>
        <c:shape val="cylinder"/>
        <c:axId val="62579072"/>
        <c:axId val="62580608"/>
        <c:axId val="0"/>
      </c:bar3DChart>
      <c:catAx>
        <c:axId val="62579072"/>
        <c:scaling>
          <c:orientation val="minMax"/>
        </c:scaling>
        <c:axPos val="b"/>
        <c:numFmt formatCode="0.00%" sourceLinked="1"/>
        <c:majorTickMark val="none"/>
        <c:tickLblPos val="nextTo"/>
        <c:crossAx val="62580608"/>
        <c:crosses val="autoZero"/>
        <c:auto val="1"/>
        <c:lblAlgn val="ctr"/>
        <c:lblOffset val="100"/>
      </c:catAx>
      <c:valAx>
        <c:axId val="6258060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579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2011-2013'!$AX$2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2011-2013'!$AX$3:$AX$6</c:f>
              <c:numCache>
                <c:formatCode>0.00%</c:formatCode>
                <c:ptCount val="4"/>
                <c:pt idx="0">
                  <c:v>8.2031250000000014E-2</c:v>
                </c:pt>
                <c:pt idx="1">
                  <c:v>0.60937500000000033</c:v>
                </c:pt>
                <c:pt idx="2">
                  <c:v>0.28906250000000017</c:v>
                </c:pt>
                <c:pt idx="3">
                  <c:v>1.9531250000000003E-2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2011-2013'!$AY$2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2011-2013'!$AY$3:$AY$6</c:f>
              <c:numCache>
                <c:formatCode>0.00%</c:formatCode>
                <c:ptCount val="4"/>
                <c:pt idx="0">
                  <c:v>6.5616797900262508E-2</c:v>
                </c:pt>
                <c:pt idx="1">
                  <c:v>0.67191601049868821</c:v>
                </c:pt>
                <c:pt idx="2">
                  <c:v>0.24146981627296599</c:v>
                </c:pt>
                <c:pt idx="3">
                  <c:v>2.0997375328084007E-2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2011-2013'!$AZ$2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2011-2013'!$AZ$3:$AZ$6</c:f>
              <c:numCache>
                <c:formatCode>0.00%</c:formatCode>
                <c:ptCount val="4"/>
                <c:pt idx="0">
                  <c:v>8.3194675540765484E-2</c:v>
                </c:pt>
                <c:pt idx="1">
                  <c:v>0.57737104825291186</c:v>
                </c:pt>
                <c:pt idx="2">
                  <c:v>0.29783693843594028</c:v>
                </c:pt>
                <c:pt idx="3">
                  <c:v>4.1597337770382693E-2</c:v>
                </c:pt>
              </c:numCache>
            </c:numRef>
          </c:val>
        </c:ser>
        <c:dLbls>
          <c:showVal val="1"/>
        </c:dLbls>
        <c:gapWidth val="65"/>
        <c:shape val="cylinder"/>
        <c:axId val="62621568"/>
        <c:axId val="62623104"/>
        <c:axId val="0"/>
      </c:bar3DChart>
      <c:catAx>
        <c:axId val="62621568"/>
        <c:scaling>
          <c:orientation val="minMax"/>
        </c:scaling>
        <c:axPos val="b"/>
        <c:numFmt formatCode="0.00%" sourceLinked="1"/>
        <c:majorTickMark val="none"/>
        <c:tickLblPos val="nextTo"/>
        <c:crossAx val="62623104"/>
        <c:crosses val="autoZero"/>
        <c:auto val="1"/>
        <c:lblAlgn val="ctr"/>
        <c:lblOffset val="100"/>
      </c:catAx>
      <c:valAx>
        <c:axId val="62623104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62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6.3875798296748484E-2"/>
          <c:y val="3.5536907510093987E-2"/>
          <c:w val="0.91781375642651464"/>
          <c:h val="0.93085302018420613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2011-2013'!$N$2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cs-CZ" smtClean="0"/>
                      <a:t>7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2011-2013'!$N$11:$N$14</c:f>
              <c:numCache>
                <c:formatCode>0.00%</c:formatCode>
                <c:ptCount val="4"/>
                <c:pt idx="0">
                  <c:v>9.7656250000000028E-2</c:v>
                </c:pt>
                <c:pt idx="1">
                  <c:v>0.71484375000000033</c:v>
                </c:pt>
                <c:pt idx="2">
                  <c:v>0.1640625</c:v>
                </c:pt>
                <c:pt idx="3">
                  <c:v>2.343750000000001E-2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2011-2013'!$O$2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2011-2013'!$O$11:$O$14</c:f>
              <c:numCache>
                <c:formatCode>0.00%</c:formatCode>
                <c:ptCount val="4"/>
                <c:pt idx="0">
                  <c:v>8.9238845144357065E-2</c:v>
                </c:pt>
                <c:pt idx="1">
                  <c:v>0.71653543307086642</c:v>
                </c:pt>
                <c:pt idx="2">
                  <c:v>0.18110236220472442</c:v>
                </c:pt>
                <c:pt idx="3">
                  <c:v>1.31233595800525E-2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2011-2013'!$P$2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2011-2013'!$P$11:$P$14</c:f>
              <c:numCache>
                <c:formatCode>0.00%</c:formatCode>
                <c:ptCount val="4"/>
                <c:pt idx="0">
                  <c:v>9.5000000000000043E-2</c:v>
                </c:pt>
                <c:pt idx="1">
                  <c:v>0.7033333333333337</c:v>
                </c:pt>
                <c:pt idx="2">
                  <c:v>0.19166666666666668</c:v>
                </c:pt>
                <c:pt idx="3">
                  <c:v>1.0000000000000005E-2</c:v>
                </c:pt>
              </c:numCache>
            </c:numRef>
          </c:val>
        </c:ser>
        <c:dLbls>
          <c:showVal val="1"/>
        </c:dLbls>
        <c:gapWidth val="65"/>
        <c:shape val="cylinder"/>
        <c:axId val="62696448"/>
        <c:axId val="62710528"/>
        <c:axId val="0"/>
      </c:bar3DChart>
      <c:catAx>
        <c:axId val="62696448"/>
        <c:scaling>
          <c:orientation val="minMax"/>
        </c:scaling>
        <c:axPos val="b"/>
        <c:numFmt formatCode="General" sourceLinked="1"/>
        <c:tickLblPos val="nextTo"/>
        <c:crossAx val="62710528"/>
        <c:crosses val="autoZero"/>
        <c:auto val="1"/>
        <c:lblAlgn val="ctr"/>
        <c:lblOffset val="100"/>
      </c:catAx>
      <c:valAx>
        <c:axId val="6271052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696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2011-2013'!$Q$2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2011-2013'!$Q$11:$Q$14</c:f>
              <c:numCache>
                <c:formatCode>0.00%</c:formatCode>
                <c:ptCount val="4"/>
                <c:pt idx="0">
                  <c:v>8.9843750000000014E-2</c:v>
                </c:pt>
                <c:pt idx="1">
                  <c:v>0.70312500000000033</c:v>
                </c:pt>
                <c:pt idx="2">
                  <c:v>0.1953125</c:v>
                </c:pt>
                <c:pt idx="3">
                  <c:v>1.1718750000000003E-2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2011-2013'!$R$2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cs-CZ" smtClean="0"/>
                      <a:t>5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2011-2013'!$R$11:$R$14</c:f>
              <c:numCache>
                <c:formatCode>0.00%</c:formatCode>
                <c:ptCount val="4"/>
                <c:pt idx="0">
                  <c:v>0.10732984293193722</c:v>
                </c:pt>
                <c:pt idx="1">
                  <c:v>0.65706806282722519</c:v>
                </c:pt>
                <c:pt idx="2">
                  <c:v>0.20942408376963359</c:v>
                </c:pt>
                <c:pt idx="3">
                  <c:v>2.6178010471204216E-2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2011-2013'!$S$2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2011-2013'!$S$11:$S$14</c:f>
              <c:numCache>
                <c:formatCode>0.00%</c:formatCode>
                <c:ptCount val="4"/>
                <c:pt idx="0">
                  <c:v>0.10833333333333336</c:v>
                </c:pt>
                <c:pt idx="1">
                  <c:v>0.69166666666666654</c:v>
                </c:pt>
                <c:pt idx="2">
                  <c:v>0.17666666666666669</c:v>
                </c:pt>
                <c:pt idx="3">
                  <c:v>2.3333333333333341E-2</c:v>
                </c:pt>
              </c:numCache>
            </c:numRef>
          </c:val>
        </c:ser>
        <c:dLbls>
          <c:showVal val="1"/>
        </c:dLbls>
        <c:gapWidth val="65"/>
        <c:shape val="cylinder"/>
        <c:axId val="83730816"/>
        <c:axId val="83732352"/>
        <c:axId val="0"/>
      </c:bar3DChart>
      <c:catAx>
        <c:axId val="83730816"/>
        <c:scaling>
          <c:orientation val="minMax"/>
        </c:scaling>
        <c:axPos val="b"/>
        <c:numFmt formatCode="General" sourceLinked="1"/>
        <c:majorTickMark val="none"/>
        <c:tickLblPos val="nextTo"/>
        <c:crossAx val="83732352"/>
        <c:crosses val="autoZero"/>
        <c:auto val="1"/>
        <c:lblAlgn val="ctr"/>
        <c:lblOffset val="100"/>
      </c:catAx>
      <c:valAx>
        <c:axId val="8373235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3730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2011-2013'!$T$2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cs-CZ" smtClean="0"/>
                      <a:t>19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2011-2013'!$T$11:$T$14</c:f>
              <c:numCache>
                <c:formatCode>0.00%</c:formatCode>
                <c:ptCount val="4"/>
                <c:pt idx="0">
                  <c:v>0.21875000000000008</c:v>
                </c:pt>
                <c:pt idx="1">
                  <c:v>0.53515625</c:v>
                </c:pt>
                <c:pt idx="2">
                  <c:v>0.1953125</c:v>
                </c:pt>
                <c:pt idx="3">
                  <c:v>5.0781250000000014E-2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2011-2013'!$U$2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2011-2013'!$U$11:$U$14</c:f>
              <c:numCache>
                <c:formatCode>0.00%</c:formatCode>
                <c:ptCount val="4"/>
                <c:pt idx="0">
                  <c:v>0.33506493506493545</c:v>
                </c:pt>
                <c:pt idx="1">
                  <c:v>0.52987012987012949</c:v>
                </c:pt>
                <c:pt idx="2">
                  <c:v>0.11688311688311689</c:v>
                </c:pt>
                <c:pt idx="3">
                  <c:v>1.8181818181818191E-2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2011-2013'!$V$2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cs-CZ" smtClean="0"/>
                      <a:t>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2011-2013'!$V$11:$V$14</c:f>
              <c:numCache>
                <c:formatCode>0.00%</c:formatCode>
                <c:ptCount val="4"/>
                <c:pt idx="0">
                  <c:v>0.22591362126245848</c:v>
                </c:pt>
                <c:pt idx="1">
                  <c:v>0.5149501661129563</c:v>
                </c:pt>
                <c:pt idx="2">
                  <c:v>0.20431893687707658</c:v>
                </c:pt>
                <c:pt idx="3">
                  <c:v>5.4817275747508352E-2</c:v>
                </c:pt>
              </c:numCache>
            </c:numRef>
          </c:val>
        </c:ser>
        <c:dLbls>
          <c:showVal val="1"/>
        </c:dLbls>
        <c:gapWidth val="65"/>
        <c:shape val="cylinder"/>
        <c:axId val="83809792"/>
        <c:axId val="83811328"/>
        <c:axId val="0"/>
      </c:bar3DChart>
      <c:catAx>
        <c:axId val="83809792"/>
        <c:scaling>
          <c:orientation val="minMax"/>
        </c:scaling>
        <c:axPos val="b"/>
        <c:numFmt formatCode="General" sourceLinked="1"/>
        <c:majorTickMark val="none"/>
        <c:tickLblPos val="nextTo"/>
        <c:crossAx val="83811328"/>
        <c:crosses val="autoZero"/>
        <c:auto val="1"/>
        <c:lblAlgn val="ctr"/>
        <c:lblOffset val="100"/>
      </c:catAx>
      <c:valAx>
        <c:axId val="8381132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3809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CC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0066CC"/>
              </a:solidFill>
            </c:spPr>
          </c:dPt>
          <c:dLbls>
            <c:dLbl>
              <c:idx val="0"/>
              <c:layout>
                <c:manualLayout>
                  <c:x val="5.9283802649822597E-3"/>
                  <c:y val="-2.3691397473249193E-2"/>
                </c:manualLayout>
              </c:layout>
              <c:showVal val="1"/>
            </c:dLbl>
            <c:dLbl>
              <c:idx val="1"/>
              <c:layout>
                <c:manualLayout>
                  <c:x val="1.6303045728701223E-2"/>
                  <c:y val="-2.8956152467304642E-2"/>
                </c:manualLayout>
              </c:layout>
              <c:showVal val="1"/>
            </c:dLbl>
            <c:dLbl>
              <c:idx val="2"/>
              <c:layout>
                <c:manualLayout>
                  <c:x val="1.3338855596210101E-2"/>
                  <c:y val="-2.8956152467304642E-2"/>
                </c:manualLayout>
              </c:layout>
              <c:showVal val="1"/>
            </c:dLbl>
            <c:dLbl>
              <c:idx val="3"/>
              <c:layout>
                <c:manualLayout>
                  <c:x val="1.681711098593059E-2"/>
                  <c:y val="-3.2304039186359088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Grafy!$C$836:$C$839</c:f>
              <c:strCache>
                <c:ptCount val="4"/>
                <c:pt idx="0">
                  <c:v>méně než 1 rok</c:v>
                </c:pt>
                <c:pt idx="1">
                  <c:v>1 - 5 let</c:v>
                </c:pt>
                <c:pt idx="2">
                  <c:v>6 - 10 let</c:v>
                </c:pt>
                <c:pt idx="3">
                  <c:v>více jak 10 let</c:v>
                </c:pt>
              </c:strCache>
            </c:strRef>
          </c:cat>
          <c:val>
            <c:numRef>
              <c:f>Grafy!$D$836:$D$839</c:f>
              <c:numCache>
                <c:formatCode>0.0%</c:formatCode>
                <c:ptCount val="4"/>
                <c:pt idx="0">
                  <c:v>3.7131882202304789E-2</c:v>
                </c:pt>
                <c:pt idx="1">
                  <c:v>0.22151088348271464</c:v>
                </c:pt>
                <c:pt idx="2">
                  <c:v>0.16901408450704258</c:v>
                </c:pt>
                <c:pt idx="3">
                  <c:v>0.57234314980793721</c:v>
                </c:pt>
              </c:numCache>
            </c:numRef>
          </c:val>
        </c:ser>
        <c:dLbls>
          <c:showVal val="1"/>
        </c:dLbls>
        <c:gapWidth val="46"/>
        <c:shape val="cylinder"/>
        <c:axId val="61739776"/>
        <c:axId val="60619776"/>
        <c:axId val="0"/>
      </c:bar3DChart>
      <c:valAx>
        <c:axId val="60619776"/>
        <c:scaling>
          <c:orientation val="minMax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1739776"/>
        <c:crosses val="autoZero"/>
        <c:crossBetween val="between"/>
      </c:valAx>
      <c:catAx>
        <c:axId val="61739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60619776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2011-2013'!$W$2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2011-2013'!$W$11:$W$14</c:f>
              <c:numCache>
                <c:formatCode>0.00%</c:formatCode>
                <c:ptCount val="4"/>
                <c:pt idx="0">
                  <c:v>0.11023622047244103</c:v>
                </c:pt>
                <c:pt idx="1">
                  <c:v>0.54330708661417382</c:v>
                </c:pt>
                <c:pt idx="2">
                  <c:v>0.29527559055118091</c:v>
                </c:pt>
                <c:pt idx="3">
                  <c:v>5.1181102362204668E-2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2011-2013'!$X$2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2011-2013'!$X$11:$X$14</c:f>
              <c:numCache>
                <c:formatCode>0.00%</c:formatCode>
                <c:ptCount val="4"/>
                <c:pt idx="0">
                  <c:v>0.18489583333333345</c:v>
                </c:pt>
                <c:pt idx="1">
                  <c:v>0.57552083333333393</c:v>
                </c:pt>
                <c:pt idx="2">
                  <c:v>0.21875000000000008</c:v>
                </c:pt>
                <c:pt idx="3">
                  <c:v>2.083333333333335E-2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2011-2013'!$Y$2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2011-2013'!$Y$11:$Y$14</c:f>
              <c:numCache>
                <c:formatCode>0.00%</c:formatCode>
                <c:ptCount val="4"/>
                <c:pt idx="0">
                  <c:v>0.13477537437603992</c:v>
                </c:pt>
                <c:pt idx="1">
                  <c:v>0.53577371048252942</c:v>
                </c:pt>
                <c:pt idx="2">
                  <c:v>0.26955074875207985</c:v>
                </c:pt>
                <c:pt idx="3">
                  <c:v>5.9900166389351077E-2</c:v>
                </c:pt>
              </c:numCache>
            </c:numRef>
          </c:val>
        </c:ser>
        <c:dLbls>
          <c:showVal val="1"/>
        </c:dLbls>
        <c:gapWidth val="65"/>
        <c:shape val="cylinder"/>
        <c:axId val="83843712"/>
        <c:axId val="83861888"/>
        <c:axId val="0"/>
      </c:bar3DChart>
      <c:catAx>
        <c:axId val="83843712"/>
        <c:scaling>
          <c:orientation val="minMax"/>
        </c:scaling>
        <c:axPos val="b"/>
        <c:numFmt formatCode="General" sourceLinked="1"/>
        <c:majorTickMark val="none"/>
        <c:tickLblPos val="nextTo"/>
        <c:crossAx val="83861888"/>
        <c:crosses val="autoZero"/>
        <c:auto val="1"/>
        <c:lblAlgn val="ctr"/>
        <c:lblOffset val="100"/>
      </c:catAx>
      <c:valAx>
        <c:axId val="8386188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3843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2011-2013'!$Z$2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2011-2013'!$Z$11:$Z$14</c:f>
              <c:numCache>
                <c:formatCode>0.00%</c:formatCode>
                <c:ptCount val="4"/>
                <c:pt idx="0">
                  <c:v>7.4509803921568668E-2</c:v>
                </c:pt>
                <c:pt idx="1">
                  <c:v>0.60784313725490224</c:v>
                </c:pt>
                <c:pt idx="2">
                  <c:v>0.29019607843137241</c:v>
                </c:pt>
                <c:pt idx="3">
                  <c:v>2.7450980392156862E-2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2011-2013'!$AA$2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2011-2013'!$AA$11:$AA$14</c:f>
              <c:numCache>
                <c:formatCode>0.00%</c:formatCode>
                <c:ptCount val="4"/>
                <c:pt idx="0">
                  <c:v>0.14659685863874342</c:v>
                </c:pt>
                <c:pt idx="1">
                  <c:v>0.61780104712041928</c:v>
                </c:pt>
                <c:pt idx="2">
                  <c:v>0.21727748691099494</c:v>
                </c:pt>
                <c:pt idx="3">
                  <c:v>1.8324607329842937E-2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2011-2013'!$AB$2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2011-2013'!$AB$11:$AB$14</c:f>
              <c:numCache>
                <c:formatCode>0.00%</c:formatCode>
                <c:ptCount val="4"/>
                <c:pt idx="0">
                  <c:v>8.5141903171953262E-2</c:v>
                </c:pt>
                <c:pt idx="1">
                  <c:v>0.63439065108514225</c:v>
                </c:pt>
                <c:pt idx="2">
                  <c:v>0.25709515859766274</c:v>
                </c:pt>
                <c:pt idx="3">
                  <c:v>2.3372287145242067E-2</c:v>
                </c:pt>
              </c:numCache>
            </c:numRef>
          </c:val>
        </c:ser>
        <c:dLbls>
          <c:showVal val="1"/>
        </c:dLbls>
        <c:gapWidth val="65"/>
        <c:shape val="cylinder"/>
        <c:axId val="83918848"/>
        <c:axId val="83920384"/>
        <c:axId val="0"/>
      </c:bar3DChart>
      <c:catAx>
        <c:axId val="83918848"/>
        <c:scaling>
          <c:orientation val="minMax"/>
        </c:scaling>
        <c:axPos val="b"/>
        <c:numFmt formatCode="General" sourceLinked="1"/>
        <c:majorTickMark val="none"/>
        <c:tickLblPos val="nextTo"/>
        <c:crossAx val="83920384"/>
        <c:crosses val="autoZero"/>
        <c:auto val="1"/>
        <c:lblAlgn val="ctr"/>
        <c:lblOffset val="100"/>
      </c:catAx>
      <c:valAx>
        <c:axId val="83920384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391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2011-2013'!$AC$2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2011-2013'!$AC$11:$AC$14</c:f>
              <c:numCache>
                <c:formatCode>0.00%</c:formatCode>
                <c:ptCount val="4"/>
                <c:pt idx="0">
                  <c:v>7.9051383399209488E-2</c:v>
                </c:pt>
                <c:pt idx="1">
                  <c:v>0.54545454545454541</c:v>
                </c:pt>
                <c:pt idx="2">
                  <c:v>0.28458498023715451</c:v>
                </c:pt>
                <c:pt idx="3">
                  <c:v>9.0909090909091023E-2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2011-2013'!$AD$2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2011-2013'!$AD$11:$AD$14</c:f>
              <c:numCache>
                <c:formatCode>0.00%</c:formatCode>
                <c:ptCount val="4"/>
                <c:pt idx="0">
                  <c:v>0.13838120104438642</c:v>
                </c:pt>
                <c:pt idx="1">
                  <c:v>0.55874673629242855</c:v>
                </c:pt>
                <c:pt idx="2">
                  <c:v>0.28198433420365565</c:v>
                </c:pt>
                <c:pt idx="3">
                  <c:v>2.0887728459530044E-2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2011-2013'!$AE$2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2011-2013'!$AE$11:$AE$14</c:f>
              <c:numCache>
                <c:formatCode>0.00%</c:formatCode>
                <c:ptCount val="4"/>
                <c:pt idx="0">
                  <c:v>8.1666666666666735E-2</c:v>
                </c:pt>
                <c:pt idx="1">
                  <c:v>0.56499999999999995</c:v>
                </c:pt>
                <c:pt idx="2">
                  <c:v>0.29166666666666691</c:v>
                </c:pt>
                <c:pt idx="3">
                  <c:v>6.1666666666666682E-2</c:v>
                </c:pt>
              </c:numCache>
            </c:numRef>
          </c:val>
        </c:ser>
        <c:dLbls>
          <c:showVal val="1"/>
        </c:dLbls>
        <c:gapWidth val="65"/>
        <c:shape val="cylinder"/>
        <c:axId val="83977344"/>
        <c:axId val="83978880"/>
        <c:axId val="0"/>
      </c:bar3DChart>
      <c:catAx>
        <c:axId val="83977344"/>
        <c:scaling>
          <c:orientation val="minMax"/>
        </c:scaling>
        <c:axPos val="b"/>
        <c:numFmt formatCode="General" sourceLinked="1"/>
        <c:majorTickMark val="none"/>
        <c:tickLblPos val="nextTo"/>
        <c:crossAx val="83978880"/>
        <c:crosses val="autoZero"/>
        <c:auto val="1"/>
        <c:lblAlgn val="ctr"/>
        <c:lblOffset val="100"/>
      </c:catAx>
      <c:valAx>
        <c:axId val="83978880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3977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2011-2013'!$AF$2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2011-2013'!$AF$11:$AF$14</c:f>
              <c:numCache>
                <c:formatCode>0.00%</c:formatCode>
                <c:ptCount val="4"/>
                <c:pt idx="0">
                  <c:v>8.8353413654618476E-2</c:v>
                </c:pt>
                <c:pt idx="1">
                  <c:v>0.67469879518072329</c:v>
                </c:pt>
                <c:pt idx="2">
                  <c:v>0.22088353413654618</c:v>
                </c:pt>
                <c:pt idx="3">
                  <c:v>1.6064257028112459E-2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2011-2013'!$AG$2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2011-2013'!$AG$11:$AG$14</c:f>
              <c:numCache>
                <c:formatCode>0.00%</c:formatCode>
                <c:ptCount val="4"/>
                <c:pt idx="0">
                  <c:v>0.12868632707774791</c:v>
                </c:pt>
                <c:pt idx="1">
                  <c:v>0.71849865951742664</c:v>
                </c:pt>
                <c:pt idx="2">
                  <c:v>0.15013404825737275</c:v>
                </c:pt>
                <c:pt idx="3">
                  <c:v>2.6809651474530845E-3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2011-2013'!$AH$2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2011-2013'!$AH$11:$AH$14</c:f>
              <c:numCache>
                <c:formatCode>0.00%</c:formatCode>
                <c:ptCount val="4"/>
                <c:pt idx="0">
                  <c:v>0.1266891891891892</c:v>
                </c:pt>
                <c:pt idx="1">
                  <c:v>0.64189189189189255</c:v>
                </c:pt>
                <c:pt idx="2">
                  <c:v>0.20101351351351343</c:v>
                </c:pt>
                <c:pt idx="3">
                  <c:v>3.0405405405405428E-2</c:v>
                </c:pt>
              </c:numCache>
            </c:numRef>
          </c:val>
        </c:ser>
        <c:dLbls>
          <c:showVal val="1"/>
        </c:dLbls>
        <c:gapWidth val="65"/>
        <c:shape val="cylinder"/>
        <c:axId val="84035840"/>
        <c:axId val="84054016"/>
        <c:axId val="0"/>
      </c:bar3DChart>
      <c:catAx>
        <c:axId val="84035840"/>
        <c:scaling>
          <c:orientation val="minMax"/>
        </c:scaling>
        <c:axPos val="b"/>
        <c:numFmt formatCode="General" sourceLinked="1"/>
        <c:majorTickMark val="none"/>
        <c:tickLblPos val="nextTo"/>
        <c:crossAx val="84054016"/>
        <c:crosses val="autoZero"/>
        <c:auto val="1"/>
        <c:lblAlgn val="ctr"/>
        <c:lblOffset val="100"/>
      </c:catAx>
      <c:valAx>
        <c:axId val="84054016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035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2011-2013'!$AI$2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cs-CZ" smtClean="0"/>
                      <a:t>5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2011-2013'!$AI$11:$AI$14</c:f>
              <c:numCache>
                <c:formatCode>0.00%</c:formatCode>
                <c:ptCount val="4"/>
                <c:pt idx="0">
                  <c:v>5.8823529411764705E-2</c:v>
                </c:pt>
                <c:pt idx="1">
                  <c:v>0.5176470588235299</c:v>
                </c:pt>
                <c:pt idx="2">
                  <c:v>0.35686274509803939</c:v>
                </c:pt>
                <c:pt idx="3">
                  <c:v>6.666666666666668E-2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2011-2013'!$AJ$2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2011-2013'!$AJ$11:$AJ$14</c:f>
              <c:numCache>
                <c:formatCode>0.00%</c:formatCode>
                <c:ptCount val="4"/>
                <c:pt idx="0">
                  <c:v>0.12727272727272718</c:v>
                </c:pt>
                <c:pt idx="1">
                  <c:v>0.58701298701298632</c:v>
                </c:pt>
                <c:pt idx="2">
                  <c:v>0.27012987012987044</c:v>
                </c:pt>
                <c:pt idx="3">
                  <c:v>1.5584415584415593E-2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2011-2013'!$AK$2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2011-2013'!$AK$11:$AK$14</c:f>
              <c:numCache>
                <c:formatCode>0.00%</c:formatCode>
                <c:ptCount val="4"/>
                <c:pt idx="0">
                  <c:v>9.1514143094842015E-2</c:v>
                </c:pt>
                <c:pt idx="1">
                  <c:v>0.53743760399334439</c:v>
                </c:pt>
                <c:pt idx="2">
                  <c:v>0.3044925124792015</c:v>
                </c:pt>
                <c:pt idx="3">
                  <c:v>6.6555740432612309E-2</c:v>
                </c:pt>
              </c:numCache>
            </c:numRef>
          </c:val>
        </c:ser>
        <c:dLbls>
          <c:showVal val="1"/>
        </c:dLbls>
        <c:gapWidth val="65"/>
        <c:shape val="cylinder"/>
        <c:axId val="84094336"/>
        <c:axId val="84108416"/>
        <c:axId val="0"/>
      </c:bar3DChart>
      <c:catAx>
        <c:axId val="84094336"/>
        <c:scaling>
          <c:orientation val="minMax"/>
        </c:scaling>
        <c:axPos val="b"/>
        <c:numFmt formatCode="General" sourceLinked="1"/>
        <c:majorTickMark val="none"/>
        <c:tickLblPos val="nextTo"/>
        <c:crossAx val="84108416"/>
        <c:crosses val="autoZero"/>
        <c:auto val="1"/>
        <c:lblAlgn val="ctr"/>
        <c:lblOffset val="100"/>
      </c:catAx>
      <c:valAx>
        <c:axId val="84108416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09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2011-2013'!$AL$2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2011-2013'!$AL$11:$AL$14</c:f>
              <c:numCache>
                <c:formatCode>0.00%</c:formatCode>
                <c:ptCount val="4"/>
                <c:pt idx="0">
                  <c:v>6.25E-2</c:v>
                </c:pt>
                <c:pt idx="1">
                  <c:v>0.52734375</c:v>
                </c:pt>
                <c:pt idx="2">
                  <c:v>0.36718750000000017</c:v>
                </c:pt>
                <c:pt idx="3">
                  <c:v>4.2968750000000014E-2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2011-2013'!$AM$2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2011-2013'!$AM$11:$AM$14</c:f>
              <c:numCache>
                <c:formatCode>0.00%</c:formatCode>
                <c:ptCount val="4"/>
                <c:pt idx="0">
                  <c:v>0.12467532467532469</c:v>
                </c:pt>
                <c:pt idx="1">
                  <c:v>0.58961038961038958</c:v>
                </c:pt>
                <c:pt idx="2">
                  <c:v>0.26233766233766254</c:v>
                </c:pt>
                <c:pt idx="3">
                  <c:v>2.3376623376623381E-2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2011-2013'!$AN$2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2011-2013'!$AN$11:$AN$14</c:f>
              <c:numCache>
                <c:formatCode>0.00%</c:formatCode>
                <c:ptCount val="4"/>
                <c:pt idx="0">
                  <c:v>8.5000000000000006E-2</c:v>
                </c:pt>
                <c:pt idx="1">
                  <c:v>0.5033333333333333</c:v>
                </c:pt>
                <c:pt idx="2">
                  <c:v>0.33000000000000024</c:v>
                </c:pt>
                <c:pt idx="3">
                  <c:v>8.1666666666666735E-2</c:v>
                </c:pt>
              </c:numCache>
            </c:numRef>
          </c:val>
        </c:ser>
        <c:dLbls>
          <c:showVal val="1"/>
        </c:dLbls>
        <c:gapWidth val="65"/>
        <c:shape val="cylinder"/>
        <c:axId val="84169472"/>
        <c:axId val="84171008"/>
        <c:axId val="0"/>
      </c:bar3DChart>
      <c:catAx>
        <c:axId val="84169472"/>
        <c:scaling>
          <c:orientation val="minMax"/>
        </c:scaling>
        <c:axPos val="b"/>
        <c:numFmt formatCode="General" sourceLinked="1"/>
        <c:majorTickMark val="none"/>
        <c:tickLblPos val="nextTo"/>
        <c:crossAx val="84171008"/>
        <c:crosses val="autoZero"/>
        <c:auto val="1"/>
        <c:lblAlgn val="ctr"/>
        <c:lblOffset val="100"/>
      </c:catAx>
      <c:valAx>
        <c:axId val="8417100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169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2011-2013'!$AO$2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2011-2013'!$AO$11:$AO$14</c:f>
              <c:numCache>
                <c:formatCode>0.00%</c:formatCode>
                <c:ptCount val="4"/>
                <c:pt idx="0">
                  <c:v>6.7193675889328133E-2</c:v>
                </c:pt>
                <c:pt idx="1">
                  <c:v>0.67984189723320254</c:v>
                </c:pt>
                <c:pt idx="2">
                  <c:v>0.24110671936758887</c:v>
                </c:pt>
                <c:pt idx="3">
                  <c:v>1.1857707509881422E-2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2011-2013'!$AP$2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2011-2013'!$AP$11:$AP$14</c:f>
              <c:numCache>
                <c:formatCode>0.00%</c:formatCode>
                <c:ptCount val="4"/>
                <c:pt idx="0">
                  <c:v>0.10994764397905762</c:v>
                </c:pt>
                <c:pt idx="1">
                  <c:v>0.64136125654450327</c:v>
                </c:pt>
                <c:pt idx="2">
                  <c:v>0.23298429319371736</c:v>
                </c:pt>
                <c:pt idx="3">
                  <c:v>1.5706806282722523E-2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2011-2013'!$AQ$2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2011-2013'!$AQ$11:$AQ$14</c:f>
              <c:numCache>
                <c:formatCode>0.00%</c:formatCode>
                <c:ptCount val="4"/>
                <c:pt idx="0">
                  <c:v>7.4702886247877812E-2</c:v>
                </c:pt>
                <c:pt idx="1">
                  <c:v>0.65874363327674101</c:v>
                </c:pt>
                <c:pt idx="2">
                  <c:v>0.23938879456706297</c:v>
                </c:pt>
                <c:pt idx="3">
                  <c:v>2.7164685908319192E-2</c:v>
                </c:pt>
              </c:numCache>
            </c:numRef>
          </c:val>
        </c:ser>
        <c:dLbls>
          <c:showVal val="1"/>
        </c:dLbls>
        <c:gapWidth val="65"/>
        <c:shape val="cylinder"/>
        <c:axId val="84219776"/>
        <c:axId val="84221312"/>
        <c:axId val="0"/>
      </c:bar3DChart>
      <c:catAx>
        <c:axId val="84219776"/>
        <c:scaling>
          <c:orientation val="minMax"/>
        </c:scaling>
        <c:axPos val="b"/>
        <c:numFmt formatCode="General" sourceLinked="1"/>
        <c:majorTickMark val="none"/>
        <c:tickLblPos val="nextTo"/>
        <c:crossAx val="84221312"/>
        <c:crosses val="autoZero"/>
        <c:auto val="1"/>
        <c:lblAlgn val="ctr"/>
        <c:lblOffset val="100"/>
      </c:catAx>
      <c:valAx>
        <c:axId val="8422131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219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5.72423578138875E-2"/>
          <c:y val="3.2898775652540381E-2"/>
          <c:w val="0.92941264364426357"/>
          <c:h val="0.87276825850604622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'Grafy FNOL 2011-2013'!$AT$2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00"/>
            </a:solidFill>
          </c:spPr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8.3229296712442891E-3"/>
                  <c:y val="-1.7299969668294651E-2"/>
                </c:manualLayout>
              </c:layout>
              <c:showVal val="1"/>
            </c:dLbl>
            <c:dLbl>
              <c:idx val="1"/>
              <c:layout>
                <c:manualLayout>
                  <c:x val="1.6645859342488578E-2"/>
                  <c:y val="-2.018329794634376E-2"/>
                </c:manualLayout>
              </c:layout>
              <c:showVal val="1"/>
            </c:dLbl>
            <c:dLbl>
              <c:idx val="2"/>
              <c:layout>
                <c:manualLayout>
                  <c:x val="9.9875156054931389E-3"/>
                  <c:y val="-2.0183297946343784E-2"/>
                </c:manualLayout>
              </c:layout>
              <c:showVal val="1"/>
            </c:dLbl>
            <c:dLbl>
              <c:idx val="3"/>
              <c:layout>
                <c:manualLayout>
                  <c:x val="1.3316687473990837E-2"/>
                  <c:y val="-2.0183297946343784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'Grafy FNOL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2011-2013'!$AT$11:$AT$14</c:f>
              <c:numCache>
                <c:formatCode>0.00%</c:formatCode>
                <c:ptCount val="4"/>
                <c:pt idx="0">
                  <c:v>7.2072072072072071E-2</c:v>
                </c:pt>
                <c:pt idx="1">
                  <c:v>0.61647361647361698</c:v>
                </c:pt>
                <c:pt idx="2">
                  <c:v>0.27027027027027051</c:v>
                </c:pt>
                <c:pt idx="3">
                  <c:v>4.1184041184041183E-2</c:v>
                </c:pt>
              </c:numCache>
            </c:numRef>
          </c:val>
        </c:ser>
        <c:dLbls>
          <c:showVal val="1"/>
        </c:dLbls>
        <c:gapWidth val="46"/>
        <c:shape val="cylinder"/>
        <c:axId val="84265216"/>
        <c:axId val="84271104"/>
        <c:axId val="0"/>
      </c:bar3DChart>
      <c:catAx>
        <c:axId val="84265216"/>
        <c:scaling>
          <c:orientation val="minMax"/>
        </c:scaling>
        <c:axPos val="b"/>
        <c:numFmt formatCode="General" sourceLinked="1"/>
        <c:majorTickMark val="none"/>
        <c:tickLblPos val="nextTo"/>
        <c:crossAx val="84271104"/>
        <c:crosses val="autoZero"/>
        <c:auto val="1"/>
        <c:lblAlgn val="ctr"/>
        <c:lblOffset val="100"/>
      </c:catAx>
      <c:valAx>
        <c:axId val="84271104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265216"/>
        <c:crosses val="autoZero"/>
        <c:crossBetween val="between"/>
      </c:valAx>
    </c:plotArea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2011-2013'!$AU$2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2011-2013'!$AU$11:$AU$14</c:f>
              <c:numCache>
                <c:formatCode>0.00%</c:formatCode>
                <c:ptCount val="4"/>
                <c:pt idx="0">
                  <c:v>5.8593750000000014E-2</c:v>
                </c:pt>
                <c:pt idx="1">
                  <c:v>0.42187500000000017</c:v>
                </c:pt>
                <c:pt idx="2">
                  <c:v>0.40234375</c:v>
                </c:pt>
                <c:pt idx="3">
                  <c:v>0.1171875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2011-2013'!$AV$2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2011-2013'!$AV$11:$AV$14</c:f>
              <c:numCache>
                <c:formatCode>0.00%</c:formatCode>
                <c:ptCount val="4"/>
                <c:pt idx="0">
                  <c:v>8.3116883116883228E-2</c:v>
                </c:pt>
                <c:pt idx="1">
                  <c:v>0.49350649350649367</c:v>
                </c:pt>
                <c:pt idx="2">
                  <c:v>0.37142857142857177</c:v>
                </c:pt>
                <c:pt idx="3">
                  <c:v>5.1948051948051951E-2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2011-2013'!$AW$2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2011-2013'!$AW$11:$AW$14</c:f>
              <c:numCache>
                <c:formatCode>0.00%</c:formatCode>
                <c:ptCount val="4"/>
                <c:pt idx="0">
                  <c:v>6.6555740432612309E-2</c:v>
                </c:pt>
                <c:pt idx="1">
                  <c:v>0.41597337770382725</c:v>
                </c:pt>
                <c:pt idx="2">
                  <c:v>0.35108153078202997</c:v>
                </c:pt>
                <c:pt idx="3">
                  <c:v>0.16638935108153086</c:v>
                </c:pt>
              </c:numCache>
            </c:numRef>
          </c:val>
        </c:ser>
        <c:dLbls>
          <c:showVal val="1"/>
        </c:dLbls>
        <c:gapWidth val="65"/>
        <c:shape val="cylinder"/>
        <c:axId val="84315136"/>
        <c:axId val="84333312"/>
        <c:axId val="0"/>
      </c:bar3DChart>
      <c:catAx>
        <c:axId val="84315136"/>
        <c:scaling>
          <c:orientation val="minMax"/>
        </c:scaling>
        <c:axPos val="b"/>
        <c:numFmt formatCode="General" sourceLinked="1"/>
        <c:majorTickMark val="none"/>
        <c:tickLblPos val="nextTo"/>
        <c:crossAx val="84333312"/>
        <c:crosses val="autoZero"/>
        <c:auto val="1"/>
        <c:lblAlgn val="ctr"/>
        <c:lblOffset val="100"/>
      </c:catAx>
      <c:valAx>
        <c:axId val="8433331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315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2011-2013'!$AX$2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2011-2013'!$AX$11:$AX$14</c:f>
              <c:numCache>
                <c:formatCode>0.00%</c:formatCode>
                <c:ptCount val="4"/>
                <c:pt idx="0">
                  <c:v>8.6274509803921498E-2</c:v>
                </c:pt>
                <c:pt idx="1">
                  <c:v>0.53333333333333333</c:v>
                </c:pt>
                <c:pt idx="2">
                  <c:v>0.29019607843137241</c:v>
                </c:pt>
                <c:pt idx="3">
                  <c:v>9.0196078431372589E-2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2011-2013'!$AY$2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2011-2013'!$AY$11:$AY$14</c:f>
              <c:numCache>
                <c:formatCode>0.00%</c:formatCode>
                <c:ptCount val="4"/>
                <c:pt idx="0">
                  <c:v>9.1863517060367453E-2</c:v>
                </c:pt>
                <c:pt idx="1">
                  <c:v>0.62204724409448875</c:v>
                </c:pt>
                <c:pt idx="2">
                  <c:v>0.25459317585301833</c:v>
                </c:pt>
                <c:pt idx="3">
                  <c:v>3.1496062992125991E-2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2011-2013'!$AZ$2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cs-CZ" smtClean="0"/>
                      <a:t>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2011-2013'!$M$11:$M$14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2011-2013'!$AZ$11:$AZ$14</c:f>
              <c:numCache>
                <c:formatCode>0.00%</c:formatCode>
                <c:ptCount val="4"/>
                <c:pt idx="0">
                  <c:v>9.0150250417362271E-2</c:v>
                </c:pt>
                <c:pt idx="1">
                  <c:v>0.54757929883138567</c:v>
                </c:pt>
                <c:pt idx="2">
                  <c:v>0.28714524207011666</c:v>
                </c:pt>
                <c:pt idx="3">
                  <c:v>7.512520868113523E-2</c:v>
                </c:pt>
              </c:numCache>
            </c:numRef>
          </c:val>
        </c:ser>
        <c:dLbls>
          <c:showVal val="1"/>
        </c:dLbls>
        <c:gapWidth val="65"/>
        <c:shape val="cylinder"/>
        <c:axId val="84447616"/>
        <c:axId val="84449152"/>
        <c:axId val="0"/>
      </c:bar3DChart>
      <c:catAx>
        <c:axId val="84447616"/>
        <c:scaling>
          <c:orientation val="minMax"/>
        </c:scaling>
        <c:axPos val="b"/>
        <c:numFmt formatCode="General" sourceLinked="1"/>
        <c:majorTickMark val="none"/>
        <c:tickLblPos val="nextTo"/>
        <c:crossAx val="84449152"/>
        <c:crosses val="autoZero"/>
        <c:auto val="1"/>
        <c:lblAlgn val="ctr"/>
        <c:lblOffset val="100"/>
      </c:catAx>
      <c:valAx>
        <c:axId val="8444915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447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82E-2"/>
          <c:h val="0.2191443008178674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9884796227914427E-2"/>
                  <c:y val="-4.1096443829473528E-2"/>
                </c:manualLayout>
              </c:layout>
              <c:showVal val="1"/>
            </c:dLbl>
            <c:dLbl>
              <c:idx val="1"/>
              <c:layout>
                <c:manualLayout>
                  <c:x val="2.3782785905144238E-2"/>
                  <c:y val="-4.8150584278514506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Grafy!$E$836:$E$837</c:f>
              <c:strCache>
                <c:ptCount val="2"/>
                <c:pt idx="0">
                  <c:v>žena</c:v>
                </c:pt>
                <c:pt idx="1">
                  <c:v>muž</c:v>
                </c:pt>
              </c:strCache>
            </c:strRef>
          </c:cat>
          <c:val>
            <c:numRef>
              <c:f>Grafy!$F$836:$F$837</c:f>
              <c:numCache>
                <c:formatCode>0.0%</c:formatCode>
                <c:ptCount val="2"/>
                <c:pt idx="0">
                  <c:v>0.88235294117647056</c:v>
                </c:pt>
                <c:pt idx="1">
                  <c:v>0.11631016042780748</c:v>
                </c:pt>
              </c:numCache>
            </c:numRef>
          </c:val>
        </c:ser>
        <c:dLbls>
          <c:showVal val="1"/>
        </c:dLbls>
        <c:gapWidth val="75"/>
        <c:shape val="cylinder"/>
        <c:axId val="61765888"/>
        <c:axId val="61775872"/>
        <c:axId val="0"/>
      </c:bar3DChart>
      <c:catAx>
        <c:axId val="61765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61775872"/>
        <c:crosses val="autoZero"/>
        <c:auto val="1"/>
        <c:lblAlgn val="ctr"/>
        <c:lblOffset val="100"/>
      </c:catAx>
      <c:valAx>
        <c:axId val="61775872"/>
        <c:scaling>
          <c:orientation val="minMax"/>
          <c:max val="0.95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17658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2011-2013'!$N$2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3"/>
              <c:tx>
                <c:rich>
                  <a:bodyPr/>
                  <a:lstStyle/>
                  <a:p>
                    <a:r>
                      <a:rPr lang="cs-CZ" smtClean="0"/>
                      <a:t>3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2011-2013'!$N$19:$N$22</c:f>
              <c:numCache>
                <c:formatCode>0.00%</c:formatCode>
                <c:ptCount val="4"/>
                <c:pt idx="0">
                  <c:v>0.20703125000000008</c:v>
                </c:pt>
                <c:pt idx="1">
                  <c:v>0.55859375</c:v>
                </c:pt>
                <c:pt idx="2">
                  <c:v>0.19921875000000008</c:v>
                </c:pt>
                <c:pt idx="3">
                  <c:v>3.515625E-2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2011-2013'!$O$2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2011-2013'!$O$19:$O$22</c:f>
              <c:numCache>
                <c:formatCode>0.00%</c:formatCode>
                <c:ptCount val="4"/>
                <c:pt idx="0">
                  <c:v>0.15104166666666671</c:v>
                </c:pt>
                <c:pt idx="1">
                  <c:v>0.5520833333333337</c:v>
                </c:pt>
                <c:pt idx="2">
                  <c:v>0.22395833333333345</c:v>
                </c:pt>
                <c:pt idx="3">
                  <c:v>7.2916666666666713E-2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2011-2013'!$P$2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2011-2013'!$P$19:$P$22</c:f>
              <c:numCache>
                <c:formatCode>0.00%</c:formatCode>
                <c:ptCount val="4"/>
                <c:pt idx="0">
                  <c:v>0.12166666666666671</c:v>
                </c:pt>
                <c:pt idx="1">
                  <c:v>0.5216666666666665</c:v>
                </c:pt>
                <c:pt idx="2">
                  <c:v>0.27666666666666689</c:v>
                </c:pt>
                <c:pt idx="3">
                  <c:v>8.0000000000000043E-2</c:v>
                </c:pt>
              </c:numCache>
            </c:numRef>
          </c:val>
        </c:ser>
        <c:dLbls>
          <c:showVal val="1"/>
        </c:dLbls>
        <c:gapWidth val="65"/>
        <c:shape val="cylinder"/>
        <c:axId val="84641280"/>
        <c:axId val="84642816"/>
        <c:axId val="0"/>
      </c:bar3DChart>
      <c:catAx>
        <c:axId val="84641280"/>
        <c:scaling>
          <c:orientation val="minMax"/>
        </c:scaling>
        <c:axPos val="b"/>
        <c:numFmt formatCode="General" sourceLinked="1"/>
        <c:majorTickMark val="none"/>
        <c:tickLblPos val="nextTo"/>
        <c:crossAx val="84642816"/>
        <c:crosses val="autoZero"/>
        <c:auto val="1"/>
        <c:lblAlgn val="ctr"/>
        <c:lblOffset val="100"/>
      </c:catAx>
      <c:valAx>
        <c:axId val="84642816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641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82E-2"/>
          <c:h val="0.2191443008178674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2011-2013'!$Q$2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2011-2013'!$Q$19:$Q$22</c:f>
              <c:numCache>
                <c:formatCode>0.00%</c:formatCode>
                <c:ptCount val="4"/>
                <c:pt idx="0">
                  <c:v>5.6224899598393545E-2</c:v>
                </c:pt>
                <c:pt idx="1">
                  <c:v>0.48192771084337366</c:v>
                </c:pt>
                <c:pt idx="2">
                  <c:v>0.35742971887550218</c:v>
                </c:pt>
                <c:pt idx="3">
                  <c:v>0.10441767068273092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2011-2013'!$R$2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2011-2013'!$R$19:$R$22</c:f>
              <c:numCache>
                <c:formatCode>0.00%</c:formatCode>
                <c:ptCount val="4"/>
                <c:pt idx="0">
                  <c:v>5.5408970976253323E-2</c:v>
                </c:pt>
                <c:pt idx="1">
                  <c:v>0.45118733509234832</c:v>
                </c:pt>
                <c:pt idx="2">
                  <c:v>0.39841688654353591</c:v>
                </c:pt>
                <c:pt idx="3">
                  <c:v>9.4986807387862873E-2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2011-2013'!$S$2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2011-2013'!$S$19:$S$22</c:f>
              <c:numCache>
                <c:formatCode>0.00%</c:formatCode>
                <c:ptCount val="4"/>
                <c:pt idx="0">
                  <c:v>9.1062394603709948E-2</c:v>
                </c:pt>
                <c:pt idx="1">
                  <c:v>0.4283305227655988</c:v>
                </c:pt>
                <c:pt idx="2">
                  <c:v>0.31534569983136612</c:v>
                </c:pt>
                <c:pt idx="3">
                  <c:v>0.16526138279932562</c:v>
                </c:pt>
              </c:numCache>
            </c:numRef>
          </c:val>
        </c:ser>
        <c:dLbls>
          <c:showVal val="1"/>
        </c:dLbls>
        <c:gapWidth val="65"/>
        <c:shape val="cylinder"/>
        <c:axId val="84695680"/>
        <c:axId val="84709760"/>
        <c:axId val="0"/>
      </c:bar3DChart>
      <c:catAx>
        <c:axId val="84695680"/>
        <c:scaling>
          <c:orientation val="minMax"/>
        </c:scaling>
        <c:axPos val="b"/>
        <c:numFmt formatCode="General" sourceLinked="1"/>
        <c:majorTickMark val="none"/>
        <c:tickLblPos val="nextTo"/>
        <c:crossAx val="84709760"/>
        <c:crosses val="autoZero"/>
        <c:auto val="1"/>
        <c:lblAlgn val="ctr"/>
        <c:lblOffset val="100"/>
      </c:catAx>
      <c:valAx>
        <c:axId val="84709760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695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82E-2"/>
          <c:h val="0.2191443008178674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2011-2013'!$T$2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2011-2013'!$T$19:$T$22</c:f>
              <c:numCache>
                <c:formatCode>0.00%</c:formatCode>
                <c:ptCount val="4"/>
                <c:pt idx="0">
                  <c:v>7.9831932773109238E-2</c:v>
                </c:pt>
                <c:pt idx="1">
                  <c:v>0.6596638655462187</c:v>
                </c:pt>
                <c:pt idx="2">
                  <c:v>0.23949579831932788</c:v>
                </c:pt>
                <c:pt idx="3">
                  <c:v>2.100840336134454E-2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2011-2013'!$U$2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2011-2013'!$U$19:$U$22</c:f>
              <c:numCache>
                <c:formatCode>0.00%</c:formatCode>
                <c:ptCount val="4"/>
                <c:pt idx="0">
                  <c:v>3.2258064516129052E-2</c:v>
                </c:pt>
                <c:pt idx="1">
                  <c:v>0.61021505376344121</c:v>
                </c:pt>
                <c:pt idx="2">
                  <c:v>0.30376344086021506</c:v>
                </c:pt>
                <c:pt idx="3">
                  <c:v>5.1075268817204297E-2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2011-2013'!$V$2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2011-2013'!$V$19:$V$22</c:f>
              <c:numCache>
                <c:formatCode>0.00%</c:formatCode>
                <c:ptCount val="4"/>
                <c:pt idx="0">
                  <c:v>8.8695652173913148E-2</c:v>
                </c:pt>
                <c:pt idx="1">
                  <c:v>0.64000000000000035</c:v>
                </c:pt>
                <c:pt idx="2">
                  <c:v>0.23826086956521741</c:v>
                </c:pt>
                <c:pt idx="3">
                  <c:v>3.3043478260869584E-2</c:v>
                </c:pt>
              </c:numCache>
            </c:numRef>
          </c:val>
        </c:ser>
        <c:dLbls>
          <c:showVal val="1"/>
        </c:dLbls>
        <c:gapWidth val="65"/>
        <c:shape val="cylinder"/>
        <c:axId val="84549632"/>
        <c:axId val="84551168"/>
        <c:axId val="0"/>
      </c:bar3DChart>
      <c:catAx>
        <c:axId val="84549632"/>
        <c:scaling>
          <c:orientation val="minMax"/>
        </c:scaling>
        <c:axPos val="b"/>
        <c:numFmt formatCode="General" sourceLinked="1"/>
        <c:majorTickMark val="none"/>
        <c:tickLblPos val="nextTo"/>
        <c:crossAx val="84551168"/>
        <c:crosses val="autoZero"/>
        <c:auto val="1"/>
        <c:lblAlgn val="ctr"/>
        <c:lblOffset val="100"/>
      </c:catAx>
      <c:valAx>
        <c:axId val="8455116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54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82E-2"/>
          <c:h val="0.2191443008178674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2011-2013'!$W$2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2011-2013'!$W$19:$W$22</c:f>
              <c:numCache>
                <c:formatCode>0.00%</c:formatCode>
                <c:ptCount val="4"/>
                <c:pt idx="0">
                  <c:v>9.2050209205020925E-2</c:v>
                </c:pt>
                <c:pt idx="1">
                  <c:v>0.74895397489539761</c:v>
                </c:pt>
                <c:pt idx="2">
                  <c:v>0.14644351464435146</c:v>
                </c:pt>
                <c:pt idx="3">
                  <c:v>1.2552301255230131E-2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2011-2013'!$X$2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2011-2013'!$X$19:$X$22</c:f>
              <c:numCache>
                <c:formatCode>0.00%</c:formatCode>
                <c:ptCount val="4"/>
                <c:pt idx="0">
                  <c:v>6.0109289617486357E-2</c:v>
                </c:pt>
                <c:pt idx="1">
                  <c:v>0.76502732240437221</c:v>
                </c:pt>
                <c:pt idx="2">
                  <c:v>0.1475409836065574</c:v>
                </c:pt>
                <c:pt idx="3">
                  <c:v>2.7322404371584681E-2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2011-2013'!$Y$2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2011-2013'!$Y$19:$Y$22</c:f>
              <c:numCache>
                <c:formatCode>0.00%</c:formatCode>
                <c:ptCount val="4"/>
                <c:pt idx="0">
                  <c:v>0.10590277777777779</c:v>
                </c:pt>
                <c:pt idx="1">
                  <c:v>0.72222222222222221</c:v>
                </c:pt>
                <c:pt idx="2">
                  <c:v>0.15451388888888898</c:v>
                </c:pt>
                <c:pt idx="3">
                  <c:v>1.7361111111111122E-2</c:v>
                </c:pt>
              </c:numCache>
            </c:numRef>
          </c:val>
        </c:ser>
        <c:dLbls>
          <c:showVal val="1"/>
        </c:dLbls>
        <c:gapWidth val="65"/>
        <c:shape val="cylinder"/>
        <c:axId val="84747392"/>
        <c:axId val="84748928"/>
        <c:axId val="0"/>
      </c:bar3DChart>
      <c:catAx>
        <c:axId val="84747392"/>
        <c:scaling>
          <c:orientation val="minMax"/>
        </c:scaling>
        <c:axPos val="b"/>
        <c:numFmt formatCode="General" sourceLinked="1"/>
        <c:majorTickMark val="none"/>
        <c:tickLblPos val="nextTo"/>
        <c:crossAx val="84748928"/>
        <c:crosses val="autoZero"/>
        <c:auto val="1"/>
        <c:lblAlgn val="ctr"/>
        <c:lblOffset val="100"/>
      </c:catAx>
      <c:valAx>
        <c:axId val="84748928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74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82E-2"/>
          <c:h val="0.2191443008178674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2011-2013'!$Z$2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2011-2013'!$Z$19:$Z$22</c:f>
              <c:numCache>
                <c:formatCode>0.00%</c:formatCode>
                <c:ptCount val="4"/>
                <c:pt idx="0">
                  <c:v>0.14342629482071725</c:v>
                </c:pt>
                <c:pt idx="1">
                  <c:v>0.73306772908366502</c:v>
                </c:pt>
                <c:pt idx="2">
                  <c:v>0.11553784860557764</c:v>
                </c:pt>
                <c:pt idx="3">
                  <c:v>7.9681274900398457E-3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2011-2013'!$AA$2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2011-2013'!$AA$19:$AA$22</c:f>
              <c:numCache>
                <c:formatCode>0.00%</c:formatCode>
                <c:ptCount val="4"/>
                <c:pt idx="0">
                  <c:v>0.15526315789473696</c:v>
                </c:pt>
                <c:pt idx="1">
                  <c:v>0.73421052631578965</c:v>
                </c:pt>
                <c:pt idx="2">
                  <c:v>8.6842105263157901E-2</c:v>
                </c:pt>
                <c:pt idx="3">
                  <c:v>2.3684210526315818E-2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2011-2013'!$AB$2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2011-2013'!$M$19:$M$22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2011-2013'!$AB$19:$AB$22</c:f>
              <c:numCache>
                <c:formatCode>0.00%</c:formatCode>
                <c:ptCount val="4"/>
                <c:pt idx="0">
                  <c:v>0.16216216216216228</c:v>
                </c:pt>
                <c:pt idx="1">
                  <c:v>0.72128378378378377</c:v>
                </c:pt>
                <c:pt idx="2">
                  <c:v>0.11148648648648653</c:v>
                </c:pt>
                <c:pt idx="3">
                  <c:v>5.0675675675675678E-3</c:v>
                </c:pt>
              </c:numCache>
            </c:numRef>
          </c:val>
        </c:ser>
        <c:dLbls>
          <c:showVal val="1"/>
        </c:dLbls>
        <c:gapWidth val="65"/>
        <c:shape val="cylinder"/>
        <c:axId val="84809984"/>
        <c:axId val="84824064"/>
        <c:axId val="0"/>
      </c:bar3DChart>
      <c:catAx>
        <c:axId val="84809984"/>
        <c:scaling>
          <c:orientation val="minMax"/>
        </c:scaling>
        <c:axPos val="b"/>
        <c:numFmt formatCode="General" sourceLinked="1"/>
        <c:majorTickMark val="none"/>
        <c:tickLblPos val="nextTo"/>
        <c:crossAx val="84824064"/>
        <c:crosses val="autoZero"/>
        <c:auto val="1"/>
        <c:lblAlgn val="ctr"/>
        <c:lblOffset val="100"/>
      </c:catAx>
      <c:valAx>
        <c:axId val="84824064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80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82E-2"/>
          <c:h val="0.2191443008178674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5.7762372667901039E-2"/>
          <c:y val="3.2457639115367129E-2"/>
          <c:w val="0.93215938072481097"/>
          <c:h val="0.82327030867538054"/>
        </c:manualLayout>
      </c:layout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Grafy!$AM$836:$AM$839</c:f>
              <c:numCache>
                <c:formatCode>0.0%</c:formatCode>
                <c:ptCount val="4"/>
                <c:pt idx="0">
                  <c:v>0.29023746701846981</c:v>
                </c:pt>
                <c:pt idx="1">
                  <c:v>0.65303430079155678</c:v>
                </c:pt>
                <c:pt idx="2">
                  <c:v>4.8812664907651827E-2</c:v>
                </c:pt>
                <c:pt idx="3">
                  <c:v>7.915567282321909E-3</c:v>
                </c:pt>
              </c:numCache>
            </c:numRef>
          </c:val>
        </c:ser>
        <c:dLbls>
          <c:showVal val="1"/>
        </c:dLbls>
        <c:gapWidth val="46"/>
        <c:shape val="cylinder"/>
        <c:axId val="84867712"/>
        <c:axId val="84881792"/>
        <c:axId val="0"/>
      </c:bar3DChart>
      <c:catAx>
        <c:axId val="848677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4881792"/>
        <c:crosses val="autoZero"/>
        <c:auto val="1"/>
        <c:lblAlgn val="ctr"/>
        <c:lblOffset val="100"/>
      </c:catAx>
      <c:valAx>
        <c:axId val="84881792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867712"/>
        <c:crosses val="autoZero"/>
        <c:crossBetween val="between"/>
      </c:val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Grafy!$AN$836:$AN$839</c:f>
              <c:numCache>
                <c:formatCode>0.0%</c:formatCode>
                <c:ptCount val="4"/>
                <c:pt idx="0">
                  <c:v>0.25311203319502085</c:v>
                </c:pt>
                <c:pt idx="1">
                  <c:v>0.64730290456431561</c:v>
                </c:pt>
                <c:pt idx="2">
                  <c:v>8.5753803596127248E-2</c:v>
                </c:pt>
                <c:pt idx="3">
                  <c:v>1.3831258644536668E-2</c:v>
                </c:pt>
              </c:numCache>
            </c:numRef>
          </c:val>
        </c:ser>
        <c:dLbls>
          <c:showVal val="1"/>
        </c:dLbls>
        <c:gapWidth val="46"/>
        <c:shape val="cylinder"/>
        <c:axId val="84912768"/>
        <c:axId val="84926848"/>
        <c:axId val="0"/>
      </c:bar3DChart>
      <c:catAx>
        <c:axId val="849127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4926848"/>
        <c:crosses val="autoZero"/>
        <c:auto val="1"/>
        <c:lblAlgn val="ctr"/>
        <c:lblOffset val="100"/>
      </c:catAx>
      <c:valAx>
        <c:axId val="84926848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912768"/>
        <c:crosses val="autoZero"/>
        <c:crossBetween val="between"/>
      </c:val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Grafy!$AO$836:$AO$839</c:f>
              <c:numCache>
                <c:formatCode>0.0%</c:formatCode>
                <c:ptCount val="4"/>
                <c:pt idx="0">
                  <c:v>0.20090634441087632</c:v>
                </c:pt>
                <c:pt idx="1">
                  <c:v>0.63293051359516694</c:v>
                </c:pt>
                <c:pt idx="2">
                  <c:v>0.13897280966767372</c:v>
                </c:pt>
                <c:pt idx="3">
                  <c:v>2.7190332326284015E-2</c:v>
                </c:pt>
              </c:numCache>
            </c:numRef>
          </c:val>
        </c:ser>
        <c:dLbls>
          <c:showVal val="1"/>
        </c:dLbls>
        <c:gapWidth val="46"/>
        <c:shape val="cylinder"/>
        <c:axId val="84957824"/>
        <c:axId val="84963712"/>
        <c:axId val="0"/>
      </c:bar3DChart>
      <c:catAx>
        <c:axId val="84957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4963712"/>
        <c:crosses val="autoZero"/>
        <c:auto val="1"/>
        <c:lblAlgn val="ctr"/>
        <c:lblOffset val="100"/>
      </c:catAx>
      <c:valAx>
        <c:axId val="84963712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4957824"/>
        <c:crosses val="autoZero"/>
        <c:crossBetween val="between"/>
      </c:valAx>
    </c:plotArea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Grafy!$AP$836:$AP$839</c:f>
              <c:numCache>
                <c:formatCode>0.0%</c:formatCode>
                <c:ptCount val="4"/>
                <c:pt idx="0">
                  <c:v>0.20552147239263804</c:v>
                </c:pt>
                <c:pt idx="1">
                  <c:v>0.70245398773006085</c:v>
                </c:pt>
                <c:pt idx="2">
                  <c:v>6.7484662576687116E-2</c:v>
                </c:pt>
                <c:pt idx="3">
                  <c:v>2.4539877300613539E-2</c:v>
                </c:pt>
              </c:numCache>
            </c:numRef>
          </c:val>
        </c:ser>
        <c:dLbls>
          <c:showVal val="1"/>
        </c:dLbls>
        <c:gapWidth val="46"/>
        <c:shape val="cylinder"/>
        <c:axId val="85043840"/>
        <c:axId val="85053824"/>
        <c:axId val="0"/>
      </c:bar3DChart>
      <c:catAx>
        <c:axId val="85043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053824"/>
        <c:crosses val="autoZero"/>
        <c:auto val="1"/>
        <c:lblAlgn val="ctr"/>
        <c:lblOffset val="100"/>
      </c:catAx>
      <c:valAx>
        <c:axId val="85053824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043840"/>
        <c:crosses val="autoZero"/>
        <c:crossBetween val="between"/>
      </c:valAx>
    </c:plotArea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Grafy!$AQ$836:$AQ$839</c:f>
              <c:numCache>
                <c:formatCode>0.0%</c:formatCode>
                <c:ptCount val="4"/>
                <c:pt idx="0">
                  <c:v>0.17940199335548193</c:v>
                </c:pt>
                <c:pt idx="1">
                  <c:v>0.71428571428571463</c:v>
                </c:pt>
                <c:pt idx="2">
                  <c:v>8.9700996677740868E-2</c:v>
                </c:pt>
                <c:pt idx="3">
                  <c:v>1.6611295681063142E-2</c:v>
                </c:pt>
              </c:numCache>
            </c:numRef>
          </c:val>
        </c:ser>
        <c:dLbls>
          <c:showVal val="1"/>
        </c:dLbls>
        <c:gapWidth val="46"/>
        <c:shape val="cylinder"/>
        <c:axId val="85088896"/>
        <c:axId val="85111168"/>
        <c:axId val="0"/>
      </c:bar3DChart>
      <c:catAx>
        <c:axId val="850888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111168"/>
        <c:crosses val="autoZero"/>
        <c:auto val="1"/>
        <c:lblAlgn val="ctr"/>
        <c:lblOffset val="100"/>
      </c:catAx>
      <c:valAx>
        <c:axId val="85111168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08889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2011-2013'!$N$2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1"/>
              <c:layout>
                <c:manualLayout>
                  <c:x val="6.658343736995428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3229296712442318E-3"/>
                  <c:y val="0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2011-2013'!$N$3:$N$6</c:f>
              <c:numCache>
                <c:formatCode>0.00%</c:formatCode>
                <c:ptCount val="4"/>
                <c:pt idx="0">
                  <c:v>7.0312500000000042E-2</c:v>
                </c:pt>
                <c:pt idx="1">
                  <c:v>0.47656250000000017</c:v>
                </c:pt>
                <c:pt idx="2">
                  <c:v>0.37109375</c:v>
                </c:pt>
                <c:pt idx="3">
                  <c:v>8.2031250000000014E-2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2011-2013'!$O$2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2"/>
              <c:layout>
                <c:manualLayout>
                  <c:x val="4.9937578027465729E-3"/>
                  <c:y val="0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2011-2013'!$O$3:$O$6</c:f>
              <c:numCache>
                <c:formatCode>0.00%</c:formatCode>
                <c:ptCount val="4"/>
                <c:pt idx="0">
                  <c:v>0.10236220472440952</c:v>
                </c:pt>
                <c:pt idx="1">
                  <c:v>0.52230971128608961</c:v>
                </c:pt>
                <c:pt idx="2">
                  <c:v>0.31758530183727068</c:v>
                </c:pt>
                <c:pt idx="3">
                  <c:v>5.7742782152231005E-2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2011-2013'!$P$2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3.3291718684977157E-3"/>
                  <c:y val="-5.766656556098214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cs-CZ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658343736995428E-3"/>
                  <c:y val="-2.8833282780490609E-3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2011-2013'!$P$3:$P$6</c:f>
              <c:numCache>
                <c:formatCode>0.00%</c:formatCode>
                <c:ptCount val="4"/>
                <c:pt idx="0">
                  <c:v>0.11980033277870217</c:v>
                </c:pt>
                <c:pt idx="1">
                  <c:v>0.50915141430948474</c:v>
                </c:pt>
                <c:pt idx="2">
                  <c:v>0.30615640599001692</c:v>
                </c:pt>
                <c:pt idx="3">
                  <c:v>6.4891846921797003E-2</c:v>
                </c:pt>
              </c:numCache>
            </c:numRef>
          </c:val>
        </c:ser>
        <c:dLbls>
          <c:showVal val="1"/>
        </c:dLbls>
        <c:gapWidth val="65"/>
        <c:shape val="cylinder"/>
        <c:axId val="61807616"/>
        <c:axId val="61821696"/>
        <c:axId val="0"/>
      </c:bar3DChart>
      <c:catAx>
        <c:axId val="61807616"/>
        <c:scaling>
          <c:orientation val="minMax"/>
        </c:scaling>
        <c:axPos val="b"/>
        <c:numFmt formatCode="0.00%" sourceLinked="1"/>
        <c:majorTickMark val="none"/>
        <c:tickLblPos val="nextTo"/>
        <c:crossAx val="61821696"/>
        <c:crosses val="autoZero"/>
        <c:auto val="1"/>
        <c:lblAlgn val="ctr"/>
        <c:lblOffset val="100"/>
      </c:catAx>
      <c:valAx>
        <c:axId val="61821696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1807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285E-2"/>
          <c:h val="0.21914430081786715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Grafy!$AR$836:$AR$839</c:f>
              <c:numCache>
                <c:formatCode>0.0%</c:formatCode>
                <c:ptCount val="4"/>
                <c:pt idx="0">
                  <c:v>0.14190687361419071</c:v>
                </c:pt>
                <c:pt idx="1">
                  <c:v>0.62084257206208504</c:v>
                </c:pt>
                <c:pt idx="2">
                  <c:v>0.18847006651884701</c:v>
                </c:pt>
                <c:pt idx="3">
                  <c:v>4.8780487804878141E-2</c:v>
                </c:pt>
              </c:numCache>
            </c:numRef>
          </c:val>
        </c:ser>
        <c:dLbls>
          <c:showVal val="1"/>
        </c:dLbls>
        <c:gapWidth val="46"/>
        <c:shape val="cylinder"/>
        <c:axId val="85207680"/>
        <c:axId val="85213568"/>
        <c:axId val="0"/>
      </c:bar3DChart>
      <c:catAx>
        <c:axId val="85207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213568"/>
        <c:crosses val="autoZero"/>
        <c:auto val="1"/>
        <c:lblAlgn val="ctr"/>
        <c:lblOffset val="100"/>
      </c:catAx>
      <c:valAx>
        <c:axId val="85213568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207680"/>
        <c:crosses val="autoZero"/>
        <c:crossBetween val="between"/>
      </c:valAx>
    </c:plotArea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Grafy!$AS$836:$AS$839</c:f>
              <c:numCache>
                <c:formatCode>0.0%</c:formatCode>
                <c:ptCount val="4"/>
                <c:pt idx="0">
                  <c:v>0.32530120481927755</c:v>
                </c:pt>
                <c:pt idx="1">
                  <c:v>0.61044176706827391</c:v>
                </c:pt>
                <c:pt idx="2">
                  <c:v>4.4176706827309314E-2</c:v>
                </c:pt>
                <c:pt idx="3">
                  <c:v>2.0080321285140583E-2</c:v>
                </c:pt>
              </c:numCache>
            </c:numRef>
          </c:val>
        </c:ser>
        <c:dLbls>
          <c:showVal val="1"/>
        </c:dLbls>
        <c:gapWidth val="46"/>
        <c:shape val="cylinder"/>
        <c:axId val="85252736"/>
        <c:axId val="85131648"/>
        <c:axId val="0"/>
      </c:bar3DChart>
      <c:catAx>
        <c:axId val="852527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131648"/>
        <c:crosses val="autoZero"/>
        <c:auto val="1"/>
        <c:lblAlgn val="ctr"/>
        <c:lblOffset val="100"/>
      </c:catAx>
      <c:valAx>
        <c:axId val="85131648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252736"/>
        <c:crosses val="autoZero"/>
        <c:crossBetween val="between"/>
      </c:valAx>
    </c:plotArea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6.3847989636371685E-2"/>
          <c:y val="3.5060396515082554E-2"/>
          <c:w val="0.93615201036362861"/>
          <c:h val="0.87622387835043458"/>
        </c:manualLayout>
      </c:layout>
      <c:bar3DChart>
        <c:barDir val="col"/>
        <c:grouping val="clustered"/>
        <c:varyColors val="1"/>
        <c:ser>
          <c:idx val="0"/>
          <c:order val="0"/>
          <c:spPr>
            <a:solidFill>
              <a:srgbClr val="0066CC"/>
            </a:solidFill>
          </c:spPr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Grafy!$AT$836:$AT$839</c:f>
              <c:numCache>
                <c:formatCode>0.0%</c:formatCode>
                <c:ptCount val="4"/>
                <c:pt idx="0">
                  <c:v>0.11</c:v>
                </c:pt>
                <c:pt idx="1">
                  <c:v>0.72666666666666668</c:v>
                </c:pt>
                <c:pt idx="2">
                  <c:v>0.14333333333333351</c:v>
                </c:pt>
                <c:pt idx="3">
                  <c:v>2.0000000000000011E-2</c:v>
                </c:pt>
              </c:numCache>
            </c:numRef>
          </c:val>
        </c:ser>
        <c:dLbls>
          <c:showVal val="1"/>
        </c:dLbls>
        <c:gapWidth val="46"/>
        <c:shape val="cylinder"/>
        <c:axId val="85178624"/>
        <c:axId val="85184512"/>
        <c:axId val="0"/>
      </c:bar3DChart>
      <c:catAx>
        <c:axId val="851786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184512"/>
        <c:crosses val="autoZero"/>
        <c:auto val="1"/>
        <c:lblAlgn val="ctr"/>
        <c:lblOffset val="100"/>
      </c:catAx>
      <c:valAx>
        <c:axId val="85184512"/>
        <c:scaling>
          <c:orientation val="minMax"/>
          <c:max val="0.75000000000000133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178624"/>
        <c:crosses val="autoZero"/>
        <c:crossBetween val="between"/>
      </c:valAx>
    </c:plotArea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5.1837901201860784E-2"/>
          <c:y val="3.1443337893011909E-2"/>
          <c:w val="0.93158037046216136"/>
          <c:h val="0.88261330338295707"/>
        </c:manualLayout>
      </c:layout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Grafy!$AU$836:$AU$839</c:f>
              <c:numCache>
                <c:formatCode>0.0%</c:formatCode>
                <c:ptCount val="4"/>
                <c:pt idx="0">
                  <c:v>0.12156862745098054</c:v>
                </c:pt>
                <c:pt idx="1">
                  <c:v>0.65490196078431373</c:v>
                </c:pt>
                <c:pt idx="2">
                  <c:v>0.18823529411764736</c:v>
                </c:pt>
                <c:pt idx="3">
                  <c:v>3.5294117647058851E-2</c:v>
                </c:pt>
              </c:numCache>
            </c:numRef>
          </c:val>
        </c:ser>
        <c:dLbls>
          <c:showVal val="1"/>
        </c:dLbls>
        <c:gapWidth val="46"/>
        <c:shape val="cylinder"/>
        <c:axId val="85301504"/>
        <c:axId val="85303296"/>
        <c:axId val="0"/>
      </c:bar3DChart>
      <c:catAx>
        <c:axId val="853015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303296"/>
        <c:crosses val="autoZero"/>
        <c:auto val="1"/>
        <c:lblAlgn val="ctr"/>
        <c:lblOffset val="100"/>
      </c:catAx>
      <c:valAx>
        <c:axId val="85303296"/>
        <c:scaling>
          <c:orientation val="minMax"/>
          <c:max val="0.70000000000000062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301504"/>
        <c:crosses val="autoZero"/>
        <c:crossBetween val="between"/>
      </c:valAx>
    </c:plotArea>
    <c:plotVisOnly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5.1837907354774865E-2"/>
          <c:y val="3.1942438494488266E-2"/>
          <c:w val="0.93158036234107444"/>
          <c:h val="0.88075002248427481"/>
        </c:manualLayout>
      </c:layout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cs-CZ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Grafy!$AV$836:$AV$839</c:f>
              <c:numCache>
                <c:formatCode>0.0%</c:formatCode>
                <c:ptCount val="4"/>
                <c:pt idx="0">
                  <c:v>0.13478260869565217</c:v>
                </c:pt>
                <c:pt idx="1">
                  <c:v>0.74782608695652175</c:v>
                </c:pt>
                <c:pt idx="2">
                  <c:v>0.10434782608695652</c:v>
                </c:pt>
                <c:pt idx="3">
                  <c:v>1.3043478260869589E-2</c:v>
                </c:pt>
              </c:numCache>
            </c:numRef>
          </c:val>
        </c:ser>
        <c:dLbls>
          <c:showVal val="1"/>
        </c:dLbls>
        <c:gapWidth val="46"/>
        <c:shape val="cylinder"/>
        <c:axId val="85408000"/>
        <c:axId val="85422080"/>
        <c:axId val="0"/>
      </c:bar3DChart>
      <c:catAx>
        <c:axId val="854080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422080"/>
        <c:crosses val="autoZero"/>
        <c:auto val="1"/>
        <c:lblAlgn val="ctr"/>
        <c:lblOffset val="100"/>
      </c:catAx>
      <c:valAx>
        <c:axId val="85422080"/>
        <c:scaling>
          <c:orientation val="minMax"/>
          <c:max val="0.8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408000"/>
        <c:crosses val="autoZero"/>
        <c:crossBetween val="between"/>
      </c:valAx>
    </c:plotArea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>
        <c:manualLayout>
          <c:layoutTarget val="inner"/>
          <c:xMode val="edge"/>
          <c:yMode val="edge"/>
          <c:x val="5.1837907354774865E-2"/>
          <c:y val="3.1942438494488266E-2"/>
          <c:w val="0.93158036234107444"/>
          <c:h val="0.88075002248427481"/>
        </c:manualLayout>
      </c:layout>
      <c:bar3DChart>
        <c:barDir val="col"/>
        <c:grouping val="clustered"/>
        <c:varyColors val="1"/>
        <c:ser>
          <c:idx val="0"/>
          <c:order val="0"/>
          <c:dPt>
            <c:idx val="0"/>
            <c:spPr>
              <a:solidFill>
                <a:srgbClr val="0066CC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CC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9382716049383114E-3"/>
                  <c:y val="-1.7527389133225761E-2"/>
                </c:manualLayout>
              </c:layout>
              <c:showVal val="1"/>
            </c:dLbl>
            <c:dLbl>
              <c:idx val="1"/>
              <c:layout>
                <c:manualLayout>
                  <c:x val="9.8765432098766037E-3"/>
                  <c:y val="-1.7527389133225775E-2"/>
                </c:manualLayout>
              </c:layout>
              <c:showVal val="1"/>
            </c:dLbl>
            <c:dLbl>
              <c:idx val="2"/>
              <c:layout>
                <c:manualLayout>
                  <c:x val="9.8765432098766037E-3"/>
                  <c:y val="-1.5336465491572545E-2"/>
                </c:manualLayout>
              </c:layout>
              <c:showVal val="1"/>
            </c:dLbl>
            <c:dLbl>
              <c:idx val="3"/>
              <c:layout>
                <c:manualLayout>
                  <c:x val="1.4814814814814815E-2"/>
                  <c:y val="-1.7527389133225761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Val val="1"/>
          </c:dLbls>
          <c:cat>
            <c:strRef>
              <c:f>Grafy!$G$836:$G$839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Grafy!$AW$836:$AW$839</c:f>
              <c:numCache>
                <c:formatCode>0.0%</c:formatCode>
                <c:ptCount val="4"/>
                <c:pt idx="0">
                  <c:v>0.13761467889908258</c:v>
                </c:pt>
                <c:pt idx="1">
                  <c:v>0.75688073394495414</c:v>
                </c:pt>
                <c:pt idx="2">
                  <c:v>9.1743119266055009E-2</c:v>
                </c:pt>
                <c:pt idx="3">
                  <c:v>1.3761467889908273E-2</c:v>
                </c:pt>
              </c:numCache>
            </c:numRef>
          </c:val>
        </c:ser>
        <c:dLbls>
          <c:showVal val="1"/>
        </c:dLbls>
        <c:gapWidth val="46"/>
        <c:shape val="cylinder"/>
        <c:axId val="85334272"/>
        <c:axId val="85344256"/>
        <c:axId val="0"/>
      </c:bar3DChart>
      <c:catAx>
        <c:axId val="853342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85344256"/>
        <c:crosses val="autoZero"/>
        <c:auto val="1"/>
        <c:lblAlgn val="ctr"/>
        <c:lblOffset val="100"/>
      </c:catAx>
      <c:valAx>
        <c:axId val="85344256"/>
        <c:scaling>
          <c:orientation val="minMax"/>
          <c:max val="0.8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8533427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2011-2013'!$Q$2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cs-CZ" smtClean="0"/>
                      <a:t>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2011-2013'!$Q$3:$Q$6</c:f>
              <c:numCache>
                <c:formatCode>0.00%</c:formatCode>
                <c:ptCount val="4"/>
                <c:pt idx="0">
                  <c:v>0.12400000000000004</c:v>
                </c:pt>
                <c:pt idx="1">
                  <c:v>0.49200000000000021</c:v>
                </c:pt>
                <c:pt idx="2">
                  <c:v>0.31200000000000017</c:v>
                </c:pt>
                <c:pt idx="3">
                  <c:v>7.1999999999999995E-2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2011-2013'!$R$2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2011-2013'!$R$3:$R$6</c:f>
              <c:numCache>
                <c:formatCode>0.00%</c:formatCode>
                <c:ptCount val="4"/>
                <c:pt idx="0">
                  <c:v>0.1710526315789474</c:v>
                </c:pt>
                <c:pt idx="1">
                  <c:v>0.56578947368421095</c:v>
                </c:pt>
                <c:pt idx="2">
                  <c:v>0.24473684210526336</c:v>
                </c:pt>
                <c:pt idx="3">
                  <c:v>1.8421052631578956E-2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2011-2013'!$S$2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6.658343736995428E-3"/>
                  <c:y val="-2.8833282780491116E-3"/>
                </c:manualLayout>
              </c:layout>
              <c:showVal val="1"/>
            </c:dLbl>
            <c:dLbl>
              <c:idx val="1"/>
              <c:layout>
                <c:manualLayout>
                  <c:x val="6.65834373699542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5</a:t>
                    </a:r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322929671244296E-3"/>
                  <c:y val="2.8833282780491116E-3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2011-2013'!$S$3:$S$6</c:f>
              <c:numCache>
                <c:formatCode>0.00%</c:formatCode>
                <c:ptCount val="4"/>
                <c:pt idx="0">
                  <c:v>0.18456375838926184</c:v>
                </c:pt>
                <c:pt idx="1">
                  <c:v>0.54362416107382561</c:v>
                </c:pt>
                <c:pt idx="2">
                  <c:v>0.22147651006711411</c:v>
                </c:pt>
                <c:pt idx="3">
                  <c:v>5.0335570469798675E-2</c:v>
                </c:pt>
              </c:numCache>
            </c:numRef>
          </c:val>
        </c:ser>
        <c:dLbls>
          <c:showVal val="1"/>
        </c:dLbls>
        <c:gapWidth val="65"/>
        <c:shape val="cylinder"/>
        <c:axId val="61968768"/>
        <c:axId val="61970304"/>
        <c:axId val="0"/>
      </c:bar3DChart>
      <c:catAx>
        <c:axId val="61968768"/>
        <c:scaling>
          <c:orientation val="minMax"/>
        </c:scaling>
        <c:axPos val="b"/>
        <c:numFmt formatCode="0.00%" sourceLinked="1"/>
        <c:majorTickMark val="none"/>
        <c:tickLblPos val="nextTo"/>
        <c:crossAx val="61970304"/>
        <c:crosses val="autoZero"/>
        <c:auto val="1"/>
        <c:lblAlgn val="ctr"/>
        <c:lblOffset val="100"/>
      </c:catAx>
      <c:valAx>
        <c:axId val="61970304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196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2011-2013'!$T$2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2011-2013'!$T$3:$T$6</c:f>
              <c:numCache>
                <c:formatCode>0.00%</c:formatCode>
                <c:ptCount val="4"/>
                <c:pt idx="0">
                  <c:v>6.0000000000000026E-2</c:v>
                </c:pt>
                <c:pt idx="1">
                  <c:v>0.44</c:v>
                </c:pt>
                <c:pt idx="2">
                  <c:v>0.46400000000000002</c:v>
                </c:pt>
                <c:pt idx="3">
                  <c:v>3.5999999999999997E-2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2011-2013'!$U$2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cs-CZ" smtClean="0"/>
                      <a:t>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2011-2013'!$U$3:$U$6</c:f>
              <c:numCache>
                <c:formatCode>0.00%</c:formatCode>
                <c:ptCount val="4"/>
                <c:pt idx="0">
                  <c:v>0.1662269129287598</c:v>
                </c:pt>
                <c:pt idx="1">
                  <c:v>0.49604221635883922</c:v>
                </c:pt>
                <c:pt idx="2">
                  <c:v>0.31134564643799478</c:v>
                </c:pt>
                <c:pt idx="3">
                  <c:v>2.6385224274406347E-2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2011-2013'!$V$2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6.6583437369953924E-3"/>
                  <c:y val="2.8833282780491116E-3"/>
                </c:manualLayout>
              </c:layout>
              <c:showVal val="1"/>
            </c:dLbl>
            <c:dLbl>
              <c:idx val="1"/>
              <c:layout>
                <c:manualLayout>
                  <c:x val="6.6583437369954835E-3"/>
                  <c:y val="-5.7666565560982146E-3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2011-2013'!$V$3:$V$6</c:f>
              <c:numCache>
                <c:formatCode>0.00%</c:formatCode>
                <c:ptCount val="4"/>
                <c:pt idx="0">
                  <c:v>0.11596638655462189</c:v>
                </c:pt>
                <c:pt idx="1">
                  <c:v>0.45042016806722707</c:v>
                </c:pt>
                <c:pt idx="2">
                  <c:v>0.34957983193277337</c:v>
                </c:pt>
                <c:pt idx="3">
                  <c:v>8.403361344537813E-2</c:v>
                </c:pt>
              </c:numCache>
            </c:numRef>
          </c:val>
        </c:ser>
        <c:dLbls>
          <c:showVal val="1"/>
        </c:dLbls>
        <c:gapWidth val="65"/>
        <c:shape val="cylinder"/>
        <c:axId val="61892096"/>
        <c:axId val="61893632"/>
        <c:axId val="0"/>
      </c:bar3DChart>
      <c:catAx>
        <c:axId val="61892096"/>
        <c:scaling>
          <c:orientation val="minMax"/>
        </c:scaling>
        <c:axPos val="b"/>
        <c:numFmt formatCode="0.00%" sourceLinked="1"/>
        <c:majorTickMark val="none"/>
        <c:tickLblPos val="nextTo"/>
        <c:crossAx val="61893632"/>
        <c:crosses val="autoZero"/>
        <c:auto val="1"/>
        <c:lblAlgn val="ctr"/>
        <c:lblOffset val="100"/>
      </c:catAx>
      <c:valAx>
        <c:axId val="6189363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1892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2011-2013'!$W$2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2011-2013'!$W$3:$W$6</c:f>
              <c:numCache>
                <c:formatCode>0.00%</c:formatCode>
                <c:ptCount val="4"/>
                <c:pt idx="0">
                  <c:v>9.2741935483871024E-2</c:v>
                </c:pt>
                <c:pt idx="1">
                  <c:v>0.39919354838709681</c:v>
                </c:pt>
                <c:pt idx="2">
                  <c:v>0.41935483870967777</c:v>
                </c:pt>
                <c:pt idx="3">
                  <c:v>8.8709677419354829E-2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2011-2013'!$X$2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2011-2013'!$X$3:$X$6</c:f>
              <c:numCache>
                <c:formatCode>0.00%</c:formatCode>
                <c:ptCount val="4"/>
                <c:pt idx="0">
                  <c:v>0.16010498687664043</c:v>
                </c:pt>
                <c:pt idx="1">
                  <c:v>0.52755905511811052</c:v>
                </c:pt>
                <c:pt idx="2">
                  <c:v>0.26246719160104987</c:v>
                </c:pt>
                <c:pt idx="3">
                  <c:v>4.7244094488188976E-2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2011-2013'!$Y$2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cs-CZ" smtClean="0"/>
                      <a:t>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2011-2013'!$Y$3:$Y$6</c:f>
              <c:numCache>
                <c:formatCode>0.00%</c:formatCode>
                <c:ptCount val="4"/>
                <c:pt idx="0">
                  <c:v>0.16047297297297297</c:v>
                </c:pt>
                <c:pt idx="1">
                  <c:v>0.54560810810810845</c:v>
                </c:pt>
                <c:pt idx="2">
                  <c:v>0.2381756756756756</c:v>
                </c:pt>
                <c:pt idx="3">
                  <c:v>5.5743243243243298E-2</c:v>
                </c:pt>
              </c:numCache>
            </c:numRef>
          </c:val>
        </c:ser>
        <c:dLbls>
          <c:showVal val="1"/>
        </c:dLbls>
        <c:gapWidth val="65"/>
        <c:shape val="cylinder"/>
        <c:axId val="62093952"/>
        <c:axId val="62108032"/>
        <c:axId val="0"/>
      </c:bar3DChart>
      <c:catAx>
        <c:axId val="62093952"/>
        <c:scaling>
          <c:orientation val="minMax"/>
        </c:scaling>
        <c:axPos val="b"/>
        <c:numFmt formatCode="0.00%" sourceLinked="1"/>
        <c:majorTickMark val="none"/>
        <c:tickLblPos val="nextTo"/>
        <c:crossAx val="62108032"/>
        <c:crosses val="autoZero"/>
        <c:auto val="1"/>
        <c:lblAlgn val="ctr"/>
        <c:lblOffset val="100"/>
      </c:catAx>
      <c:valAx>
        <c:axId val="6210803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09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2011-2013'!$Z$2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cs-CZ" smtClean="0"/>
                      <a:t>1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2011-2013'!$Z$3:$Z$6</c:f>
              <c:numCache>
                <c:formatCode>0.00%</c:formatCode>
                <c:ptCount val="4"/>
                <c:pt idx="0">
                  <c:v>0.24705882352941186</c:v>
                </c:pt>
                <c:pt idx="1">
                  <c:v>0.50588235294117645</c:v>
                </c:pt>
                <c:pt idx="2">
                  <c:v>0.21960784313725498</c:v>
                </c:pt>
                <c:pt idx="3">
                  <c:v>2.7450980392156862E-2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2011-2013'!$AA$2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2011-2013'!$AA$3:$AA$6</c:f>
              <c:numCache>
                <c:formatCode>0.00%</c:formatCode>
                <c:ptCount val="4"/>
                <c:pt idx="0">
                  <c:v>0.32467532467532467</c:v>
                </c:pt>
                <c:pt idx="1">
                  <c:v>0.54285714285714259</c:v>
                </c:pt>
                <c:pt idx="2">
                  <c:v>0.11688311688311689</c:v>
                </c:pt>
                <c:pt idx="3">
                  <c:v>1.5584415584415593E-2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2011-2013'!$AB$2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cs-CZ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cs-CZ" smtClean="0"/>
                      <a:t>2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cs-CZ" smtClean="0"/>
                      <a:t>3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2011-2013'!$AB$3:$AB$6</c:f>
              <c:numCache>
                <c:formatCode>0.00%</c:formatCode>
                <c:ptCount val="4"/>
                <c:pt idx="0">
                  <c:v>0.32558139534883762</c:v>
                </c:pt>
                <c:pt idx="1">
                  <c:v>0.53488372093023218</c:v>
                </c:pt>
                <c:pt idx="2">
                  <c:v>0.11461794019933549</c:v>
                </c:pt>
                <c:pt idx="3">
                  <c:v>2.4916943521594691E-2</c:v>
                </c:pt>
              </c:numCache>
            </c:numRef>
          </c:val>
        </c:ser>
        <c:dLbls>
          <c:showVal val="1"/>
        </c:dLbls>
        <c:gapWidth val="65"/>
        <c:shape val="cylinder"/>
        <c:axId val="62160896"/>
        <c:axId val="62162432"/>
        <c:axId val="0"/>
      </c:bar3DChart>
      <c:catAx>
        <c:axId val="62160896"/>
        <c:scaling>
          <c:orientation val="minMax"/>
        </c:scaling>
        <c:axPos val="b"/>
        <c:numFmt formatCode="0.00%" sourceLinked="1"/>
        <c:majorTickMark val="none"/>
        <c:tickLblPos val="nextTo"/>
        <c:crossAx val="62162432"/>
        <c:crosses val="autoZero"/>
        <c:auto val="1"/>
        <c:lblAlgn val="ctr"/>
        <c:lblOffset val="100"/>
      </c:catAx>
      <c:valAx>
        <c:axId val="62162432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16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5"/>
      <c:rotY val="10"/>
      <c:perspective val="0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'Grafy FNOL NLZP 2011-2013'!$AC$2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cs-CZ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2011-2013'!$AC$3:$AC$6</c:f>
              <c:numCache>
                <c:formatCode>0.00%</c:formatCode>
                <c:ptCount val="4"/>
                <c:pt idx="0">
                  <c:v>0.28346456692913402</c:v>
                </c:pt>
                <c:pt idx="1">
                  <c:v>0.52755905511811052</c:v>
                </c:pt>
                <c:pt idx="2">
                  <c:v>0.13385826771653545</c:v>
                </c:pt>
                <c:pt idx="3">
                  <c:v>5.5118110236220499E-2</c:v>
                </c:pt>
              </c:numCache>
            </c:numRef>
          </c:val>
        </c:ser>
        <c:ser>
          <c:idx val="1"/>
          <c:order val="1"/>
          <c:tx>
            <c:strRef>
              <c:f>'Grafy FNOL NLZP 2011-2013'!$AD$2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2011-2013'!$AD$3:$AD$6</c:f>
              <c:numCache>
                <c:formatCode>0.00%</c:formatCode>
                <c:ptCount val="4"/>
                <c:pt idx="0">
                  <c:v>0.44675324675324674</c:v>
                </c:pt>
                <c:pt idx="1">
                  <c:v>0.4441558441558443</c:v>
                </c:pt>
                <c:pt idx="2">
                  <c:v>9.8701298701298748E-2</c:v>
                </c:pt>
                <c:pt idx="3">
                  <c:v>1.0389610389610391E-2</c:v>
                </c:pt>
              </c:numCache>
            </c:numRef>
          </c:val>
        </c:ser>
        <c:ser>
          <c:idx val="2"/>
          <c:order val="2"/>
          <c:tx>
            <c:strRef>
              <c:f>'Grafy FNOL NLZP 2011-2013'!$AE$2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%" sourceLinked="0"/>
            <c:showVal val="1"/>
          </c:dLbls>
          <c:cat>
            <c:strRef>
              <c:f>'Grafy FNOL NLZP 2011-2013'!$M$3:$M$6</c:f>
              <c:strCache>
                <c:ptCount val="4"/>
                <c:pt idx="0">
                  <c:v>velmi spokojen</c:v>
                </c:pt>
                <c:pt idx="1">
                  <c:v>spokojen</c:v>
                </c:pt>
                <c:pt idx="2">
                  <c:v>nespokojen</c:v>
                </c:pt>
                <c:pt idx="3">
                  <c:v>velmi nespokojen</c:v>
                </c:pt>
              </c:strCache>
            </c:strRef>
          </c:cat>
          <c:val>
            <c:numRef>
              <c:f>'Grafy FNOL NLZP 2011-2013'!$AE$3:$AE$6</c:f>
              <c:numCache>
                <c:formatCode>0.00%</c:formatCode>
                <c:ptCount val="4"/>
                <c:pt idx="0">
                  <c:v>0.3444259567387688</c:v>
                </c:pt>
                <c:pt idx="1">
                  <c:v>0.45757071547420991</c:v>
                </c:pt>
                <c:pt idx="2">
                  <c:v>0.15973377703826963</c:v>
                </c:pt>
                <c:pt idx="3">
                  <c:v>3.8269550748752074E-2</c:v>
                </c:pt>
              </c:numCache>
            </c:numRef>
          </c:val>
        </c:ser>
        <c:dLbls>
          <c:showVal val="1"/>
        </c:dLbls>
        <c:gapWidth val="65"/>
        <c:shape val="cylinder"/>
        <c:axId val="62207104"/>
        <c:axId val="62208640"/>
        <c:axId val="0"/>
      </c:bar3DChart>
      <c:catAx>
        <c:axId val="62207104"/>
        <c:scaling>
          <c:orientation val="minMax"/>
        </c:scaling>
        <c:axPos val="b"/>
        <c:numFmt formatCode="0.00%" sourceLinked="1"/>
        <c:majorTickMark val="none"/>
        <c:tickLblPos val="nextTo"/>
        <c:crossAx val="62208640"/>
        <c:crosses val="autoZero"/>
        <c:auto val="1"/>
        <c:lblAlgn val="ctr"/>
        <c:lblOffset val="100"/>
      </c:catAx>
      <c:valAx>
        <c:axId val="62208640"/>
        <c:scaling>
          <c:orientation val="minMax"/>
          <c:min val="0"/>
        </c:scaling>
        <c:axPos val="l"/>
        <c:numFmt formatCode="0%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220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589936413567761"/>
          <c:y val="0.14017525214389306"/>
          <c:w val="9.324512338579434E-2"/>
          <c:h val="0.21914430081786729"/>
        </c:manualLayout>
      </c:layout>
      <c:overlay val="1"/>
      <c:txPr>
        <a:bodyPr/>
        <a:lstStyle/>
        <a:p>
          <a:pPr>
            <a:defRPr sz="1600"/>
          </a:pPr>
          <a:endParaRPr lang="cs-CZ"/>
        </a:p>
      </c:txPr>
    </c:legend>
    <c:plotVisOnly val="1"/>
  </c:chart>
  <c:txPr>
    <a:bodyPr/>
    <a:lstStyle/>
    <a:p>
      <a:pPr>
        <a:defRPr sz="16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C29D1-264E-41D1-8E06-1284461066B8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D22FF-31F1-43CA-8151-C648E04539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1"/>
            </a:gs>
            <a:gs pos="11000">
              <a:schemeClr val="accent1">
                <a:tint val="44500"/>
                <a:satMod val="160000"/>
              </a:schemeClr>
            </a:gs>
            <a:gs pos="18000">
              <a:schemeClr val="accent1">
                <a:tint val="23500"/>
                <a:satMod val="160000"/>
                <a:alpha val="21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A586C-74AD-4BD5-A079-07F045AC7765}" type="datetimeFigureOut">
              <a:rPr lang="cs-CZ" smtClean="0"/>
              <a:pPr/>
              <a:t>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15F8E-FAF6-4375-988B-5BC0D6BB2E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12066A"/>
                </a:solidFill>
              </a:rPr>
              <a:t>Spokojenost zaměstnanců  FNOL v roce 2013</a:t>
            </a:r>
            <a:endParaRPr lang="cs-CZ" sz="3200" b="1" dirty="0">
              <a:solidFill>
                <a:srgbClr val="12066A"/>
              </a:solidFill>
            </a:endParaRPr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1369368" y="3312567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dirty="0" smtClean="0"/>
              <a:t>Zpracovala: Mgr. Vladimíra Odehnalová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Úroveň a kvalita modernizace vybavení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259632" y="2132856"/>
            <a:ext cx="6400800" cy="1849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      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cs typeface="Arial" pitchFamily="34" charset="0"/>
              </a:rPr>
              <a:t>Vztahy v organizaci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Vztahy v nejbližším pracovním týmu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Vztah s přímým nadřízeným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Celková atmosféra na pracovišti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Vzdělávání, rozvoj, kariérní postup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520" y="620688"/>
            <a:ext cx="8712968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Poskytované možnosti vzdělávání, výcviku a rozvoje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Využití kvalifikace, pracovního potenciálu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Perspektiva pracovního postupu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0" y="213042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práce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12066A"/>
                </a:solidFill>
              </a:rPr>
              <a:t/>
            </a:r>
            <a:br>
              <a:rPr lang="cs-CZ" dirty="0" smtClean="0">
                <a:solidFill>
                  <a:srgbClr val="12066A"/>
                </a:solidFill>
              </a:rPr>
            </a:br>
            <a:r>
              <a:rPr lang="cs-CZ" sz="3600" b="1" dirty="0" smtClean="0">
                <a:solidFill>
                  <a:srgbClr val="12066A"/>
                </a:solidFill>
              </a:rPr>
              <a:t>Demografický popis vzorku respondentů</a:t>
            </a:r>
            <a:br>
              <a:rPr lang="cs-CZ" sz="3600" b="1" dirty="0" smtClean="0">
                <a:solidFill>
                  <a:srgbClr val="12066A"/>
                </a:solidFill>
              </a:rPr>
            </a:br>
            <a:r>
              <a:rPr lang="cs-CZ" sz="3600" b="1" dirty="0" smtClean="0">
                <a:solidFill>
                  <a:srgbClr val="12066A"/>
                </a:solidFill>
              </a:rPr>
              <a:t/>
            </a:r>
            <a:br>
              <a:rPr lang="cs-CZ" sz="36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000" b="1" dirty="0" smtClean="0">
                <a:solidFill>
                  <a:srgbClr val="12066A"/>
                </a:solidFill>
              </a:rPr>
              <a:t/>
            </a:r>
            <a:br>
              <a:rPr lang="cs-CZ" sz="2000" b="1" dirty="0" smtClean="0">
                <a:solidFill>
                  <a:srgbClr val="12066A"/>
                </a:solidFill>
              </a:rPr>
            </a:br>
            <a:r>
              <a:rPr lang="cs-CZ" sz="2200" b="1" dirty="0" smtClean="0">
                <a:solidFill>
                  <a:srgbClr val="12066A"/>
                </a:solidFill>
              </a:rPr>
              <a:t>Dotazníkového šetření spokojenosti zaměstnanců FNOL se zúčastnilo </a:t>
            </a:r>
            <a:r>
              <a:rPr lang="cs-CZ" sz="2200" b="1" i="1" dirty="0" smtClean="0">
                <a:solidFill>
                  <a:schemeClr val="accent1">
                    <a:lumMod val="50000"/>
                  </a:schemeClr>
                </a:solidFill>
              </a:rPr>
              <a:t>792  </a:t>
            </a:r>
            <a:r>
              <a:rPr lang="cs-CZ" sz="2200" b="1" dirty="0" smtClean="0">
                <a:solidFill>
                  <a:srgbClr val="12066A"/>
                </a:solidFill>
              </a:rPr>
              <a:t>zaměstnanců z celkového počtu příslušníků FNOL</a:t>
            </a:r>
            <a:r>
              <a:rPr lang="cs-CZ" sz="5400" b="1" dirty="0" smtClean="0">
                <a:solidFill>
                  <a:srgbClr val="12066A"/>
                </a:solidFill>
              </a:rPr>
              <a:t/>
            </a:r>
            <a:br>
              <a:rPr lang="cs-CZ" sz="5400" b="1" dirty="0" smtClean="0">
                <a:solidFill>
                  <a:srgbClr val="12066A"/>
                </a:solidFill>
              </a:rPr>
            </a:br>
            <a:r>
              <a:rPr lang="cs-CZ" sz="3600" b="1" dirty="0" smtClean="0">
                <a:solidFill>
                  <a:srgbClr val="12066A"/>
                </a:solidFill>
              </a:rPr>
              <a:t/>
            </a:r>
            <a:br>
              <a:rPr lang="cs-CZ" sz="3600" b="1" dirty="0" smtClean="0">
                <a:solidFill>
                  <a:srgbClr val="12066A"/>
                </a:solidFill>
              </a:rPr>
            </a:br>
            <a:endParaRPr lang="cs-CZ" sz="3600" b="1" dirty="0">
              <a:solidFill>
                <a:srgbClr val="1206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20688"/>
            <a:ext cx="91440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Přiměřenost pracovních úkolů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484784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pic>
        <p:nvPicPr>
          <p:cNvPr id="5" name="Obrázek 4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7224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Časový harmonogram dne vzhledem k pracovním úkolům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8" name="Graf 7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Možnost ovlivňovat 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vlastní práci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20688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Míra zodpovědnosti, která se váže k pracovním úkolům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Kompetence, kterými pracovník disponuje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0" y="2276872"/>
            <a:ext cx="9144000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Oblast řízení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7584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Podpora od přímého nadřízeného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92696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Zpětná vazba získávaná od přímého nadřízeného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Běžná organizace práce na pracovišti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Celkové řízení pracoviště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476672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Pracovní zařazení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412776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Školení a poskytované informace k systému řízení kvality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3568" y="20608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Komunikace v organizaci</a:t>
            </a: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62068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Včasnost, přesnost, srozumitelnost, úplnost a otevřenost toku informací na pracovišti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6504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Tok informací od vedení pracoviště k jednotlivým podřízeným prvkům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620688"/>
            <a:ext cx="813244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Tok informací od vedení FNOL k jednotlivým pracovištím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60648"/>
            <a:ext cx="9144000" cy="1152128"/>
          </a:xfrm>
          <a:prstGeom prst="rect">
            <a:avLst/>
          </a:prstGeom>
        </p:spPr>
        <p:txBody>
          <a:bodyPr vert="horz" lIns="72000" tIns="45720" rIns="7200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5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Včasnost, přesnost, srozumitelnost, úplnost a otevřenost toku informací mezi spolupracujícími pracovišti</a:t>
            </a:r>
            <a:endParaRPr kumimoji="0" lang="cs-CZ" sz="25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99592" y="764704"/>
            <a:ext cx="7772400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2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2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32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Motivace, odměňování a bonusový systém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620688"/>
            <a:ext cx="8424936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Platové ohodnocení vzhledem k zastávané pozici 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Provádění hodnocení pracovního výkonu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548680"/>
            <a:ext cx="8424936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Ostatní výhody poskytované zaměstnavatelem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Délka pracovního poměru ve FNOL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5" y="1340768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99592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Způsob udělování mimořádných odměn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Ztotožnění zaměstnanců s organizací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813244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002060"/>
                </a:solidFill>
                <a:latin typeface="Arial" pitchFamily="34" charset="0"/>
                <a:ea typeface="+mj-ea"/>
                <a:cs typeface="+mj-cs"/>
              </a:rPr>
              <a:t>Efektivita hospodaření FNOL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8204448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Zvolená strategie a cíle</a:t>
            </a: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 FNOL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548680"/>
            <a:ext cx="8204448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FNOL jako zaměstnavatel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Nadpis 4"/>
          <p:cNvSpPr txBox="1">
            <a:spLocks/>
          </p:cNvSpPr>
          <p:nvPr/>
        </p:nvSpPr>
        <p:spPr>
          <a:xfrm>
            <a:off x="685800" y="2130425"/>
            <a:ext cx="7772400" cy="12265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Informační systémy organizace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(intranet)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5" y="1556792"/>
          <a:ext cx="784887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Altus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700808"/>
          <a:ext cx="7776863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(NIS 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Medea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827584" y="1628800"/>
          <a:ext cx="77768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(webových stránek FNOL)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827585" y="1700808"/>
          <a:ext cx="770485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548680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Pohlaví respondentů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99592" y="1484784"/>
          <a:ext cx="74168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(PACS)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5" y="1484784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(žádanky QI)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556792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CallAgent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628800"/>
          <a:ext cx="770485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(EFA)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556792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(ekonomický systém QI)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556792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(laboratorní systém </a:t>
            </a:r>
            <a:r>
              <a:rPr lang="cs-CZ" sz="2800" b="1" dirty="0" err="1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OpenLims</a:t>
            </a: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4" y="1700808"/>
          <a:ext cx="770485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5536" y="404664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Funkčnost a efektivita informačního systému (laboratorní systém LIMS)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827585" y="1700808"/>
          <a:ext cx="770485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528" y="548680"/>
            <a:ext cx="8276456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Závěr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700808"/>
            <a:ext cx="8568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b="1" dirty="0" smtClean="0">
                <a:solidFill>
                  <a:srgbClr val="12066A"/>
                </a:solidFill>
              </a:rPr>
              <a:t>Zaměstnanci    FNOL vyjadřují  vysokou spokojenost se vztahy  na pracovišti,  zejména se vztahem s přímým nadřízeným i vztahy v nejbližším pracovním týmu;</a:t>
            </a:r>
          </a:p>
          <a:p>
            <a:pPr algn="just"/>
            <a:r>
              <a:rPr lang="cs-CZ" b="1" dirty="0" smtClean="0">
                <a:solidFill>
                  <a:srgbClr val="12066A"/>
                </a:solidFill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endParaRPr lang="cs-CZ" b="1" dirty="0" smtClean="0">
              <a:solidFill>
                <a:srgbClr val="12066A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b="1" dirty="0" smtClean="0">
                <a:solidFill>
                  <a:srgbClr val="12066A"/>
                </a:solidFill>
              </a:rPr>
              <a:t> Respondenty je také vyjadřována nadprůměrná spokojenost s nabízenými možnostmi vzdělávání, rozvoje i kariérním růstem, s využitím jejich kvalifikace i pracovního potenciálu. Vysoká spokojenost je také vyjadřována s přiměřeností pracovních úkolů, mírou zodpovědnosti, která se váže k pracovním úkolům i kompetencemi, kterými zaměstnanci disponují;</a:t>
            </a:r>
          </a:p>
          <a:p>
            <a:pPr algn="just"/>
            <a:endParaRPr lang="cs-CZ" b="1" dirty="0" smtClean="0">
              <a:solidFill>
                <a:srgbClr val="12066A"/>
              </a:solidFill>
            </a:endParaRPr>
          </a:p>
          <a:p>
            <a:pPr algn="just"/>
            <a:endParaRPr lang="cs-CZ" b="1" dirty="0" smtClean="0">
              <a:solidFill>
                <a:srgbClr val="12066A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b="1" dirty="0" smtClean="0">
                <a:solidFill>
                  <a:srgbClr val="12066A"/>
                </a:solidFill>
              </a:rPr>
              <a:t> Vyšší nespokojenost respondenti vyjádřili s úrovní vybavení pracovního prostředí i úrovní pracovního vybavení. Dále by uvítali zlepšení toku informací od vedení pracoviště k jednotlivým podřízeným prvkům i větší včasnost, přesnost, srozumitelnost, úplnost a otevřenost toku informací na pracovišti. Nejvyšší nespokojenost byla vyjádřena se způsobem udělování mimořádných odměn a zejména platovým ohodnocením vzhledem k zastávané pozici;</a:t>
            </a:r>
          </a:p>
          <a:p>
            <a:pPr algn="just">
              <a:buFont typeface="Arial" pitchFamily="34" charset="0"/>
              <a:buChar char="•"/>
            </a:pPr>
            <a:endParaRPr lang="cs-CZ" b="1" dirty="0">
              <a:solidFill>
                <a:srgbClr val="1206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cs-CZ" b="1" dirty="0" smtClean="0">
                <a:solidFill>
                  <a:srgbClr val="002060"/>
                </a:solidFill>
              </a:rPr>
              <a:t>Děkuji Vám za pozornost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683568" y="2780928"/>
            <a:ext cx="7772400" cy="57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6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Pracovní podmínky a technická vybavenost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7584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+mj-cs"/>
              </a:rPr>
              <a:t>Úroveň vybavení pracovního prostředí</a:t>
            </a:r>
            <a:endParaRPr kumimoji="0" lang="cs-CZ" sz="2800" b="1" i="0" u="none" strike="noStrike" kern="1200" normalizeH="0" baseline="0" noProof="0" dirty="0" smtClean="0">
              <a:solidFill>
                <a:srgbClr val="002060"/>
              </a:solidFill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8" name="Graf 7"/>
          <p:cNvGraphicFramePr/>
          <p:nvPr/>
        </p:nvGraphicFramePr>
        <p:xfrm>
          <a:off x="755576" y="1556792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noProof="0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Stav technického vybavení pracoviště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755576" y="1628800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zadí prezentace FNOL.jpg"/>
          <p:cNvPicPr>
            <a:picLocks noChangeAspect="1"/>
          </p:cNvPicPr>
          <p:nvPr/>
        </p:nvPicPr>
        <p:blipFill>
          <a:blip r:embed="rId2" cstate="print">
            <a:lum bright="-2000"/>
          </a:blip>
          <a:stretch>
            <a:fillRect/>
          </a:stretch>
        </p:blipFill>
        <p:spPr>
          <a:xfrm>
            <a:off x="0" y="6065137"/>
            <a:ext cx="9144000" cy="79286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3568" y="620688"/>
            <a:ext cx="7772400" cy="506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12066A"/>
                </a:solidFill>
                <a:latin typeface="Arial" pitchFamily="34" charset="0"/>
                <a:ea typeface="+mj-ea"/>
                <a:cs typeface="+mj-cs"/>
              </a:rPr>
              <a:t>Úroveň pracovního vybavení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12066A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755576" y="1700808"/>
          <a:ext cx="7629525" cy="440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583</Words>
  <Application>Microsoft Office PowerPoint</Application>
  <PresentationFormat>Předvádění na obrazovce (4:3)</PresentationFormat>
  <Paragraphs>128</Paragraphs>
  <Slides>58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Motiv sady Office</vt:lpstr>
      <vt:lpstr>Spokojenost zaměstnanců  FNOL v roce 2013</vt:lpstr>
      <vt:lpstr> Demografický popis vzorku respondentů       Dotazníkového šetření spokojenosti zaměstnanců FNOL se zúčastnilo 792  zaměstnanců z celkového počtu příslušníků FNOL  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Snímek 44</vt:lpstr>
      <vt:lpstr>Snímek 45</vt:lpstr>
      <vt:lpstr>Snímek 46</vt:lpstr>
      <vt:lpstr>Snímek 47</vt:lpstr>
      <vt:lpstr>Snímek 48</vt:lpstr>
      <vt:lpstr>Snímek 49</vt:lpstr>
      <vt:lpstr>Snímek 50</vt:lpstr>
      <vt:lpstr>Snímek 51</vt:lpstr>
      <vt:lpstr>Snímek 52</vt:lpstr>
      <vt:lpstr>Snímek 53</vt:lpstr>
      <vt:lpstr>Snímek 54</vt:lpstr>
      <vt:lpstr>Snímek 55</vt:lpstr>
      <vt:lpstr>Snímek 56</vt:lpstr>
      <vt:lpstr>Snímek 57</vt:lpstr>
      <vt:lpstr>Snímek 58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63838</dc:creator>
  <cp:lastModifiedBy>63083</cp:lastModifiedBy>
  <cp:revision>64</cp:revision>
  <dcterms:created xsi:type="dcterms:W3CDTF">2014-02-14T10:03:14Z</dcterms:created>
  <dcterms:modified xsi:type="dcterms:W3CDTF">2014-04-03T07:49:24Z</dcterms:modified>
</cp:coreProperties>
</file>