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79" r:id="rId11"/>
    <p:sldId id="278" r:id="rId12"/>
    <p:sldId id="277" r:id="rId13"/>
    <p:sldId id="276" r:id="rId14"/>
    <p:sldId id="275" r:id="rId15"/>
    <p:sldId id="274" r:id="rId16"/>
    <p:sldId id="273" r:id="rId17"/>
    <p:sldId id="272" r:id="rId18"/>
    <p:sldId id="271" r:id="rId19"/>
    <p:sldId id="270" r:id="rId20"/>
    <p:sldId id="269" r:id="rId21"/>
    <p:sldId id="268" r:id="rId22"/>
    <p:sldId id="259" r:id="rId23"/>
    <p:sldId id="294" r:id="rId24"/>
    <p:sldId id="293" r:id="rId25"/>
    <p:sldId id="292" r:id="rId26"/>
    <p:sldId id="291" r:id="rId27"/>
    <p:sldId id="290" r:id="rId28"/>
    <p:sldId id="289" r:id="rId29"/>
    <p:sldId id="288" r:id="rId30"/>
    <p:sldId id="287" r:id="rId31"/>
    <p:sldId id="286" r:id="rId32"/>
    <p:sldId id="285" r:id="rId33"/>
    <p:sldId id="284" r:id="rId34"/>
    <p:sldId id="283" r:id="rId35"/>
    <p:sldId id="282" r:id="rId36"/>
    <p:sldId id="281" r:id="rId37"/>
    <p:sldId id="280" r:id="rId38"/>
    <p:sldId id="301" r:id="rId39"/>
    <p:sldId id="300" r:id="rId40"/>
    <p:sldId id="299" r:id="rId41"/>
    <p:sldId id="298" r:id="rId42"/>
    <p:sldId id="297" r:id="rId43"/>
    <p:sldId id="296" r:id="rId44"/>
    <p:sldId id="295" r:id="rId45"/>
    <p:sldId id="304" r:id="rId46"/>
    <p:sldId id="303" r:id="rId47"/>
    <p:sldId id="302" r:id="rId48"/>
    <p:sldId id="256" r:id="rId49"/>
    <p:sldId id="257" r:id="rId50"/>
    <p:sldId id="305" r:id="rId51"/>
    <p:sldId id="309" r:id="rId52"/>
    <p:sldId id="308" r:id="rId53"/>
    <p:sldId id="307" r:id="rId54"/>
    <p:sldId id="314" r:id="rId55"/>
    <p:sldId id="313" r:id="rId56"/>
    <p:sldId id="312" r:id="rId57"/>
    <p:sldId id="310" r:id="rId58"/>
    <p:sldId id="306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66A0"/>
    <a:srgbClr val="4166B4"/>
    <a:srgbClr val="0066B4"/>
    <a:srgbClr val="508C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9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7.8497457303612822E-2"/>
          <c:y val="1.3433218434614589E-2"/>
          <c:w val="0.91995215528875596"/>
          <c:h val="0.86740264937830069"/>
        </c:manualLayout>
      </c:layout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1.4697441025071286E-2"/>
                  <c:y val="-2.4420363549349237E-2"/>
                </c:manualLayout>
              </c:layout>
              <c:showVal val="1"/>
            </c:dLbl>
            <c:dLbl>
              <c:idx val="1"/>
              <c:layout>
                <c:manualLayout>
                  <c:x val="2.9394882050142591E-3"/>
                  <c:y val="-2.9847111004760288E-2"/>
                </c:manualLayout>
              </c:layout>
              <c:showVal val="1"/>
            </c:dLbl>
            <c:dLbl>
              <c:idx val="2"/>
              <c:layout>
                <c:manualLayout>
                  <c:x val="2.9394882050142591E-3"/>
                  <c:y val="-2.4420363549349237E-2"/>
                </c:manualLayout>
              </c:layout>
              <c:showVal val="1"/>
            </c:dLbl>
            <c:dLbl>
              <c:idx val="3"/>
              <c:layout>
                <c:manualLayout>
                  <c:x val="8.8184646150427891E-3"/>
                  <c:y val="-2.442036354934915E-2"/>
                </c:manualLayout>
              </c:layout>
              <c:showVal val="1"/>
            </c:dLbl>
            <c:dLbl>
              <c:idx val="4"/>
              <c:layout>
                <c:manualLayout>
                  <c:x val="1.1757952820057031E-2"/>
                  <c:y val="-2.7133737277054735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Grafy!$A$836:$A$840</c:f>
              <c:strCache>
                <c:ptCount val="5"/>
                <c:pt idx="0">
                  <c:v>lékař</c:v>
                </c:pt>
                <c:pt idx="1">
                  <c:v>farmaceut</c:v>
                </c:pt>
                <c:pt idx="2">
                  <c:v>NLZP</c:v>
                </c:pt>
                <c:pt idx="3">
                  <c:v>THP</c:v>
                </c:pt>
                <c:pt idx="4">
                  <c:v>dělník</c:v>
                </c:pt>
              </c:strCache>
            </c:strRef>
          </c:cat>
          <c:val>
            <c:numRef>
              <c:f>Grafy!$B$836:$B$840</c:f>
              <c:numCache>
                <c:formatCode>0.0%</c:formatCode>
                <c:ptCount val="5"/>
                <c:pt idx="0">
                  <c:v>0.13282247765006386</c:v>
                </c:pt>
                <c:pt idx="1">
                  <c:v>6.3856960408684594E-3</c:v>
                </c:pt>
                <c:pt idx="2">
                  <c:v>0.77011494252873569</c:v>
                </c:pt>
                <c:pt idx="3">
                  <c:v>8.3014048531290269E-2</c:v>
                </c:pt>
                <c:pt idx="4">
                  <c:v>7.6628352490421452E-3</c:v>
                </c:pt>
              </c:numCache>
            </c:numRef>
          </c:val>
        </c:ser>
        <c:dLbls>
          <c:showVal val="1"/>
        </c:dLbls>
        <c:gapWidth val="46"/>
        <c:shape val="cylinder"/>
        <c:axId val="68439040"/>
        <c:axId val="69202688"/>
        <c:axId val="0"/>
      </c:bar3DChart>
      <c:catAx>
        <c:axId val="68439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69202688"/>
        <c:crosses val="autoZero"/>
        <c:auto val="1"/>
        <c:lblAlgn val="ctr"/>
        <c:lblOffset val="100"/>
      </c:catAx>
      <c:valAx>
        <c:axId val="69202688"/>
        <c:scaling>
          <c:orientation val="minMax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68439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1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88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881E-3"/>
                  <c:y val="-1.53364654915725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cs-CZ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Grafy!$N$836:$N$839</c:f>
              <c:numCache>
                <c:formatCode>0.0%</c:formatCode>
                <c:ptCount val="4"/>
                <c:pt idx="0">
                  <c:v>0.10727969348659019</c:v>
                </c:pt>
                <c:pt idx="1">
                  <c:v>0.56066411238825065</c:v>
                </c:pt>
                <c:pt idx="2">
                  <c:v>0.2669220945083014</c:v>
                </c:pt>
                <c:pt idx="3">
                  <c:v>6.5134099616858232E-2</c:v>
                </c:pt>
              </c:numCache>
            </c:numRef>
          </c:val>
        </c:ser>
        <c:dLbls>
          <c:showVal val="1"/>
        </c:dLbls>
        <c:gapWidth val="46"/>
        <c:shape val="cylinder"/>
        <c:axId val="93045504"/>
        <c:axId val="93047040"/>
        <c:axId val="0"/>
      </c:bar3DChart>
      <c:catAx>
        <c:axId val="930455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047040"/>
        <c:crosses val="autoZero"/>
        <c:auto val="1"/>
        <c:lblAlgn val="ctr"/>
        <c:lblOffset val="100"/>
      </c:catAx>
      <c:valAx>
        <c:axId val="93047040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045504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62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95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951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Grafy!$O$836:$O$839</c:f>
              <c:numCache>
                <c:formatCode>0.0%</c:formatCode>
                <c:ptCount val="4"/>
                <c:pt idx="0">
                  <c:v>0.19949174078780202</c:v>
                </c:pt>
                <c:pt idx="1">
                  <c:v>0.58068614993646606</c:v>
                </c:pt>
                <c:pt idx="2">
                  <c:v>0.17026683608640442</c:v>
                </c:pt>
                <c:pt idx="3">
                  <c:v>4.8284625158831078E-2</c:v>
                </c:pt>
              </c:numCache>
            </c:numRef>
          </c:val>
        </c:ser>
        <c:dLbls>
          <c:showVal val="1"/>
        </c:dLbls>
        <c:gapWidth val="46"/>
        <c:shape val="cylinder"/>
        <c:axId val="92896256"/>
        <c:axId val="92902144"/>
        <c:axId val="0"/>
      </c:bar3DChart>
      <c:catAx>
        <c:axId val="92896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902144"/>
        <c:crosses val="autoZero"/>
        <c:auto val="1"/>
        <c:lblAlgn val="ctr"/>
        <c:lblOffset val="100"/>
      </c:catAx>
      <c:valAx>
        <c:axId val="92902144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896256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62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95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951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Grafy!$P$836:$P$839</c:f>
              <c:numCache>
                <c:formatCode>0.0%</c:formatCode>
                <c:ptCount val="4"/>
                <c:pt idx="0">
                  <c:v>0.19005102040816327</c:v>
                </c:pt>
                <c:pt idx="1">
                  <c:v>0.6428571428571429</c:v>
                </c:pt>
                <c:pt idx="2">
                  <c:v>0.13647959183673486</c:v>
                </c:pt>
                <c:pt idx="3">
                  <c:v>3.0612244897959211E-2</c:v>
                </c:pt>
              </c:numCache>
            </c:numRef>
          </c:val>
        </c:ser>
        <c:dLbls>
          <c:showVal val="1"/>
        </c:dLbls>
        <c:gapWidth val="46"/>
        <c:shape val="cylinder"/>
        <c:axId val="93144576"/>
        <c:axId val="93146112"/>
        <c:axId val="0"/>
      </c:bar3DChart>
      <c:catAx>
        <c:axId val="931445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146112"/>
        <c:crosses val="autoZero"/>
        <c:auto val="1"/>
        <c:lblAlgn val="ctr"/>
        <c:lblOffset val="100"/>
      </c:catAx>
      <c:valAx>
        <c:axId val="93146112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144576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62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95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951E-3"/>
                  <c:y val="-1.53364654915725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cs-CZ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Grafy!$Q$836:$Q$839</c:f>
              <c:numCache>
                <c:formatCode>0.0%</c:formatCode>
                <c:ptCount val="4"/>
                <c:pt idx="0">
                  <c:v>0.125</c:v>
                </c:pt>
                <c:pt idx="1">
                  <c:v>0.61855670103092708</c:v>
                </c:pt>
                <c:pt idx="2">
                  <c:v>0.19072164948453607</c:v>
                </c:pt>
                <c:pt idx="3">
                  <c:v>6.5721649484536099E-2</c:v>
                </c:pt>
              </c:numCache>
            </c:numRef>
          </c:val>
        </c:ser>
        <c:dLbls>
          <c:showVal val="1"/>
        </c:dLbls>
        <c:gapWidth val="46"/>
        <c:shape val="cylinder"/>
        <c:axId val="93188096"/>
        <c:axId val="93189632"/>
        <c:axId val="0"/>
      </c:bar3DChart>
      <c:catAx>
        <c:axId val="931880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189632"/>
        <c:crosses val="autoZero"/>
        <c:auto val="1"/>
        <c:lblAlgn val="ctr"/>
        <c:lblOffset val="100"/>
      </c:catAx>
      <c:valAx>
        <c:axId val="93189632"/>
        <c:scaling>
          <c:orientation val="minMax"/>
          <c:max val="0.65000000000000147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188096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Grafy!$R$836:$R$839</c:f>
              <c:numCache>
                <c:formatCode>0.0%</c:formatCode>
                <c:ptCount val="4"/>
                <c:pt idx="0">
                  <c:v>0.10773130544993671</c:v>
                </c:pt>
                <c:pt idx="1">
                  <c:v>0.68314321926489341</c:v>
                </c:pt>
                <c:pt idx="2">
                  <c:v>0.18124207858048194</c:v>
                </c:pt>
                <c:pt idx="3">
                  <c:v>2.7883396704689534E-2</c:v>
                </c:pt>
              </c:numCache>
            </c:numRef>
          </c:val>
        </c:ser>
        <c:dLbls>
          <c:showVal val="1"/>
        </c:dLbls>
        <c:gapWidth val="46"/>
        <c:shape val="cylinder"/>
        <c:axId val="93112576"/>
        <c:axId val="93114368"/>
        <c:axId val="0"/>
      </c:bar3DChart>
      <c:catAx>
        <c:axId val="931125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114368"/>
        <c:crosses val="autoZero"/>
        <c:auto val="1"/>
        <c:lblAlgn val="ctr"/>
        <c:lblOffset val="100"/>
      </c:catAx>
      <c:valAx>
        <c:axId val="9311436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112576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49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159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159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Grafy!$S$836:$S$839</c:f>
              <c:numCache>
                <c:formatCode>0.0%</c:formatCode>
                <c:ptCount val="4"/>
                <c:pt idx="0">
                  <c:v>9.1836734693877556E-2</c:v>
                </c:pt>
                <c:pt idx="1">
                  <c:v>0.63520408163265307</c:v>
                </c:pt>
                <c:pt idx="2">
                  <c:v>0.23469387755102056</c:v>
                </c:pt>
                <c:pt idx="3">
                  <c:v>3.826530612244898E-2</c:v>
                </c:pt>
              </c:numCache>
            </c:numRef>
          </c:val>
        </c:ser>
        <c:dLbls>
          <c:showVal val="1"/>
        </c:dLbls>
        <c:gapWidth val="46"/>
        <c:shape val="cylinder"/>
        <c:axId val="93274880"/>
        <c:axId val="93276416"/>
        <c:axId val="0"/>
      </c:bar3DChart>
      <c:catAx>
        <c:axId val="932748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276416"/>
        <c:crosses val="autoZero"/>
        <c:auto val="1"/>
        <c:lblAlgn val="ctr"/>
        <c:lblOffset val="100"/>
      </c:catAx>
      <c:valAx>
        <c:axId val="93276416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274880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Grafy!$T$836:$T$839</c:f>
              <c:numCache>
                <c:formatCode>0.0%</c:formatCode>
                <c:ptCount val="4"/>
                <c:pt idx="0">
                  <c:v>9.5419847328244295E-2</c:v>
                </c:pt>
                <c:pt idx="1">
                  <c:v>0.54452926208651453</c:v>
                </c:pt>
                <c:pt idx="2">
                  <c:v>0.3053435114503818</c:v>
                </c:pt>
                <c:pt idx="3">
                  <c:v>5.470737913486011E-2</c:v>
                </c:pt>
              </c:numCache>
            </c:numRef>
          </c:val>
        </c:ser>
        <c:dLbls>
          <c:showVal val="1"/>
        </c:dLbls>
        <c:gapWidth val="46"/>
        <c:shape val="cylinder"/>
        <c:axId val="93314432"/>
        <c:axId val="93336704"/>
        <c:axId val="0"/>
      </c:bar3DChart>
      <c:catAx>
        <c:axId val="93314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336704"/>
        <c:crosses val="autoZero"/>
        <c:auto val="1"/>
        <c:lblAlgn val="ctr"/>
        <c:lblOffset val="100"/>
      </c:catAx>
      <c:valAx>
        <c:axId val="93336704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314432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68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Grafy!$U$836:$U$839</c:f>
              <c:numCache>
                <c:formatCode>0.0%</c:formatCode>
                <c:ptCount val="4"/>
                <c:pt idx="0">
                  <c:v>0.11749680715197965</c:v>
                </c:pt>
                <c:pt idx="1">
                  <c:v>0.68582375478927204</c:v>
                </c:pt>
                <c:pt idx="2">
                  <c:v>0.18007662835249041</c:v>
                </c:pt>
                <c:pt idx="3">
                  <c:v>1.6602809706258014E-2</c:v>
                </c:pt>
              </c:numCache>
            </c:numRef>
          </c:val>
        </c:ser>
        <c:dLbls>
          <c:showVal val="1"/>
        </c:dLbls>
        <c:gapWidth val="46"/>
        <c:shape val="cylinder"/>
        <c:axId val="93386624"/>
        <c:axId val="93388160"/>
        <c:axId val="0"/>
      </c:bar3DChart>
      <c:catAx>
        <c:axId val="933866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388160"/>
        <c:crosses val="autoZero"/>
        <c:auto val="1"/>
        <c:lblAlgn val="ctr"/>
        <c:lblOffset val="100"/>
      </c:catAx>
      <c:valAx>
        <c:axId val="93388160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386624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cs-CZ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Grafy!$V$836:$V$839</c:f>
              <c:numCache>
                <c:formatCode>0.0%</c:formatCode>
                <c:ptCount val="4"/>
                <c:pt idx="0">
                  <c:v>0.12849872773536899</c:v>
                </c:pt>
                <c:pt idx="1">
                  <c:v>0.67684478371501333</c:v>
                </c:pt>
                <c:pt idx="2">
                  <c:v>0.16666666666666666</c:v>
                </c:pt>
                <c:pt idx="3">
                  <c:v>2.7989821882951675E-2</c:v>
                </c:pt>
              </c:numCache>
            </c:numRef>
          </c:val>
        </c:ser>
        <c:dLbls>
          <c:showVal val="1"/>
        </c:dLbls>
        <c:gapWidth val="46"/>
        <c:shape val="cylinder"/>
        <c:axId val="93225344"/>
        <c:axId val="93226880"/>
        <c:axId val="0"/>
      </c:bar3DChart>
      <c:catAx>
        <c:axId val="93225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226880"/>
        <c:crosses val="autoZero"/>
        <c:auto val="1"/>
        <c:lblAlgn val="ctr"/>
        <c:lblOffset val="100"/>
      </c:catAx>
      <c:valAx>
        <c:axId val="93226880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225344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Grafy!$W$836:$W$839</c:f>
              <c:numCache>
                <c:formatCode>0.0%</c:formatCode>
                <c:ptCount val="4"/>
                <c:pt idx="0">
                  <c:v>0.24050632911392422</c:v>
                </c:pt>
                <c:pt idx="1">
                  <c:v>0.47721518987341782</c:v>
                </c:pt>
                <c:pt idx="2">
                  <c:v>0.21139240506329138</c:v>
                </c:pt>
                <c:pt idx="3">
                  <c:v>7.0886075949367133E-2</c:v>
                </c:pt>
              </c:numCache>
            </c:numRef>
          </c:val>
        </c:ser>
        <c:dLbls>
          <c:showVal val="1"/>
        </c:dLbls>
        <c:gapWidth val="46"/>
        <c:shape val="cylinder"/>
        <c:axId val="93473408"/>
        <c:axId val="93475200"/>
        <c:axId val="0"/>
      </c:bar3DChart>
      <c:catAx>
        <c:axId val="934734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475200"/>
        <c:crosses val="autoZero"/>
        <c:auto val="1"/>
        <c:lblAlgn val="ctr"/>
        <c:lblOffset val="100"/>
      </c:catAx>
      <c:valAx>
        <c:axId val="93475200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47340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5.9283802649822597E-3"/>
                  <c:y val="-2.3691397473249193E-2"/>
                </c:manualLayout>
              </c:layout>
              <c:showVal val="1"/>
            </c:dLbl>
            <c:dLbl>
              <c:idx val="1"/>
              <c:layout>
                <c:manualLayout>
                  <c:x val="1.6303045728701223E-2"/>
                  <c:y val="-2.8956152467304642E-2"/>
                </c:manualLayout>
              </c:layout>
              <c:showVal val="1"/>
            </c:dLbl>
            <c:dLbl>
              <c:idx val="2"/>
              <c:layout>
                <c:manualLayout>
                  <c:x val="1.3338855596210101E-2"/>
                  <c:y val="-2.8956152467304642E-2"/>
                </c:manualLayout>
              </c:layout>
              <c:showVal val="1"/>
            </c:dLbl>
            <c:dLbl>
              <c:idx val="3"/>
              <c:layout>
                <c:manualLayout>
                  <c:x val="1.681711098593059E-2"/>
                  <c:y val="-3.2304039186359088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Grafy!$C$836:$C$839</c:f>
              <c:strCache>
                <c:ptCount val="4"/>
                <c:pt idx="0">
                  <c:v>méně než 1 rok</c:v>
                </c:pt>
                <c:pt idx="1">
                  <c:v>1 - 5 let</c:v>
                </c:pt>
                <c:pt idx="2">
                  <c:v>6 - 10 let</c:v>
                </c:pt>
                <c:pt idx="3">
                  <c:v>více jak 10 let</c:v>
                </c:pt>
              </c:strCache>
            </c:strRef>
          </c:cat>
          <c:val>
            <c:numRef>
              <c:f>Grafy!$D$836:$D$839</c:f>
              <c:numCache>
                <c:formatCode>0.0%</c:formatCode>
                <c:ptCount val="4"/>
                <c:pt idx="0">
                  <c:v>3.7131882202304789E-2</c:v>
                </c:pt>
                <c:pt idx="1">
                  <c:v>0.22151088348271464</c:v>
                </c:pt>
                <c:pt idx="2">
                  <c:v>0.16901408450704258</c:v>
                </c:pt>
                <c:pt idx="3">
                  <c:v>0.57234314980793721</c:v>
                </c:pt>
              </c:numCache>
            </c:numRef>
          </c:val>
        </c:ser>
        <c:dLbls>
          <c:showVal val="1"/>
        </c:dLbls>
        <c:gapWidth val="46"/>
        <c:shape val="cylinder"/>
        <c:axId val="92175360"/>
        <c:axId val="92173824"/>
        <c:axId val="0"/>
      </c:bar3DChart>
      <c:valAx>
        <c:axId val="92173824"/>
        <c:scaling>
          <c:orientation val="minMax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175360"/>
        <c:crosses val="autoZero"/>
        <c:crossBetween val="between"/>
      </c:valAx>
      <c:catAx>
        <c:axId val="92175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173824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Grafy!$X$836:$X$839</c:f>
              <c:numCache>
                <c:formatCode>0.0%</c:formatCode>
                <c:ptCount val="4"/>
                <c:pt idx="0">
                  <c:v>0.14012738853503201</c:v>
                </c:pt>
                <c:pt idx="1">
                  <c:v>0.52611464968152866</c:v>
                </c:pt>
                <c:pt idx="2">
                  <c:v>0.25987261146496865</c:v>
                </c:pt>
                <c:pt idx="3">
                  <c:v>7.3885350318471335E-2</c:v>
                </c:pt>
              </c:numCache>
            </c:numRef>
          </c:val>
        </c:ser>
        <c:dLbls>
          <c:showVal val="1"/>
        </c:dLbls>
        <c:gapWidth val="46"/>
        <c:shape val="cylinder"/>
        <c:axId val="93512832"/>
        <c:axId val="93514368"/>
        <c:axId val="0"/>
      </c:bar3DChart>
      <c:catAx>
        <c:axId val="93512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514368"/>
        <c:crosses val="autoZero"/>
        <c:auto val="1"/>
        <c:lblAlgn val="ctr"/>
        <c:lblOffset val="100"/>
      </c:catAx>
      <c:valAx>
        <c:axId val="93514368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512832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Grafy!$Y$836:$Y$839</c:f>
              <c:numCache>
                <c:formatCode>0.0%</c:formatCode>
                <c:ptCount val="4"/>
                <c:pt idx="0">
                  <c:v>9.936305732484077E-2</c:v>
                </c:pt>
                <c:pt idx="1">
                  <c:v>0.61528662420382163</c:v>
                </c:pt>
                <c:pt idx="2">
                  <c:v>0.25222929936305732</c:v>
                </c:pt>
                <c:pt idx="3">
                  <c:v>3.3121019108280254E-2</c:v>
                </c:pt>
              </c:numCache>
            </c:numRef>
          </c:val>
        </c:ser>
        <c:dLbls>
          <c:showVal val="1"/>
        </c:dLbls>
        <c:gapWidth val="46"/>
        <c:shape val="cylinder"/>
        <c:axId val="93507584"/>
        <c:axId val="93439104"/>
        <c:axId val="0"/>
      </c:bar3DChart>
      <c:catAx>
        <c:axId val="935075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439104"/>
        <c:crosses val="autoZero"/>
        <c:auto val="1"/>
        <c:lblAlgn val="ctr"/>
        <c:lblOffset val="100"/>
      </c:catAx>
      <c:valAx>
        <c:axId val="9343910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507584"/>
        <c:crosses val="autoZero"/>
        <c:crossBetween val="between"/>
      </c:valAx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Grafy!$Z$836:$Z$839</c:f>
              <c:numCache>
                <c:formatCode>0.0%</c:formatCode>
                <c:ptCount val="4"/>
                <c:pt idx="0">
                  <c:v>9.936305732484077E-2</c:v>
                </c:pt>
                <c:pt idx="1">
                  <c:v>0.54140127388535031</c:v>
                </c:pt>
                <c:pt idx="2">
                  <c:v>0.27643312101910827</c:v>
                </c:pt>
                <c:pt idx="3">
                  <c:v>8.2802547770700632E-2</c:v>
                </c:pt>
              </c:numCache>
            </c:numRef>
          </c:val>
        </c:ser>
        <c:dLbls>
          <c:showVal val="1"/>
        </c:dLbls>
        <c:gapWidth val="46"/>
        <c:shape val="cylinder"/>
        <c:axId val="93607808"/>
        <c:axId val="93609344"/>
        <c:axId val="0"/>
      </c:bar3DChart>
      <c:catAx>
        <c:axId val="93607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609344"/>
        <c:crosses val="autoZero"/>
        <c:auto val="1"/>
        <c:lblAlgn val="ctr"/>
        <c:lblOffset val="100"/>
      </c:catAx>
      <c:valAx>
        <c:axId val="93609344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607808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Grafy!$AA$836:$AA$839</c:f>
              <c:numCache>
                <c:formatCode>0.0%</c:formatCode>
                <c:ptCount val="4"/>
                <c:pt idx="0">
                  <c:v>0.12062256809338522</c:v>
                </c:pt>
                <c:pt idx="1">
                  <c:v>0.6095979247730221</c:v>
                </c:pt>
                <c:pt idx="2">
                  <c:v>0.23216601815823606</c:v>
                </c:pt>
                <c:pt idx="3">
                  <c:v>3.7613488975356685E-2</c:v>
                </c:pt>
              </c:numCache>
            </c:numRef>
          </c:val>
        </c:ser>
        <c:dLbls>
          <c:showVal val="1"/>
        </c:dLbls>
        <c:gapWidth val="46"/>
        <c:shape val="cylinder"/>
        <c:axId val="93528448"/>
        <c:axId val="93529984"/>
        <c:axId val="0"/>
      </c:bar3DChart>
      <c:catAx>
        <c:axId val="935284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529984"/>
        <c:crosses val="autoZero"/>
        <c:auto val="1"/>
        <c:lblAlgn val="ctr"/>
        <c:lblOffset val="100"/>
      </c:catAx>
      <c:valAx>
        <c:axId val="9352998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528448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31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Grafy!$AB$836:$AB$839</c:f>
              <c:numCache>
                <c:formatCode>0.0%</c:formatCode>
                <c:ptCount val="4"/>
                <c:pt idx="0">
                  <c:v>9.5177664974619422E-2</c:v>
                </c:pt>
                <c:pt idx="1">
                  <c:v>0.52157360406091358</c:v>
                </c:pt>
                <c:pt idx="2">
                  <c:v>0.31725888324873142</c:v>
                </c:pt>
                <c:pt idx="3">
                  <c:v>6.5989847715736044E-2</c:v>
                </c:pt>
              </c:numCache>
            </c:numRef>
          </c:val>
        </c:ser>
        <c:dLbls>
          <c:showVal val="1"/>
        </c:dLbls>
        <c:gapWidth val="46"/>
        <c:shape val="cylinder"/>
        <c:axId val="93555328"/>
        <c:axId val="93581696"/>
        <c:axId val="0"/>
      </c:bar3DChart>
      <c:catAx>
        <c:axId val="935553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581696"/>
        <c:crosses val="autoZero"/>
        <c:auto val="1"/>
        <c:lblAlgn val="ctr"/>
        <c:lblOffset val="100"/>
      </c:catAx>
      <c:valAx>
        <c:axId val="93581696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555328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Grafy!$AC$836:$AC$839</c:f>
              <c:numCache>
                <c:formatCode>0.0%</c:formatCode>
                <c:ptCount val="4"/>
                <c:pt idx="0">
                  <c:v>9.160305343511449E-2</c:v>
                </c:pt>
                <c:pt idx="1">
                  <c:v>0.48982188295165457</c:v>
                </c:pt>
                <c:pt idx="2">
                  <c:v>0.33715012722646354</c:v>
                </c:pt>
                <c:pt idx="3">
                  <c:v>8.1424936386768468E-2</c:v>
                </c:pt>
              </c:numCache>
            </c:numRef>
          </c:val>
        </c:ser>
        <c:dLbls>
          <c:showVal val="1"/>
        </c:dLbls>
        <c:gapWidth val="46"/>
        <c:shape val="cylinder"/>
        <c:axId val="93688960"/>
        <c:axId val="93690496"/>
        <c:axId val="0"/>
      </c:bar3DChart>
      <c:catAx>
        <c:axId val="936889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690496"/>
        <c:crosses val="autoZero"/>
        <c:auto val="1"/>
        <c:lblAlgn val="ctr"/>
        <c:lblOffset val="100"/>
      </c:catAx>
      <c:valAx>
        <c:axId val="93690496"/>
        <c:scaling>
          <c:orientation val="minMax"/>
          <c:max val="0.5500000000000000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688960"/>
        <c:crosses val="autoZero"/>
        <c:crossBetween val="between"/>
      </c:valAx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Grafy!$AD$836:$AD$839</c:f>
              <c:numCache>
                <c:formatCode>0.0%</c:formatCode>
                <c:ptCount val="4"/>
                <c:pt idx="0">
                  <c:v>8.0939947780678867E-2</c:v>
                </c:pt>
                <c:pt idx="1">
                  <c:v>0.62010443864229825</c:v>
                </c:pt>
                <c:pt idx="2">
                  <c:v>0.26892950391644954</c:v>
                </c:pt>
                <c:pt idx="3">
                  <c:v>3.0026109660574438E-2</c:v>
                </c:pt>
              </c:numCache>
            </c:numRef>
          </c:val>
        </c:ser>
        <c:dLbls>
          <c:showVal val="1"/>
        </c:dLbls>
        <c:gapWidth val="46"/>
        <c:shape val="cylinder"/>
        <c:axId val="93793664"/>
        <c:axId val="93807744"/>
        <c:axId val="0"/>
      </c:bar3DChart>
      <c:catAx>
        <c:axId val="93793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807744"/>
        <c:crosses val="autoZero"/>
        <c:auto val="1"/>
        <c:lblAlgn val="ctr"/>
        <c:lblOffset val="100"/>
      </c:catAx>
      <c:valAx>
        <c:axId val="9380774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793664"/>
        <c:crosses val="autoZero"/>
        <c:crossBetween val="between"/>
      </c:val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Grafy!$AE$836:$AE$839</c:f>
              <c:numCache>
                <c:formatCode>0.0%</c:formatCode>
                <c:ptCount val="4"/>
                <c:pt idx="0">
                  <c:v>7.2072072072072071E-2</c:v>
                </c:pt>
                <c:pt idx="1">
                  <c:v>0.61647361647361743</c:v>
                </c:pt>
                <c:pt idx="2">
                  <c:v>0.27027027027027062</c:v>
                </c:pt>
                <c:pt idx="3">
                  <c:v>4.1184041184041183E-2</c:v>
                </c:pt>
              </c:numCache>
            </c:numRef>
          </c:val>
        </c:ser>
        <c:dLbls>
          <c:showVal val="1"/>
        </c:dLbls>
        <c:gapWidth val="46"/>
        <c:shape val="cylinder"/>
        <c:axId val="93722496"/>
        <c:axId val="93724032"/>
        <c:axId val="0"/>
      </c:bar3DChart>
      <c:catAx>
        <c:axId val="937224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724032"/>
        <c:crosses val="autoZero"/>
        <c:auto val="1"/>
        <c:lblAlgn val="ctr"/>
        <c:lblOffset val="100"/>
      </c:catAx>
      <c:valAx>
        <c:axId val="93724032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722496"/>
        <c:crosses val="autoZero"/>
        <c:crossBetween val="between"/>
      </c:valAx>
    </c:plotArea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cs-CZ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Grafy!$AF$836:$AF$839</c:f>
              <c:numCache>
                <c:formatCode>0.0%</c:formatCode>
                <c:ptCount val="4"/>
                <c:pt idx="0">
                  <c:v>7.4873096446700524E-2</c:v>
                </c:pt>
                <c:pt idx="1">
                  <c:v>0.41751269035533023</c:v>
                </c:pt>
                <c:pt idx="2">
                  <c:v>0.34390862944162437</c:v>
                </c:pt>
                <c:pt idx="3">
                  <c:v>0.16370558375634534</c:v>
                </c:pt>
              </c:numCache>
            </c:numRef>
          </c:val>
        </c:ser>
        <c:dLbls>
          <c:showVal val="1"/>
        </c:dLbls>
        <c:gapWidth val="46"/>
        <c:shape val="cylinder"/>
        <c:axId val="93761920"/>
        <c:axId val="93763456"/>
        <c:axId val="0"/>
      </c:bar3DChart>
      <c:catAx>
        <c:axId val="93761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763456"/>
        <c:crosses val="autoZero"/>
        <c:auto val="1"/>
        <c:lblAlgn val="ctr"/>
        <c:lblOffset val="100"/>
      </c:catAx>
      <c:valAx>
        <c:axId val="93763456"/>
        <c:scaling>
          <c:orientation val="minMax"/>
          <c:max val="0.5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761920"/>
        <c:crosses val="autoZero"/>
        <c:crossBetween val="between"/>
        <c:minorUnit val="0.1"/>
      </c:valAx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Grafy!$AG$836:$AG$839</c:f>
              <c:numCache>
                <c:formatCode>0.0%</c:formatCode>
                <c:ptCount val="4"/>
                <c:pt idx="0">
                  <c:v>9.4629156010230267E-2</c:v>
                </c:pt>
                <c:pt idx="1">
                  <c:v>0.53580562659846642</c:v>
                </c:pt>
                <c:pt idx="2">
                  <c:v>0.28772378516624086</c:v>
                </c:pt>
                <c:pt idx="3">
                  <c:v>8.1841432225064001E-2</c:v>
                </c:pt>
              </c:numCache>
            </c:numRef>
          </c:val>
        </c:ser>
        <c:dLbls>
          <c:showVal val="1"/>
        </c:dLbls>
        <c:gapWidth val="46"/>
        <c:shape val="cylinder"/>
        <c:axId val="93878912"/>
        <c:axId val="93888896"/>
        <c:axId val="0"/>
      </c:bar3DChart>
      <c:catAx>
        <c:axId val="93878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888896"/>
        <c:crosses val="autoZero"/>
        <c:auto val="1"/>
        <c:lblAlgn val="ctr"/>
        <c:lblOffset val="100"/>
      </c:catAx>
      <c:valAx>
        <c:axId val="93888896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87891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1.9884796227914427E-2"/>
                  <c:y val="-4.1096443829473528E-2"/>
                </c:manualLayout>
              </c:layout>
              <c:showVal val="1"/>
            </c:dLbl>
            <c:dLbl>
              <c:idx val="1"/>
              <c:layout>
                <c:manualLayout>
                  <c:x val="2.3782785905144238E-2"/>
                  <c:y val="-4.8150584278514506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Grafy!$E$836:$E$837</c:f>
              <c:strCache>
                <c:ptCount val="2"/>
                <c:pt idx="0">
                  <c:v>žena</c:v>
                </c:pt>
                <c:pt idx="1">
                  <c:v>muž</c:v>
                </c:pt>
              </c:strCache>
            </c:strRef>
          </c:cat>
          <c:val>
            <c:numRef>
              <c:f>Grafy!$F$836:$F$837</c:f>
              <c:numCache>
                <c:formatCode>0.0%</c:formatCode>
                <c:ptCount val="2"/>
                <c:pt idx="0">
                  <c:v>0.88235294117647056</c:v>
                </c:pt>
                <c:pt idx="1">
                  <c:v>0.11631016042780748</c:v>
                </c:pt>
              </c:numCache>
            </c:numRef>
          </c:val>
        </c:ser>
        <c:dLbls>
          <c:showVal val="1"/>
        </c:dLbls>
        <c:gapWidth val="75"/>
        <c:shape val="cylinder"/>
        <c:axId val="92205056"/>
        <c:axId val="92206592"/>
        <c:axId val="0"/>
      </c:bar3DChart>
      <c:catAx>
        <c:axId val="922050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206592"/>
        <c:crosses val="autoZero"/>
        <c:auto val="1"/>
        <c:lblAlgn val="ctr"/>
        <c:lblOffset val="100"/>
      </c:catAx>
      <c:valAx>
        <c:axId val="92206592"/>
        <c:scaling>
          <c:orientation val="minMax"/>
          <c:max val="0.95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2050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Grafy!$AH$836:$AH$839</c:f>
              <c:numCache>
                <c:formatCode>0.0%</c:formatCode>
                <c:ptCount val="4"/>
                <c:pt idx="0">
                  <c:v>0.13486005089058525</c:v>
                </c:pt>
                <c:pt idx="1">
                  <c:v>0.52290076335877922</c:v>
                </c:pt>
                <c:pt idx="2">
                  <c:v>0.26717557251908397</c:v>
                </c:pt>
                <c:pt idx="3">
                  <c:v>7.5063613231552237E-2</c:v>
                </c:pt>
              </c:numCache>
            </c:numRef>
          </c:val>
        </c:ser>
        <c:dLbls>
          <c:showVal val="1"/>
        </c:dLbls>
        <c:gapWidth val="46"/>
        <c:shape val="cylinder"/>
        <c:axId val="93922432"/>
        <c:axId val="93923968"/>
        <c:axId val="0"/>
      </c:bar3DChart>
      <c:catAx>
        <c:axId val="93922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3923968"/>
        <c:crosses val="autoZero"/>
        <c:auto val="1"/>
        <c:lblAlgn val="ctr"/>
        <c:lblOffset val="100"/>
      </c:catAx>
      <c:valAx>
        <c:axId val="93923968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922432"/>
        <c:crosses val="autoZero"/>
        <c:crossBetween val="between"/>
      </c:valAx>
    </c:plotArea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31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Grafy!$AI$836:$AI$839</c:f>
              <c:numCache>
                <c:formatCode>0.0%</c:formatCode>
                <c:ptCount val="4"/>
                <c:pt idx="0">
                  <c:v>8.8688946015424208E-2</c:v>
                </c:pt>
                <c:pt idx="1">
                  <c:v>0.40745501285347041</c:v>
                </c:pt>
                <c:pt idx="2">
                  <c:v>0.31876606683804665</c:v>
                </c:pt>
                <c:pt idx="3">
                  <c:v>0.18508997429305912</c:v>
                </c:pt>
              </c:numCache>
            </c:numRef>
          </c:val>
        </c:ser>
        <c:dLbls>
          <c:showVal val="1"/>
        </c:dLbls>
        <c:gapWidth val="46"/>
        <c:shape val="cylinder"/>
        <c:axId val="93994368"/>
        <c:axId val="94000256"/>
        <c:axId val="0"/>
      </c:bar3DChart>
      <c:catAx>
        <c:axId val="939943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000256"/>
        <c:crosses val="autoZero"/>
        <c:auto val="1"/>
        <c:lblAlgn val="ctr"/>
        <c:lblOffset val="100"/>
      </c:catAx>
      <c:valAx>
        <c:axId val="94000256"/>
        <c:scaling>
          <c:orientation val="minMax"/>
          <c:max val="0.5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3994368"/>
        <c:crosses val="autoZero"/>
        <c:crossBetween val="between"/>
        <c:minorUnit val="0.1"/>
      </c:valAx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Grafy!$AJ$836:$AJ$839</c:f>
              <c:numCache>
                <c:formatCode>0.0%</c:formatCode>
                <c:ptCount val="4"/>
                <c:pt idx="0">
                  <c:v>9.1275167785234895E-2</c:v>
                </c:pt>
                <c:pt idx="1">
                  <c:v>0.63758389261744963</c:v>
                </c:pt>
                <c:pt idx="2">
                  <c:v>0.23221476510067121</c:v>
                </c:pt>
                <c:pt idx="3">
                  <c:v>3.8926174496644289E-2</c:v>
                </c:pt>
              </c:numCache>
            </c:numRef>
          </c:val>
        </c:ser>
        <c:dLbls>
          <c:showVal val="1"/>
        </c:dLbls>
        <c:gapWidth val="46"/>
        <c:shape val="cylinder"/>
        <c:axId val="94119808"/>
        <c:axId val="94121344"/>
        <c:axId val="0"/>
      </c:bar3DChart>
      <c:catAx>
        <c:axId val="94119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121344"/>
        <c:crosses val="autoZero"/>
        <c:auto val="1"/>
        <c:lblAlgn val="ctr"/>
        <c:lblOffset val="100"/>
      </c:catAx>
      <c:valAx>
        <c:axId val="9412134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119808"/>
        <c:crosses val="autoZero"/>
        <c:crossBetween val="between"/>
      </c:valAx>
    </c:plotArea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Grafy!$AK$836:$AK$839</c:f>
              <c:numCache>
                <c:formatCode>0.0%</c:formatCode>
                <c:ptCount val="4"/>
                <c:pt idx="0">
                  <c:v>0.1126005361930295</c:v>
                </c:pt>
                <c:pt idx="1">
                  <c:v>0.71581769436997389</c:v>
                </c:pt>
                <c:pt idx="2">
                  <c:v>0.15281501340482587</c:v>
                </c:pt>
                <c:pt idx="3">
                  <c:v>1.876675603217158E-2</c:v>
                </c:pt>
              </c:numCache>
            </c:numRef>
          </c:val>
        </c:ser>
        <c:dLbls>
          <c:showVal val="1"/>
        </c:dLbls>
        <c:gapWidth val="46"/>
        <c:shape val="cylinder"/>
        <c:axId val="94155136"/>
        <c:axId val="94156672"/>
        <c:axId val="0"/>
      </c:bar3DChart>
      <c:catAx>
        <c:axId val="941551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156672"/>
        <c:crosses val="autoZero"/>
        <c:auto val="1"/>
        <c:lblAlgn val="ctr"/>
        <c:lblOffset val="100"/>
      </c:catAx>
      <c:valAx>
        <c:axId val="94156672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155136"/>
        <c:crosses val="autoZero"/>
        <c:crossBetween val="between"/>
      </c:valAx>
    </c:plotArea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cs-CZ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Grafy!$AL$836:$AL$839</c:f>
              <c:numCache>
                <c:formatCode>0.0%</c:formatCode>
                <c:ptCount val="4"/>
                <c:pt idx="0">
                  <c:v>0.17593790426908151</c:v>
                </c:pt>
                <c:pt idx="1">
                  <c:v>0.70633893919792956</c:v>
                </c:pt>
                <c:pt idx="2">
                  <c:v>0.10737386804657187</c:v>
                </c:pt>
                <c:pt idx="3">
                  <c:v>1.034928848641656E-2</c:v>
                </c:pt>
              </c:numCache>
            </c:numRef>
          </c:val>
        </c:ser>
        <c:dLbls>
          <c:showVal val="1"/>
        </c:dLbls>
        <c:gapWidth val="46"/>
        <c:shape val="cylinder"/>
        <c:axId val="94075520"/>
        <c:axId val="94081408"/>
        <c:axId val="0"/>
      </c:bar3DChart>
      <c:catAx>
        <c:axId val="940755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081408"/>
        <c:crosses val="autoZero"/>
        <c:auto val="1"/>
        <c:lblAlgn val="ctr"/>
        <c:lblOffset val="100"/>
      </c:catAx>
      <c:valAx>
        <c:axId val="94081408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075520"/>
        <c:crosses val="autoZero"/>
        <c:crossBetween val="between"/>
      </c:valAx>
    </c:plotArea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Grafy!$AM$836:$AM$839</c:f>
              <c:numCache>
                <c:formatCode>0.0%</c:formatCode>
                <c:ptCount val="4"/>
                <c:pt idx="0">
                  <c:v>0.29023746701846981</c:v>
                </c:pt>
                <c:pt idx="1">
                  <c:v>0.65303430079155678</c:v>
                </c:pt>
                <c:pt idx="2">
                  <c:v>4.8812664907651827E-2</c:v>
                </c:pt>
                <c:pt idx="3">
                  <c:v>7.915567282321909E-3</c:v>
                </c:pt>
              </c:numCache>
            </c:numRef>
          </c:val>
        </c:ser>
        <c:dLbls>
          <c:showVal val="1"/>
        </c:dLbls>
        <c:gapWidth val="46"/>
        <c:shape val="cylinder"/>
        <c:axId val="94188672"/>
        <c:axId val="94190208"/>
        <c:axId val="0"/>
      </c:bar3DChart>
      <c:catAx>
        <c:axId val="941886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190208"/>
        <c:crosses val="autoZero"/>
        <c:auto val="1"/>
        <c:lblAlgn val="ctr"/>
        <c:lblOffset val="100"/>
      </c:catAx>
      <c:valAx>
        <c:axId val="9419020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188672"/>
        <c:crosses val="autoZero"/>
        <c:crossBetween val="between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Grafy!$AN$836:$AN$839</c:f>
              <c:numCache>
                <c:formatCode>0.0%</c:formatCode>
                <c:ptCount val="4"/>
                <c:pt idx="0">
                  <c:v>0.25311203319502085</c:v>
                </c:pt>
                <c:pt idx="1">
                  <c:v>0.64730290456431561</c:v>
                </c:pt>
                <c:pt idx="2">
                  <c:v>8.5753803596127248E-2</c:v>
                </c:pt>
                <c:pt idx="3">
                  <c:v>1.3831258644536668E-2</c:v>
                </c:pt>
              </c:numCache>
            </c:numRef>
          </c:val>
        </c:ser>
        <c:dLbls>
          <c:showVal val="1"/>
        </c:dLbls>
        <c:gapWidth val="46"/>
        <c:shape val="cylinder"/>
        <c:axId val="94227840"/>
        <c:axId val="94237824"/>
        <c:axId val="0"/>
      </c:bar3DChart>
      <c:catAx>
        <c:axId val="94227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237824"/>
        <c:crosses val="autoZero"/>
        <c:auto val="1"/>
        <c:lblAlgn val="ctr"/>
        <c:lblOffset val="100"/>
      </c:catAx>
      <c:valAx>
        <c:axId val="9423782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227840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Grafy!$AO$836:$AO$839</c:f>
              <c:numCache>
                <c:formatCode>0.0%</c:formatCode>
                <c:ptCount val="4"/>
                <c:pt idx="0">
                  <c:v>0.20090634441087632</c:v>
                </c:pt>
                <c:pt idx="1">
                  <c:v>0.63293051359516694</c:v>
                </c:pt>
                <c:pt idx="2">
                  <c:v>0.13897280966767372</c:v>
                </c:pt>
                <c:pt idx="3">
                  <c:v>2.7190332326284015E-2</c:v>
                </c:pt>
              </c:numCache>
            </c:numRef>
          </c:val>
        </c:ser>
        <c:dLbls>
          <c:showVal val="1"/>
        </c:dLbls>
        <c:gapWidth val="46"/>
        <c:shape val="cylinder"/>
        <c:axId val="94349184"/>
        <c:axId val="94350720"/>
        <c:axId val="0"/>
      </c:bar3DChart>
      <c:catAx>
        <c:axId val="94349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350720"/>
        <c:crosses val="autoZero"/>
        <c:auto val="1"/>
        <c:lblAlgn val="ctr"/>
        <c:lblOffset val="100"/>
      </c:catAx>
      <c:valAx>
        <c:axId val="94350720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349184"/>
        <c:crosses val="autoZero"/>
        <c:crossBetween val="between"/>
      </c:valAx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Grafy!$AP$836:$AP$839</c:f>
              <c:numCache>
                <c:formatCode>0.0%</c:formatCode>
                <c:ptCount val="4"/>
                <c:pt idx="0">
                  <c:v>0.20552147239263804</c:v>
                </c:pt>
                <c:pt idx="1">
                  <c:v>0.70245398773006085</c:v>
                </c:pt>
                <c:pt idx="2">
                  <c:v>6.7484662576687116E-2</c:v>
                </c:pt>
                <c:pt idx="3">
                  <c:v>2.4539877300613539E-2</c:v>
                </c:pt>
              </c:numCache>
            </c:numRef>
          </c:val>
        </c:ser>
        <c:dLbls>
          <c:showVal val="1"/>
        </c:dLbls>
        <c:gapWidth val="46"/>
        <c:shape val="cylinder"/>
        <c:axId val="94409088"/>
        <c:axId val="94410624"/>
        <c:axId val="0"/>
      </c:bar3DChart>
      <c:catAx>
        <c:axId val="944090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410624"/>
        <c:crosses val="autoZero"/>
        <c:auto val="1"/>
        <c:lblAlgn val="ctr"/>
        <c:lblOffset val="100"/>
      </c:catAx>
      <c:valAx>
        <c:axId val="94410624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409088"/>
        <c:crosses val="autoZero"/>
        <c:crossBetween val="between"/>
      </c:valAx>
    </c:plotArea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Grafy!$AQ$836:$AQ$839</c:f>
              <c:numCache>
                <c:formatCode>0.0%</c:formatCode>
                <c:ptCount val="4"/>
                <c:pt idx="0">
                  <c:v>0.17940199335548193</c:v>
                </c:pt>
                <c:pt idx="1">
                  <c:v>0.71428571428571463</c:v>
                </c:pt>
                <c:pt idx="2">
                  <c:v>8.9700996677740868E-2</c:v>
                </c:pt>
                <c:pt idx="3">
                  <c:v>1.6611295681063142E-2</c:v>
                </c:pt>
              </c:numCache>
            </c:numRef>
          </c:val>
        </c:ser>
        <c:dLbls>
          <c:showVal val="1"/>
        </c:dLbls>
        <c:gapWidth val="46"/>
        <c:shape val="cylinder"/>
        <c:axId val="94509696"/>
        <c:axId val="94511488"/>
        <c:axId val="0"/>
      </c:bar3DChart>
      <c:catAx>
        <c:axId val="94509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511488"/>
        <c:crosses val="autoZero"/>
        <c:auto val="1"/>
        <c:lblAlgn val="ctr"/>
        <c:lblOffset val="100"/>
      </c:catAx>
      <c:valAx>
        <c:axId val="94511488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50969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2941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794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794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Grafy!$H$836:$H$839</c:f>
              <c:numCache>
                <c:formatCode>0.0%</c:formatCode>
                <c:ptCount val="4"/>
                <c:pt idx="0">
                  <c:v>0.13341804320203332</c:v>
                </c:pt>
                <c:pt idx="1">
                  <c:v>0.49174078780177927</c:v>
                </c:pt>
                <c:pt idx="2">
                  <c:v>0.30876747141041938</c:v>
                </c:pt>
                <c:pt idx="3">
                  <c:v>6.6073697585768781E-2</c:v>
                </c:pt>
              </c:numCache>
            </c:numRef>
          </c:val>
        </c:ser>
        <c:dLbls>
          <c:showVal val="1"/>
        </c:dLbls>
        <c:gapWidth val="46"/>
        <c:shape val="cylinder"/>
        <c:axId val="92633344"/>
        <c:axId val="92643328"/>
        <c:axId val="0"/>
      </c:bar3DChart>
      <c:catAx>
        <c:axId val="92633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643328"/>
        <c:crosses val="autoZero"/>
        <c:auto val="1"/>
        <c:lblAlgn val="ctr"/>
        <c:lblOffset val="100"/>
      </c:catAx>
      <c:valAx>
        <c:axId val="92643328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6333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Grafy!$AR$836:$AR$839</c:f>
              <c:numCache>
                <c:formatCode>0.0%</c:formatCode>
                <c:ptCount val="4"/>
                <c:pt idx="0">
                  <c:v>0.14190687361419071</c:v>
                </c:pt>
                <c:pt idx="1">
                  <c:v>0.62084257206208504</c:v>
                </c:pt>
                <c:pt idx="2">
                  <c:v>0.18847006651884701</c:v>
                </c:pt>
                <c:pt idx="3">
                  <c:v>4.8780487804878141E-2</c:v>
                </c:pt>
              </c:numCache>
            </c:numRef>
          </c:val>
        </c:ser>
        <c:dLbls>
          <c:showVal val="1"/>
        </c:dLbls>
        <c:gapWidth val="46"/>
        <c:shape val="cylinder"/>
        <c:axId val="94565504"/>
        <c:axId val="94567040"/>
        <c:axId val="0"/>
      </c:bar3DChart>
      <c:catAx>
        <c:axId val="945655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567040"/>
        <c:crosses val="autoZero"/>
        <c:auto val="1"/>
        <c:lblAlgn val="ctr"/>
        <c:lblOffset val="100"/>
      </c:catAx>
      <c:valAx>
        <c:axId val="94567040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565504"/>
        <c:crosses val="autoZero"/>
        <c:crossBetween val="between"/>
      </c:valAx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Grafy!$AS$836:$AS$839</c:f>
              <c:numCache>
                <c:formatCode>0.0%</c:formatCode>
                <c:ptCount val="4"/>
                <c:pt idx="0">
                  <c:v>0.32530120481927755</c:v>
                </c:pt>
                <c:pt idx="1">
                  <c:v>0.61044176706827391</c:v>
                </c:pt>
                <c:pt idx="2">
                  <c:v>4.4176706827309314E-2</c:v>
                </c:pt>
                <c:pt idx="3">
                  <c:v>2.0080321285140583E-2</c:v>
                </c:pt>
              </c:numCache>
            </c:numRef>
          </c:val>
        </c:ser>
        <c:dLbls>
          <c:showVal val="1"/>
        </c:dLbls>
        <c:gapWidth val="46"/>
        <c:shape val="cylinder"/>
        <c:axId val="94531584"/>
        <c:axId val="94483584"/>
        <c:axId val="0"/>
      </c:bar3DChart>
      <c:catAx>
        <c:axId val="945315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483584"/>
        <c:crosses val="autoZero"/>
        <c:auto val="1"/>
        <c:lblAlgn val="ctr"/>
        <c:lblOffset val="100"/>
      </c:catAx>
      <c:valAx>
        <c:axId val="9448358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531584"/>
        <c:crosses val="autoZero"/>
        <c:crossBetween val="between"/>
      </c:valAx>
    </c:plotArea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Grafy!$AT$836:$AT$839</c:f>
              <c:numCache>
                <c:formatCode>0.0%</c:formatCode>
                <c:ptCount val="4"/>
                <c:pt idx="0">
                  <c:v>0.11</c:v>
                </c:pt>
                <c:pt idx="1">
                  <c:v>0.72666666666666668</c:v>
                </c:pt>
                <c:pt idx="2">
                  <c:v>0.14333333333333351</c:v>
                </c:pt>
                <c:pt idx="3">
                  <c:v>2.0000000000000011E-2</c:v>
                </c:pt>
              </c:numCache>
            </c:numRef>
          </c:val>
        </c:ser>
        <c:dLbls>
          <c:showVal val="1"/>
        </c:dLbls>
        <c:gapWidth val="46"/>
        <c:shape val="cylinder"/>
        <c:axId val="94726016"/>
        <c:axId val="94727552"/>
        <c:axId val="0"/>
      </c:bar3DChart>
      <c:catAx>
        <c:axId val="947260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727552"/>
        <c:crosses val="autoZero"/>
        <c:auto val="1"/>
        <c:lblAlgn val="ctr"/>
        <c:lblOffset val="100"/>
      </c:catAx>
      <c:valAx>
        <c:axId val="94727552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726016"/>
        <c:crosses val="autoZero"/>
        <c:crossBetween val="between"/>
      </c:valAx>
    </c:plotArea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Grafy!$AU$836:$AU$839</c:f>
              <c:numCache>
                <c:formatCode>0.0%</c:formatCode>
                <c:ptCount val="4"/>
                <c:pt idx="0">
                  <c:v>0.12156862745098054</c:v>
                </c:pt>
                <c:pt idx="1">
                  <c:v>0.65490196078431373</c:v>
                </c:pt>
                <c:pt idx="2">
                  <c:v>0.18823529411764736</c:v>
                </c:pt>
                <c:pt idx="3">
                  <c:v>3.5294117647058851E-2</c:v>
                </c:pt>
              </c:numCache>
            </c:numRef>
          </c:val>
        </c:ser>
        <c:dLbls>
          <c:showVal val="1"/>
        </c:dLbls>
        <c:gapWidth val="46"/>
        <c:shape val="cylinder"/>
        <c:axId val="94773632"/>
        <c:axId val="94775168"/>
        <c:axId val="0"/>
      </c:bar3DChart>
      <c:catAx>
        <c:axId val="947736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775168"/>
        <c:crosses val="autoZero"/>
        <c:auto val="1"/>
        <c:lblAlgn val="ctr"/>
        <c:lblOffset val="100"/>
      </c:catAx>
      <c:valAx>
        <c:axId val="9477516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773632"/>
        <c:crosses val="autoZero"/>
        <c:crossBetween val="between"/>
      </c:valAx>
    </c:plotArea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cs-CZ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Grafy!$AV$836:$AV$839</c:f>
              <c:numCache>
                <c:formatCode>0.0%</c:formatCode>
                <c:ptCount val="4"/>
                <c:pt idx="0">
                  <c:v>0.13478260869565217</c:v>
                </c:pt>
                <c:pt idx="1">
                  <c:v>0.74782608695652175</c:v>
                </c:pt>
                <c:pt idx="2">
                  <c:v>0.10434782608695652</c:v>
                </c:pt>
                <c:pt idx="3">
                  <c:v>1.3043478260869589E-2</c:v>
                </c:pt>
              </c:numCache>
            </c:numRef>
          </c:val>
        </c:ser>
        <c:dLbls>
          <c:showVal val="1"/>
        </c:dLbls>
        <c:gapWidth val="46"/>
        <c:shape val="cylinder"/>
        <c:axId val="94808704"/>
        <c:axId val="94826880"/>
        <c:axId val="0"/>
      </c:bar3DChart>
      <c:catAx>
        <c:axId val="94808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826880"/>
        <c:crosses val="autoZero"/>
        <c:auto val="1"/>
        <c:lblAlgn val="ctr"/>
        <c:lblOffset val="100"/>
      </c:catAx>
      <c:valAx>
        <c:axId val="94826880"/>
        <c:scaling>
          <c:orientation val="minMax"/>
          <c:max val="0.8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808704"/>
        <c:crosses val="autoZero"/>
        <c:crossBetween val="between"/>
      </c:valAx>
    </c:plotArea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Grafy!$AW$836:$AW$839</c:f>
              <c:numCache>
                <c:formatCode>0.0%</c:formatCode>
                <c:ptCount val="4"/>
                <c:pt idx="0">
                  <c:v>0.13761467889908258</c:v>
                </c:pt>
                <c:pt idx="1">
                  <c:v>0.75688073394495414</c:v>
                </c:pt>
                <c:pt idx="2">
                  <c:v>9.1743119266055009E-2</c:v>
                </c:pt>
                <c:pt idx="3">
                  <c:v>1.3761467889908273E-2</c:v>
                </c:pt>
              </c:numCache>
            </c:numRef>
          </c:val>
        </c:ser>
        <c:dLbls>
          <c:showVal val="1"/>
        </c:dLbls>
        <c:gapWidth val="46"/>
        <c:shape val="cylinder"/>
        <c:axId val="94868608"/>
        <c:axId val="94870144"/>
        <c:axId val="0"/>
      </c:bar3DChart>
      <c:catAx>
        <c:axId val="948686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870144"/>
        <c:crosses val="autoZero"/>
        <c:auto val="1"/>
        <c:lblAlgn val="ctr"/>
        <c:lblOffset val="100"/>
      </c:catAx>
      <c:valAx>
        <c:axId val="94870144"/>
        <c:scaling>
          <c:orientation val="minMax"/>
          <c:max val="0.8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486860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2975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846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846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Grafy!$I$836:$I$839</c:f>
              <c:numCache>
                <c:formatCode>0.0%</c:formatCode>
                <c:ptCount val="4"/>
                <c:pt idx="0">
                  <c:v>0.17879948914431706</c:v>
                </c:pt>
                <c:pt idx="1">
                  <c:v>0.55300127713920888</c:v>
                </c:pt>
                <c:pt idx="2">
                  <c:v>0.21966794380587504</c:v>
                </c:pt>
                <c:pt idx="3">
                  <c:v>4.8531289910600316E-2</c:v>
                </c:pt>
              </c:numCache>
            </c:numRef>
          </c:val>
        </c:ser>
        <c:dLbls>
          <c:showVal val="1"/>
        </c:dLbls>
        <c:gapWidth val="46"/>
        <c:shape val="cylinder"/>
        <c:axId val="92807936"/>
        <c:axId val="92809472"/>
        <c:axId val="0"/>
      </c:bar3DChart>
      <c:catAx>
        <c:axId val="928079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809472"/>
        <c:crosses val="autoZero"/>
        <c:auto val="1"/>
        <c:lblAlgn val="ctr"/>
        <c:lblOffset val="100"/>
      </c:catAx>
      <c:valAx>
        <c:axId val="92809472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8079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1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88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881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Grafy!$J$836:$J$839</c:f>
              <c:numCache>
                <c:formatCode>0.0%</c:formatCode>
                <c:ptCount val="4"/>
                <c:pt idx="0">
                  <c:v>0.11636828644501279</c:v>
                </c:pt>
                <c:pt idx="1">
                  <c:v>0.45140664961636828</c:v>
                </c:pt>
                <c:pt idx="2">
                  <c:v>0.34271099744245576</c:v>
                </c:pt>
                <c:pt idx="3">
                  <c:v>8.9514066496163891E-2</c:v>
                </c:pt>
              </c:numCache>
            </c:numRef>
          </c:val>
        </c:ser>
        <c:dLbls>
          <c:showVal val="1"/>
        </c:dLbls>
        <c:gapWidth val="46"/>
        <c:shape val="cylinder"/>
        <c:axId val="92851200"/>
        <c:axId val="92861184"/>
        <c:axId val="0"/>
      </c:bar3DChart>
      <c:catAx>
        <c:axId val="928512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861184"/>
        <c:crosses val="autoZero"/>
        <c:auto val="1"/>
        <c:lblAlgn val="ctr"/>
        <c:lblOffset val="100"/>
      </c:catAx>
      <c:valAx>
        <c:axId val="92861184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8512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2975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846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846E-3"/>
                  <c:y val="-1.53364654915725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cs-CZ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Grafy!$K$836:$K$839</c:f>
              <c:numCache>
                <c:formatCode>0.0%</c:formatCode>
                <c:ptCount val="4"/>
                <c:pt idx="0">
                  <c:v>0.16195372750642689</c:v>
                </c:pt>
                <c:pt idx="1">
                  <c:v>0.53470437017994854</c:v>
                </c:pt>
                <c:pt idx="2">
                  <c:v>0.24035989717223677</c:v>
                </c:pt>
                <c:pt idx="3">
                  <c:v>6.2982005141388256E-2</c:v>
                </c:pt>
              </c:numCache>
            </c:numRef>
          </c:val>
        </c:ser>
        <c:dLbls>
          <c:showVal val="1"/>
        </c:dLbls>
        <c:gapWidth val="46"/>
        <c:shape val="cylinder"/>
        <c:axId val="92771840"/>
        <c:axId val="92773376"/>
        <c:axId val="0"/>
      </c:bar3DChart>
      <c:catAx>
        <c:axId val="92771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773376"/>
        <c:crosses val="autoZero"/>
        <c:auto val="1"/>
        <c:lblAlgn val="ctr"/>
        <c:lblOffset val="100"/>
      </c:catAx>
      <c:valAx>
        <c:axId val="92773376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77184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1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88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881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Grafy!$L$836:$L$839</c:f>
              <c:numCache>
                <c:formatCode>0.0%</c:formatCode>
                <c:ptCount val="4"/>
                <c:pt idx="0">
                  <c:v>0.32065906210392908</c:v>
                </c:pt>
                <c:pt idx="1">
                  <c:v>0.52724968314321963</c:v>
                </c:pt>
                <c:pt idx="2">
                  <c:v>0.12167300380228151</c:v>
                </c:pt>
                <c:pt idx="3">
                  <c:v>3.0418250950570342E-2</c:v>
                </c:pt>
              </c:numCache>
            </c:numRef>
          </c:val>
        </c:ser>
        <c:dLbls>
          <c:showVal val="1"/>
        </c:dLbls>
        <c:gapWidth val="46"/>
        <c:shape val="cylinder"/>
        <c:axId val="92942336"/>
        <c:axId val="92943872"/>
        <c:axId val="0"/>
      </c:bar3DChart>
      <c:catAx>
        <c:axId val="929423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943872"/>
        <c:crosses val="autoZero"/>
        <c:auto val="1"/>
        <c:lblAlgn val="ctr"/>
        <c:lblOffset val="100"/>
      </c:catAx>
      <c:valAx>
        <c:axId val="92943872"/>
        <c:scaling>
          <c:orientation val="minMax"/>
          <c:max val="0.6000000000000006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92942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4.9382716049383062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5951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5951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Grafy!$M$836:$M$839</c:f>
              <c:numCache>
                <c:formatCode>0.0%</c:formatCode>
                <c:ptCount val="4"/>
                <c:pt idx="0">
                  <c:v>0.35114503816793879</c:v>
                </c:pt>
                <c:pt idx="1">
                  <c:v>0.42748091603053467</c:v>
                </c:pt>
                <c:pt idx="2">
                  <c:v>0.16284987277353688</c:v>
                </c:pt>
                <c:pt idx="3">
                  <c:v>5.8524173027989797E-2</c:v>
                </c:pt>
              </c:numCache>
            </c:numRef>
          </c:val>
        </c:ser>
        <c:dLbls>
          <c:showVal val="1"/>
        </c:dLbls>
        <c:gapWidth val="46"/>
        <c:shape val="cylinder"/>
        <c:axId val="92983680"/>
        <c:axId val="92985216"/>
        <c:axId val="0"/>
      </c:bar3DChart>
      <c:catAx>
        <c:axId val="92983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2985216"/>
        <c:crosses val="autoZero"/>
        <c:auto val="1"/>
        <c:lblAlgn val="ctr"/>
        <c:lblOffset val="100"/>
      </c:catAx>
      <c:valAx>
        <c:axId val="92985216"/>
        <c:scaling>
          <c:orientation val="minMax"/>
          <c:max val="0.55000000000000004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9298368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/>
            </a:gs>
            <a:gs pos="11000">
              <a:schemeClr val="accent1">
                <a:tint val="44500"/>
                <a:satMod val="160000"/>
              </a:schemeClr>
            </a:gs>
            <a:gs pos="18000">
              <a:schemeClr val="accent1">
                <a:tint val="23500"/>
                <a:satMod val="160000"/>
                <a:alpha val="2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A586C-74AD-4BD5-A079-07F045AC7765}" type="datetimeFigureOut">
              <a:rPr lang="cs-CZ" smtClean="0"/>
              <a:pPr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12066A"/>
                </a:solidFill>
              </a:rPr>
              <a:t>Spokojenost zaměstnanců  FNOL v roce 2013</a:t>
            </a:r>
            <a:endParaRPr lang="cs-CZ" sz="3200" b="1" dirty="0">
              <a:solidFill>
                <a:srgbClr val="12066A"/>
              </a:solidFill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1369368" y="3312567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Zpracovala: Mgr. Vladimíra Odehnalová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Úroveň a kvalita modernizace vybavení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224643"/>
          <a:ext cx="8424936" cy="4868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259632" y="2132856"/>
            <a:ext cx="6400800" cy="1849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     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cs typeface="Arial" pitchFamily="34" charset="0"/>
              </a:rPr>
              <a:t>Vztahy v organizaci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Vztahy v nejbližším pracovním týmu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graphicFrame>
        <p:nvGraphicFramePr>
          <p:cNvPr id="5" name="Graf 4"/>
          <p:cNvGraphicFramePr/>
          <p:nvPr/>
        </p:nvGraphicFramePr>
        <p:xfrm>
          <a:off x="323528" y="1340768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Vztah s přímým nadřízeným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Celková atmosféra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Vzdělávání, rozvoj, kariérní postup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520" y="620688"/>
            <a:ext cx="871296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Poskytované možnosti vzdělávání, výcviku a rozvoje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628800"/>
          <a:ext cx="842493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Využití kvalifikace, pracovního potenciálu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Perspektiva pracovního postupu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práce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12066A"/>
                </a:solidFill>
              </a:rPr>
              <a:t/>
            </a:r>
            <a:br>
              <a:rPr lang="cs-CZ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>Demografický popis vzorku respondentů</a:t>
            </a:r>
            <a:br>
              <a:rPr lang="cs-CZ" sz="3600" b="1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/>
            </a:r>
            <a:br>
              <a:rPr lang="cs-CZ" sz="36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200" b="1" dirty="0" smtClean="0">
                <a:solidFill>
                  <a:srgbClr val="12066A"/>
                </a:solidFill>
              </a:rPr>
              <a:t>Dotazníkového šetření spokojenosti zaměstnanců FNOL se zúčastnilo 23% </a:t>
            </a:r>
            <a:r>
              <a:rPr lang="cs-CZ" sz="2200" i="1" dirty="0" smtClean="0">
                <a:solidFill>
                  <a:srgbClr val="FF0000"/>
                </a:solidFill>
              </a:rPr>
              <a:t>(792) </a:t>
            </a:r>
            <a:r>
              <a:rPr lang="cs-CZ" sz="2200" b="1" dirty="0" smtClean="0">
                <a:solidFill>
                  <a:srgbClr val="12066A"/>
                </a:solidFill>
              </a:rPr>
              <a:t>zaměstnanců z celkového počtu příslušníků FNOL</a:t>
            </a:r>
            <a:r>
              <a:rPr lang="cs-CZ" sz="5400" b="1" dirty="0" smtClean="0">
                <a:solidFill>
                  <a:srgbClr val="12066A"/>
                </a:solidFill>
              </a:rPr>
              <a:t/>
            </a:r>
            <a:br>
              <a:rPr lang="cs-CZ" sz="5400" b="1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/>
            </a:r>
            <a:br>
              <a:rPr lang="cs-CZ" sz="3600" b="1" dirty="0" smtClean="0">
                <a:solidFill>
                  <a:srgbClr val="12066A"/>
                </a:solidFill>
              </a:rPr>
            </a:br>
            <a:endParaRPr lang="cs-CZ" sz="3600" b="1" dirty="0">
              <a:solidFill>
                <a:srgbClr val="1206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20688"/>
            <a:ext cx="91440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Přiměřenost pracovních úkolů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556792"/>
          <a:ext cx="84249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pic>
        <p:nvPicPr>
          <p:cNvPr id="5" name="Obrázek 4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722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Časový harmonogram dne vzhledem k pracovním úkolům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251520" y="1412776"/>
          <a:ext cx="84969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Možnost ovlivňovat 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vlastní práci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Míra zodpovědnosti, která se váže k pracovním úkolům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772816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Kompetence, kterými pracovník disponuje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0" y="2276872"/>
            <a:ext cx="9144000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Oblast řízení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7584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Podpora od přímého nadřízeného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268760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92696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Zpětná vazba získávaná od přímého nadřízeného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556792"/>
          <a:ext cx="842493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Běžná organizace práce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Celkové řízení pracoviště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476672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Pracovní zařazení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251520" y="141277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Školení a poskytované informace k systému řízení kvality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3568" y="20608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Komunikace v organizaci</a:t>
            </a: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Včasnost, přesnost, srozumitelnost, úplnost a otevřenost toku informací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628800"/>
          <a:ext cx="842493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650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Tok informací od vedení pracoviště k jednotlivým podřízeným prvkům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813244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Tok informací od vedení FNOL k jednotlivým pracovištím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60648"/>
            <a:ext cx="9144000" cy="1152128"/>
          </a:xfrm>
          <a:prstGeom prst="rect">
            <a:avLst/>
          </a:prstGeom>
        </p:spPr>
        <p:txBody>
          <a:bodyPr vert="horz" lIns="72000" tIns="45720" rIns="7200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5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Včasnost, přesnost, srozumitelnost, úplnost a otevřenost toku informací mezi spolupracujícími pracovišti</a:t>
            </a:r>
            <a:endParaRPr kumimoji="0" lang="cs-CZ" sz="25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323528" y="1484784"/>
          <a:ext cx="84249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9592" y="764704"/>
            <a:ext cx="7772400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Motivace, odměňování a bonusový systém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620688"/>
            <a:ext cx="842493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Platové ohodnocení vzhledem k zastávané pozici 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969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Provádění hodnocení pracovního výkonu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42493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548680"/>
            <a:ext cx="842493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Ostatní výhody poskytované zaměstnavatelem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Délka pracovního poměru ve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251520" y="1268760"/>
          <a:ext cx="8568951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9592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Způsob udělování mimořádných odměn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95536" y="1340768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Ztotožnění zaměstnanců s organizací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13244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002060"/>
                </a:solidFill>
                <a:latin typeface="Arial" pitchFamily="34" charset="0"/>
                <a:ea typeface="+mj-ea"/>
                <a:cs typeface="+mj-cs"/>
              </a:rPr>
              <a:t>Efektivita hospodaření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20444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Zvolená strategie a cíle</a:t>
            </a: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20444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FNOL jako zaměstnavatel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12776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Informační systémy organizace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(intranet)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Altus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556792"/>
          <a:ext cx="842493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(NIS 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Medea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323528" y="1556792"/>
          <a:ext cx="84969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(webových stránek FNOL)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323528" y="1556792"/>
          <a:ext cx="842493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Pohlaví respondentů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(PACS)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(žádanky QI)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CallAgent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35292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(EFA)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(ekonomický systém QI)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48478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(laboratorní systém 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OpenLims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556792"/>
          <a:ext cx="842493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(laboratorní systém LIMS)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556792"/>
          <a:ext cx="842493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548680"/>
            <a:ext cx="827645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Závěr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340768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b="1" dirty="0" smtClean="0">
                <a:solidFill>
                  <a:srgbClr val="12066A"/>
                </a:solidFill>
              </a:rPr>
              <a:t>Zaměstnanci    FNOL vyjadřují  vysokou spokojenost se vztahy  na pracovišti,  zejména se vztahem s přímým nadřízeným i vztahy v nejbližším pracovním týmu;</a:t>
            </a:r>
          </a:p>
          <a:p>
            <a:pPr algn="just"/>
            <a:r>
              <a:rPr lang="cs-CZ" b="1" dirty="0" smtClean="0">
                <a:solidFill>
                  <a:srgbClr val="12066A"/>
                </a:solidFill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endParaRPr lang="cs-CZ" b="1" dirty="0" smtClean="0">
              <a:solidFill>
                <a:srgbClr val="12066A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b="1" dirty="0" smtClean="0">
                <a:solidFill>
                  <a:srgbClr val="12066A"/>
                </a:solidFill>
              </a:rPr>
              <a:t> Respondenty je také vyjadřována nadprůměrná spokojenost s nabízenými možnostmi vzdělávání, rozvoje i kariérním růstem, s využitím jejich kvalifikace i pracovního potenciálu. Vysoká spokojenost je také vyjadřována s přiměřeností pracovních úkolů, mírou zodpovědnosti, která se váže k pracovním úkolům i kompetencemi, kterými zaměstnanci disponují;</a:t>
            </a:r>
          </a:p>
          <a:p>
            <a:pPr algn="just"/>
            <a:endParaRPr lang="cs-CZ" b="1" dirty="0" smtClean="0">
              <a:solidFill>
                <a:srgbClr val="12066A"/>
              </a:solidFill>
            </a:endParaRPr>
          </a:p>
          <a:p>
            <a:pPr algn="just"/>
            <a:endParaRPr lang="cs-CZ" b="1" dirty="0" smtClean="0">
              <a:solidFill>
                <a:srgbClr val="12066A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b="1" dirty="0" smtClean="0">
                <a:solidFill>
                  <a:srgbClr val="12066A"/>
                </a:solidFill>
              </a:rPr>
              <a:t> Vyšší nespokojenost respondenti vyjádřili s úrovní vybavení pracovního prostředí i úrovní pracovního vybavení. Dále by uvítali zlepšení toku informací od vedení pracoviště k jednotlivým podřízeným prvkům i větší včasnost, přesnost, srozumitelnost, úplnost a otevřenost toku informací na pracovišti. Nejvyšší nespokojenost byla vyjádřena se způsobem udělování mimořádných odměn a zejména platovým ohodnocením vzhledem k zastávané pozici;</a:t>
            </a:r>
          </a:p>
          <a:p>
            <a:pPr algn="just">
              <a:buFont typeface="Arial" pitchFamily="34" charset="0"/>
              <a:buChar char="•"/>
            </a:pPr>
            <a:endParaRPr lang="cs-CZ" b="1" dirty="0">
              <a:solidFill>
                <a:srgbClr val="1206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cs-CZ" b="1" dirty="0" smtClean="0">
                <a:solidFill>
                  <a:srgbClr val="002060"/>
                </a:solidFill>
              </a:rPr>
              <a:t>Děkuji Vám za pozornost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683568" y="2780928"/>
            <a:ext cx="7772400" cy="57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Pracovní podmínky a technická vybavenost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7584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+mj-cs"/>
              </a:rPr>
              <a:t>Úroveň vybavení pracovního prostředí</a:t>
            </a:r>
            <a:endParaRPr kumimoji="0" lang="cs-CZ" sz="2800" b="1" i="0" u="none" strike="noStrike" kern="1200" normalizeH="0" baseline="0" noProof="0" dirty="0" smtClean="0">
              <a:solidFill>
                <a:srgbClr val="002060"/>
              </a:solidFill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Stav technického vybavení pracoviště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323528" y="1340768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Úroveň pracovního vybavení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323528" y="1197428"/>
          <a:ext cx="8496944" cy="4895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516</Words>
  <Application>Microsoft Office PowerPoint</Application>
  <PresentationFormat>Předvádění na obrazovce (4:3)</PresentationFormat>
  <Paragraphs>104</Paragraphs>
  <Slides>58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Motiv sady Office</vt:lpstr>
      <vt:lpstr>Spokojenost zaměstnanců  FNOL v roce 2013</vt:lpstr>
      <vt:lpstr> Demografický popis vzorku respondentů       Dotazníkového šetření spokojenosti zaměstnanců FNOL se zúčastnilo 23% (792) zaměstnanců z celkového počtu příslušníků FNOL  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  <vt:lpstr>Snímek 45</vt:lpstr>
      <vt:lpstr>Snímek 46</vt:lpstr>
      <vt:lpstr>Snímek 47</vt:lpstr>
      <vt:lpstr>Snímek 48</vt:lpstr>
      <vt:lpstr>Snímek 49</vt:lpstr>
      <vt:lpstr>Snímek 50</vt:lpstr>
      <vt:lpstr>Snímek 51</vt:lpstr>
      <vt:lpstr>Snímek 52</vt:lpstr>
      <vt:lpstr>Snímek 53</vt:lpstr>
      <vt:lpstr>Snímek 54</vt:lpstr>
      <vt:lpstr>Snímek 55</vt:lpstr>
      <vt:lpstr>Snímek 56</vt:lpstr>
      <vt:lpstr>Snímek 57</vt:lpstr>
      <vt:lpstr>Snímek 58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63838</dc:creator>
  <cp:lastModifiedBy>63838</cp:lastModifiedBy>
  <cp:revision>46</cp:revision>
  <dcterms:created xsi:type="dcterms:W3CDTF">2014-02-14T10:03:14Z</dcterms:created>
  <dcterms:modified xsi:type="dcterms:W3CDTF">2014-04-10T06:21:56Z</dcterms:modified>
</cp:coreProperties>
</file>