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0" r:id="rId17"/>
    <p:sldId id="25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nol.loc\shares\community\RHC\44\RHC-IK%20-%20GRAF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nol.loc\shares\community\RHC\44\RHC-IK%20-%20GRAF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pivotSource>
    <c:name>[RHC-IK - GRAF.xls]Průměrná délka hosp.!Kontingenční tabulka 1</c:name>
    <c:fmtId val="2"/>
  </c:pivotSource>
  <c:chart>
    <c:title>
      <c:tx>
        <c:rich>
          <a:bodyPr/>
          <a:lstStyle/>
          <a:p>
            <a:pPr>
              <a:defRPr/>
            </a:pPr>
            <a:r>
              <a:rPr lang="cs-CZ"/>
              <a:t>Průměrná délka</a:t>
            </a:r>
            <a:r>
              <a:rPr lang="cs-CZ" baseline="0"/>
              <a:t> hospitalizace pacienta dle stupně při příjmu a ukončení</a:t>
            </a:r>
            <a:r>
              <a:rPr lang="cs-CZ"/>
              <a:t> </a:t>
            </a:r>
          </a:p>
        </c:rich>
      </c:tx>
      <c:layout/>
      <c:spPr>
        <a:noFill/>
        <a:ln w="25400">
          <a:noFill/>
        </a:ln>
      </c:spPr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</c:pivotFmts>
    <c:plotArea>
      <c:layout>
        <c:manualLayout>
          <c:layoutTarget val="inner"/>
          <c:xMode val="edge"/>
          <c:yMode val="edge"/>
          <c:x val="0.10891273930425512"/>
          <c:y val="0.16461366873595468"/>
          <c:w val="0.89108726069574473"/>
          <c:h val="0.77730345595174943"/>
        </c:manualLayout>
      </c:layout>
      <c:barChart>
        <c:barDir val="col"/>
        <c:grouping val="clustered"/>
        <c:ser>
          <c:idx val="0"/>
          <c:order val="0"/>
          <c:tx>
            <c:strRef>
              <c:f>'Průměrná délka hosp.'!$B$3:$B$4</c:f>
              <c:strCache>
                <c:ptCount val="1"/>
                <c:pt idx="0">
                  <c:v>1</c:v>
                </c:pt>
              </c:strCache>
            </c:strRef>
          </c:tx>
          <c:dLbls>
            <c:txPr>
              <a:bodyPr/>
              <a:lstStyle/>
              <a:p>
                <a:pPr>
                  <a:defRPr/>
                </a:pPr>
                <a:endParaRPr lang="cs-CZ"/>
              </a:p>
            </c:txPr>
            <c:dLblPos val="outEnd"/>
            <c:showVal val="1"/>
          </c:dLbls>
          <c:cat>
            <c:strRef>
              <c:f>'Průměrná délka hosp.'!$A$5:$A$10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'Průměrná délka hosp.'!$B$5:$B$10</c:f>
              <c:numCache>
                <c:formatCode>General</c:formatCode>
                <c:ptCount val="6"/>
                <c:pt idx="0" formatCode="0.0">
                  <c:v>23</c:v>
                </c:pt>
              </c:numCache>
            </c:numRef>
          </c:val>
        </c:ser>
        <c:ser>
          <c:idx val="1"/>
          <c:order val="1"/>
          <c:tx>
            <c:strRef>
              <c:f>'Průměrná délka hosp.'!$C$3:$C$4</c:f>
              <c:strCache>
                <c:ptCount val="1"/>
                <c:pt idx="0">
                  <c:v>2</c:v>
                </c:pt>
              </c:strCache>
            </c:strRef>
          </c:tx>
          <c:dLbls>
            <c:txPr>
              <a:bodyPr/>
              <a:lstStyle/>
              <a:p>
                <a:pPr>
                  <a:defRPr/>
                </a:pPr>
                <a:endParaRPr lang="cs-CZ"/>
              </a:p>
            </c:txPr>
            <c:dLblPos val="outEnd"/>
            <c:showVal val="1"/>
          </c:dLbls>
          <c:cat>
            <c:strRef>
              <c:f>'Průměrná délka hosp.'!$A$5:$A$10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'Průměrná délka hosp.'!$C$5:$C$10</c:f>
              <c:numCache>
                <c:formatCode>General</c:formatCode>
                <c:ptCount val="6"/>
                <c:pt idx="0" formatCode="0.0">
                  <c:v>15.5</c:v>
                </c:pt>
              </c:numCache>
            </c:numRef>
          </c:val>
        </c:ser>
        <c:ser>
          <c:idx val="2"/>
          <c:order val="2"/>
          <c:tx>
            <c:strRef>
              <c:f>'Průměrná délka hosp.'!$D$3:$D$4</c:f>
              <c:strCache>
                <c:ptCount val="1"/>
                <c:pt idx="0">
                  <c:v>3</c:v>
                </c:pt>
              </c:strCache>
            </c:strRef>
          </c:tx>
          <c:dLbls>
            <c:txPr>
              <a:bodyPr/>
              <a:lstStyle/>
              <a:p>
                <a:pPr>
                  <a:defRPr/>
                </a:pPr>
                <a:endParaRPr lang="cs-CZ"/>
              </a:p>
            </c:txPr>
            <c:dLblPos val="outEnd"/>
            <c:showVal val="1"/>
          </c:dLbls>
          <c:cat>
            <c:strRef>
              <c:f>'Průměrná délka hosp.'!$A$5:$A$10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'Průměrná délka hosp.'!$D$5:$D$10</c:f>
              <c:numCache>
                <c:formatCode>0.0</c:formatCode>
                <c:ptCount val="6"/>
                <c:pt idx="0">
                  <c:v>28</c:v>
                </c:pt>
                <c:pt idx="1">
                  <c:v>16.5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'Průměrná délka hosp.'!$E$3:$E$4</c:f>
              <c:strCache>
                <c:ptCount val="1"/>
                <c:pt idx="0">
                  <c:v>4</c:v>
                </c:pt>
              </c:strCache>
            </c:strRef>
          </c:tx>
          <c:dLbls>
            <c:txPr>
              <a:bodyPr/>
              <a:lstStyle/>
              <a:p>
                <a:pPr>
                  <a:defRPr/>
                </a:pPr>
                <a:endParaRPr lang="cs-CZ"/>
              </a:p>
            </c:txPr>
            <c:dLblPos val="outEnd"/>
            <c:showVal val="1"/>
          </c:dLbls>
          <c:cat>
            <c:strRef>
              <c:f>'Průměrná délka hosp.'!$A$5:$A$10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'Průměrná délka hosp.'!$E$5:$E$10</c:f>
              <c:numCache>
                <c:formatCode>0.0</c:formatCode>
                <c:ptCount val="6"/>
                <c:pt idx="0">
                  <c:v>24.428571428571427</c:v>
                </c:pt>
                <c:pt idx="1">
                  <c:v>22.5</c:v>
                </c:pt>
                <c:pt idx="2">
                  <c:v>19.600000000000001</c:v>
                </c:pt>
                <c:pt idx="3">
                  <c:v>16.666666666666668</c:v>
                </c:pt>
              </c:numCache>
            </c:numRef>
          </c:val>
        </c:ser>
        <c:ser>
          <c:idx val="4"/>
          <c:order val="4"/>
          <c:tx>
            <c:strRef>
              <c:f>'Průměrná délka hosp.'!$F$3:$F$4</c:f>
              <c:strCache>
                <c:ptCount val="1"/>
                <c:pt idx="0">
                  <c:v>5</c:v>
                </c:pt>
              </c:strCache>
            </c:strRef>
          </c:tx>
          <c:dLbls>
            <c:txPr>
              <a:bodyPr/>
              <a:lstStyle/>
              <a:p>
                <a:pPr>
                  <a:defRPr/>
                </a:pPr>
                <a:endParaRPr lang="cs-CZ"/>
              </a:p>
            </c:txPr>
            <c:dLblPos val="outEnd"/>
            <c:showVal val="1"/>
          </c:dLbls>
          <c:cat>
            <c:strRef>
              <c:f>'Průměrná délka hosp.'!$A$5:$A$10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'Průměrná délka hosp.'!$F$5:$F$10</c:f>
              <c:numCache>
                <c:formatCode>0.0</c:formatCode>
                <c:ptCount val="6"/>
                <c:pt idx="0">
                  <c:v>21.714285714285726</c:v>
                </c:pt>
                <c:pt idx="1">
                  <c:v>12</c:v>
                </c:pt>
                <c:pt idx="2">
                  <c:v>17.07692307692307</c:v>
                </c:pt>
                <c:pt idx="3">
                  <c:v>16.969696969696969</c:v>
                </c:pt>
                <c:pt idx="4">
                  <c:v>18</c:v>
                </c:pt>
                <c:pt idx="5">
                  <c:v>9</c:v>
                </c:pt>
              </c:numCache>
            </c:numRef>
          </c:val>
        </c:ser>
        <c:ser>
          <c:idx val="5"/>
          <c:order val="5"/>
          <c:tx>
            <c:strRef>
              <c:f>'Průměrná délka hosp.'!$G$3:$G$4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'Průměrná délka hosp.'!$A$5:$A$10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'Průměrná délka hosp.'!$G$5:$G$10</c:f>
              <c:numCache>
                <c:formatCode>0.0</c:formatCode>
                <c:ptCount val="6"/>
                <c:pt idx="0">
                  <c:v>26</c:v>
                </c:pt>
                <c:pt idx="1">
                  <c:v>16</c:v>
                </c:pt>
                <c:pt idx="2">
                  <c:v>17.75</c:v>
                </c:pt>
                <c:pt idx="3">
                  <c:v>12.693069306930694</c:v>
                </c:pt>
                <c:pt idx="4">
                  <c:v>12.133858267716532</c:v>
                </c:pt>
                <c:pt idx="5">
                  <c:v>15.888888888888889</c:v>
                </c:pt>
              </c:numCache>
            </c:numRef>
          </c:val>
        </c:ser>
        <c:gapWidth val="70"/>
        <c:axId val="99756672"/>
        <c:axId val="99767040"/>
      </c:barChart>
      <c:catAx>
        <c:axId val="99756672"/>
        <c:scaling>
          <c:orientation val="minMax"/>
        </c:scaling>
        <c:axPos val="b"/>
        <c:title>
          <c:tx>
            <c:rich>
              <a:bodyPr anchor="t" anchorCtr="0"/>
              <a:lstStyle/>
              <a:p>
                <a:pPr>
                  <a:defRPr/>
                </a:pPr>
                <a:r>
                  <a:rPr lang="cs-CZ" sz="1200"/>
                  <a:t>Stupeň při příjmu pacienta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crossAx val="99767040"/>
        <c:crosses val="autoZero"/>
        <c:lblAlgn val="ctr"/>
        <c:lblOffset val="100"/>
      </c:catAx>
      <c:valAx>
        <c:axId val="997670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1200"/>
                  <a:t>Průměrný</a:t>
                </a:r>
                <a:r>
                  <a:rPr lang="cs-CZ" sz="1200" baseline="0"/>
                  <a:t> počet dnů hospitalizace</a:t>
                </a:r>
                <a:endParaRPr lang="cs-CZ" sz="1200"/>
              </a:p>
            </c:rich>
          </c:tx>
          <c:layout/>
          <c:spPr>
            <a:noFill/>
            <a:ln w="25400">
              <a:noFill/>
            </a:ln>
          </c:spPr>
        </c:title>
        <c:numFmt formatCode="0" sourceLinked="0"/>
        <c:majorTickMark val="none"/>
        <c:tickLblPos val="nextTo"/>
        <c:crossAx val="99756672"/>
        <c:crosses val="autoZero"/>
        <c:crossBetween val="between"/>
      </c:valAx>
    </c:plotArea>
    <c:legend>
      <c:legendPos val="r"/>
      <c:layout/>
      <c:spPr>
        <a:ln w="3175"/>
      </c:sp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pivotSource>
    <c:name>[RHC-IK - GRAF.xls]Počet hosp.pac.!Kontingenční tabulka 1</c:name>
    <c:fmtId val="2"/>
  </c:pivotSource>
  <c:chart>
    <c:title>
      <c:tx>
        <c:rich>
          <a:bodyPr/>
          <a:lstStyle/>
          <a:p>
            <a:pPr>
              <a:defRPr/>
            </a:pPr>
            <a:r>
              <a:rPr lang="cs-CZ" sz="1800" b="1" i="0" baseline="0" dirty="0"/>
              <a:t>Počet hospitalizovaných pacientů dle stupně při příjmu a ukončení</a:t>
            </a:r>
            <a:endParaRPr lang="cs-CZ" dirty="0"/>
          </a:p>
        </c:rich>
      </c:tx>
      <c:layout/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dLblPos val="outEnd"/>
          <c:showVal val="1"/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'Počet hosp.pac.'!$B$3:$B$4</c:f>
              <c:strCache>
                <c:ptCount val="1"/>
                <c:pt idx="0">
                  <c:v>1</c:v>
                </c:pt>
              </c:strCache>
            </c:strRef>
          </c:tx>
          <c:dLbls>
            <c:delete val="1"/>
          </c:dLbls>
          <c:cat>
            <c:strRef>
              <c:f>'Počet hosp.pac.'!$A$5:$A$11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'Počet hosp.pac.'!$B$5:$B$11</c:f>
              <c:numCache>
                <c:formatCode>General</c:formatCode>
                <c:ptCount val="6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'Počet hosp.pac.'!$C$3:$C$4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'Počet hosp.pac.'!$A$5:$A$11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'Počet hosp.pac.'!$C$5:$C$11</c:f>
              <c:numCache>
                <c:formatCode>General</c:formatCode>
                <c:ptCount val="6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'Počet hosp.pac.'!$D$3:$D$4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'Počet hosp.pac.'!$A$5:$A$11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'Počet hosp.pac.'!$D$5:$D$11</c:f>
              <c:numCache>
                <c:formatCode>General</c:formatCode>
                <c:ptCount val="6"/>
                <c:pt idx="0">
                  <c:v>4</c:v>
                </c:pt>
                <c:pt idx="1">
                  <c:v>10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'Počet hosp.pac.'!$E$3:$E$4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'Počet hosp.pac.'!$A$5:$A$11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'Počet hosp.pac.'!$E$5:$E$11</c:f>
              <c:numCache>
                <c:formatCode>General</c:formatCode>
                <c:ptCount val="6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4"/>
          <c:order val="4"/>
          <c:tx>
            <c:strRef>
              <c:f>'Počet hosp.pac.'!$F$3:$F$4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'Počet hosp.pac.'!$A$5:$A$11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'Počet hosp.pac.'!$F$5:$F$11</c:f>
              <c:numCache>
                <c:formatCode>General</c:formatCode>
                <c:ptCount val="6"/>
                <c:pt idx="0">
                  <c:v>7</c:v>
                </c:pt>
                <c:pt idx="1">
                  <c:v>1</c:v>
                </c:pt>
                <c:pt idx="2">
                  <c:v>13</c:v>
                </c:pt>
                <c:pt idx="3">
                  <c:v>33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5"/>
          <c:order val="5"/>
          <c:tx>
            <c:strRef>
              <c:f>'Počet hosp.pac.'!$G$3:$G$4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'Počet hosp.pac.'!$A$5:$A$11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'Počet hosp.pac.'!$G$5:$G$11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12</c:v>
                </c:pt>
                <c:pt idx="3">
                  <c:v>101</c:v>
                </c:pt>
                <c:pt idx="4">
                  <c:v>127</c:v>
                </c:pt>
                <c:pt idx="5">
                  <c:v>9</c:v>
                </c:pt>
              </c:numCache>
            </c:numRef>
          </c:val>
        </c:ser>
        <c:dLbls>
          <c:showVal val="1"/>
        </c:dLbls>
        <c:axId val="99851648"/>
        <c:axId val="99870208"/>
      </c:barChart>
      <c:catAx>
        <c:axId val="998516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Stupeň při příjmu pacienta</a:t>
                </a:r>
              </a:p>
            </c:rich>
          </c:tx>
          <c:layout/>
        </c:title>
        <c:numFmt formatCode="General" sourceLinked="1"/>
        <c:tickLblPos val="nextTo"/>
        <c:crossAx val="99870208"/>
        <c:crosses val="autoZero"/>
        <c:lblAlgn val="ctr"/>
        <c:lblOffset val="100"/>
      </c:catAx>
      <c:valAx>
        <c:axId val="998702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Počet hospitalizovaných pacientů</a:t>
                </a:r>
              </a:p>
            </c:rich>
          </c:tx>
          <c:layout/>
        </c:title>
        <c:numFmt formatCode="General" sourceLinked="1"/>
        <c:tickLblPos val="nextTo"/>
        <c:crossAx val="9985164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5A51-DF6C-4A87-A26D-2CADCC12F72A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FAFB-37EC-4D73-90A0-119287CCA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5A51-DF6C-4A87-A26D-2CADCC12F72A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FAFB-37EC-4D73-90A0-119287CCA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5A51-DF6C-4A87-A26D-2CADCC12F72A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FAFB-37EC-4D73-90A0-119287CCA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5A51-DF6C-4A87-A26D-2CADCC12F72A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FAFB-37EC-4D73-90A0-119287CCA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5A51-DF6C-4A87-A26D-2CADCC12F72A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FAFB-37EC-4D73-90A0-119287CCA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5A51-DF6C-4A87-A26D-2CADCC12F72A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FAFB-37EC-4D73-90A0-119287CCA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5A51-DF6C-4A87-A26D-2CADCC12F72A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FAFB-37EC-4D73-90A0-119287CCA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5A51-DF6C-4A87-A26D-2CADCC12F72A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FAFB-37EC-4D73-90A0-119287CCA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5A51-DF6C-4A87-A26D-2CADCC12F72A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FAFB-37EC-4D73-90A0-119287CCA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5A51-DF6C-4A87-A26D-2CADCC12F72A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FAFB-37EC-4D73-90A0-119287CCA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5A51-DF6C-4A87-A26D-2CADCC12F72A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FAFB-37EC-4D73-90A0-119287CCA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D5A51-DF6C-4A87-A26D-2CADCC12F72A}" type="datetimeFigureOut">
              <a:rPr lang="cs-CZ" smtClean="0"/>
              <a:pPr/>
              <a:t>19.6.2015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0FAFB-37EC-4D73-90A0-119287CCA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FAC – klinické hodnocení chůze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Oddělení rehabilitace 2014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7747" t="24235" r="35406" b="27532"/>
          <a:stretch>
            <a:fillRect/>
          </a:stretch>
        </p:blipFill>
        <p:spPr bwMode="auto">
          <a:xfrm>
            <a:off x="611560" y="908720"/>
            <a:ext cx="792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4794" t="25219" r="36883" b="17688"/>
          <a:stretch>
            <a:fillRect/>
          </a:stretch>
        </p:blipFill>
        <p:spPr bwMode="auto">
          <a:xfrm>
            <a:off x="827584" y="836712"/>
            <a:ext cx="6864828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4055" t="25219" r="18426" b="8829"/>
          <a:stretch>
            <a:fillRect/>
          </a:stretch>
        </p:blipFill>
        <p:spPr bwMode="auto">
          <a:xfrm>
            <a:off x="611560" y="908720"/>
            <a:ext cx="75608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4794" t="25219" r="32453" b="16704"/>
          <a:stretch>
            <a:fillRect/>
          </a:stretch>
        </p:blipFill>
        <p:spPr bwMode="auto">
          <a:xfrm>
            <a:off x="467544" y="260648"/>
            <a:ext cx="8298305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4794" t="25219" r="22118" b="15719"/>
          <a:stretch>
            <a:fillRect/>
          </a:stretch>
        </p:blipFill>
        <p:spPr bwMode="auto">
          <a:xfrm>
            <a:off x="899592" y="980728"/>
            <a:ext cx="7722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4794" t="26204" r="19165" b="18672"/>
          <a:stretch>
            <a:fillRect/>
          </a:stretch>
        </p:blipFill>
        <p:spPr bwMode="auto">
          <a:xfrm>
            <a:off x="611560" y="908720"/>
            <a:ext cx="8082376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251520" y="116632"/>
          <a:ext cx="835292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Závěrem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1115616" y="1844824"/>
          <a:ext cx="748883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FAC - </a:t>
            </a:r>
            <a:r>
              <a:rPr lang="cs-CZ" sz="4000" dirty="0" err="1"/>
              <a:t>Functional</a:t>
            </a:r>
            <a:r>
              <a:rPr lang="cs-CZ" sz="4000" dirty="0"/>
              <a:t> </a:t>
            </a:r>
            <a:r>
              <a:rPr lang="cs-CZ" sz="4000" dirty="0" err="1"/>
              <a:t>Ambulation</a:t>
            </a:r>
            <a:r>
              <a:rPr lang="cs-CZ" sz="4000" dirty="0"/>
              <a:t> </a:t>
            </a:r>
            <a:r>
              <a:rPr lang="cs-CZ" sz="4000" dirty="0" err="1"/>
              <a:t>Classification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dirty="0" smtClean="0"/>
              <a:t>Definice</a:t>
            </a:r>
            <a:endParaRPr lang="cs-CZ" dirty="0"/>
          </a:p>
          <a:p>
            <a:pPr lvl="0"/>
            <a:r>
              <a:rPr lang="cs-CZ" sz="4200" u="sng" dirty="0"/>
              <a:t>Chůze:</a:t>
            </a:r>
            <a:r>
              <a:rPr lang="cs-CZ" sz="4200" dirty="0"/>
              <a:t> Pacient schopen ujít alespoň 10 kroků mimo bradla (oporu) s dohledem nebo asistencí pouze jedné osoby. Může používat pomůcky k chůzi (berle, chodítko atd.)</a:t>
            </a:r>
          </a:p>
          <a:p>
            <a:pPr lvl="0"/>
            <a:r>
              <a:rPr lang="cs-CZ" sz="4200" u="sng" dirty="0"/>
              <a:t>Rovný povrch: </a:t>
            </a:r>
            <a:r>
              <a:rPr lang="cs-CZ" sz="4200" dirty="0"/>
              <a:t>dlaždice, koberce, dlažba</a:t>
            </a:r>
          </a:p>
          <a:p>
            <a:pPr lvl="0"/>
            <a:r>
              <a:rPr lang="cs-CZ" sz="4200" u="sng" dirty="0"/>
              <a:t>Nerovný povrch: </a:t>
            </a:r>
            <a:r>
              <a:rPr lang="cs-CZ" sz="4200" dirty="0"/>
              <a:t>tráva, štěrk, sníh</a:t>
            </a:r>
          </a:p>
          <a:p>
            <a:pPr lvl="0"/>
            <a:r>
              <a:rPr lang="cs-CZ" sz="4200" u="sng" dirty="0"/>
              <a:t>Schody:</a:t>
            </a:r>
            <a:r>
              <a:rPr lang="cs-CZ" sz="4200" dirty="0"/>
              <a:t> Nejméně 7 schodů nahoru i dolů (lze použít zábradlí)</a:t>
            </a:r>
          </a:p>
          <a:p>
            <a:pPr lvl="0"/>
            <a:r>
              <a:rPr lang="cs-CZ" sz="4200" u="sng" dirty="0"/>
              <a:t>Supervize (dohled, kontrola): </a:t>
            </a:r>
            <a:r>
              <a:rPr lang="cs-CZ" sz="4200" dirty="0"/>
              <a:t>pacient je schopný jít bez manuálního kontaktu další osoby ale pro bezpečnost potřebuje dozor jedné osoby. Důvodem může být např. kognitivní porucha, kardiovaskulární onemocnění atd. </a:t>
            </a:r>
          </a:p>
          <a:p>
            <a:pPr lvl="0"/>
            <a:r>
              <a:rPr lang="cs-CZ" sz="4200" u="sng" dirty="0"/>
              <a:t>Fyzická asistence – I: </a:t>
            </a:r>
            <a:r>
              <a:rPr lang="cs-CZ" sz="4200" u="sng" dirty="0" smtClean="0"/>
              <a:t> </a:t>
            </a:r>
            <a:r>
              <a:rPr lang="cs-CZ" sz="4200" dirty="0" smtClean="0"/>
              <a:t>Při </a:t>
            </a:r>
            <a:r>
              <a:rPr lang="cs-CZ" sz="4200" dirty="0"/>
              <a:t>chůzi je k prevenci pádu nutný kontinuální nebo přerušovaný manuální kontakt 1 osoby. Jedná se o lehký dotek napomáhající udržení rovnováhy a koordinace.</a:t>
            </a:r>
          </a:p>
          <a:p>
            <a:pPr lvl="0"/>
            <a:r>
              <a:rPr lang="cs-CZ" sz="4200" u="sng" dirty="0"/>
              <a:t>Fyzická asistence – II</a:t>
            </a:r>
            <a:r>
              <a:rPr lang="cs-CZ" sz="4200" dirty="0"/>
              <a:t>: </a:t>
            </a:r>
            <a:r>
              <a:rPr lang="cs-CZ" sz="4200" dirty="0" smtClean="0"/>
              <a:t> Při </a:t>
            </a:r>
            <a:r>
              <a:rPr lang="cs-CZ" sz="4200" dirty="0"/>
              <a:t>chůzi je k prevenci pádu nutný kontinuální nebo přerušovaný manuální kontakt 1 osoby. Tento kontakt je nezbytný k podpoře tělesné hmotnosti pacienta a udržení rovnováhy. </a:t>
            </a:r>
          </a:p>
          <a:p>
            <a:pPr lvl="0"/>
            <a:r>
              <a:rPr lang="cs-CZ" sz="4200" u="sng" dirty="0"/>
              <a:t>Nezávislost: </a:t>
            </a:r>
            <a:r>
              <a:rPr lang="cs-CZ" sz="4200" dirty="0"/>
              <a:t>Pacient je schopen samostatné chůze bez manuálního kontaktu nebo supervize jiné osoby. K chůzi může používat pomůcky (berle, chodítko, ortézy, protézy aj.)</a:t>
            </a:r>
          </a:p>
          <a:p>
            <a:pPr>
              <a:buNone/>
            </a:pPr>
            <a:r>
              <a:rPr lang="cs-CZ" sz="4200" dirty="0"/>
              <a:t>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88224" y="2420888"/>
            <a:ext cx="2314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Kategorie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2781" t="38016" r="6250" b="6250"/>
          <a:stretch>
            <a:fillRect/>
          </a:stretch>
        </p:blipFill>
        <p:spPr bwMode="auto">
          <a:xfrm>
            <a:off x="179512" y="198000"/>
            <a:ext cx="6527462" cy="66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4055" t="25219" r="28024" b="15719"/>
          <a:stretch>
            <a:fillRect/>
          </a:stretch>
        </p:blipFill>
        <p:spPr bwMode="auto">
          <a:xfrm>
            <a:off x="251520" y="404664"/>
            <a:ext cx="8568952" cy="607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2176" t="25219" r="18426" b="8829"/>
          <a:stretch>
            <a:fillRect/>
          </a:stretch>
        </p:blipFill>
        <p:spPr bwMode="auto">
          <a:xfrm>
            <a:off x="251520" y="476672"/>
            <a:ext cx="8402824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4391" t="24235" r="22118" b="11782"/>
          <a:stretch>
            <a:fillRect/>
          </a:stretch>
        </p:blipFill>
        <p:spPr bwMode="auto">
          <a:xfrm>
            <a:off x="755576" y="476672"/>
            <a:ext cx="7620923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32848" t="25219" r="20641" b="11782"/>
          <a:stretch>
            <a:fillRect/>
          </a:stretch>
        </p:blipFill>
        <p:spPr bwMode="auto">
          <a:xfrm>
            <a:off x="1763688" y="332656"/>
            <a:ext cx="5670000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5219" r="26547" b="9813"/>
          <a:stretch>
            <a:fillRect/>
          </a:stretch>
        </p:blipFill>
        <p:spPr bwMode="auto">
          <a:xfrm>
            <a:off x="395536" y="476672"/>
            <a:ext cx="8378182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24235" r="43527" b="26547"/>
          <a:stretch>
            <a:fillRect/>
          </a:stretch>
        </p:blipFill>
        <p:spPr bwMode="auto">
          <a:xfrm>
            <a:off x="683568" y="476672"/>
            <a:ext cx="7718400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64</Words>
  <Application>Microsoft Office PowerPoint</Application>
  <PresentationFormat>Předvádění na obrazovce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FAC – klinické hodnocení chůze</vt:lpstr>
      <vt:lpstr>FAC - Functional Ambulation Classification   </vt:lpstr>
      <vt:lpstr>Kategorie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Závěrem</vt:lpstr>
    </vt:vector>
  </TitlesOfParts>
  <Company>FNOL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 – klinické hodnocení chůze</dc:title>
  <dc:creator>59618</dc:creator>
  <cp:lastModifiedBy>60063</cp:lastModifiedBy>
  <cp:revision>10</cp:revision>
  <dcterms:created xsi:type="dcterms:W3CDTF">2015-06-08T12:27:29Z</dcterms:created>
  <dcterms:modified xsi:type="dcterms:W3CDTF">2015-06-19T07:15:51Z</dcterms:modified>
</cp:coreProperties>
</file>