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7" r:id="rId2"/>
    <p:sldId id="259" r:id="rId3"/>
    <p:sldId id="270" r:id="rId4"/>
    <p:sldId id="271" r:id="rId5"/>
    <p:sldId id="272" r:id="rId6"/>
    <p:sldId id="273" r:id="rId7"/>
    <p:sldId id="274" r:id="rId8"/>
    <p:sldId id="275" r:id="rId9"/>
    <p:sldId id="287" r:id="rId10"/>
    <p:sldId id="277" r:id="rId11"/>
    <p:sldId id="265" r:id="rId12"/>
    <p:sldId id="266" r:id="rId13"/>
    <p:sldId id="276" r:id="rId14"/>
    <p:sldId id="278" r:id="rId15"/>
    <p:sldId id="279" r:id="rId16"/>
    <p:sldId id="280" r:id="rId17"/>
    <p:sldId id="281" r:id="rId18"/>
    <p:sldId id="267" r:id="rId19"/>
    <p:sldId id="282" r:id="rId20"/>
    <p:sldId id="286" r:id="rId21"/>
    <p:sldId id="283" r:id="rId22"/>
    <p:sldId id="289" r:id="rId23"/>
    <p:sldId id="26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2E7E8-EEFC-4FD3-B668-20511FCF1A9D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CFE21-2E6E-4639-BB1B-218B1BC3906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CFE21-2E6E-4639-BB1B-218B1BC3906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CFE21-2E6E-4639-BB1B-218B1BC3906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338E-588C-481B-BB22-7E31B9155612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894-A9C3-4F38-A004-E1BFCEAA18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338E-588C-481B-BB22-7E31B9155612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894-A9C3-4F38-A004-E1BFCEAA18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338E-588C-481B-BB22-7E31B9155612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894-A9C3-4F38-A004-E1BFCEAA18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338E-588C-481B-BB22-7E31B9155612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894-A9C3-4F38-A004-E1BFCEAA18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338E-588C-481B-BB22-7E31B9155612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894-A9C3-4F38-A004-E1BFCEAA18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338E-588C-481B-BB22-7E31B9155612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894-A9C3-4F38-A004-E1BFCEAA18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338E-588C-481B-BB22-7E31B9155612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894-A9C3-4F38-A004-E1BFCEAA18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338E-588C-481B-BB22-7E31B9155612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894-A9C3-4F38-A004-E1BFCEAA18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338E-588C-481B-BB22-7E31B9155612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894-A9C3-4F38-A004-E1BFCEAA18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338E-588C-481B-BB22-7E31B9155612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B894-A9C3-4F38-A004-E1BFCEAA18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338E-588C-481B-BB22-7E31B9155612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49B894-A9C3-4F38-A004-E1BFCEAA186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21338E-588C-481B-BB22-7E31B9155612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49B894-A9C3-4F38-A004-E1BFCEAA186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CAcQjRw&amp;url=http://www.wikiskripta.eu/index.php/Pneumonie&amp;ei=nKNUVbsghORRm5KBkAQ&amp;bvm=bv.93112503,d.d24&amp;psig=AFQjCNG2X7d9_9TZhL2-QvO_X2VBUdskww&amp;ust=143169665491633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715016"/>
            <a:ext cx="2333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0" y="2636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INFEKČNÍ KOMPLIKACE V HRUDNÍ CHIRURGII</a:t>
            </a:r>
          </a:p>
          <a:p>
            <a:pPr algn="ctr"/>
            <a:r>
              <a:rPr lang="cs-CZ" sz="3600" b="1" dirty="0" smtClean="0"/>
              <a:t>z pohledu sestry</a:t>
            </a:r>
            <a:endParaRPr lang="cs-CZ" sz="36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32040" y="5445224"/>
            <a:ext cx="385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i="1" dirty="0" smtClean="0"/>
              <a:t>Zdislava </a:t>
            </a:r>
            <a:r>
              <a:rPr lang="cs-CZ" sz="2800" i="1" dirty="0" err="1" smtClean="0"/>
              <a:t>Škůrková</a:t>
            </a:r>
            <a:r>
              <a:rPr lang="cs-CZ" sz="2800" i="1" dirty="0" smtClean="0"/>
              <a:t>, </a:t>
            </a:r>
            <a:r>
              <a:rPr lang="cs-CZ" sz="2800" i="1" dirty="0" err="1" smtClean="0"/>
              <a:t>DiS</a:t>
            </a:r>
            <a:r>
              <a:rPr lang="cs-CZ" sz="2800" i="1" dirty="0" smtClean="0"/>
              <a:t>.</a:t>
            </a:r>
          </a:p>
          <a:p>
            <a:pPr algn="r"/>
            <a:r>
              <a:rPr lang="cs-CZ" sz="2800" i="1" dirty="0" smtClean="0"/>
              <a:t>Ivana Vojáčková</a:t>
            </a:r>
            <a:endParaRPr lang="cs-CZ" sz="28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771800" y="465313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I. Chirurgická klinika FNOL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Symptomatologie hrudních infekcí</a:t>
            </a:r>
            <a:endParaRPr lang="cs-CZ" sz="44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917948"/>
            <a:ext cx="8229600" cy="4940052"/>
          </a:xfrm>
        </p:spPr>
        <p:txBody>
          <a:bodyPr>
            <a:noAutofit/>
          </a:bodyPr>
          <a:lstStyle/>
          <a:p>
            <a:r>
              <a:rPr lang="cs-CZ" sz="2200" b="1" dirty="0" err="1" smtClean="0"/>
              <a:t>Febrilie</a:t>
            </a:r>
            <a:r>
              <a:rPr lang="cs-CZ" sz="2200" b="1" dirty="0" smtClean="0"/>
              <a:t> nad 38°C, třesavka, zimnice</a:t>
            </a:r>
          </a:p>
          <a:p>
            <a:r>
              <a:rPr lang="cs-CZ" sz="2200" b="1" dirty="0" smtClean="0"/>
              <a:t>Dušnost, kašel (produktivní i neproduktivní)</a:t>
            </a:r>
          </a:p>
          <a:p>
            <a:r>
              <a:rPr lang="cs-CZ" sz="2200" b="1" dirty="0" smtClean="0"/>
              <a:t>Pleurální bolest, tlak na hrudi</a:t>
            </a:r>
          </a:p>
          <a:p>
            <a:r>
              <a:rPr lang="cs-CZ" sz="2200" b="1" dirty="0" smtClean="0"/>
              <a:t>Schvácenost</a:t>
            </a:r>
          </a:p>
          <a:p>
            <a:r>
              <a:rPr lang="cs-CZ" sz="2200" b="1" dirty="0" smtClean="0"/>
              <a:t>Tachykardie</a:t>
            </a:r>
          </a:p>
          <a:p>
            <a:r>
              <a:rPr lang="cs-CZ" sz="2200" b="1" dirty="0" smtClean="0"/>
              <a:t>Respirační selhávání (pokles SpO2, tachypnoe)</a:t>
            </a:r>
          </a:p>
          <a:p>
            <a:pPr>
              <a:buNone/>
            </a:pPr>
            <a:r>
              <a:rPr lang="cs-CZ" sz="2200" b="1" u="sng" dirty="0" smtClean="0"/>
              <a:t>Septický šok</a:t>
            </a:r>
          </a:p>
          <a:p>
            <a:pPr>
              <a:buFont typeface="Calibri" pitchFamily="34" charset="0"/>
              <a:buChar char="+"/>
            </a:pPr>
            <a:r>
              <a:rPr lang="cs-CZ" sz="2200" b="1" dirty="0" smtClean="0"/>
              <a:t>Oběhová nestabilita – tachykardie, hypotenze (nereagující na tekutinovou resuscitaci)</a:t>
            </a:r>
          </a:p>
          <a:p>
            <a:pPr>
              <a:buFont typeface="Calibri" pitchFamily="34" charset="0"/>
              <a:buChar char="+"/>
            </a:pPr>
            <a:r>
              <a:rPr lang="cs-CZ" sz="2200" b="1" dirty="0" smtClean="0"/>
              <a:t>Známky </a:t>
            </a:r>
            <a:r>
              <a:rPr lang="cs-CZ" sz="2200" b="1" dirty="0" err="1" smtClean="0"/>
              <a:t>hypoperfuze</a:t>
            </a:r>
            <a:r>
              <a:rPr lang="cs-CZ" sz="2200" b="1" dirty="0" smtClean="0"/>
              <a:t> – oligurie, změny mentálního stavu (zmatenost, apatie)</a:t>
            </a:r>
          </a:p>
          <a:p>
            <a:pPr>
              <a:buFont typeface="Calibri" pitchFamily="34" charset="0"/>
              <a:buChar char="+"/>
            </a:pPr>
            <a:r>
              <a:rPr lang="cs-CZ" sz="2200" b="1" dirty="0" smtClean="0"/>
              <a:t>Projevy periferní </a:t>
            </a:r>
            <a:r>
              <a:rPr lang="cs-CZ" sz="2200" b="1" dirty="0" err="1" smtClean="0"/>
              <a:t>vazodilatace</a:t>
            </a:r>
            <a:endParaRPr lang="cs-CZ" sz="2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6269" y="1785926"/>
            <a:ext cx="176437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43174" y="571480"/>
            <a:ext cx="3900486" cy="1143000"/>
          </a:xfrm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Diagnostika</a:t>
            </a:r>
            <a:endParaRPr lang="cs-CZ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2357430"/>
            <a:ext cx="8229600" cy="4389120"/>
          </a:xfrm>
        </p:spPr>
        <p:txBody>
          <a:bodyPr/>
          <a:lstStyle/>
          <a:p>
            <a:r>
              <a:rPr lang="cs-CZ" b="1" dirty="0" err="1" smtClean="0"/>
              <a:t>Fyzikání</a:t>
            </a:r>
            <a:r>
              <a:rPr lang="cs-CZ" b="1" dirty="0" smtClean="0"/>
              <a:t> vyšetření – poslech</a:t>
            </a:r>
          </a:p>
          <a:p>
            <a:r>
              <a:rPr lang="cs-CZ" b="1" dirty="0" smtClean="0"/>
              <a:t>RTG S+P</a:t>
            </a:r>
          </a:p>
          <a:p>
            <a:r>
              <a:rPr lang="cs-CZ" b="1" dirty="0" smtClean="0"/>
              <a:t>CT hrudníku</a:t>
            </a:r>
          </a:p>
          <a:p>
            <a:r>
              <a:rPr lang="cs-CZ" b="1" dirty="0" smtClean="0"/>
              <a:t>Odběry krve – hemokultura, ↑ leukocyty, CRP, </a:t>
            </a:r>
            <a:r>
              <a:rPr lang="cs-CZ" b="1" dirty="0" err="1" smtClean="0"/>
              <a:t>prokalcitonin</a:t>
            </a:r>
            <a:endParaRPr lang="cs-CZ" b="1" dirty="0" smtClean="0"/>
          </a:p>
          <a:p>
            <a:r>
              <a:rPr lang="cs-CZ" b="1" dirty="0" smtClean="0"/>
              <a:t>Kultivace sputa </a:t>
            </a:r>
          </a:p>
          <a:p>
            <a:r>
              <a:rPr lang="cs-CZ" b="1" dirty="0" smtClean="0"/>
              <a:t>Kultivace pleurálního výpotku</a:t>
            </a:r>
            <a:endParaRPr lang="cs-CZ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Slavinka\AppData\Local\Microsoft\Windows\Temporary Internet Files\Content.Word\IMG_20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429132"/>
            <a:ext cx="2928958" cy="193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C:\Users\Slavinka\AppData\Local\Microsoft\Windows\Temporary Internet Files\Content.Word\IMG_21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714488"/>
            <a:ext cx="285752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hsjournal.org/img/ImaginiCHSJ/2009/4/2009.4.14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000372"/>
            <a:ext cx="3185770" cy="2036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Léčba</a:t>
            </a:r>
            <a:endParaRPr lang="cs-CZ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680520"/>
          </a:xfrm>
        </p:spPr>
        <p:txBody>
          <a:bodyPr>
            <a:normAutofit/>
          </a:bodyPr>
          <a:lstStyle/>
          <a:p>
            <a:r>
              <a:rPr lang="cs-CZ" b="1" dirty="0" smtClean="0"/>
              <a:t>Chirurgická - spočívá v evakuaci </a:t>
            </a:r>
          </a:p>
          <a:p>
            <a:pPr>
              <a:buNone/>
            </a:pPr>
            <a:r>
              <a:rPr lang="cs-CZ" b="1" dirty="0" smtClean="0"/>
              <a:t>	hnisavého výpotku</a:t>
            </a:r>
          </a:p>
          <a:p>
            <a:pPr lvl="1"/>
            <a:r>
              <a:rPr lang="cs-CZ" b="1" i="1" dirty="0" smtClean="0"/>
              <a:t>Drenáž / </a:t>
            </a:r>
            <a:r>
              <a:rPr lang="cs-CZ" b="1" i="1" dirty="0" err="1" smtClean="0"/>
              <a:t>event</a:t>
            </a:r>
            <a:r>
              <a:rPr lang="cs-CZ" b="1" i="1" dirty="0" smtClean="0"/>
              <a:t>. jednorázová punkce (</a:t>
            </a:r>
            <a:r>
              <a:rPr lang="cs-CZ" b="1" i="1" dirty="0" err="1" smtClean="0"/>
              <a:t>ev</a:t>
            </a:r>
            <a:r>
              <a:rPr lang="cs-CZ" b="1" i="1" dirty="0" smtClean="0"/>
              <a:t>. + </a:t>
            </a:r>
            <a:r>
              <a:rPr lang="cs-CZ" b="1" i="1" dirty="0" err="1" smtClean="0"/>
              <a:t>laváž</a:t>
            </a:r>
            <a:r>
              <a:rPr lang="cs-CZ" b="1" i="1" dirty="0" smtClean="0"/>
              <a:t>)</a:t>
            </a:r>
          </a:p>
          <a:p>
            <a:pPr lvl="1"/>
            <a:r>
              <a:rPr lang="cs-CZ" b="1" i="1" dirty="0" smtClean="0"/>
              <a:t>Operační výkony </a:t>
            </a:r>
          </a:p>
          <a:p>
            <a:pPr lvl="2"/>
            <a:r>
              <a:rPr lang="cs-CZ" b="1" dirty="0" smtClean="0"/>
              <a:t>dekortikace (VATS, torakotomie)</a:t>
            </a:r>
          </a:p>
          <a:p>
            <a:pPr lvl="2"/>
            <a:r>
              <a:rPr lang="cs-CZ" b="1" dirty="0" smtClean="0"/>
              <a:t>resekční výkony na plicích</a:t>
            </a:r>
          </a:p>
          <a:p>
            <a:pPr lvl="2"/>
            <a:r>
              <a:rPr lang="cs-CZ" b="1" dirty="0" err="1" smtClean="0"/>
              <a:t>pleurostomie</a:t>
            </a:r>
            <a:r>
              <a:rPr lang="cs-CZ" b="1" dirty="0" smtClean="0"/>
              <a:t> (= otevřená drenáž pleurální dutiny)</a:t>
            </a:r>
          </a:p>
          <a:p>
            <a:r>
              <a:rPr lang="cs-CZ" b="1" dirty="0" smtClean="0"/>
              <a:t>Celková</a:t>
            </a:r>
          </a:p>
          <a:p>
            <a:pPr lvl="1"/>
            <a:r>
              <a:rPr lang="cs-CZ" b="1" dirty="0" smtClean="0"/>
              <a:t>ATB terapie, dechová RHB, inhalace, zajištění dostatečné </a:t>
            </a:r>
            <a:r>
              <a:rPr lang="cs-CZ" b="1" dirty="0" err="1" smtClean="0"/>
              <a:t>nutrice</a:t>
            </a:r>
            <a:r>
              <a:rPr lang="cs-CZ" b="1" dirty="0" smtClean="0"/>
              <a:t> pacienta, </a:t>
            </a:r>
            <a:r>
              <a:rPr lang="cs-CZ" b="1" dirty="0" err="1" smtClean="0"/>
              <a:t>analgetizace</a:t>
            </a:r>
            <a:endParaRPr lang="cs-CZ" b="1" dirty="0" smtClean="0"/>
          </a:p>
          <a:p>
            <a:pPr lvl="2"/>
            <a:endParaRPr lang="cs-CZ" b="1" dirty="0" smtClean="0"/>
          </a:p>
        </p:txBody>
      </p:sp>
      <p:pic>
        <p:nvPicPr>
          <p:cNvPr id="6" name="Obrázek 5" descr="DSC_0084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43636" y="428604"/>
            <a:ext cx="285752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Infekce v operační ráně</a:t>
            </a:r>
            <a:endParaRPr lang="cs-CZ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Kontaminací rány z infikovaného operačního pole</a:t>
            </a:r>
          </a:p>
          <a:p>
            <a:r>
              <a:rPr lang="cs-CZ" i="1" dirty="0" smtClean="0"/>
              <a:t>Při nedodržení zásad asepse při výkonu nebo při převazech</a:t>
            </a:r>
            <a:endParaRPr lang="cs-CZ" b="1" dirty="0" smtClean="0"/>
          </a:p>
          <a:p>
            <a:r>
              <a:rPr lang="cs-CZ" b="1" dirty="0" smtClean="0"/>
              <a:t>Lokální projevy </a:t>
            </a:r>
          </a:p>
          <a:p>
            <a:pPr lvl="1"/>
            <a:r>
              <a:rPr lang="cs-CZ" b="1" i="1" dirty="0" smtClean="0"/>
              <a:t>zarudnutí a bolestivost – hnisavé povlaky – až nekróza</a:t>
            </a:r>
          </a:p>
          <a:p>
            <a:r>
              <a:rPr lang="cs-CZ" b="1" dirty="0" smtClean="0"/>
              <a:t>Terapie</a:t>
            </a:r>
          </a:p>
          <a:p>
            <a:pPr lvl="1"/>
            <a:r>
              <a:rPr lang="cs-CZ" b="1" i="1" dirty="0" err="1" smtClean="0"/>
              <a:t>Nekrektomie</a:t>
            </a:r>
            <a:r>
              <a:rPr lang="cs-CZ" b="1" i="1" dirty="0" smtClean="0"/>
              <a:t>, vyčištění rány, VAC systém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VAC systém = </a:t>
            </a:r>
            <a:r>
              <a:rPr lang="cs-CZ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Vacuum</a:t>
            </a:r>
            <a:r>
              <a:rPr lang="cs-CZ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cs-CZ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Assisted</a:t>
            </a:r>
            <a:r>
              <a:rPr lang="cs-CZ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cs-CZ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Closure</a:t>
            </a:r>
            <a:endParaRPr lang="cs-CZ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3437736"/>
          </a:xfrm>
        </p:spPr>
        <p:txBody>
          <a:bodyPr>
            <a:normAutofit/>
          </a:bodyPr>
          <a:lstStyle/>
          <a:p>
            <a:r>
              <a:rPr lang="cs-CZ" b="1" dirty="0" smtClean="0"/>
              <a:t>Neinvazivní léčebná metoda, kdy je lokální negativní tlak využíván k podpoře hojení ran                           a drenáže tekutin či infekčních sekretů z rány</a:t>
            </a:r>
          </a:p>
          <a:p>
            <a:r>
              <a:rPr lang="cs-CZ" b="1" dirty="0" smtClean="0"/>
              <a:t>Podtlak pomáhá odstranit edém, zvyšuje prokrvení tkáně, omezuje bakteriální kolonizaci a podporuje granulaci tkáně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5643578"/>
            <a:ext cx="8229600" cy="107157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Výměna VAC systému se provádí obvykle 1x za 3 dny na operačním sále</a:t>
            </a:r>
            <a:endParaRPr lang="cs-CZ" sz="2400" b="1" dirty="0"/>
          </a:p>
        </p:txBody>
      </p:sp>
      <p:pic>
        <p:nvPicPr>
          <p:cNvPr id="6" name="Obrázek 5" descr="C:\Users\Slavinka\AppData\Local\Microsoft\Windows\Temporary Internet Files\Content.Word\IMG_20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00108"/>
            <a:ext cx="335758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C:\Users\Slavinka\AppData\Local\Microsoft\Windows\Temporary Internet Files\Content.Word\IMG_20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429000"/>
            <a:ext cx="328614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C:\Users\Slavinka\AppData\Local\Microsoft\Windows\Temporary Internet Files\Content.Word\IMG_20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57166"/>
            <a:ext cx="2143140" cy="295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C:\Users\Slavinka\AppData\Local\Microsoft\Windows\Temporary Internet Files\Content.Word\IMG_21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429000"/>
            <a:ext cx="3182909" cy="2169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ovéPole 9"/>
          <p:cNvSpPr txBox="1"/>
          <p:nvPr/>
        </p:nvSpPr>
        <p:spPr>
          <a:xfrm>
            <a:off x="357158" y="214290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VAC systém</a:t>
            </a:r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Práce sestry</a:t>
            </a:r>
            <a:endParaRPr lang="cs-CZ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Sestra úzce spolupracuje s lékařem a podílí se tak na prevenci, </a:t>
            </a:r>
            <a:r>
              <a:rPr lang="cs-CZ" b="1" u="sng" dirty="0" smtClean="0"/>
              <a:t>včasné diagnostice </a:t>
            </a:r>
            <a:r>
              <a:rPr lang="cs-CZ" b="1" dirty="0" smtClean="0"/>
              <a:t>a léčbě infekcí v hrudní chirurgii</a:t>
            </a:r>
          </a:p>
          <a:p>
            <a:r>
              <a:rPr lang="cs-CZ" b="1" u="sng" dirty="0" smtClean="0"/>
              <a:t>Sestra sleduje příznaky infekce  </a:t>
            </a:r>
          </a:p>
          <a:p>
            <a:pPr lvl="1"/>
            <a:r>
              <a:rPr lang="cs-CZ" b="1" i="1" dirty="0" smtClean="0"/>
              <a:t>Při prvních příznacích neprodleně informuje lékaře, aby nedošlo ke zbytečnému prodlení a zefektivnila se léčba pacienta</a:t>
            </a:r>
          </a:p>
          <a:p>
            <a:r>
              <a:rPr lang="cs-CZ" b="1" u="sng" dirty="0" smtClean="0"/>
              <a:t>Sestra se podílí na diagnostice </a:t>
            </a:r>
          </a:p>
          <a:p>
            <a:pPr lvl="1"/>
            <a:r>
              <a:rPr lang="cs-CZ" b="1" i="1" dirty="0" smtClean="0"/>
              <a:t>Připravuje pacienta na RTG nebo CT </a:t>
            </a:r>
          </a:p>
          <a:p>
            <a:pPr lvl="1"/>
            <a:r>
              <a:rPr lang="cs-CZ" b="1" i="1" dirty="0" smtClean="0"/>
              <a:t>Zajišťuje odběry biologického materiálu a jejich včasný transport do laboratoře</a:t>
            </a:r>
          </a:p>
          <a:p>
            <a:pPr lvl="1"/>
            <a:r>
              <a:rPr lang="cs-CZ" b="1" i="1" dirty="0" smtClean="0"/>
              <a:t>Sleduje výsledky vyšetření a hlásí je lékaři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2350613"/>
          </a:xfrm>
        </p:spPr>
        <p:txBody>
          <a:bodyPr/>
          <a:lstStyle/>
          <a:p>
            <a:r>
              <a:rPr lang="cs-CZ" b="1" u="sng" dirty="0" smtClean="0"/>
              <a:t>Sestra se podílí na léčbě</a:t>
            </a:r>
          </a:p>
          <a:p>
            <a:pPr lvl="1"/>
            <a:r>
              <a:rPr lang="cs-CZ" b="1" i="1" dirty="0" smtClean="0"/>
              <a:t>Dle ordinace lékaře podává medikamentózní léčbu</a:t>
            </a:r>
          </a:p>
          <a:p>
            <a:pPr lvl="1"/>
            <a:r>
              <a:rPr lang="cs-CZ" b="1" i="1" dirty="0" smtClean="0"/>
              <a:t>Asistuje lékaři při </a:t>
            </a:r>
            <a:r>
              <a:rPr lang="cs-CZ" b="1" i="1" u="sng" dirty="0" smtClean="0"/>
              <a:t>hrudní punkci </a:t>
            </a:r>
            <a:r>
              <a:rPr lang="cs-CZ" b="1" i="1" dirty="0" smtClean="0"/>
              <a:t>a zavedení hrudního drénu, připravuje sterilní stolek se všemi potřebnými pomůckami</a:t>
            </a:r>
            <a:endParaRPr lang="cs-CZ" b="1" i="1" dirty="0"/>
          </a:p>
        </p:txBody>
      </p:sp>
      <p:pic>
        <p:nvPicPr>
          <p:cNvPr id="9" name="Obrázek 8" descr="C:\Users\Slavinka\AppData\Local\Microsoft\Windows\Temporary Internet Files\Content.Word\IMG_20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000372"/>
            <a:ext cx="300039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 descr="C:\Users\Slavinka\AppData\Local\Microsoft\Windows\Temporary Internet Files\Content.Word\IMG_21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000372"/>
            <a:ext cx="314327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 descr="C:\Users\Slavinka\Desktop\Slávinka\Dokumenty\Do práce\Infekční komplikace v hrudní chirurgii\Fotky\DSCN436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5000636"/>
            <a:ext cx="2736129" cy="1717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3500462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Péče o dýchací cesty</a:t>
            </a:r>
          </a:p>
          <a:p>
            <a:pPr lvl="1"/>
            <a:r>
              <a:rPr lang="cs-CZ" b="1" i="1" dirty="0" smtClean="0"/>
              <a:t>Dechová rehabilitace </a:t>
            </a:r>
          </a:p>
          <a:p>
            <a:pPr lvl="1"/>
            <a:r>
              <a:rPr lang="cs-CZ" b="1" i="1" dirty="0" smtClean="0"/>
              <a:t>Aplikace O2 terapie, inhalace</a:t>
            </a:r>
            <a:endParaRPr lang="cs-CZ" b="1" i="1" dirty="0"/>
          </a:p>
          <a:p>
            <a:pPr lvl="1"/>
            <a:r>
              <a:rPr lang="cs-CZ" b="1" i="1" dirty="0" smtClean="0"/>
              <a:t>Sledovat kvalitu odkašlávání, vzhled a množství sputa</a:t>
            </a:r>
          </a:p>
          <a:p>
            <a:pPr lvl="1"/>
            <a:r>
              <a:rPr lang="cs-CZ" b="1" i="1" dirty="0" smtClean="0"/>
              <a:t>Odsávání</a:t>
            </a:r>
          </a:p>
          <a:p>
            <a:pPr lvl="1"/>
            <a:endParaRPr lang="cs-CZ" b="1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Slavinka\Desktop\Slávinka\Dokumenty\Do práce\Infekční komplikace v hrudní chirurgii\Fotky\DSCN43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12714" y="3645544"/>
            <a:ext cx="2786082" cy="2067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C:\Users\Slavinka\AppData\Local\Microsoft\Windows\Temporary Internet Files\Content.Word\IMG_20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385765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délník 6"/>
          <p:cNvSpPr/>
          <p:nvPr/>
        </p:nvSpPr>
        <p:spPr>
          <a:xfrm>
            <a:off x="2928926" y="550070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699792" y="5013176"/>
            <a:ext cx="571504" cy="1428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2422621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Péče o hrudní drény – aktivní sání</a:t>
            </a:r>
          </a:p>
          <a:p>
            <a:pPr lvl="1"/>
            <a:r>
              <a:rPr lang="cs-CZ" b="1" i="1" dirty="0" smtClean="0"/>
              <a:t>Sledovat charakter a množství sekrece</a:t>
            </a:r>
          </a:p>
          <a:p>
            <a:pPr lvl="1"/>
            <a:r>
              <a:rPr lang="cs-CZ" b="1" i="1" dirty="0" smtClean="0"/>
              <a:t>Sledovat vzduchový únik</a:t>
            </a:r>
          </a:p>
          <a:p>
            <a:pPr lvl="1"/>
            <a:r>
              <a:rPr lang="cs-CZ" b="1" i="1" dirty="0" smtClean="0">
                <a:solidFill>
                  <a:srgbClr val="FF0000"/>
                </a:solidFill>
              </a:rPr>
              <a:t>Kontrola a udržování funkčnosti drenáže (průchodnost, podtlak)</a:t>
            </a:r>
          </a:p>
        </p:txBody>
      </p:sp>
      <p:pic>
        <p:nvPicPr>
          <p:cNvPr id="5" name="Obrázek 4" descr="DSC_0094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80112" y="3789040"/>
            <a:ext cx="336579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C:\Users\Slavinka\Desktop\Slávinka\Dokumenty\Do práce\Infekční komplikace v hrudní chirurgii\Fotky\DSCN4363.JPG"/>
          <p:cNvPicPr/>
          <p:nvPr/>
        </p:nvPicPr>
        <p:blipFill>
          <a:blip r:embed="rId4" cstate="print"/>
          <a:srcRect l="32663" t="41893"/>
          <a:stretch>
            <a:fillRect/>
          </a:stretch>
        </p:blipFill>
        <p:spPr bwMode="auto">
          <a:xfrm rot="16200000">
            <a:off x="6820863" y="1037261"/>
            <a:ext cx="2643206" cy="1711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C:\Users\Slavinka\AppData\Local\Microsoft\Windows\Temporary Internet Files\Content.Word\IMG_20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214686"/>
            <a:ext cx="2071702" cy="303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21088"/>
            <a:ext cx="278608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Obdélník 13"/>
          <p:cNvSpPr/>
          <p:nvPr/>
        </p:nvSpPr>
        <p:spPr>
          <a:xfrm>
            <a:off x="1357290" y="5357826"/>
            <a:ext cx="285752" cy="1428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251520" y="386104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Podtlak 10 – 100 cm H</a:t>
            </a:r>
            <a:r>
              <a:rPr lang="cs-CZ" sz="800" dirty="0" smtClean="0"/>
              <a:t>2</a:t>
            </a:r>
            <a:r>
              <a:rPr lang="cs-CZ" dirty="0" smtClean="0"/>
              <a:t>O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508104" y="3429000"/>
            <a:ext cx="343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Podtlak 10 – 100 (až 200 cm) H</a:t>
            </a:r>
            <a:r>
              <a:rPr lang="cs-CZ" sz="800" dirty="0" smtClean="0"/>
              <a:t>2</a:t>
            </a:r>
            <a:r>
              <a:rPr lang="cs-CZ" dirty="0" smtClean="0"/>
              <a:t>O</a:t>
            </a:r>
            <a:endParaRPr lang="cs-CZ" dirty="0"/>
          </a:p>
        </p:txBody>
      </p:sp>
      <p:cxnSp>
        <p:nvCxnSpPr>
          <p:cNvPr id="13" name="Přímá spojovací čára 12"/>
          <p:cNvCxnSpPr/>
          <p:nvPr/>
        </p:nvCxnSpPr>
        <p:spPr>
          <a:xfrm rot="5400000">
            <a:off x="1678761" y="4750603"/>
            <a:ext cx="2928958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Úvod</a:t>
            </a:r>
            <a:endParaRPr lang="cs-CZ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3293720"/>
          </a:xfrm>
        </p:spPr>
        <p:txBody>
          <a:bodyPr anchor="ctr"/>
          <a:lstStyle/>
          <a:p>
            <a:r>
              <a:rPr lang="cs-CZ" b="1" dirty="0" smtClean="0"/>
              <a:t>Infekční komplikace v hrudní chirurgii jsou závažným problémem pro pacienta, lékaře i sestru</a:t>
            </a:r>
          </a:p>
          <a:p>
            <a:r>
              <a:rPr lang="cs-CZ" b="1" dirty="0" smtClean="0"/>
              <a:t>Neznamenají pouze zhoršení zdravotního stavu pacienta, ale také zvýšené náklady na léčbu                  a komplikace v psychické a sociální oblasti nemocného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836712"/>
            <a:ext cx="4786346" cy="249748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2600" b="1" u="sng" dirty="0" smtClean="0"/>
              <a:t>Pacient po </a:t>
            </a:r>
            <a:r>
              <a:rPr lang="cs-CZ" sz="2600" b="1" u="sng" dirty="0" err="1" smtClean="0"/>
              <a:t>pulmektomii</a:t>
            </a:r>
            <a:r>
              <a:rPr lang="cs-CZ" sz="2600" b="1" u="sng" dirty="0" smtClean="0"/>
              <a:t> – </a:t>
            </a:r>
            <a:r>
              <a:rPr lang="cs-CZ" sz="2600" b="1" u="sng" dirty="0" err="1" smtClean="0"/>
              <a:t>Büllauova</a:t>
            </a:r>
            <a:r>
              <a:rPr lang="cs-CZ" sz="2600" b="1" u="sng" dirty="0" smtClean="0"/>
              <a:t> drenáž </a:t>
            </a:r>
          </a:p>
          <a:p>
            <a:pPr marL="342900" lvl="1" indent="-342900">
              <a:buNone/>
            </a:pPr>
            <a:r>
              <a:rPr lang="cs-CZ" b="1" i="1" dirty="0" smtClean="0"/>
              <a:t>	(drén pod hladinu)</a:t>
            </a:r>
          </a:p>
          <a:p>
            <a:pPr marL="742950" lvl="2" indent="-342900"/>
            <a:r>
              <a:rPr lang="cs-CZ" b="1" i="1" dirty="0" smtClean="0"/>
              <a:t>pod úrovní srdce, kontrola hladiny vodního sloupce</a:t>
            </a:r>
          </a:p>
          <a:p>
            <a:endParaRPr lang="cs-CZ" dirty="0"/>
          </a:p>
        </p:txBody>
      </p:sp>
      <p:pic>
        <p:nvPicPr>
          <p:cNvPr id="4" name="Obrázek 3" descr="C:\Users\Slavinka\AppData\Local\Microsoft\Windows\Temporary Internet Files\Content.Word\IMG_20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642918"/>
            <a:ext cx="292895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068960"/>
            <a:ext cx="2154701" cy="311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572264" y="1785926"/>
            <a:ext cx="64294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56792"/>
            <a:ext cx="2786082" cy="220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143536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Mobilizace pacienta, poloha v </a:t>
            </a:r>
            <a:r>
              <a:rPr lang="cs-CZ" b="1" u="sng" dirty="0" err="1" smtClean="0"/>
              <a:t>polosedu</a:t>
            </a:r>
            <a:endParaRPr lang="cs-CZ" b="1" u="sng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u="sng" dirty="0" err="1" smtClean="0"/>
              <a:t>Monitorace</a:t>
            </a:r>
            <a:r>
              <a:rPr lang="cs-CZ" b="1" u="sng" dirty="0" smtClean="0"/>
              <a:t> bolesti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r>
              <a:rPr lang="cs-CZ" b="1" u="sng" dirty="0" smtClean="0"/>
              <a:t>Aseptické převazy hrudních drénů a ran</a:t>
            </a:r>
          </a:p>
          <a:p>
            <a:endParaRPr lang="cs-CZ" i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cs-CZ" b="1" u="sng" dirty="0" smtClean="0"/>
              <a:t>Péče o psychický a fyzický komfort pacienta</a:t>
            </a:r>
          </a:p>
          <a:p>
            <a:pPr lvl="1"/>
            <a:r>
              <a:rPr lang="cs-CZ" b="1" i="1" dirty="0" smtClean="0"/>
              <a:t>Zatěžující stresová situace pro pacienta </a:t>
            </a:r>
          </a:p>
          <a:p>
            <a:pPr lvl="1"/>
            <a:r>
              <a:rPr lang="cs-CZ" b="1" i="1" dirty="0" smtClean="0"/>
              <a:t>Zajistit rozhovor s ošetřujícím lékařem, kontakt s rodinou</a:t>
            </a:r>
          </a:p>
          <a:p>
            <a:pPr lvl="1"/>
            <a:r>
              <a:rPr lang="cs-CZ" b="1" i="1" dirty="0" smtClean="0"/>
              <a:t>Projevovat empatii, trpělivost</a:t>
            </a:r>
          </a:p>
          <a:p>
            <a:pPr lvl="1"/>
            <a:r>
              <a:rPr lang="cs-CZ" b="1" i="1" dirty="0" smtClean="0"/>
              <a:t>Možnost rozhovoru s psychologem</a:t>
            </a:r>
          </a:p>
          <a:p>
            <a:pPr lvl="1"/>
            <a:r>
              <a:rPr lang="cs-CZ" b="1" i="1" dirty="0" smtClean="0"/>
              <a:t>Duchovní a pastorační péče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857496"/>
            <a:ext cx="2143140" cy="301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Obrázek 8" descr="Bez názvu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6162675"/>
            <a:ext cx="2333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1079612" y="4365104"/>
            <a:ext cx="698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4800" b="1" dirty="0" smtClean="0"/>
              <a:t>Děkujeme za pozornost</a:t>
            </a:r>
            <a:r>
              <a:rPr lang="cs-CZ" sz="4800" b="1" dirty="0" smtClean="0">
                <a:solidFill>
                  <a:srgbClr val="C00000"/>
                </a:solidFill>
              </a:rPr>
              <a:t>    </a:t>
            </a:r>
            <a:endParaRPr lang="cs-CZ" sz="4800" b="1" dirty="0">
              <a:solidFill>
                <a:srgbClr val="C00000"/>
              </a:solidFill>
            </a:endParaRP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00125"/>
            <a:ext cx="91519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1800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Infekce</a:t>
            </a:r>
            <a:endParaRPr lang="cs-CZ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3761259"/>
          </a:xfrm>
        </p:spPr>
        <p:txBody>
          <a:bodyPr anchor="ctr"/>
          <a:lstStyle/>
          <a:p>
            <a:r>
              <a:rPr lang="cs-CZ" b="1" dirty="0" smtClean="0"/>
              <a:t>Je to proces, kdy mikroorganismy napadnou svého hostitele a vyvolají tím místní či celkovou reakci</a:t>
            </a:r>
          </a:p>
          <a:p>
            <a:r>
              <a:rPr lang="cs-CZ" b="1" dirty="0" smtClean="0"/>
              <a:t>Vznikne tehdy, když se naruší rovnováha mezi mikroorganismy, obranyschopností hostitele                     a prostředím (vysoká dávka bakterií, malnutrice, probíhající terapie….)</a:t>
            </a:r>
            <a:endParaRPr lang="cs-CZ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785794"/>
            <a:ext cx="190501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 anchor="ctr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Infekční komplikace v hrudní chirurgii</a:t>
            </a:r>
            <a:endParaRPr lang="cs-CZ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3096344"/>
          </a:xfrm>
        </p:spPr>
        <p:txBody>
          <a:bodyPr anchor="ctr"/>
          <a:lstStyle/>
          <a:p>
            <a:r>
              <a:rPr lang="cs-CZ" b="1" dirty="0" smtClean="0"/>
              <a:t>Pneumonie</a:t>
            </a:r>
          </a:p>
          <a:p>
            <a:r>
              <a:rPr lang="cs-CZ" b="1" dirty="0" smtClean="0"/>
              <a:t>Plicní absces</a:t>
            </a:r>
          </a:p>
          <a:p>
            <a:r>
              <a:rPr lang="cs-CZ" b="1" dirty="0" smtClean="0"/>
              <a:t>Empyém hrudníku</a:t>
            </a:r>
          </a:p>
          <a:p>
            <a:r>
              <a:rPr lang="cs-CZ" b="1" dirty="0" err="1" smtClean="0"/>
              <a:t>Mediastinitida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Infekce v ráně </a:t>
            </a:r>
            <a:endParaRPr lang="cs-CZ" b="1" dirty="0"/>
          </a:p>
        </p:txBody>
      </p:sp>
      <p:pic>
        <p:nvPicPr>
          <p:cNvPr id="5" name="Picture 4" descr="pasivn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357430"/>
            <a:ext cx="12858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Pneumonie</a:t>
            </a:r>
            <a:endParaRPr lang="cs-CZ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643050"/>
            <a:ext cx="5472608" cy="496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= </a:t>
            </a:r>
            <a:r>
              <a:rPr lang="cs-CZ" sz="2800" b="1" dirty="0" smtClean="0"/>
              <a:t>Zánětlivé onemocnění plic</a:t>
            </a:r>
          </a:p>
          <a:p>
            <a:r>
              <a:rPr lang="cs-CZ" sz="2800" b="1" dirty="0" smtClean="0"/>
              <a:t>Neefektivní odkašlávání – stagnace hlenu v dýchacích cestách – snadno se infikuje – bronchopneumonie</a:t>
            </a:r>
          </a:p>
          <a:p>
            <a:r>
              <a:rPr lang="cs-CZ" sz="2800" b="1" dirty="0" smtClean="0"/>
              <a:t>Komplikace </a:t>
            </a:r>
          </a:p>
          <a:p>
            <a:pPr lvl="1"/>
            <a:r>
              <a:rPr lang="cs-CZ" b="1" i="1" dirty="0" smtClean="0"/>
              <a:t>atelektáza (nevzdušnost) celého plicního laloku </a:t>
            </a:r>
            <a:r>
              <a:rPr lang="cs-CZ" i="1" dirty="0" smtClean="0">
                <a:latin typeface="Calibri"/>
                <a:cs typeface="Calibri"/>
              </a:rPr>
              <a:t>→</a:t>
            </a:r>
            <a:r>
              <a:rPr lang="cs-CZ" b="1" i="1" dirty="0" smtClean="0"/>
              <a:t> nutná bronchoskopie</a:t>
            </a:r>
          </a:p>
          <a:p>
            <a:pPr lvl="1"/>
            <a:r>
              <a:rPr lang="cs-CZ" b="1" i="1" dirty="0" smtClean="0"/>
              <a:t>plicní absces</a:t>
            </a:r>
          </a:p>
          <a:p>
            <a:pPr lvl="1"/>
            <a:r>
              <a:rPr lang="cs-CZ" b="1" i="1" dirty="0" smtClean="0"/>
              <a:t>vytvoření pleurálního výpotku (</a:t>
            </a:r>
            <a:r>
              <a:rPr lang="cs-CZ" b="1" i="1" dirty="0" err="1" smtClean="0"/>
              <a:t>fluidothorax</a:t>
            </a:r>
            <a:r>
              <a:rPr lang="cs-CZ" b="1" i="1" dirty="0" smtClean="0"/>
              <a:t>) </a:t>
            </a:r>
            <a:r>
              <a:rPr lang="cs-CZ" b="1" i="1" dirty="0" smtClean="0">
                <a:latin typeface="Times New Roman"/>
                <a:cs typeface="Times New Roman"/>
              </a:rPr>
              <a:t>→ </a:t>
            </a:r>
            <a:r>
              <a:rPr lang="cs-CZ" b="1" i="1" dirty="0" smtClean="0"/>
              <a:t>empyém </a:t>
            </a:r>
          </a:p>
        </p:txBody>
      </p:sp>
      <p:pic>
        <p:nvPicPr>
          <p:cNvPr id="20482" name="Picture 2" descr="http://www.wikiskripta.eu/images/thumb/3/3e/Pneumonie.jpg/300px-Pneumoni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843864"/>
            <a:ext cx="3361556" cy="3383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Plicní absces</a:t>
            </a:r>
            <a:endParaRPr lang="cs-CZ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= Ohraničené hnisavé ložisko v plicní tkáni</a:t>
            </a:r>
          </a:p>
          <a:p>
            <a:pPr>
              <a:buNone/>
            </a:pPr>
            <a:endParaRPr lang="cs-CZ" b="1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0331" y="2564904"/>
            <a:ext cx="3843338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Šipka doprava 5"/>
          <p:cNvSpPr/>
          <p:nvPr/>
        </p:nvSpPr>
        <p:spPr>
          <a:xfrm>
            <a:off x="2123728" y="4005064"/>
            <a:ext cx="1152128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29534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Empyém hrudníku</a:t>
            </a:r>
            <a:endParaRPr lang="cs-CZ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7"/>
            <a:ext cx="8229600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= </a:t>
            </a:r>
            <a:r>
              <a:rPr lang="cs-CZ" b="1" dirty="0" smtClean="0"/>
              <a:t>Hnisavý výpotek v pleurální dutině</a:t>
            </a:r>
          </a:p>
          <a:p>
            <a:r>
              <a:rPr lang="cs-CZ" b="1" dirty="0" smtClean="0"/>
              <a:t>Příčina</a:t>
            </a:r>
          </a:p>
          <a:p>
            <a:pPr lvl="1"/>
            <a:r>
              <a:rPr lang="cs-CZ" b="1" i="1" dirty="0" smtClean="0"/>
              <a:t>Pleurální výpotek, který se následně infikuje</a:t>
            </a:r>
          </a:p>
          <a:p>
            <a:pPr lvl="1"/>
            <a:r>
              <a:rPr lang="cs-CZ" b="1" i="1" dirty="0" err="1" smtClean="0"/>
              <a:t>Ezofagopleurální</a:t>
            </a:r>
            <a:r>
              <a:rPr lang="cs-CZ" b="1" i="1" dirty="0" smtClean="0"/>
              <a:t> nebo </a:t>
            </a:r>
            <a:r>
              <a:rPr lang="cs-CZ" b="1" i="1" dirty="0" err="1" smtClean="0"/>
              <a:t>bronchopleurální</a:t>
            </a:r>
            <a:r>
              <a:rPr lang="cs-CZ" b="1" i="1" dirty="0" smtClean="0"/>
              <a:t> píštěl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7158" y="4000504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b="1" dirty="0" smtClean="0"/>
              <a:t> </a:t>
            </a:r>
            <a:r>
              <a:rPr lang="cs-CZ" sz="2600" b="1" dirty="0" smtClean="0"/>
              <a:t>Tvoří se srůsty v pohrudniční dutině, fixují plíci a znemožňují její </a:t>
            </a:r>
            <a:r>
              <a:rPr lang="cs-CZ" sz="2600" b="1" dirty="0" err="1" smtClean="0"/>
              <a:t>reexpanzi</a:t>
            </a:r>
            <a:endParaRPr lang="cs-CZ" sz="2600" b="1" dirty="0" smtClean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573016"/>
            <a:ext cx="3168353" cy="316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6422" y="2276872"/>
            <a:ext cx="3137578" cy="2566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Mediastinitida</a:t>
            </a:r>
            <a:endParaRPr lang="cs-CZ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64190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= Zánět mediastina (mezihrudí)</a:t>
            </a:r>
          </a:p>
          <a:p>
            <a:r>
              <a:rPr lang="cs-CZ" b="1" dirty="0" smtClean="0"/>
              <a:t>Má závažný průběh a rychle vede </a:t>
            </a:r>
          </a:p>
          <a:p>
            <a:pPr>
              <a:buNone/>
            </a:pPr>
            <a:r>
              <a:rPr lang="cs-CZ" b="1" dirty="0" smtClean="0"/>
              <a:t>	k sepsi</a:t>
            </a:r>
          </a:p>
          <a:p>
            <a:r>
              <a:rPr lang="cs-CZ" b="1" dirty="0" smtClean="0"/>
              <a:t>Příčiny </a:t>
            </a:r>
          </a:p>
          <a:p>
            <a:pPr lvl="1"/>
            <a:r>
              <a:rPr lang="cs-CZ" b="1" i="1" dirty="0" smtClean="0"/>
              <a:t>Komplikace resekčních výkonů na jícnu (perforace, dehiscence anastomózy)</a:t>
            </a:r>
          </a:p>
          <a:p>
            <a:pPr lvl="1"/>
            <a:r>
              <a:rPr lang="cs-CZ" b="1" i="1" dirty="0" smtClean="0"/>
              <a:t>Šíření infekce z pohrudniční dutiny</a:t>
            </a:r>
          </a:p>
          <a:p>
            <a:pPr lvl="1"/>
            <a:r>
              <a:rPr lang="cs-CZ" b="1" i="1" dirty="0" smtClean="0"/>
              <a:t>Sestup infekce z oblasti krku</a:t>
            </a:r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6588224" y="3356992"/>
            <a:ext cx="648072" cy="216024"/>
          </a:xfrm>
          <a:prstGeom prst="straightConnector1">
            <a:avLst/>
          </a:prstGeom>
          <a:ln w="603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Prevence</a:t>
            </a:r>
            <a:endParaRPr lang="cs-CZ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76872"/>
            <a:ext cx="8229600" cy="2938078"/>
          </a:xfrm>
        </p:spPr>
        <p:txBody>
          <a:bodyPr>
            <a:normAutofit/>
          </a:bodyPr>
          <a:lstStyle/>
          <a:p>
            <a:r>
              <a:rPr lang="cs-CZ" b="1" dirty="0" smtClean="0"/>
              <a:t>Dostatečná </a:t>
            </a:r>
            <a:r>
              <a:rPr lang="cs-CZ" b="1" dirty="0" err="1" smtClean="0"/>
              <a:t>analgetizace</a:t>
            </a:r>
            <a:r>
              <a:rPr lang="cs-CZ" b="1" dirty="0" smtClean="0"/>
              <a:t> - bolest nesmí bránit               v odkašlávání! </a:t>
            </a:r>
          </a:p>
          <a:p>
            <a:r>
              <a:rPr lang="cs-CZ" b="1" dirty="0" smtClean="0"/>
              <a:t>Časná mobilizace pacienta</a:t>
            </a:r>
          </a:p>
          <a:p>
            <a:r>
              <a:rPr lang="cs-CZ" b="1" dirty="0" err="1" smtClean="0"/>
              <a:t>Fowlerova</a:t>
            </a:r>
            <a:r>
              <a:rPr lang="cs-CZ" b="1" dirty="0" smtClean="0"/>
              <a:t> poloha</a:t>
            </a:r>
          </a:p>
          <a:p>
            <a:r>
              <a:rPr lang="cs-CZ" b="1" dirty="0" smtClean="0"/>
              <a:t>Dechová RHB, nácvik odkašlávání, inhalace</a:t>
            </a:r>
          </a:p>
          <a:p>
            <a:r>
              <a:rPr lang="cs-CZ" b="1" dirty="0" smtClean="0"/>
              <a:t>Edukace pacienta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1625</TotalTime>
  <Words>642</Words>
  <Application>Microsoft Office PowerPoint</Application>
  <PresentationFormat>Předvádění na obrazovce (4:3)</PresentationFormat>
  <Paragraphs>129</Paragraphs>
  <Slides>23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Tok</vt:lpstr>
      <vt:lpstr>Snímek 1</vt:lpstr>
      <vt:lpstr>Úvod</vt:lpstr>
      <vt:lpstr>Infekce</vt:lpstr>
      <vt:lpstr>Infekční komplikace v hrudní chirurgii</vt:lpstr>
      <vt:lpstr>Pneumonie</vt:lpstr>
      <vt:lpstr>Plicní absces</vt:lpstr>
      <vt:lpstr>Empyém hrudníku</vt:lpstr>
      <vt:lpstr>Mediastinitida</vt:lpstr>
      <vt:lpstr>Prevence</vt:lpstr>
      <vt:lpstr>Symptomatologie hrudních infekcí</vt:lpstr>
      <vt:lpstr>Diagnostika</vt:lpstr>
      <vt:lpstr>          Léčba</vt:lpstr>
      <vt:lpstr>Infekce v operační ráně</vt:lpstr>
      <vt:lpstr>VAC systém = Vacuum Assisted Closure</vt:lpstr>
      <vt:lpstr>Snímek 15</vt:lpstr>
      <vt:lpstr>Práce sestry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</vt:vector>
  </TitlesOfParts>
  <Company>FNOL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D111821</dc:creator>
  <cp:lastModifiedBy>D118128</cp:lastModifiedBy>
  <cp:revision>163</cp:revision>
  <dcterms:created xsi:type="dcterms:W3CDTF">2015-03-21T09:37:14Z</dcterms:created>
  <dcterms:modified xsi:type="dcterms:W3CDTF">2016-05-24T11:48:49Z</dcterms:modified>
</cp:coreProperties>
</file>