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6" r:id="rId4"/>
    <p:sldId id="265" r:id="rId5"/>
    <p:sldId id="266" r:id="rId6"/>
    <p:sldId id="262" r:id="rId7"/>
    <p:sldId id="263" r:id="rId8"/>
    <p:sldId id="261" r:id="rId9"/>
    <p:sldId id="277" r:id="rId10"/>
    <p:sldId id="267" r:id="rId11"/>
    <p:sldId id="260" r:id="rId12"/>
    <p:sldId id="269" r:id="rId13"/>
    <p:sldId id="271" r:id="rId14"/>
    <p:sldId id="268" r:id="rId15"/>
    <p:sldId id="275" r:id="rId16"/>
    <p:sldId id="272" r:id="rId17"/>
    <p:sldId id="273" r:id="rId18"/>
    <p:sldId id="259" r:id="rId19"/>
    <p:sldId id="274" r:id="rId20"/>
    <p:sldId id="270" r:id="rId2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ECDF8-AADE-4626-A6C9-804EB9AFE22D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95C3-3335-40A0-AEED-F7D03CA70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95C3-3335-40A0-AEED-F7D03CA70B7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61CF-48E3-4D30-A21C-98D8563ABCDB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E062-A9CA-4563-8F0D-0D6C4D263C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hl=cs&amp;site=imghp&amp;tbm=isch&amp;source=hp&amp;biw=1366&amp;bih=705&amp;q=srdce&amp;oq=srdce&amp;gs_l=img.12..0l10.5831.7068.0.12447.5.5.0.0.0.0.249.474.1j1j1.3.0....0...1ac.1.64.img..2.3.473.lq3Xm1WQen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368152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Náhrada vzestupné aorty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01622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Autorka: Mgr. Ludmila Hubená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Kardiochirurgické operační sály, FN Olomouc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Den sester </a:t>
            </a:r>
            <a:r>
              <a:rPr lang="cs-CZ" sz="2000" b="1" dirty="0" err="1" smtClean="0">
                <a:solidFill>
                  <a:schemeClr val="tx1"/>
                </a:solidFill>
              </a:rPr>
              <a:t>perioperační</a:t>
            </a:r>
            <a:r>
              <a:rPr lang="cs-CZ" sz="2000" b="1" dirty="0" smtClean="0">
                <a:solidFill>
                  <a:schemeClr val="tx1"/>
                </a:solidFill>
              </a:rPr>
              <a:t> péče – 25. 5. 2016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Moresova</a:t>
            </a:r>
            <a:r>
              <a:rPr lang="cs-CZ" sz="2000" b="1" dirty="0" smtClean="0">
                <a:solidFill>
                  <a:schemeClr val="tx1"/>
                </a:solidFill>
              </a:rPr>
              <a:t> posluchárna FNOL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udmila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81642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/>
              <a:t>Chirurgické řešení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Principem operace v mimotělním oběhu je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nahradit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vzestupnou aortu protézou.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udmila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79928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2961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Suprakoronární</a:t>
            </a:r>
            <a:r>
              <a:rPr lang="cs-CZ" b="1" dirty="0" smtClean="0"/>
              <a:t> náhrada</a:t>
            </a:r>
            <a:endParaRPr lang="cs-CZ" b="1" dirty="0"/>
          </a:p>
        </p:txBody>
      </p:sp>
      <p:pic>
        <p:nvPicPr>
          <p:cNvPr id="4" name="Picture 2" descr="C:\Users\Ludmila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772816"/>
            <a:ext cx="4176464" cy="4824536"/>
          </a:xfrm>
          <a:prstGeom prst="rect">
            <a:avLst/>
          </a:prstGeom>
          <a:noFill/>
        </p:spPr>
      </p:pic>
      <p:pic>
        <p:nvPicPr>
          <p:cNvPr id="6" name="Picture 2" descr="C:\Users\Ludmila\Desktop\DSC_2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dmil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784976" cy="626469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3528" y="188640"/>
            <a:ext cx="403244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Před operací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4860032" y="188640"/>
            <a:ext cx="403244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Po operaci</a:t>
            </a:r>
            <a:endParaRPr lang="cs-CZ" sz="4000" dirty="0"/>
          </a:p>
        </p:txBody>
      </p:sp>
      <p:sp>
        <p:nvSpPr>
          <p:cNvPr id="5" name="Obdélník 4"/>
          <p:cNvSpPr/>
          <p:nvPr/>
        </p:nvSpPr>
        <p:spPr>
          <a:xfrm>
            <a:off x="323528" y="1772816"/>
            <a:ext cx="144016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Aneurysma ascendentní aorty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5085184"/>
            <a:ext cx="14904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Normální kořen aorty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 flipH="1">
            <a:off x="4499992" y="1844824"/>
            <a:ext cx="93610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Cévní protéza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452320" y="1052736"/>
            <a:ext cx="151216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Stehy </a:t>
            </a:r>
          </a:p>
          <a:p>
            <a:pPr algn="ctr"/>
            <a:r>
              <a:rPr lang="cs-CZ" dirty="0" smtClean="0"/>
              <a:t>v oblasti distální aorty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884368" y="2564904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Aortální chlopeň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Bentallova</a:t>
            </a:r>
            <a:r>
              <a:rPr lang="cs-CZ" b="1" dirty="0" smtClean="0"/>
              <a:t> operace</a:t>
            </a:r>
            <a:endParaRPr lang="cs-CZ" b="1" dirty="0"/>
          </a:p>
        </p:txBody>
      </p:sp>
      <p:pic>
        <p:nvPicPr>
          <p:cNvPr id="2050" name="Picture 2" descr="C:\Users\Ludmila\Desktop\stažený soubor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752528" cy="504056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580112" y="2204864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Protéza s chlopní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80112" y="4005064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Koronární tepna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08104" y="5085184"/>
            <a:ext cx="32403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Podložkové stehy – </a:t>
            </a:r>
            <a:r>
              <a:rPr lang="cs-CZ" sz="2800" b="1" dirty="0" err="1" smtClean="0">
                <a:solidFill>
                  <a:schemeClr val="tx1"/>
                </a:solidFill>
              </a:rPr>
              <a:t>Premicron</a:t>
            </a:r>
            <a:r>
              <a:rPr lang="cs-CZ" sz="2800" b="1" dirty="0" smtClean="0">
                <a:solidFill>
                  <a:schemeClr val="tx1"/>
                </a:solidFill>
              </a:rPr>
              <a:t> 2/0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4067944" y="256490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leva 10"/>
          <p:cNvSpPr/>
          <p:nvPr/>
        </p:nvSpPr>
        <p:spPr>
          <a:xfrm>
            <a:off x="3563888" y="2492896"/>
            <a:ext cx="201622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flipV="1">
            <a:off x="3275856" y="4509120"/>
            <a:ext cx="23042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3707904" y="5301208"/>
            <a:ext cx="1800200" cy="288032"/>
          </a:xfrm>
          <a:prstGeom prst="leftArrow">
            <a:avLst>
              <a:gd name="adj1" fmla="val 38355"/>
              <a:gd name="adj2" fmla="val 505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Bentallova</a:t>
            </a:r>
            <a:r>
              <a:rPr lang="cs-CZ" b="1" dirty="0" smtClean="0"/>
              <a:t> operace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Konduit s mechanickou protézou</a:t>
            </a:r>
            <a:endParaRPr lang="cs-CZ" dirty="0"/>
          </a:p>
        </p:txBody>
      </p:sp>
      <p:pic>
        <p:nvPicPr>
          <p:cNvPr id="1026" name="Picture 2" descr="C:\Users\Ludmila\Desktop\stažený soubor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2204864"/>
            <a:ext cx="3816424" cy="4104455"/>
          </a:xfrm>
          <a:prstGeom prst="rect">
            <a:avLst/>
          </a:prstGeom>
          <a:noFill/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Konduit s biologickou protézou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Ludmila\Desktop\images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496" y="2204864"/>
            <a:ext cx="428498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Možnosti periferní anastomózy do oblouku při náhradě ascendentní aorty</a:t>
            </a:r>
            <a:endParaRPr lang="cs-CZ" dirty="0"/>
          </a:p>
        </p:txBody>
      </p:sp>
      <p:pic>
        <p:nvPicPr>
          <p:cNvPr id="1026" name="Picture 2" descr="C:\Users\Ludmila\Desktop\DSC_2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00200"/>
            <a:ext cx="8496944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Novinka</a:t>
            </a:r>
            <a:r>
              <a:rPr lang="cs-CZ" dirty="0" smtClean="0"/>
              <a:t> = </a:t>
            </a:r>
            <a:r>
              <a:rPr lang="cs-CZ" dirty="0" err="1" smtClean="0"/>
              <a:t>Thoraflex</a:t>
            </a:r>
            <a:r>
              <a:rPr lang="cs-CZ" dirty="0" smtClean="0"/>
              <a:t> TM hybrid</a:t>
            </a:r>
            <a:endParaRPr lang="cs-CZ" dirty="0"/>
          </a:p>
        </p:txBody>
      </p:sp>
      <p:pic>
        <p:nvPicPr>
          <p:cNvPr id="3074" name="Picture 2" descr="C:\Users\Ludmila\Desktop\DSC_2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01851" y="1600200"/>
            <a:ext cx="71402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dmila\Desktop\DSC_226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913"/>
            <a:ext cx="3960440" cy="6264275"/>
          </a:xfrm>
          <a:prstGeom prst="rect">
            <a:avLst/>
          </a:prstGeom>
          <a:noFill/>
        </p:spPr>
      </p:pic>
      <p:pic>
        <p:nvPicPr>
          <p:cNvPr id="3" name="Picture 2" descr="C:\Users\Ludmila\Desktop\DSC_2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3204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760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Výkony na vzestupné aortě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908726"/>
          <a:ext cx="8363272" cy="568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4063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leden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únor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březen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duben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květen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červen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červenec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srpen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září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říjen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listopad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dirty="0" smtClean="0"/>
                        <a:t>prosinec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33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DOMINIK, J. 1998. Kardiochirurgie. </a:t>
            </a:r>
            <a:r>
              <a:rPr lang="cs-CZ" sz="2000" dirty="0" smtClean="0"/>
              <a:t>Vyd.1. Praha: </a:t>
            </a:r>
            <a:r>
              <a:rPr lang="cs-CZ" sz="2000" dirty="0" err="1" smtClean="0"/>
              <a:t>Grada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, a.s. 1998. 216 s. ISBN 80 – 7169 -669 -2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DOMINIK, J., ŽÁČEK, P. 2008. Chirurgie srdečních chlopní (…nejen pro kardiochirurgy) ve 200 vyobrazeních. </a:t>
            </a:r>
            <a:r>
              <a:rPr lang="cs-CZ" sz="2000" dirty="0" smtClean="0"/>
              <a:t>Vyd.1. Praha: </a:t>
            </a:r>
            <a:r>
              <a:rPr lang="cs-CZ" sz="2000" dirty="0" err="1" smtClean="0"/>
              <a:t>Grada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, a.s. 2008. 368 s. ISBN 978 – 80 – 247 – 2712 -7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ttps://www.google.com/search?hl=cs&amp;site=imghp&amp;tbm=isch&amp;source=hp&amp;biw=1366&amp;bih=705&amp;q=biokonduit&amp;oq=biokonduit&amp;gs_l=img.12...3780.10753.0.13552.10.8.0.2.0.0.232.882.5j0j2.7.0....0...1ac.1.64.img..1.6.668...0j0i30j0i24j0i10i24.liQ45OTzrM#hl=cs&amp;tbm=isch&amp;q=+n%C3%A1hrada+aorty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https://www.google.com/search?hl=cs&amp;site=imghp&amp;tbm=isch&amp;source=hp&amp;biw=1366&amp;bih=705&amp;q=srdce&amp;oq=srdce&amp;gs_l=img.12..0l10.5831.7068.0.12447.5.5.0.0.0.0.249.474.1j1j1.3.0....0...1ac.1.64.img..2.3.473.lq3Xm1WQen8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ttps://books.google.com/books?id=s3JaAgAAQBAJ&amp;pg=PA125&amp;lpg=PA125&amp;dq=n%C3%A1hrada+vzestupn%C3%A9+aorty&amp;source=bl&amp;ots=O7Y5jpIVdJ&amp;sig=RtPdezQSeZiaSiOwLmIP4Jqqy1Q&amp;hl=cs&amp;sa=X&amp;ved=0ahUKEwijpO-kr-bMAhWBuBoKHSVEDgYQ6AEIKTAC#v=onepage&amp;q=n%C3%A1hrada%20vzestupn%C3%A9%20aorty&amp;f=false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udmila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60647"/>
            <a:ext cx="1296144" cy="10081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dmila\Desktop\stažený soub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39552" y="404664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Pravá společná krkavice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1520" y="1484784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Pravá tepna podklíčková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331640" y="2420888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Hlavo pažní </a:t>
            </a:r>
            <a:r>
              <a:rPr lang="cs-CZ" dirty="0" smtClean="0"/>
              <a:t>kmen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660232" y="260648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Levá společná krkavice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732240" y="1772816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Levá tepna podklíčková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39552" y="5013176"/>
            <a:ext cx="2282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Pravá koronární tepna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843808" y="5877272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Levá koronární tepna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2050" name="Picture 2" descr="C:\Users\Ludmila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628800"/>
            <a:ext cx="720080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Onemocnění vzestupné aorty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Úrazy, dopravní nehody</a:t>
            </a:r>
          </a:p>
          <a:p>
            <a:r>
              <a:rPr lang="cs-CZ" dirty="0" smtClean="0"/>
              <a:t>Zánětlivé onemocnění</a:t>
            </a:r>
          </a:p>
          <a:p>
            <a:r>
              <a:rPr lang="cs-CZ" dirty="0" smtClean="0"/>
              <a:t>Degenerativní onemocnění</a:t>
            </a:r>
          </a:p>
          <a:p>
            <a:r>
              <a:rPr lang="cs-CZ" dirty="0" smtClean="0"/>
              <a:t>Ateroskleróza, vliv hypertenze</a:t>
            </a:r>
          </a:p>
          <a:p>
            <a:r>
              <a:rPr lang="cs-CZ" dirty="0" err="1" smtClean="0"/>
              <a:t>Iatrogenní</a:t>
            </a:r>
            <a:r>
              <a:rPr lang="cs-CZ" dirty="0" smtClean="0"/>
              <a:t> poškození </a:t>
            </a:r>
          </a:p>
          <a:p>
            <a:r>
              <a:rPr lang="cs-CZ" dirty="0" smtClean="0"/>
              <a:t>Aneurysmatická dilatace aorty</a:t>
            </a:r>
          </a:p>
          <a:p>
            <a:r>
              <a:rPr lang="cs-CZ" dirty="0" err="1" smtClean="0"/>
              <a:t>Disekce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2" descr="C:\Users\Ludmila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Anuloaortální</a:t>
            </a:r>
            <a:r>
              <a:rPr lang="cs-CZ" b="1" dirty="0" smtClean="0"/>
              <a:t> </a:t>
            </a:r>
            <a:r>
              <a:rPr lang="cs-CZ" b="1" dirty="0" err="1" smtClean="0"/>
              <a:t>ektázie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 charakterizována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aneuryzmatickou dilatací vzestupné aorty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 současně relativní aortální nedomykavostí, způsobenou rozšířením aortálního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anulu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Má dlouho asymptomatický průběh (subjektivní příznaky pozdní, pomalu se rozvíjející aortální insuficience)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Postupně se objevuje narůstající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symptomatologie levostranného srdečního selhání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způsobená volumovým přetížením LK srdeční při aortální insuficienci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nebo dojde k náhlé a dramatické symptomatologii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při vzniku aortální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disekce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při ruptuře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aneuryzmatu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 následným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hemoperikardem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tamponádou srdeční.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Aortální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disekce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 může šířit i retrográdně až do koronárních tepen a způsobit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infarkt myokardu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333374"/>
            <a:ext cx="8424936" cy="61919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Příčina: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oslabení pevnosti a pružnosti aortální stěny = cystická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medionekróza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Pokud se objeví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anuloaortální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ektázie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již ve věku 30 – 40 let, jde většinou o kardiovaskulární projevy dominantně autozomálně dědičného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Marfanova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syndromu. Bývá často přítomen i prolaps mitrální chlopně.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Diagnostika: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Echokardiografie –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šířku vzestupné aorty,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rozsah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aneurysmatu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významnost aortální regurgitace,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zjistí přítomnost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disekce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hemoperikard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ohodnotí funkci LK,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přidružený prolaps mitrální chlopně</a:t>
            </a:r>
          </a:p>
          <a:p>
            <a:pPr>
              <a:buNone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Koronarografie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starších pacientů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CT, MR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udmila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17646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Aneurysma </a:t>
            </a:r>
            <a:endParaRPr lang="cs-CZ" b="1" dirty="0"/>
          </a:p>
        </p:txBody>
      </p:sp>
      <p:pic>
        <p:nvPicPr>
          <p:cNvPr id="4098" name="Picture 2" descr="C:\Users\Ludmila\Desktop\images (1) - Kop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980728"/>
            <a:ext cx="3528392" cy="540060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Ludmila\Desktop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4752528" cy="5616624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Disekce</a:t>
            </a:r>
            <a:r>
              <a:rPr lang="cs-CZ" b="1" dirty="0" smtClean="0"/>
              <a:t> hrudní aorty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Náhlá a život ohrožující příhoda </a:t>
            </a:r>
          </a:p>
          <a:p>
            <a:r>
              <a:rPr lang="cs-CZ" dirty="0" smtClean="0"/>
              <a:t>krutá bolest na hrudníku a mezi lopatkami,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šokový stav </a:t>
            </a:r>
            <a:r>
              <a:rPr lang="cs-CZ" dirty="0" smtClean="0"/>
              <a:t>způsobený bolestí, krvácením = </a:t>
            </a:r>
            <a:r>
              <a:rPr lang="cs-CZ" dirty="0" err="1" smtClean="0"/>
              <a:t>hemoperikard</a:t>
            </a:r>
            <a:r>
              <a:rPr lang="cs-CZ" dirty="0" smtClean="0"/>
              <a:t>, </a:t>
            </a:r>
            <a:r>
              <a:rPr lang="cs-CZ" dirty="0" err="1" smtClean="0"/>
              <a:t>hemotorax</a:t>
            </a:r>
            <a:endParaRPr lang="cs-CZ" dirty="0" smtClean="0"/>
          </a:p>
          <a:p>
            <a:r>
              <a:rPr lang="cs-CZ" b="1" dirty="0" smtClean="0"/>
              <a:t>Infarkt myokardu </a:t>
            </a:r>
            <a:r>
              <a:rPr lang="cs-CZ" dirty="0" smtClean="0"/>
              <a:t>= při retrográdní </a:t>
            </a:r>
            <a:r>
              <a:rPr lang="cs-CZ" dirty="0" err="1" smtClean="0"/>
              <a:t>disekci</a:t>
            </a:r>
            <a:r>
              <a:rPr lang="cs-CZ" dirty="0" smtClean="0"/>
              <a:t> do koronárních tepen</a:t>
            </a:r>
          </a:p>
          <a:p>
            <a:r>
              <a:rPr lang="cs-CZ" b="1" dirty="0" smtClean="0"/>
              <a:t>Hemiplegie</a:t>
            </a:r>
            <a:r>
              <a:rPr lang="cs-CZ" dirty="0" smtClean="0"/>
              <a:t> = šíření do karotid</a:t>
            </a:r>
          </a:p>
          <a:p>
            <a:r>
              <a:rPr lang="cs-CZ" b="1" dirty="0" smtClean="0"/>
              <a:t>Paraplegie</a:t>
            </a:r>
            <a:r>
              <a:rPr lang="cs-CZ" dirty="0" smtClean="0"/>
              <a:t> = vytržení a </a:t>
            </a:r>
            <a:r>
              <a:rPr lang="cs-CZ" dirty="0" err="1" smtClean="0"/>
              <a:t>trombózování</a:t>
            </a:r>
            <a:r>
              <a:rPr lang="cs-CZ" dirty="0" smtClean="0"/>
              <a:t> interkostálních arterií</a:t>
            </a:r>
          </a:p>
          <a:p>
            <a:r>
              <a:rPr lang="cs-CZ" b="1" dirty="0" smtClean="0"/>
              <a:t>Oligurie až anurie </a:t>
            </a:r>
            <a:r>
              <a:rPr lang="cs-CZ" dirty="0" smtClean="0"/>
              <a:t>= </a:t>
            </a:r>
            <a:r>
              <a:rPr lang="cs-CZ" dirty="0" err="1" smtClean="0"/>
              <a:t>disekce</a:t>
            </a:r>
            <a:r>
              <a:rPr lang="cs-CZ" dirty="0" smtClean="0"/>
              <a:t> do renálních tepen</a:t>
            </a:r>
          </a:p>
          <a:p>
            <a:r>
              <a:rPr lang="cs-CZ" b="1" dirty="0" smtClean="0"/>
              <a:t>Nekrózy střev </a:t>
            </a:r>
            <a:r>
              <a:rPr lang="cs-CZ" dirty="0" smtClean="0"/>
              <a:t>= </a:t>
            </a:r>
            <a:r>
              <a:rPr lang="cs-CZ" dirty="0" err="1" smtClean="0"/>
              <a:t>disekce</a:t>
            </a:r>
            <a:r>
              <a:rPr lang="cs-CZ" dirty="0" smtClean="0"/>
              <a:t> do a. </a:t>
            </a:r>
            <a:r>
              <a:rPr lang="cs-CZ" dirty="0" err="1" smtClean="0"/>
              <a:t>mesenterica</a:t>
            </a:r>
            <a:r>
              <a:rPr lang="cs-CZ" dirty="0" smtClean="0"/>
              <a:t> superior</a:t>
            </a:r>
          </a:p>
          <a:p>
            <a:r>
              <a:rPr lang="cs-CZ" b="1" dirty="0" smtClean="0"/>
              <a:t>Ischemie končetin</a:t>
            </a:r>
            <a:r>
              <a:rPr lang="cs-CZ" dirty="0" smtClean="0"/>
              <a:t> = </a:t>
            </a:r>
            <a:r>
              <a:rPr lang="cs-CZ" dirty="0" err="1" smtClean="0"/>
              <a:t>disekce</a:t>
            </a:r>
            <a:r>
              <a:rPr lang="cs-CZ" dirty="0" smtClean="0"/>
              <a:t> pánevních a femorálních tepen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Klasifikace</a:t>
            </a:r>
            <a:endParaRPr lang="cs-CZ" b="1" dirty="0"/>
          </a:p>
        </p:txBody>
      </p:sp>
      <p:pic>
        <p:nvPicPr>
          <p:cNvPr id="4098" name="Picture 2" descr="C:\Users\Ludmila\Desktop\stažený soub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dmila\Desktop\images (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848872" cy="5688632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6732240" y="836712"/>
            <a:ext cx="1656184" cy="576064"/>
          </a:xfrm>
          <a:prstGeom prst="wedgeRectCallout">
            <a:avLst>
              <a:gd name="adj1" fmla="val -18065"/>
              <a:gd name="adj2" fmla="val 239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disekce</a:t>
            </a:r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561</Words>
  <Application>Microsoft Office PowerPoint</Application>
  <PresentationFormat>Předvádění na obrazovce (4:3)</PresentationFormat>
  <Paragraphs>151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Náhrada vzestupné aorty</vt:lpstr>
      <vt:lpstr>Snímek 2</vt:lpstr>
      <vt:lpstr>Onemocnění vzestupné aorty</vt:lpstr>
      <vt:lpstr>Anuloaortální ektázie</vt:lpstr>
      <vt:lpstr>Snímek 5</vt:lpstr>
      <vt:lpstr>Aneurysma </vt:lpstr>
      <vt:lpstr>Disekce hrudní aorty</vt:lpstr>
      <vt:lpstr>Klasifikace</vt:lpstr>
      <vt:lpstr>Snímek 9</vt:lpstr>
      <vt:lpstr>Chirurgické řešení</vt:lpstr>
      <vt:lpstr> Suprakoronární náhrada</vt:lpstr>
      <vt:lpstr>Snímek 12</vt:lpstr>
      <vt:lpstr>Bentallova operace</vt:lpstr>
      <vt:lpstr>Bentallova operace</vt:lpstr>
      <vt:lpstr>Možnosti periferní anastomózy do oblouku při náhradě ascendentní aorty</vt:lpstr>
      <vt:lpstr>Novinka = Thoraflex TM hybrid</vt:lpstr>
      <vt:lpstr>Snímek 17</vt:lpstr>
      <vt:lpstr>Výkony na vzestupné aortě </vt:lpstr>
      <vt:lpstr>Použitá literatura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Náhrada vzestupné aorty</dc:title>
  <dc:creator>Ludmila</dc:creator>
  <cp:lastModifiedBy>Ludmila</cp:lastModifiedBy>
  <cp:revision>119</cp:revision>
  <dcterms:created xsi:type="dcterms:W3CDTF">2016-02-28T09:57:38Z</dcterms:created>
  <dcterms:modified xsi:type="dcterms:W3CDTF">2016-05-24T15:24:32Z</dcterms:modified>
</cp:coreProperties>
</file>