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6" r:id="rId4"/>
    <p:sldId id="261" r:id="rId5"/>
    <p:sldId id="264" r:id="rId6"/>
    <p:sldId id="259" r:id="rId7"/>
    <p:sldId id="260" r:id="rId8"/>
    <p:sldId id="262" r:id="rId9"/>
    <p:sldId id="269" r:id="rId10"/>
    <p:sldId id="267" r:id="rId11"/>
    <p:sldId id="270" r:id="rId12"/>
    <p:sldId id="271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BED10-F071-437E-8EC5-2E091810AD84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2173-1E7F-4B2F-B068-E88956C52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0814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2173-1E7F-4B2F-B068-E88956C5240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541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FFE0-7188-4D60-9A96-32923B5D03AD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2A6F-CA84-4513-A1EF-4E58D91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fakultni-nemocnic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3" y="1916832"/>
            <a:ext cx="9144001" cy="29705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611610"/>
          </a:xfrm>
        </p:spPr>
        <p:txBody>
          <a:bodyPr/>
          <a:lstStyle/>
          <a:p>
            <a:r>
              <a:rPr lang="cs-CZ" dirty="0" smtClean="0"/>
              <a:t>ECMO a jeho použití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Mikisková</a:t>
            </a:r>
            <a:r>
              <a:rPr lang="cs-CZ" dirty="0" smtClean="0">
                <a:solidFill>
                  <a:schemeClr val="tx1"/>
                </a:solidFill>
              </a:rPr>
              <a:t> Zdeňka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Kardiochirurgická klinika, FN Olomouc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353347"/>
          </a:xfrm>
        </p:spPr>
        <p:txBody>
          <a:bodyPr/>
          <a:lstStyle/>
          <a:p>
            <a:r>
              <a:rPr lang="cs-CZ" dirty="0" smtClean="0"/>
              <a:t>Výpočet dle velikosti pac. </a:t>
            </a:r>
          </a:p>
          <a:p>
            <a:r>
              <a:rPr lang="cs-CZ" dirty="0" smtClean="0"/>
              <a:t>Průtok podle potřeby pac. do 4l/min</a:t>
            </a:r>
          </a:p>
          <a:p>
            <a:r>
              <a:rPr lang="cs-CZ" dirty="0" smtClean="0"/>
              <a:t>FiO</a:t>
            </a:r>
            <a:r>
              <a:rPr lang="cs-CZ" baseline="-25000" dirty="0" smtClean="0"/>
              <a:t>2</a:t>
            </a:r>
            <a:r>
              <a:rPr lang="cs-CZ" dirty="0" smtClean="0"/>
              <a:t> řídí </a:t>
            </a:r>
            <a:r>
              <a:rPr lang="cs-CZ" dirty="0" err="1" smtClean="0"/>
              <a:t>perfuziolog</a:t>
            </a:r>
            <a:r>
              <a:rPr lang="cs-CZ" dirty="0" smtClean="0"/>
              <a:t> podle ASTRUPA</a:t>
            </a:r>
          </a:p>
          <a:p>
            <a:r>
              <a:rPr lang="cs-CZ" dirty="0" smtClean="0"/>
              <a:t>Kontrola ACT 200- 300 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Users\Tom\Desktop\ec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32844"/>
            <a:ext cx="3549080" cy="266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Krvácení ze vstupů</a:t>
            </a:r>
          </a:p>
          <a:p>
            <a:r>
              <a:rPr lang="cs-CZ" dirty="0" smtClean="0"/>
              <a:t>Infekce</a:t>
            </a:r>
          </a:p>
          <a:p>
            <a:r>
              <a:rPr lang="cs-CZ" dirty="0" smtClean="0"/>
              <a:t>Poruchy srdečního rytmu</a:t>
            </a:r>
          </a:p>
          <a:p>
            <a:r>
              <a:rPr lang="cs-CZ" dirty="0" smtClean="0"/>
              <a:t>Neurologické poškození CMP </a:t>
            </a:r>
          </a:p>
          <a:p>
            <a:r>
              <a:rPr lang="cs-CZ" dirty="0" smtClean="0"/>
              <a:t>Plicní edém</a:t>
            </a:r>
          </a:p>
          <a:p>
            <a:r>
              <a:rPr lang="cs-CZ" dirty="0" err="1" smtClean="0"/>
              <a:t>Hemodynamická</a:t>
            </a:r>
            <a:r>
              <a:rPr lang="cs-CZ" dirty="0" smtClean="0"/>
              <a:t> nestabilita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18015"/>
            <a:ext cx="2530624" cy="3367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75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r>
              <a:rPr lang="cs-CZ" dirty="0" smtClean="0"/>
              <a:t>Je fajn vědět, že jsou přístroje, které nám mohou pomoci, ale budeme </a:t>
            </a:r>
            <a:r>
              <a:rPr lang="cs-CZ" dirty="0" err="1" smtClean="0"/>
              <a:t>rádi,když</a:t>
            </a:r>
            <a:r>
              <a:rPr lang="cs-CZ" dirty="0" smtClean="0"/>
              <a:t> nás nebudete potřebovat!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7200800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63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6146" name="Picture 2" descr="C:\Users\Tom\Desktop\fn-olomou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0673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Extra </a:t>
            </a:r>
            <a:r>
              <a:rPr lang="cs-CZ" dirty="0" err="1" smtClean="0"/>
              <a:t>corporalní</a:t>
            </a:r>
            <a:r>
              <a:rPr lang="cs-CZ" dirty="0" smtClean="0"/>
              <a:t> membránová </a:t>
            </a:r>
            <a:r>
              <a:rPr lang="cs-CZ" dirty="0" err="1" smtClean="0"/>
              <a:t>oxygenace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5013176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řístroj pro podporu či náhradu krevního oběhu při selhání srdce nebo plic.</a:t>
            </a:r>
          </a:p>
          <a:p>
            <a:pPr>
              <a:buNone/>
            </a:pPr>
            <a:r>
              <a:rPr lang="cs-CZ" dirty="0" smtClean="0"/>
              <a:t>    Srdce nebo plíce nejsou dočasně schopny plnit           svoji funkci</a:t>
            </a:r>
          </a:p>
          <a:p>
            <a:r>
              <a:rPr lang="cs-CZ" dirty="0" smtClean="0"/>
              <a:t>Důležitá je včasná indikace</a:t>
            </a:r>
          </a:p>
          <a:p>
            <a:r>
              <a:rPr lang="cs-CZ" dirty="0" smtClean="0"/>
              <a:t>Úzká spolupráce ECMO týmu</a:t>
            </a:r>
            <a:endParaRPr lang="cs-CZ" dirty="0"/>
          </a:p>
          <a:p>
            <a:r>
              <a:rPr lang="cs-CZ" dirty="0" smtClean="0"/>
              <a:t>Spolupracujeme s klinikami ARO,</a:t>
            </a:r>
          </a:p>
          <a:p>
            <a:pPr>
              <a:buNone/>
            </a:pPr>
            <a:r>
              <a:rPr lang="cs-CZ" dirty="0" smtClean="0"/>
              <a:t>     I. Interní kl. a urgentním odd</a:t>
            </a:r>
            <a:r>
              <a:rPr lang="cs-CZ" dirty="0"/>
              <a:t>.</a:t>
            </a:r>
            <a:endParaRPr lang="cs-CZ" dirty="0" smtClean="0"/>
          </a:p>
        </p:txBody>
      </p:sp>
      <p:pic>
        <p:nvPicPr>
          <p:cNvPr id="2050" name="Picture 2" descr="C:\Users\Tom\Desktop\ecm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656" y="3933056"/>
            <a:ext cx="2544832" cy="2278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777" y="255476"/>
            <a:ext cx="8229600" cy="1143000"/>
          </a:xfrm>
        </p:spPr>
        <p:txBody>
          <a:bodyPr/>
          <a:lstStyle/>
          <a:p>
            <a:r>
              <a:rPr lang="cs-CZ" dirty="0" smtClean="0"/>
              <a:t>Kontraindikace: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Srdeční zástava neznámé délky</a:t>
            </a:r>
          </a:p>
          <a:p>
            <a:r>
              <a:rPr lang="cs-CZ" dirty="0" smtClean="0"/>
              <a:t>Aortální insuficience</a:t>
            </a:r>
          </a:p>
          <a:p>
            <a:r>
              <a:rPr lang="cs-CZ" dirty="0" smtClean="0"/>
              <a:t>Aortální </a:t>
            </a:r>
            <a:r>
              <a:rPr lang="cs-CZ" dirty="0" err="1" smtClean="0"/>
              <a:t>disekce</a:t>
            </a:r>
            <a:endParaRPr lang="cs-CZ" dirty="0" smtClean="0"/>
          </a:p>
          <a:p>
            <a:r>
              <a:rPr lang="cs-CZ" dirty="0" err="1" smtClean="0"/>
              <a:t>Irreversibilní</a:t>
            </a:r>
            <a:r>
              <a:rPr lang="cs-CZ" dirty="0" smtClean="0"/>
              <a:t> stavy ( malignita,postižení CNS... )</a:t>
            </a:r>
          </a:p>
          <a:p>
            <a:r>
              <a:rPr lang="cs-CZ" dirty="0" smtClean="0"/>
              <a:t>Vysoký věk ( nad 70 let – neplatí pro PCI)</a:t>
            </a:r>
          </a:p>
          <a:p>
            <a:r>
              <a:rPr lang="cs-CZ" dirty="0" smtClean="0"/>
              <a:t>Těžká renální/ jaterní insuficience</a:t>
            </a:r>
          </a:p>
          <a:p>
            <a:r>
              <a:rPr lang="cs-CZ" dirty="0" smtClean="0"/>
              <a:t>Váha větší 120 kg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79" y="1196752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Indikace V-V ECMO</a:t>
            </a:r>
            <a:br>
              <a:rPr lang="cs-CZ" dirty="0" smtClean="0"/>
            </a:br>
            <a:r>
              <a:rPr lang="cs-CZ" sz="4000" dirty="0" smtClean="0"/>
              <a:t>náhrada plic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608" y="1988840"/>
            <a:ext cx="8645856" cy="3617243"/>
          </a:xfrm>
        </p:spPr>
        <p:txBody>
          <a:bodyPr/>
          <a:lstStyle/>
          <a:p>
            <a:r>
              <a:rPr lang="cs-CZ" dirty="0" smtClean="0"/>
              <a:t>Při poruše ve výměně krevních plynů</a:t>
            </a:r>
          </a:p>
          <a:p>
            <a:r>
              <a:rPr lang="cs-CZ" dirty="0" smtClean="0"/>
              <a:t>ARDS</a:t>
            </a:r>
          </a:p>
          <a:p>
            <a:r>
              <a:rPr lang="cs-CZ" dirty="0" smtClean="0"/>
              <a:t>Kontuze plic</a:t>
            </a:r>
          </a:p>
          <a:p>
            <a:r>
              <a:rPr lang="cs-CZ" dirty="0" smtClean="0"/>
              <a:t>Těžká virová pneumonie </a:t>
            </a:r>
          </a:p>
          <a:p>
            <a:pPr marL="0" indent="0">
              <a:buNone/>
            </a:pPr>
            <a:r>
              <a:rPr lang="cs-CZ" dirty="0" smtClean="0"/>
              <a:t>     ( H1N1 )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3440038" cy="33802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Kanylace</a:t>
            </a:r>
            <a:r>
              <a:rPr lang="cs-CZ" dirty="0" smtClean="0"/>
              <a:t> V-V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220072" cy="3453688"/>
          </a:xfrm>
        </p:spPr>
      </p:pic>
      <p:sp>
        <p:nvSpPr>
          <p:cNvPr id="9" name="TextovéPole 8"/>
          <p:cNvSpPr txBox="1"/>
          <p:nvPr/>
        </p:nvSpPr>
        <p:spPr>
          <a:xfrm>
            <a:off x="395536" y="177281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Perkutánní cestou ( </a:t>
            </a:r>
            <a:r>
              <a:rPr lang="cs-CZ" sz="3200" dirty="0" err="1" smtClean="0"/>
              <a:t>Seldingerova</a:t>
            </a:r>
            <a:r>
              <a:rPr lang="cs-CZ" sz="3200" dirty="0" smtClean="0"/>
              <a:t> metoda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 smtClean="0"/>
              <a:t>Femoro</a:t>
            </a:r>
            <a:r>
              <a:rPr lang="cs-CZ" sz="3200" dirty="0" smtClean="0"/>
              <a:t> – jugulární žíla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Zavedení kanyl V-V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0200"/>
            <a:ext cx="4968552" cy="5221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Indikace V-A ECMO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náhrada srdce a plic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Překlenutí doby uzdravení poškozeného srdečního svalu</a:t>
            </a:r>
          </a:p>
          <a:p>
            <a:r>
              <a:rPr lang="cs-CZ" dirty="0" smtClean="0"/>
              <a:t>Masivní plicní embolizace</a:t>
            </a:r>
            <a:endParaRPr lang="cs-CZ" baseline="-25000" dirty="0" smtClean="0"/>
          </a:p>
          <a:p>
            <a:r>
              <a:rPr lang="cs-CZ" dirty="0" smtClean="0"/>
              <a:t>Pooperační komplikace v Kardiochirurgii</a:t>
            </a:r>
          </a:p>
          <a:p>
            <a:r>
              <a:rPr lang="cs-CZ" dirty="0" err="1" smtClean="0"/>
              <a:t>Kardiopulmonární</a:t>
            </a:r>
            <a:r>
              <a:rPr lang="cs-CZ" dirty="0" smtClean="0"/>
              <a:t> resuscitace</a:t>
            </a:r>
          </a:p>
          <a:p>
            <a:r>
              <a:rPr lang="cs-CZ" dirty="0" smtClean="0"/>
              <a:t>Riziková PCI ( preventivní )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Časné a rychlé rozhodnutí zajišťuje lepší výsledek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Kanylace</a:t>
            </a:r>
            <a:r>
              <a:rPr lang="cs-CZ" dirty="0" smtClean="0"/>
              <a:t> V-A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r>
              <a:rPr lang="cs-CZ" dirty="0" smtClean="0"/>
              <a:t>Perkutánní cestou- </a:t>
            </a:r>
            <a:r>
              <a:rPr lang="cs-CZ" dirty="0" err="1" smtClean="0"/>
              <a:t>Seldingerova</a:t>
            </a:r>
            <a:r>
              <a:rPr lang="cs-CZ" dirty="0" smtClean="0"/>
              <a:t> metoda</a:t>
            </a:r>
          </a:p>
          <a:p>
            <a:r>
              <a:rPr lang="cs-CZ" dirty="0" smtClean="0"/>
              <a:t>Preparačně</a:t>
            </a:r>
          </a:p>
          <a:p>
            <a:endParaRPr lang="cs-CZ" dirty="0"/>
          </a:p>
          <a:p>
            <a:r>
              <a:rPr lang="cs-CZ" dirty="0" smtClean="0"/>
              <a:t>                                      </a:t>
            </a:r>
            <a:r>
              <a:rPr lang="cs-CZ" dirty="0" err="1" smtClean="0"/>
              <a:t>Femoro</a:t>
            </a:r>
            <a:r>
              <a:rPr lang="cs-CZ" dirty="0" smtClean="0"/>
              <a:t>- femorálně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</a:t>
            </a:r>
            <a:r>
              <a:rPr lang="cs-CZ" dirty="0" err="1" smtClean="0"/>
              <a:t>Femoro</a:t>
            </a:r>
            <a:r>
              <a:rPr lang="cs-CZ" dirty="0" smtClean="0"/>
              <a:t>- axilárně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PS- aorta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Tom\Desktop\ecm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009900" cy="1887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zavedení kanyl V-A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436"/>
            <a:ext cx="8229600" cy="3727490"/>
          </a:xfrm>
        </p:spPr>
      </p:pic>
    </p:spTree>
    <p:extLst>
      <p:ext uri="{BB962C8B-B14F-4D97-AF65-F5344CB8AC3E}">
        <p14:creationId xmlns="" xmlns:p14="http://schemas.microsoft.com/office/powerpoint/2010/main" val="4179139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243</Words>
  <Application>Microsoft Office PowerPoint</Application>
  <PresentationFormat>Předvádění na obrazovce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ECMO a jeho použití</vt:lpstr>
      <vt:lpstr> Extra corporalní membránová oxygenace </vt:lpstr>
      <vt:lpstr>Kontraindikace:</vt:lpstr>
      <vt:lpstr>Indikace V-V ECMO náhrada plic</vt:lpstr>
      <vt:lpstr>Kanylace V-V </vt:lpstr>
      <vt:lpstr>Zavedení kanyl V-V</vt:lpstr>
      <vt:lpstr>Indikace V-A ECMO náhrada srdce a plic</vt:lpstr>
      <vt:lpstr>Kanylace V-A</vt:lpstr>
      <vt:lpstr>Možnosti zavedení kanyl V-A</vt:lpstr>
      <vt:lpstr>Vedení MO</vt:lpstr>
      <vt:lpstr>Komplikace 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Riziková PCI a preventivní použití ECMO systému.</dc:title>
  <dc:creator>Tom</dc:creator>
  <cp:lastModifiedBy>DT118971</cp:lastModifiedBy>
  <cp:revision>56</cp:revision>
  <dcterms:created xsi:type="dcterms:W3CDTF">2013-09-22T13:03:21Z</dcterms:created>
  <dcterms:modified xsi:type="dcterms:W3CDTF">2016-05-25T07:21:42Z</dcterms:modified>
</cp:coreProperties>
</file>