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Publikace\P&#345;edn&#225;&#353;ky\Sakrokopopexe\LSK%20sakrokolpopexe\Sakrokolpopexe%20tabulka%20do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Laparoskopická a robotická sakrokolpopexe - počet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List3!$C$2</c:f>
              <c:strCache>
                <c:ptCount val="1"/>
                <c:pt idx="0">
                  <c:v>LSC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List3!$B$3:$B$13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List3!$C$3:$C$13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8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List3!$D$2</c:f>
              <c:strCache>
                <c:ptCount val="1"/>
                <c:pt idx="0">
                  <c:v>LSH+LSC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List3!$B$3:$B$13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List3!$D$3:$D$13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</c:ser>
        <c:ser>
          <c:idx val="2"/>
          <c:order val="2"/>
          <c:tx>
            <c:strRef>
              <c:f>List3!$E$2</c:f>
              <c:strCache>
                <c:ptCount val="1"/>
                <c:pt idx="0">
                  <c:v>RSC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numRef>
              <c:f>List3!$B$3:$B$13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List3!$E$3:$E$13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</c:ser>
        <c:ser>
          <c:idx val="3"/>
          <c:order val="3"/>
          <c:tx>
            <c:strRef>
              <c:f>List3!$F$2</c:f>
              <c:strCache>
                <c:ptCount val="1"/>
                <c:pt idx="0">
                  <c:v>RSH+RSC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List3!$B$3:$B$13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List3!$F$3:$F$13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44320"/>
        <c:axId val="94345856"/>
      </c:barChart>
      <c:catAx>
        <c:axId val="9434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345856"/>
        <c:crosses val="autoZero"/>
        <c:auto val="1"/>
        <c:lblAlgn val="ctr"/>
        <c:lblOffset val="100"/>
        <c:noMultiLvlLbl val="0"/>
      </c:catAx>
      <c:valAx>
        <c:axId val="9434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34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8CCE0-5A35-4ED8-9FE6-8B5B15A8AA8F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B5F06-D981-4A7F-9329-F260C9E425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18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B5F06-D981-4A7F-9329-F260C9E425FD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F6FD68-37C5-4783-B5C9-14B0728B77A9}" type="datetimeFigureOut">
              <a:rPr lang="cs-CZ" smtClean="0"/>
              <a:pPr/>
              <a:t>24.5.2016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A945A4-44A5-4715-8BE7-05A9CAEA0E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872207"/>
          </a:xfrm>
        </p:spPr>
        <p:txBody>
          <a:bodyPr/>
          <a:lstStyle/>
          <a:p>
            <a:r>
              <a:rPr lang="cs-CZ" dirty="0" smtClean="0"/>
              <a:t>Endoskopické řešení prolapsů pánevních orgánů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4221088"/>
            <a:ext cx="6534472" cy="2153834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Šárka Táborská</a:t>
            </a:r>
          </a:p>
          <a:p>
            <a:r>
              <a:rPr lang="cs-CZ" sz="2400" dirty="0" smtClean="0">
                <a:solidFill>
                  <a:schemeClr val="tx1"/>
                </a:solidFill>
              </a:rPr>
              <a:t>Porodnicko-gynekologická klinika FN Olomouc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Přednosta:</a:t>
            </a:r>
            <a:r>
              <a:rPr lang="cs-CZ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Prof. MUDr. Radovan Pilka, </a:t>
            </a:r>
            <a:r>
              <a:rPr lang="cs-CZ" sz="2000" dirty="0" err="1" smtClean="0">
                <a:solidFill>
                  <a:schemeClr val="tx1"/>
                </a:solidFill>
              </a:rPr>
              <a:t>Ph.D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 smtClean="0"/>
              <a:t>Chirurgická léčba</a:t>
            </a:r>
            <a:endParaRPr lang="cs-CZ" dirty="0"/>
          </a:p>
        </p:txBody>
      </p:sp>
      <p:pic>
        <p:nvPicPr>
          <p:cNvPr id="5" name="Picture 2" descr="\\fnol.loc\shares\users\18725\Dokumenty\My Pictures\Sakrokolpopexe schema 1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392488" cy="5328592"/>
          </a:xfrm>
          <a:prstGeom prst="rect">
            <a:avLst/>
          </a:prstGeom>
          <a:noFill/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Poloha pacientky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Manipulátor poševní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Preparace přední a zadní stěny poševní (</a:t>
            </a:r>
            <a:r>
              <a:rPr lang="cs-CZ" dirty="0" err="1" smtClean="0"/>
              <a:t>hydrodisekce</a:t>
            </a:r>
            <a:r>
              <a:rPr lang="cs-CZ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Použití </a:t>
            </a:r>
            <a:r>
              <a:rPr lang="cs-CZ" b="1" dirty="0" smtClean="0"/>
              <a:t>Y-síťky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Fixace síťky ke stěnám poševním, </a:t>
            </a:r>
            <a:r>
              <a:rPr lang="cs-CZ" sz="2000" dirty="0" err="1" smtClean="0"/>
              <a:t>Monoplus</a:t>
            </a:r>
            <a:r>
              <a:rPr lang="cs-CZ" sz="2000" dirty="0"/>
              <a:t> </a:t>
            </a:r>
            <a:r>
              <a:rPr lang="cs-CZ" sz="2000" dirty="0" smtClean="0"/>
              <a:t>0/2</a:t>
            </a:r>
          </a:p>
          <a:p>
            <a:pPr>
              <a:buFont typeface="Wingdings" pitchFamily="2" charset="2"/>
              <a:buChar char="§"/>
            </a:pPr>
            <a:r>
              <a:rPr lang="cs-CZ" dirty="0"/>
              <a:t>Z</a:t>
            </a:r>
            <a:r>
              <a:rPr lang="cs-CZ" dirty="0" smtClean="0"/>
              <a:t>ávěs k </a:t>
            </a:r>
            <a:r>
              <a:rPr lang="cs-CZ" dirty="0" err="1" smtClean="0"/>
              <a:t>promontoriu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err="1" smtClean="0"/>
              <a:t>Peritonealizace</a:t>
            </a:r>
            <a:r>
              <a:rPr lang="cs-CZ" dirty="0" smtClean="0"/>
              <a:t>, </a:t>
            </a:r>
            <a:r>
              <a:rPr lang="cs-CZ" sz="2000" dirty="0" smtClean="0"/>
              <a:t>V-</a:t>
            </a:r>
            <a:r>
              <a:rPr lang="cs-CZ" sz="2000" dirty="0" err="1" smtClean="0"/>
              <a:t>loc</a:t>
            </a:r>
            <a:r>
              <a:rPr lang="cs-CZ" sz="2000" dirty="0" smtClean="0"/>
              <a:t> 0/2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/>
          <a:lstStyle/>
          <a:p>
            <a:r>
              <a:rPr lang="cs-CZ" dirty="0" smtClean="0"/>
              <a:t>Chirurgická léčba</a:t>
            </a:r>
            <a:endParaRPr lang="cs-CZ" dirty="0"/>
          </a:p>
        </p:txBody>
      </p:sp>
      <p:pic>
        <p:nvPicPr>
          <p:cNvPr id="7" name="Picture 5" descr="P10101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4864"/>
            <a:ext cx="4040188" cy="38884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 descr="\\fnol.loc\shares\users\18725\Dokumenty\My Pictures\Sacrokolpopexe schema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1" y="2204864"/>
            <a:ext cx="3888433" cy="3888432"/>
          </a:xfrm>
          <a:prstGeom prst="rect">
            <a:avLst/>
          </a:prstGeom>
          <a:noFill/>
        </p:spPr>
      </p:pic>
      <p:sp>
        <p:nvSpPr>
          <p:cNvPr id="3" name="Zástupný symbol pro text 2"/>
          <p:cNvSpPr>
            <a:spLocks noGrp="1"/>
          </p:cNvSpPr>
          <p:nvPr>
            <p:ph type="body" sz="quarter" idx="1"/>
          </p:nvPr>
        </p:nvSpPr>
        <p:spPr>
          <a:xfrm>
            <a:off x="457200" y="1196752"/>
            <a:ext cx="4040188" cy="648071"/>
          </a:xfrm>
        </p:spPr>
        <p:txBody>
          <a:bodyPr/>
          <a:lstStyle/>
          <a:p>
            <a:pPr algn="ctr"/>
            <a:r>
              <a:rPr lang="cs-CZ" dirty="0" smtClean="0"/>
              <a:t>Manipulátor poševní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648072"/>
          </a:xfrm>
        </p:spPr>
        <p:txBody>
          <a:bodyPr/>
          <a:lstStyle/>
          <a:p>
            <a:pPr algn="ctr"/>
            <a:r>
              <a:rPr lang="cs-CZ" dirty="0" smtClean="0"/>
              <a:t>Závěs k </a:t>
            </a:r>
            <a:r>
              <a:rPr lang="cs-CZ" dirty="0" err="1" smtClean="0"/>
              <a:t>promontoriu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LSC a RSC – 2006 až 2016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r>
              <a:rPr lang="cs-CZ" altLang="cs-CZ" dirty="0" err="1" smtClean="0"/>
              <a:t>Roboticky</a:t>
            </a:r>
            <a:r>
              <a:rPr lang="cs-CZ" altLang="cs-CZ" dirty="0" smtClean="0"/>
              <a:t> asistovaná </a:t>
            </a:r>
            <a:r>
              <a:rPr lang="cs-CZ" altLang="cs-CZ" dirty="0" err="1" smtClean="0"/>
              <a:t>sakrokolpopexe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cs-CZ" sz="2600" dirty="0" smtClean="0"/>
              <a:t>odstranění třesu rukou chirurga, 3D obraz, přesnost robota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cs-CZ" sz="2600" dirty="0" smtClean="0"/>
              <a:t>použití 4 ramenného </a:t>
            </a:r>
            <a:r>
              <a:rPr lang="cs-CZ" altLang="cs-CZ" sz="2600" dirty="0" err="1" smtClean="0"/>
              <a:t>DaVinci</a:t>
            </a:r>
            <a:r>
              <a:rPr lang="cs-CZ" altLang="cs-CZ" sz="2600" dirty="0" smtClean="0"/>
              <a:t> systému </a:t>
            </a:r>
            <a:r>
              <a:rPr lang="cs-CZ" altLang="cs-CZ" sz="2600" dirty="0" err="1" smtClean="0"/>
              <a:t>usnadńuje</a:t>
            </a:r>
            <a:r>
              <a:rPr lang="cs-CZ" altLang="cs-CZ" sz="2600" dirty="0" smtClean="0"/>
              <a:t> trakci, </a:t>
            </a:r>
            <a:r>
              <a:rPr lang="cs-CZ" altLang="cs-CZ" sz="2600" dirty="0" err="1" smtClean="0"/>
              <a:t>retrakci</a:t>
            </a:r>
            <a:r>
              <a:rPr lang="cs-CZ" altLang="cs-CZ" sz="2600" dirty="0" smtClean="0"/>
              <a:t> a fixaci tkání během operace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cs-CZ" sz="2600" dirty="0" smtClean="0"/>
              <a:t>zlepšení chirurgické přesnosti a efektivity s kontrolou kamery a třetího pracovního ramene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cs-CZ" altLang="cs-CZ" sz="2600" dirty="0" smtClean="0"/>
              <a:t>zlepšený přístup do malé pánve ve srovnání s otevřeným a laparoskopickým přístupem</a:t>
            </a:r>
          </a:p>
          <a:p>
            <a:pPr lvl="1">
              <a:buFont typeface="Wingdings" pitchFamily="2" charset="2"/>
              <a:buChar char="§"/>
            </a:pPr>
            <a:r>
              <a:rPr lang="cs-CZ" altLang="cs-CZ" sz="2600" dirty="0" smtClean="0"/>
              <a:t>snadnější a přesnější </a:t>
            </a:r>
            <a:r>
              <a:rPr lang="cs-CZ" altLang="cs-CZ" sz="2600" dirty="0" err="1" smtClean="0"/>
              <a:t>rektovaginální</a:t>
            </a:r>
            <a:r>
              <a:rPr lang="cs-CZ" altLang="cs-CZ" sz="2600" dirty="0" smtClean="0"/>
              <a:t> a </a:t>
            </a:r>
            <a:r>
              <a:rPr lang="cs-CZ" altLang="cs-CZ" sz="2600" dirty="0" err="1" smtClean="0"/>
              <a:t>presakrální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disekce</a:t>
            </a:r>
            <a:endParaRPr lang="cs-CZ" altLang="cs-CZ" sz="2600" dirty="0" smtClean="0"/>
          </a:p>
          <a:p>
            <a:pPr lvl="1">
              <a:buFont typeface="Wingdings" pitchFamily="2" charset="2"/>
              <a:buChar char="§"/>
            </a:pPr>
            <a:r>
              <a:rPr lang="cs-CZ" altLang="cs-CZ" sz="2600" dirty="0" smtClean="0"/>
              <a:t>snadnější uzlení a práce se síťkou a následně přesnější umístění síťky</a:t>
            </a:r>
          </a:p>
          <a:p>
            <a:pPr lvl="1">
              <a:lnSpc>
                <a:spcPct val="90000"/>
              </a:lnSpc>
            </a:pPr>
            <a:endParaRPr lang="cs-CZ" altLang="cs-CZ" sz="1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Laparoskopický přístup </a:t>
            </a:r>
            <a:r>
              <a:rPr lang="cs-CZ" b="1" dirty="0" smtClean="0">
                <a:solidFill>
                  <a:srgbClr val="FF0000"/>
                </a:solidFill>
              </a:rPr>
              <a:t>x</a:t>
            </a:r>
            <a:r>
              <a:rPr lang="cs-CZ" dirty="0" smtClean="0"/>
              <a:t> robot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Oba přístupy - minimálně invazivní přístup se zachováním principů otevřené chirurgie a její větší dlouhodobé úspěšnosti většímu počtu pacientek (99-100%)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cs-CZ" sz="2400" dirty="0" smtClean="0"/>
              <a:t>Možnost řešení poruch pánevního dna globálně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cs-CZ" sz="2400" dirty="0" smtClean="0"/>
              <a:t>Robotická </a:t>
            </a:r>
            <a:r>
              <a:rPr lang="cs-CZ" sz="2400" dirty="0" err="1"/>
              <a:t>sakrokolpopexe</a:t>
            </a:r>
            <a:r>
              <a:rPr lang="cs-CZ" sz="2400" dirty="0"/>
              <a:t> má delší operační čas, vyšší náklady, ale lepší dlouhodobé výsledky při zachované </a:t>
            </a:r>
            <a:r>
              <a:rPr lang="cs-CZ" sz="2400" dirty="0" smtClean="0"/>
              <a:t>anatomii (příprava robota)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cs-CZ" sz="2400" dirty="0" smtClean="0"/>
              <a:t>Laparoskopická  </a:t>
            </a:r>
            <a:r>
              <a:rPr lang="cs-CZ" sz="2400" dirty="0" err="1"/>
              <a:t>sakrokolpopexe</a:t>
            </a:r>
            <a:r>
              <a:rPr lang="cs-CZ" sz="2400" dirty="0"/>
              <a:t> vyžaduje velmi dlouhou dobu </a:t>
            </a:r>
            <a:r>
              <a:rPr lang="cs-CZ" sz="2400" dirty="0" smtClean="0"/>
              <a:t>nácviku (zkušený </a:t>
            </a:r>
            <a:r>
              <a:rPr lang="cs-CZ" sz="2400" dirty="0" err="1" smtClean="0"/>
              <a:t>laparoskopista</a:t>
            </a:r>
            <a:r>
              <a:rPr lang="cs-CZ" sz="2400" dirty="0" smtClean="0"/>
              <a:t>)</a:t>
            </a:r>
            <a:endParaRPr lang="cs-CZ" sz="2400" dirty="0"/>
          </a:p>
          <a:p>
            <a:pPr marL="342900" lvl="1" indent="-342900">
              <a:buFont typeface="Arial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nol.loc\shares\users\18725\Dokumenty\My Pictures\vykricnik-300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312368" cy="43204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Závěr….PREVENCE!!!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r>
              <a:rPr lang="cs-CZ" dirty="0" smtClean="0"/>
              <a:t>Posilování pánevního dna - cvičte</a:t>
            </a:r>
          </a:p>
          <a:p>
            <a:r>
              <a:rPr lang="cs-CZ" dirty="0" smtClean="0"/>
              <a:t>Vyhněte se zácpě, jezte potraviny s vysokým obsahem vlákniny a pijte hodně tekutin. </a:t>
            </a:r>
          </a:p>
          <a:p>
            <a:r>
              <a:rPr lang="cs-CZ" dirty="0" smtClean="0"/>
              <a:t>Vyhněte se zvedání těžkých břemen a namáhání. </a:t>
            </a:r>
          </a:p>
          <a:p>
            <a:r>
              <a:rPr lang="cs-CZ" dirty="0" smtClean="0"/>
              <a:t>Snažte se redukovat kašel. </a:t>
            </a:r>
          </a:p>
          <a:p>
            <a:r>
              <a:rPr lang="cs-CZ" dirty="0" smtClean="0"/>
              <a:t>Zhubněte, pokud máte nadváhu nebo jsou obézní.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PC\Desktop\cviky_pan_dno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4320530" cy="24003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Děkuji za pozornost</a:t>
            </a:r>
            <a:endParaRPr lang="cs-CZ" sz="3600" dirty="0"/>
          </a:p>
        </p:txBody>
      </p:sp>
      <p:pic>
        <p:nvPicPr>
          <p:cNvPr id="1028" name="Picture 4" descr="C:\Users\PC\Desktop\O-panevnim-dnu-a-menstrua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76" y="35171"/>
            <a:ext cx="216024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32" name="Picture 8" descr="C:\Users\PC\Desktop\tanec01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7"/>
            <a:ext cx="4608512" cy="264718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Descensus</a:t>
            </a:r>
            <a:r>
              <a:rPr lang="cs-CZ" sz="3600" dirty="0" smtClean="0"/>
              <a:t> pánevních orgánů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D</a:t>
            </a:r>
            <a:r>
              <a:rPr lang="cs-CZ" sz="2800" dirty="0" err="1" smtClean="0"/>
              <a:t>escensus</a:t>
            </a:r>
            <a:r>
              <a:rPr lang="cs-CZ" sz="2800" dirty="0" smtClean="0"/>
              <a:t> </a:t>
            </a:r>
            <a:r>
              <a:rPr lang="cs-CZ" sz="2800" dirty="0"/>
              <a:t>neboli prolaps nastává, když defektním pánevním dnem (rozšířeným </a:t>
            </a:r>
            <a:r>
              <a:rPr lang="cs-CZ" sz="2800" b="1" dirty="0" err="1"/>
              <a:t>hiatem</a:t>
            </a:r>
            <a:r>
              <a:rPr lang="cs-CZ" sz="2800" b="1" dirty="0"/>
              <a:t> </a:t>
            </a:r>
            <a:r>
              <a:rPr lang="cs-CZ" sz="2800" b="1" dirty="0" err="1"/>
              <a:t>urogenitale</a:t>
            </a:r>
            <a:r>
              <a:rPr lang="cs-CZ" sz="2800" dirty="0"/>
              <a:t>)  sestupuje nebo vypadne 1 nebo více orgánů malé pánve</a:t>
            </a:r>
          </a:p>
          <a:p>
            <a:pPr>
              <a:defRPr/>
            </a:pPr>
            <a:r>
              <a:rPr lang="cs-CZ" sz="2800" dirty="0"/>
              <a:t>Poruchy polohy orgánů malé pánve, které jsou prokazatelné a činí nositelce obtíže – asi u </a:t>
            </a:r>
            <a:r>
              <a:rPr lang="cs-CZ" sz="2800" b="1" dirty="0"/>
              <a:t>20–30 % žen</a:t>
            </a:r>
          </a:p>
          <a:p>
            <a:pPr>
              <a:defRPr/>
            </a:pPr>
            <a:r>
              <a:rPr lang="cs-CZ" sz="2800" dirty="0"/>
              <a:t>Retence moči, riziko septické urémie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Descensus</a:t>
            </a:r>
            <a:r>
              <a:rPr lang="cs-CZ" sz="3600" dirty="0" smtClean="0"/>
              <a:t> pánevních orgánů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b="1" dirty="0" err="1"/>
              <a:t>hiatus</a:t>
            </a:r>
            <a:r>
              <a:rPr lang="cs-CZ" dirty="0"/>
              <a:t> </a:t>
            </a:r>
            <a:r>
              <a:rPr lang="cs-CZ" i="1" dirty="0"/>
              <a:t>lat.</a:t>
            </a:r>
            <a:r>
              <a:rPr lang="cs-CZ" dirty="0"/>
              <a:t> prostor v </a:t>
            </a:r>
            <a:r>
              <a:rPr lang="cs-CZ" dirty="0" err="1"/>
              <a:t>diaphragma</a:t>
            </a:r>
            <a:r>
              <a:rPr lang="cs-CZ" dirty="0"/>
              <a:t> </a:t>
            </a:r>
            <a:r>
              <a:rPr lang="cs-CZ" dirty="0" err="1"/>
              <a:t>pelvis</a:t>
            </a:r>
            <a:r>
              <a:rPr lang="cs-CZ" dirty="0"/>
              <a:t>, kterým prochází rektum, </a:t>
            </a:r>
            <a:r>
              <a:rPr lang="cs-CZ" dirty="0" err="1"/>
              <a:t>uretra</a:t>
            </a:r>
            <a:r>
              <a:rPr lang="cs-CZ" dirty="0"/>
              <a:t> a u ženy vagina. Je mezi okraji levostranného a pravostranného m. </a:t>
            </a:r>
            <a:r>
              <a:rPr lang="cs-CZ" dirty="0" err="1"/>
              <a:t>pubococcygeus</a:t>
            </a:r>
            <a:endParaRPr lang="cs-CZ" dirty="0"/>
          </a:p>
          <a:p>
            <a:pPr>
              <a:defRPr/>
            </a:pPr>
            <a:r>
              <a:rPr lang="cs-CZ" b="1" dirty="0" smtClean="0"/>
              <a:t>má </a:t>
            </a:r>
            <a:r>
              <a:rPr lang="cs-CZ" b="1" dirty="0"/>
              <a:t>3 oddíly</a:t>
            </a:r>
            <a:r>
              <a:rPr lang="cs-CZ" dirty="0"/>
              <a:t>: 	</a:t>
            </a:r>
            <a:endParaRPr lang="cs-CZ" dirty="0" smtClean="0"/>
          </a:p>
          <a:p>
            <a:pPr lvl="1">
              <a:defRPr/>
            </a:pPr>
            <a:r>
              <a:rPr lang="cs-CZ" sz="2400" dirty="0"/>
              <a:t>přední – </a:t>
            </a:r>
            <a:r>
              <a:rPr lang="cs-CZ" sz="2400" dirty="0" err="1"/>
              <a:t>uretrokéla</a:t>
            </a:r>
            <a:r>
              <a:rPr lang="cs-CZ" sz="2400" dirty="0"/>
              <a:t>, </a:t>
            </a:r>
            <a:r>
              <a:rPr lang="cs-CZ" sz="2400" dirty="0" err="1"/>
              <a:t>cystokéla</a:t>
            </a:r>
            <a:r>
              <a:rPr lang="cs-CZ" sz="2400" dirty="0"/>
              <a:t> (obvykle zároveň)</a:t>
            </a:r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sz="2400" dirty="0"/>
              <a:t>střední – děloha, pahýl poševní po hysterektomii, </a:t>
            </a:r>
            <a:r>
              <a:rPr lang="cs-CZ" sz="2400" dirty="0" err="1"/>
              <a:t>enterokéla</a:t>
            </a:r>
            <a:endParaRPr lang="cs-CZ" sz="2400" dirty="0"/>
          </a:p>
          <a:p>
            <a:pPr lvl="1">
              <a:defRPr/>
            </a:pPr>
            <a:endParaRPr lang="cs-CZ" dirty="0"/>
          </a:p>
          <a:p>
            <a:pPr lvl="1">
              <a:defRPr/>
            </a:pPr>
            <a:r>
              <a:rPr lang="cs-CZ" sz="2400" dirty="0"/>
              <a:t>zadní – rektokéla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Prolaps všech oddílů poševních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67565" y="1600200"/>
            <a:ext cx="3246870" cy="48736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Chirurgická léčba </a:t>
            </a:r>
            <a:r>
              <a:rPr lang="cs-CZ" dirty="0" err="1" smtClean="0"/>
              <a:t>descensu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Vaginální hysterektomie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Přední poševní plastika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Zadní poševní plastika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/>
              <a:t>Semi</a:t>
            </a:r>
            <a:r>
              <a:rPr lang="cs-CZ" dirty="0"/>
              <a:t>-</a:t>
            </a:r>
            <a:r>
              <a:rPr lang="cs-CZ" dirty="0" err="1"/>
              <a:t>kolpokleisa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Prolaps poševního pahýlu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Prolaps poševního pahýlu – defekt kondenzace </a:t>
            </a:r>
            <a:r>
              <a:rPr lang="cs-CZ" dirty="0" err="1"/>
              <a:t>endopelvické</a:t>
            </a:r>
            <a:r>
              <a:rPr lang="cs-CZ" dirty="0"/>
              <a:t> fascie ve vrcholu poševního pahýlu </a:t>
            </a:r>
          </a:p>
          <a:p>
            <a:pPr>
              <a:buNone/>
              <a:defRPr/>
            </a:pPr>
            <a:r>
              <a:rPr lang="cs-CZ" dirty="0"/>
              <a:t>	(</a:t>
            </a:r>
            <a:r>
              <a:rPr lang="cs-CZ" i="1" dirty="0"/>
              <a:t>komplex kardinálního a </a:t>
            </a:r>
            <a:r>
              <a:rPr lang="cs-CZ" i="1" dirty="0" err="1"/>
              <a:t>sakrouterinního</a:t>
            </a:r>
            <a:r>
              <a:rPr lang="cs-CZ" i="1" dirty="0"/>
              <a:t> vazu nebo též </a:t>
            </a:r>
            <a:r>
              <a:rPr lang="cs-CZ" i="1" dirty="0" err="1"/>
              <a:t>DeLancey</a:t>
            </a:r>
            <a:r>
              <a:rPr lang="cs-CZ" i="1" dirty="0"/>
              <a:t> – </a:t>
            </a:r>
            <a:r>
              <a:rPr lang="cs-CZ" i="1" dirty="0" err="1"/>
              <a:t>level</a:t>
            </a:r>
            <a:r>
              <a:rPr lang="cs-CZ" i="1" dirty="0"/>
              <a:t> 1</a:t>
            </a:r>
            <a:r>
              <a:rPr lang="cs-CZ" dirty="0"/>
              <a:t>)</a:t>
            </a:r>
          </a:p>
          <a:p>
            <a:pPr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Výskyt ve 2-45% po abdominální nebo vaginální hysterektomii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 smtClean="0"/>
              <a:t>Sestup vrcholu poševního pahýlu</a:t>
            </a:r>
            <a:endParaRPr lang="cs-CZ" dirty="0"/>
          </a:p>
        </p:txBody>
      </p:sp>
      <p:pic>
        <p:nvPicPr>
          <p:cNvPr id="4" name="Picture 6" descr="Ob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556792"/>
            <a:ext cx="5040560" cy="4752528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postupy řešení vaginálního prolapsu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Abdominální: laparotomické, </a:t>
            </a:r>
            <a:r>
              <a:rPr lang="cs-CZ" b="1" dirty="0" smtClean="0"/>
              <a:t>laparoskopické</a:t>
            </a:r>
          </a:p>
          <a:p>
            <a:r>
              <a:rPr lang="cs-CZ" dirty="0" smtClean="0"/>
              <a:t>Vaginální: uzavírající </a:t>
            </a:r>
            <a:r>
              <a:rPr lang="cs-CZ" b="1" dirty="0" smtClean="0"/>
              <a:t>x</a:t>
            </a:r>
            <a:r>
              <a:rPr lang="cs-CZ" dirty="0" smtClean="0"/>
              <a:t> neuzavírající pochvu</a:t>
            </a:r>
          </a:p>
          <a:p>
            <a:endParaRPr lang="cs-CZ" dirty="0"/>
          </a:p>
          <a:p>
            <a:r>
              <a:rPr lang="cs-CZ" b="1" dirty="0" smtClean="0"/>
              <a:t>Laparoskopické  x  </a:t>
            </a:r>
            <a:r>
              <a:rPr lang="cs-CZ" b="1" dirty="0" err="1" smtClean="0"/>
              <a:t>Roboticky</a:t>
            </a:r>
            <a:r>
              <a:rPr lang="cs-CZ" b="1" dirty="0" smtClean="0"/>
              <a:t> asistované</a:t>
            </a:r>
            <a:endParaRPr lang="cs-CZ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cs-CZ" dirty="0" smtClean="0"/>
              <a:t>Chirurgická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Laparoskopický přístup </a:t>
            </a:r>
            <a:r>
              <a:rPr lang="cs-CZ" sz="1800" dirty="0" smtClean="0"/>
              <a:t>(</a:t>
            </a:r>
            <a:r>
              <a:rPr lang="cs-CZ" sz="1800" dirty="0" err="1" smtClean="0"/>
              <a:t>Wattiez</a:t>
            </a:r>
            <a:r>
              <a:rPr lang="cs-CZ" sz="1800" dirty="0" smtClean="0"/>
              <a:t>, 1991)</a:t>
            </a:r>
          </a:p>
          <a:p>
            <a:pPr lvl="1"/>
            <a:r>
              <a:rPr lang="cs-CZ" sz="2200" dirty="0" smtClean="0"/>
              <a:t>Vysoká úspěšnost (95-100%)</a:t>
            </a:r>
          </a:p>
          <a:p>
            <a:pPr lvl="1"/>
            <a:r>
              <a:rPr lang="cs-CZ" sz="2200" dirty="0" smtClean="0"/>
              <a:t>Možnost řešení poruch pánevního dna globálně</a:t>
            </a:r>
          </a:p>
          <a:p>
            <a:pPr lvl="1"/>
            <a:r>
              <a:rPr lang="cs-CZ" sz="2200" dirty="0" smtClean="0"/>
              <a:t>Optimální vizualizace pánve</a:t>
            </a:r>
          </a:p>
          <a:p>
            <a:pPr lvl="1"/>
            <a:r>
              <a:rPr lang="cs-CZ" sz="2200" dirty="0" smtClean="0"/>
              <a:t>Expozice jednotlivých </a:t>
            </a:r>
            <a:r>
              <a:rPr lang="cs-CZ" sz="2200" dirty="0" err="1" smtClean="0"/>
              <a:t>kompartmentů</a:t>
            </a:r>
            <a:r>
              <a:rPr lang="cs-CZ" sz="2200" dirty="0" smtClean="0"/>
              <a:t> </a:t>
            </a:r>
            <a:r>
              <a:rPr lang="cs-CZ" sz="2200" dirty="0" err="1" smtClean="0"/>
              <a:t>kapnoperitoneem</a:t>
            </a:r>
            <a:endParaRPr lang="cs-CZ" sz="2200" dirty="0" smtClean="0"/>
          </a:p>
          <a:p>
            <a:pPr lvl="1"/>
            <a:r>
              <a:rPr lang="cs-CZ" sz="2200" dirty="0" err="1" smtClean="0"/>
              <a:t>Zavzetí</a:t>
            </a:r>
            <a:r>
              <a:rPr lang="cs-CZ" sz="2200" dirty="0" smtClean="0"/>
              <a:t> SU vazů – rekonstrukce poševní osy</a:t>
            </a:r>
          </a:p>
          <a:p>
            <a:pPr lvl="1"/>
            <a:r>
              <a:rPr lang="cs-CZ" sz="2200" dirty="0" smtClean="0"/>
              <a:t>Renesance </a:t>
            </a:r>
            <a:r>
              <a:rPr lang="cs-CZ" sz="2200" dirty="0" err="1" smtClean="0"/>
              <a:t>supracervikální</a:t>
            </a:r>
            <a:r>
              <a:rPr lang="cs-CZ" sz="2200" dirty="0" smtClean="0"/>
              <a:t> hysterektomie  (LSH)</a:t>
            </a:r>
          </a:p>
          <a:p>
            <a:pPr lvl="1"/>
            <a:r>
              <a:rPr lang="cs-CZ" sz="2200" dirty="0" smtClean="0"/>
              <a:t>Technicky náročný postup s dlouhou - možnost zkrácení díky novým technologiím – 3D LSK, šicí materiály, </a:t>
            </a:r>
            <a:r>
              <a:rPr lang="cs-CZ" sz="2200" dirty="0" err="1" smtClean="0"/>
              <a:t>morcelátor</a:t>
            </a:r>
            <a:r>
              <a:rPr lang="cs-CZ" sz="2200" dirty="0" smtClean="0"/>
              <a:t>, pokročilá bipolární elektrochirurgie – </a:t>
            </a:r>
            <a:r>
              <a:rPr lang="cs-CZ" sz="2000" b="1" dirty="0" err="1" smtClean="0"/>
              <a:t>Enseal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Cayman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Thunderbeat</a:t>
            </a:r>
            <a:r>
              <a:rPr lang="cs-CZ" sz="2000" b="1" dirty="0" smtClean="0"/>
              <a:t>…</a:t>
            </a:r>
          </a:p>
          <a:p>
            <a:pPr lvl="1"/>
            <a:r>
              <a:rPr lang="cs-CZ" dirty="0" smtClean="0"/>
              <a:t>Optika 30°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altLang="cs-CZ" sz="2000" dirty="0" smtClean="0"/>
              <a:t>Nyní: </a:t>
            </a:r>
            <a:r>
              <a:rPr lang="cs-CZ" altLang="cs-CZ" sz="2600" b="1" dirty="0" err="1" smtClean="0"/>
              <a:t>roboticky</a:t>
            </a:r>
            <a:r>
              <a:rPr lang="cs-CZ" altLang="cs-CZ" sz="2600" b="1" dirty="0" smtClean="0"/>
              <a:t> asistovaná </a:t>
            </a:r>
            <a:r>
              <a:rPr lang="cs-CZ" altLang="cs-CZ" sz="2600" b="1" dirty="0" err="1" smtClean="0"/>
              <a:t>sakrokolpopexe</a:t>
            </a:r>
            <a:r>
              <a:rPr lang="cs-CZ" altLang="cs-CZ" sz="2000" dirty="0" smtClean="0"/>
              <a:t>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</TotalTime>
  <Words>475</Words>
  <Application>Microsoft Office PowerPoint</Application>
  <PresentationFormat>Předvádění na obrazovce (4:3)</PresentationFormat>
  <Paragraphs>82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Arkýř</vt:lpstr>
      <vt:lpstr>Endoskopické řešení prolapsů pánevních orgánů</vt:lpstr>
      <vt:lpstr>Descensus pánevních orgánů </vt:lpstr>
      <vt:lpstr>Descensus pánevních orgánů </vt:lpstr>
      <vt:lpstr>Prolaps všech oddílů poševních</vt:lpstr>
      <vt:lpstr>Chirurgická léčba descensu</vt:lpstr>
      <vt:lpstr>Prolaps poševního pahýlu</vt:lpstr>
      <vt:lpstr>Sestup vrcholu poševního pahýlu</vt:lpstr>
      <vt:lpstr>Operační postupy řešení vaginálního prolapsu</vt:lpstr>
      <vt:lpstr>Chirurgická léčba</vt:lpstr>
      <vt:lpstr>Chirurgická léčba</vt:lpstr>
      <vt:lpstr>Chirurgická léčba</vt:lpstr>
      <vt:lpstr>LSC a RSC – 2006 až 2016</vt:lpstr>
      <vt:lpstr>Roboticky asistovaná sakrokolpopexe</vt:lpstr>
      <vt:lpstr>Laparoskopický přístup x robot</vt:lpstr>
      <vt:lpstr>Závěr….PREVENCE!!!</vt:lpstr>
      <vt:lpstr>Děkuji za pozornost</vt:lpstr>
    </vt:vector>
  </TitlesOfParts>
  <Company>FNOL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Endoskopické řešení prolapsů pánevních orgánů</dc:title>
  <dc:creator>OINF</dc:creator>
  <cp:lastModifiedBy>PC</cp:lastModifiedBy>
  <cp:revision>19</cp:revision>
  <dcterms:created xsi:type="dcterms:W3CDTF">2016-05-21T17:48:22Z</dcterms:created>
  <dcterms:modified xsi:type="dcterms:W3CDTF">2016-05-24T19:40:22Z</dcterms:modified>
</cp:coreProperties>
</file>