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58" r:id="rId4"/>
    <p:sldId id="259" r:id="rId5"/>
    <p:sldId id="260" r:id="rId6"/>
    <p:sldId id="261" r:id="rId7"/>
    <p:sldId id="266" r:id="rId8"/>
    <p:sldId id="265" r:id="rId9"/>
    <p:sldId id="268" r:id="rId10"/>
    <p:sldId id="267" r:id="rId11"/>
    <p:sldId id="274" r:id="rId12"/>
    <p:sldId id="262" r:id="rId13"/>
    <p:sldId id="273" r:id="rId14"/>
    <p:sldId id="2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>
        <p:scale>
          <a:sx n="77" d="100"/>
          <a:sy n="77" d="100"/>
        </p:scale>
        <p:origin x="-136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8365E-674D-4DC1-AE77-1EC8969424A9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350E0-C311-4C8D-9516-AABF219CDB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50E0-C311-4C8D-9516-AABF219CDB7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699DD4-BC1E-4607-9F13-96DF849AFF22}" type="datetimeFigureOut">
              <a:rPr lang="cs-CZ" smtClean="0"/>
              <a:pPr/>
              <a:t>24.5.2018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03A851-1C7A-46EE-A965-2698DAEA56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z/search?q=predilek%C4%8Dn%C3%AD+m%C3%ADsta&amp;tbm=isch&amp;source=iu&amp;ictx=1&amp;fir=MKnGdcHTKQgfBM:,1mwoADYrUreb8M,_&amp;usg=__EpV3C0r2KneEpMAj2Bi1Eq8VII=&amp;sa=X&amp;ved=0ahUKEwjQtMLLz-7YAhUCL1AKHdILBooQ9QEIOzA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predilek%C4%8Dn%C3%AD+m%C3%ADsta&amp;tbm=isch&amp;source=iu&amp;ictx=1&amp;fir=MKnGdcHTKQgfBM:,1mwoADYrUreb8M,_&amp;usg=__EpV3C0r2KneEpMAj2Bi1Eq8VII=&amp;sa=X&amp;ved=0ahUKEwjQtMLLz-7YAhUCL1AKHdILBooQ9QEIOzA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496944" cy="266429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Spondylochirurgické výkony z extra laterálního přístupu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07904" y="4797152"/>
            <a:ext cx="4424536" cy="1417712"/>
          </a:xfrm>
        </p:spPr>
        <p:txBody>
          <a:bodyPr/>
          <a:lstStyle/>
          <a:p>
            <a:pPr algn="r"/>
            <a:r>
              <a:rPr lang="cs-CZ" sz="1600" dirty="0" smtClean="0"/>
              <a:t>Bc. Petra Janíčková, </a:t>
            </a:r>
            <a:r>
              <a:rPr lang="cs-CZ" sz="1600" dirty="0" err="1" smtClean="0"/>
              <a:t>DiS</a:t>
            </a:r>
            <a:endParaRPr lang="cs-CZ" sz="1600" dirty="0" smtClean="0"/>
          </a:p>
          <a:p>
            <a:pPr algn="r"/>
            <a:r>
              <a:rPr lang="cs-CZ" sz="1600" dirty="0" smtClean="0"/>
              <a:t>Všeobecná sestra </a:t>
            </a:r>
          </a:p>
          <a:p>
            <a:pPr algn="r"/>
            <a:r>
              <a:rPr lang="cs-CZ" sz="1600" dirty="0" smtClean="0"/>
              <a:t>NCH – OP FNOL</a:t>
            </a:r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</a:t>
            </a:r>
            <a:r>
              <a:rPr lang="cs-CZ" dirty="0" smtClean="0"/>
              <a:t>BIOLIGN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ym typeface="Symbol"/>
              </a:rPr>
              <a:t> </a:t>
            </a:r>
            <a:r>
              <a:rPr lang="cs-CZ" dirty="0" smtClean="0"/>
              <a:t>NÁHRADA TĚLA OBRATLE</a:t>
            </a:r>
          </a:p>
          <a:p>
            <a:pPr lvl="0">
              <a:buNone/>
            </a:pPr>
            <a:endParaRPr lang="cs-CZ" sz="1800" dirty="0"/>
          </a:p>
          <a:p>
            <a:pPr>
              <a:buNone/>
            </a:pP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214282" y="57150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1400" b="1" dirty="0" smtClean="0" bmk=""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14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 10 </a:t>
            </a:r>
            <a:r>
              <a:rPr lang="cs-CZ" sz="1400" b="1" dirty="0" smtClean="0"/>
              <a:t>BIOLIGN</a:t>
            </a:r>
            <a:endParaRPr lang="cs-CZ" sz="14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Zástupný symbol pro obsah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357431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29124" y="57150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1400" b="1" dirty="0" smtClean="0" bmk=""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14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 11 </a:t>
            </a:r>
            <a:r>
              <a:rPr lang="cs-CZ" sz="1400" b="1" dirty="0" smtClean="0"/>
              <a:t>BIOLIGN</a:t>
            </a:r>
            <a:endParaRPr lang="cs-CZ" sz="14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AutoShape 2" descr="https://mail.centrum.cz/download.php?msg_id=000000002bae00009674034ae250&amp;idx=1.3&amp;filename=received_2000894086846003.jpeg&amp;r=5.7468179065085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4" name="AutoShape 4" descr="https://mail.centrum.cz/download.php?msg_id=000000002bae00009674034ae250&amp;idx=1.3&amp;filename=received_2000894086846003.jpeg&amp;r=5.7468179065085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6" name="AutoShape 6" descr="https://mail.centrum.cz/download.php?msg_id=000000002bae00009674034ae250&amp;idx=1.3&amp;filename=received_2000894086846003.jpeg&amp;r=5.7468179065085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8" name="AutoShape 8" descr="https://mail.centrum.cz/download.php?msg_id=000000002bae00009674034ae250&amp;idx=1.3&amp;filename=received_2000894086846003.jpeg&amp;r=5.7468179065085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50" name="AutoShape 10" descr="https://mail.centrum.cz/download.php?msg_id=000000002bae00009674034ae250&amp;idx=1.3&amp;filename=received_2000894086846003.jpeg&amp;r=5.7468179065085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Picture 13" descr="BIOLIG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357430"/>
            <a:ext cx="410173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121746\Desktop\LUMIR CAGE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643338" cy="2135071"/>
          </a:xfrm>
          <a:prstGeom prst="rect">
            <a:avLst/>
          </a:prstGeom>
          <a:noFill/>
        </p:spPr>
      </p:pic>
      <p:pic>
        <p:nvPicPr>
          <p:cNvPr id="3075" name="Picture 3" descr="C:\Users\D121746\Desktop\LUMIR CAGE (9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4071942"/>
            <a:ext cx="3616000" cy="2357454"/>
          </a:xfrm>
          <a:prstGeom prst="rect">
            <a:avLst/>
          </a:prstGeom>
          <a:noFill/>
        </p:spPr>
      </p:pic>
      <p:pic>
        <p:nvPicPr>
          <p:cNvPr id="3076" name="Picture 4" descr="C:\Users\D121746\Desktop\LUMIR CAGE (7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3643338" cy="2324199"/>
          </a:xfrm>
          <a:prstGeom prst="rect">
            <a:avLst/>
          </a:prstGeom>
          <a:noFill/>
        </p:spPr>
      </p:pic>
      <p:pic>
        <p:nvPicPr>
          <p:cNvPr id="3077" name="Picture 5" descr="C:\Users\D121746\Desktop\LUMIR CAGE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571612"/>
            <a:ext cx="3571900" cy="2143139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57356" y="3714752"/>
            <a:ext cx="1327402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cs-CZ" sz="9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9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12 </a:t>
            </a:r>
            <a:r>
              <a:rPr lang="cs-CZ" sz="1050" b="1" dirty="0" smtClean="0" bmk="_Toc504672814"/>
              <a:t>RTG 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86446" y="3643314"/>
            <a:ext cx="1944216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cs-CZ" sz="9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9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 13 </a:t>
            </a:r>
            <a:r>
              <a:rPr lang="cs-CZ" sz="1050" b="1" dirty="0" smtClean="0" bmk="_Toc504672814"/>
              <a:t> LUMIR CAGE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71604" y="6357958"/>
            <a:ext cx="1584176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cs-CZ" sz="9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9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 14  </a:t>
            </a:r>
            <a:r>
              <a:rPr lang="cs-CZ" sz="1050" b="1" dirty="0" smtClean="0" bmk="_Toc504672814"/>
              <a:t>Implantát 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929322" y="6357958"/>
            <a:ext cx="1584176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cs-CZ" sz="9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9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 15  </a:t>
            </a:r>
            <a:r>
              <a:rPr lang="cs-CZ" sz="1050" b="1" dirty="0" smtClean="0"/>
              <a:t>BIOLIGN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24" y="357166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/>
              <a:t> </a:t>
            </a:r>
            <a:endParaRPr lang="cs-CZ" sz="4400" dirty="0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53400" cy="990600"/>
          </a:xfrm>
        </p:spPr>
        <p:txBody>
          <a:bodyPr/>
          <a:lstStyle/>
          <a:p>
            <a:r>
              <a:rPr lang="cs-CZ" dirty="0" smtClean="0"/>
              <a:t>Systém </a:t>
            </a:r>
            <a:r>
              <a:rPr lang="cs-CZ" dirty="0" smtClean="0"/>
              <a:t>LUMIR CAGE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 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Akutní</a:t>
            </a:r>
          </a:p>
          <a:p>
            <a:r>
              <a:rPr lang="cs-CZ" b="1" i="1" dirty="0" smtClean="0"/>
              <a:t>Pozdní </a:t>
            </a:r>
            <a:endParaRPr lang="cs-CZ" b="1" i="1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cs-CZ" dirty="0" smtClean="0"/>
              <a:t>Chirurgie předních přístupů a náhrad meziobratlových plotének hrudní a bederní páteře. </a:t>
            </a:r>
            <a:r>
              <a:rPr lang="cs-CZ" i="1" dirty="0" smtClean="0"/>
              <a:t>Lumír </a:t>
            </a:r>
            <a:r>
              <a:rPr lang="cs-CZ" i="1" dirty="0" err="1" smtClean="0"/>
              <a:t>Hrabálek</a:t>
            </a:r>
            <a:r>
              <a:rPr lang="cs-CZ" dirty="0" smtClean="0"/>
              <a:t>,  Olomouc : Univerzita Palackého v Olomouci, 2014,</a:t>
            </a:r>
            <a:r>
              <a:rPr lang="cs-CZ" b="1" dirty="0" smtClean="0"/>
              <a:t>  </a:t>
            </a:r>
            <a:r>
              <a:rPr lang="cs-CZ" dirty="0" smtClean="0"/>
              <a:t>978-80-244-4155-9 (váz.)</a:t>
            </a:r>
          </a:p>
          <a:p>
            <a:pPr marL="571500" lvl="0" indent="-571500">
              <a:buFont typeface="+mj-lt"/>
              <a:buAutoNum type="romanUcPeriod"/>
            </a:pPr>
            <a:r>
              <a:rPr lang="cs-CZ" dirty="0" err="1" smtClean="0"/>
              <a:t>Neuroanestezie</a:t>
            </a:r>
            <a:r>
              <a:rPr lang="cs-CZ" dirty="0" smtClean="0"/>
              <a:t> a základy </a:t>
            </a:r>
            <a:r>
              <a:rPr lang="cs-CZ" dirty="0" err="1" smtClean="0"/>
              <a:t>neurointenzivní</a:t>
            </a:r>
            <a:r>
              <a:rPr lang="cs-CZ" dirty="0" smtClean="0"/>
              <a:t> péče . </a:t>
            </a:r>
            <a:r>
              <a:rPr lang="cs-CZ" i="1" dirty="0" smtClean="0"/>
              <a:t>Tomáš </a:t>
            </a:r>
            <a:r>
              <a:rPr lang="cs-CZ" i="1" dirty="0" err="1" smtClean="0"/>
              <a:t>Tyll</a:t>
            </a:r>
            <a:r>
              <a:rPr lang="cs-CZ" i="1" dirty="0" smtClean="0"/>
              <a:t>, Vlasta Dostálová, David </a:t>
            </a:r>
            <a:r>
              <a:rPr lang="cs-CZ" i="1" dirty="0" err="1" smtClean="0"/>
              <a:t>Netuka</a:t>
            </a:r>
            <a:r>
              <a:rPr lang="cs-CZ" i="1" dirty="0" smtClean="0"/>
              <a:t> a kol.</a:t>
            </a:r>
            <a:r>
              <a:rPr lang="cs-CZ" dirty="0" smtClean="0"/>
              <a:t>, Praha : Mladá fronta, 2014. 978-80-204-3148-6 (váz.)</a:t>
            </a:r>
          </a:p>
          <a:p>
            <a:pPr marL="571500" lvl="0" indent="-571500"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Internetové zdroje:</a:t>
            </a:r>
          </a:p>
          <a:p>
            <a:r>
              <a:rPr lang="cs-CZ" dirty="0" smtClean="0">
                <a:solidFill>
                  <a:srgbClr val="0B0BB5"/>
                </a:solidFill>
              </a:rPr>
              <a:t>https://www.google.cz/search?biw=1366&amp;bih=675&amp;tbm=isch&amp;sa=1&amp;ei=LyVqWvG0LtHJwQLds7n4AQ&amp;q=stabiliza%C4%8Dn%C3%A+poloha&amp;oq=stabiliza%C4%8Dn%C3%AD+poloha&amp;gs_l=psyab.3..0.9395.14753.0.15032.29.22.0.2.2.0.404.3815.0j4j8j2j1.15.0....0...1c.1.64.psy-ab..12.16.3423...0i67k1j0i30k1j0i24k1.0.fIMsZiDILTk#imgrc=ip90dL6ra_8qvM:</a:t>
            </a:r>
            <a:endParaRPr lang="cs-CZ" b="1" dirty="0" smtClean="0">
              <a:solidFill>
                <a:srgbClr val="0B0BB5"/>
              </a:solidFill>
            </a:endParaRPr>
          </a:p>
          <a:p>
            <a:r>
              <a:rPr lang="cs-CZ" dirty="0" smtClean="0">
                <a:solidFill>
                  <a:srgbClr val="0B0BB5"/>
                </a:solidFill>
                <a:hlinkClick r:id="rId2"/>
              </a:rPr>
              <a:t>https://www.google.cz/search?q=predilek%C4%8Dn%C3%AD+m%C3%ADsta&amp;tbm=isch&amp;source=iu&amp;ictx=1&amp;fir=MKnGdcHTKQgfBM%253A%252C1mwoADYrUreb8M%252C_&amp;usg=__EpV3C0r2KneEpMAj2Bi1Eq8VII%3D&amp;sa=X&amp;ved=0ahUKEwjQtMLLz-7YAhUCL1AKHdILBooQ9QEIOzAE#imgrc=MKnGdcHTKQgfBM</a:t>
            </a:r>
            <a:r>
              <a:rPr lang="cs-CZ" dirty="0" smtClean="0">
                <a:solidFill>
                  <a:srgbClr val="0B0BB5"/>
                </a:solidFill>
              </a:rPr>
              <a:t>:</a:t>
            </a:r>
          </a:p>
          <a:p>
            <a:r>
              <a:rPr lang="cs-CZ" dirty="0" smtClean="0">
                <a:solidFill>
                  <a:srgbClr val="0B0BB5"/>
                </a:solidFill>
              </a:rPr>
              <a:t>https://www.google.cz/search?q=p%C3%A1te%C5%99&amp;tbm=isch&amp;tbs=rimg:CeUflf9kfe2sIjjnzPfowskLn840c_16cHUDRoTfGR3SESyl9cns1TywpXn_1y5uHCrVLqFKaMUG74i6bRWrSpmVocSoSCf6fM9jCyQuEX9NTqqWVPJ4KhIJfzjRz_1pwdQMRtOXb4xH664wqEglGhN8ZHdIRLBFJpRtTOx3eNyoSCaX1yezVPLClEegIvVHo8ts1KhIJef_1Lm4cKtUsRSpWxCnKYBb8qEgmoUpoxQbviLhFuLLxwHoOJUyoSCZtFatKmZWhxEa_1rC9stgDt&amp;tbo=u&amp;sa=X&amp;ved=2ahUKEwi71fzDx7LaAhWDCewKHTZdAWEQ9C96BAgAEBg&amp;biw=1920&amp;bih=974&amp;dpr=1#imgrc=mJJd2pe6NFpnqM: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271462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/>
              <a:t>Děkuji za pozornost</a:t>
            </a:r>
            <a:endParaRPr lang="cs-CZ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dirty="0" smtClean="0"/>
              <a:t>Anatomie </a:t>
            </a:r>
            <a:endParaRPr lang="cs-CZ" dirty="0"/>
          </a:p>
        </p:txBody>
      </p:sp>
      <p:pic>
        <p:nvPicPr>
          <p:cNvPr id="4098" name="Picture 2" descr="VÃ½sledek obrÃ¡zku pro anatomie pat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344" y="4005064"/>
            <a:ext cx="3372656" cy="2852936"/>
          </a:xfrm>
          <a:prstGeom prst="rect">
            <a:avLst/>
          </a:prstGeom>
          <a:noFill/>
        </p:spPr>
      </p:pic>
      <p:sp>
        <p:nvSpPr>
          <p:cNvPr id="4102" name="AutoShape 6" descr="VÃ½sledek obrÃ¡zku pro pÃ¡teÅ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4" name="AutoShape 8" descr="VÃ½sledek obrÃ¡zku pro pÃ¡teÅ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VÃ½sledek obrÃ¡zku pro pÃ¡teÅ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6012160" cy="468052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23528" y="5733256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b="1" dirty="0" smtClean="0"/>
              <a:t> Zdroj:  11.4.2018 </a:t>
            </a:r>
            <a:r>
              <a:rPr lang="cs-CZ" sz="800" dirty="0" smtClean="0"/>
              <a:t>https://www.google.cz/search?q=p%C3%A1te%C5%99&amp;tbm=isch&amp;tbs=rimg:CeUflf9kfe2sIjjnzPfowskLn840c_16cHUDRoTfGR3SESyl9cns1TywpXn_1y5uHCrVLqFKaMUG74i6bRWrSpmVocSoSCf6fM9jCyQuEX9NTqqWVPJ4KhIJfzjRz_1pwdQMRtOXb4xH664wqEglGhN8ZHdIRLBFJpRtTOx3eNyoSCaX1yezVPLClEegIvVHo8ts1KhIJef_1Lm4cKtUsRSpWxCnKYBb8qEgmoUpoxQbviLhFuLLxwHoOJUyoSCZtFatKmZWhxEa_1rC9stgDt&amp;tbo=u&amp;sa=X&amp;ved=2ahUKEwi71fzDx7LaAhWDCewKHTZdAWEQ9C96BAgAEBg&amp;biw=1920&amp;bih=974&amp;dpr=1#imgrc=mJJd2pe6NFpnqM:</a:t>
            </a:r>
            <a:endParaRPr lang="cs-CZ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INDIKACE / KONTRAINDIKACE 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22960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Indikace OP	</a:t>
            </a:r>
            <a:endParaRPr lang="cs-CZ" dirty="0"/>
          </a:p>
          <a:p>
            <a:pPr>
              <a:buNone/>
            </a:pPr>
            <a:r>
              <a:rPr lang="cs-CZ" b="1" dirty="0"/>
              <a:t>Kontraindikace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 pacienta </a:t>
            </a:r>
            <a:endParaRPr lang="cs-CZ" dirty="0"/>
          </a:p>
        </p:txBody>
      </p:sp>
      <p:pic>
        <p:nvPicPr>
          <p:cNvPr id="4" name="Zástupný symbol pro obsah 3" descr="Výsledek obrázku pro predilekční místa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384376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39552" y="4869160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/>
              <a:t>Zdroj: 2018-01-23</a:t>
            </a:r>
          </a:p>
          <a:p>
            <a:r>
              <a:rPr lang="cs-CZ" sz="1000" i="1" u="sng" dirty="0" smtClean="0">
                <a:hlinkClick r:id="rId3"/>
              </a:rPr>
              <a:t>https://www.google.cz/search?q=predilek%C4%8Dn%C3%AD+m%C3%ADsta&amp;tbm=isch&amp;source=iu&amp;ictx=1&amp;fir=MKnGdcHTKQgfBM%253A%252C1mwoADYrUreb8M%252C_&amp;usg=__EpV3C0r2KneEpMAj2Bi1Eq8VII%3D&amp;sa=X&amp;ved=0ahUKEwjQtMLLz-7YAhUCL1AKHdILBooQ9QEIOzAE#imgrc=MKnGdcHTKQgfBM</a:t>
            </a:r>
            <a:r>
              <a:rPr lang="cs-CZ" sz="1000" i="1" dirty="0" smtClean="0"/>
              <a:t>:</a:t>
            </a:r>
            <a:endParaRPr lang="cs-CZ" sz="1000" dirty="0"/>
          </a:p>
        </p:txBody>
      </p:sp>
      <p:pic>
        <p:nvPicPr>
          <p:cNvPr id="1026" name="Picture 2" descr="C:\Users\D121746\Desktop\LUMIR CAGE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8"/>
            <a:ext cx="4011548" cy="280831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043608" y="4581128"/>
            <a:ext cx="3150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1100" b="1" dirty="0" smtClean="0" bmk=""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11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1  </a:t>
            </a:r>
            <a:r>
              <a:rPr lang="cs-CZ" sz="11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Predilekční </a:t>
            </a:r>
            <a:r>
              <a:rPr lang="cs-CZ" sz="11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místa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88024" y="4581128"/>
            <a:ext cx="3600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1100" b="1" dirty="0" smtClean="0" bmk=""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11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2  Poloha P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4857752" y="2571744"/>
            <a:ext cx="357190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Postavení operačního týmu</a:t>
            </a:r>
            <a:endParaRPr lang="cs-CZ" dirty="0"/>
          </a:p>
        </p:txBody>
      </p:sp>
      <p:pic>
        <p:nvPicPr>
          <p:cNvPr id="4" name="Zástupný symbol pro obsah 3" descr="OR organ 01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8784" y="2925387"/>
            <a:ext cx="4821382" cy="1845425"/>
          </a:xfrm>
          <a:prstGeom prst="rect">
            <a:avLst/>
          </a:prstGeom>
          <a:noFill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339752" y="2348880"/>
            <a:ext cx="1736105" cy="367779"/>
          </a:xfrm>
          <a:prstGeom prst="rect">
            <a:avLst/>
          </a:prstGeom>
          <a:solidFill>
            <a:srgbClr val="FFFFFF"/>
          </a:solidFill>
          <a:ln w="9525">
            <a:solidFill>
              <a:srgbClr val="20586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instrumentářka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788024" y="2420888"/>
            <a:ext cx="1224136" cy="3677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asistent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444208" y="1628800"/>
            <a:ext cx="1656184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C- rameno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788024" y="5013176"/>
            <a:ext cx="1473572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operatér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876256" y="5877272"/>
            <a:ext cx="1584176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RTG monitor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236296" y="3789040"/>
            <a:ext cx="1512168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anestezie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99592" y="55892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dirty="0" smtClean="0"/>
              <a:t>Zdroj: </a:t>
            </a:r>
            <a:r>
              <a:rPr lang="cs-CZ" sz="1000" dirty="0" smtClean="0"/>
              <a:t>https://www.google.cz/search?biw=1366&amp;bih=675&amp;tbm=isch&amp;sa=1&amp;ei=LyVqWvG0LtHJwQLds7n4AQ&amp;q=stabiliza%C4%8Dn%C3%AD+poloha&amp;oq=stabiliza%C4%8Dn%C3%AD+poloha&amp;gs_l=psyab.3..0.9395.14753.0.15032.29.22.0.2.2.0.404.3815.0j4j8j2j1.15.0....0...1c.1.64.psyab..12.16.3423...0i67k1j0i30k1j0i24k1.0.fIMsZiDILTk#imgrc=ip90dL6ra_8qvM:2018-01-23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467544" y="5301208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1100" b="1" dirty="0" smtClean="0" bmk=""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11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3  Postavení OP týmu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Instrumentarium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ALIF</a:t>
            </a:r>
          </a:p>
          <a:p>
            <a:pPr lvl="0"/>
            <a:r>
              <a:rPr lang="cs-CZ" dirty="0"/>
              <a:t>ALIF </a:t>
            </a:r>
            <a:r>
              <a:rPr lang="cs-CZ" dirty="0" smtClean="0"/>
              <a:t>pl</a:t>
            </a:r>
            <a:endParaRPr lang="cs-CZ" dirty="0"/>
          </a:p>
          <a:p>
            <a:pPr lvl="0"/>
            <a:r>
              <a:rPr lang="cs-CZ" dirty="0" smtClean="0"/>
              <a:t>SYNFRAME</a:t>
            </a:r>
          </a:p>
          <a:p>
            <a:pPr lvl="0"/>
            <a:r>
              <a:rPr lang="cs-CZ" dirty="0" smtClean="0"/>
              <a:t>Systém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:\Users\d121745\Desktop\Peťka nástroje\email.seznam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d121745\Desktop\Peťka nástroje\IMG_20180117_1135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84984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308304" y="3284984"/>
            <a:ext cx="116410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cs-CZ" sz="9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9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cs-CZ" sz="900" b="1" i="0" u="none" strike="noStrike" cap="none" normalizeH="0" baseline="0" dirty="0" smtClean="0" bmk="_Toc50467281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ALIF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5576" y="3356992"/>
            <a:ext cx="123623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cs-CZ" sz="9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9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4  PL </a:t>
            </a:r>
            <a:r>
              <a:rPr kumimoji="0" lang="cs-CZ" sz="900" b="1" i="0" u="none" strike="noStrike" cap="none" normalizeH="0" baseline="0" dirty="0" smtClean="0" bmk="_Toc50467281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ALIF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23928" y="6165304"/>
            <a:ext cx="141577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cs-CZ" sz="9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900" b="1" dirty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cs-CZ" sz="900" b="1" i="0" u="none" strike="noStrike" cap="none" normalizeH="0" baseline="0" dirty="0" smtClean="0" bmk="_Toc50467281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SYNFRAME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485740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CA </a:t>
            </a:r>
            <a:r>
              <a:rPr lang="cs-CZ" sz="2400" dirty="0"/>
              <a:t>v profylaktickém </a:t>
            </a:r>
            <a:r>
              <a:rPr lang="cs-CZ" sz="2400" dirty="0" smtClean="0"/>
              <a:t>ATB režimu</a:t>
            </a:r>
          </a:p>
          <a:p>
            <a:r>
              <a:rPr lang="cs-CZ" sz="2400" dirty="0" smtClean="0"/>
              <a:t>Kožní </a:t>
            </a:r>
            <a:r>
              <a:rPr lang="cs-CZ" sz="2400" dirty="0"/>
              <a:t>řez </a:t>
            </a:r>
            <a:endParaRPr lang="cs-CZ" sz="2400" dirty="0" smtClean="0"/>
          </a:p>
          <a:p>
            <a:r>
              <a:rPr lang="cs-CZ" sz="2400" dirty="0" smtClean="0"/>
              <a:t>Extraperitoneálně</a:t>
            </a:r>
          </a:p>
          <a:p>
            <a:r>
              <a:rPr lang="cs-CZ" sz="2400" dirty="0" smtClean="0"/>
              <a:t>Meziobratlová </a:t>
            </a:r>
            <a:r>
              <a:rPr lang="cs-CZ" sz="2400" dirty="0"/>
              <a:t>ploténka </a:t>
            </a:r>
            <a:endParaRPr lang="cs-CZ" sz="2400" dirty="0" smtClean="0"/>
          </a:p>
          <a:p>
            <a:r>
              <a:rPr lang="cs-CZ" sz="2400" dirty="0" smtClean="0"/>
              <a:t>Kontrola </a:t>
            </a:r>
            <a:r>
              <a:rPr lang="cs-CZ" sz="2400" dirty="0" smtClean="0"/>
              <a:t>OP</a:t>
            </a:r>
            <a:endParaRPr lang="cs-CZ" sz="2400" dirty="0" smtClean="0"/>
          </a:p>
          <a:p>
            <a:r>
              <a:rPr lang="cs-CZ" sz="2400" dirty="0" smtClean="0"/>
              <a:t>Uzávěr </a:t>
            </a:r>
            <a:r>
              <a:rPr lang="cs-CZ" sz="2400" dirty="0"/>
              <a:t>operační rány po anatomických </a:t>
            </a:r>
            <a:r>
              <a:rPr lang="cs-CZ" sz="2400" dirty="0" smtClean="0"/>
              <a:t>vrstvách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20180518_0753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143403" cy="2612317"/>
          </a:xfrm>
        </p:spPr>
      </p:pic>
      <p:pic>
        <p:nvPicPr>
          <p:cNvPr id="2051" name="Picture 3" descr="C:\Users\D121746\Desktop\LUMIR CAGE (6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714752"/>
            <a:ext cx="4104456" cy="2448273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14282" y="321468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1100" b="1" dirty="0" smtClean="0" bmk=""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11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7  Stolek instrumentářky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321468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1100" b="1" dirty="0" smtClean="0" bmk=""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11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8 Stůl instrumentářky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43174" y="628652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1100" b="1" dirty="0" smtClean="0" bmk="">
                <a:latin typeface="Arial" pitchFamily="34" charset="0"/>
                <a:ea typeface="Calibri" pitchFamily="34" charset="0"/>
                <a:cs typeface="Times New Roman" pitchFamily="18" charset="0"/>
              </a:rPr>
              <a:t>brázek </a:t>
            </a:r>
            <a:r>
              <a:rPr lang="cs-CZ" sz="1100" b="1" dirty="0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cs-CZ" sz="1100" b="1" dirty="0" err="1" smtClean="0" bmk="_Toc504672814">
                <a:latin typeface="Arial" pitchFamily="34" charset="0"/>
                <a:ea typeface="Calibri" pitchFamily="34" charset="0"/>
                <a:cs typeface="Times New Roman" pitchFamily="18" charset="0"/>
              </a:rPr>
              <a:t>Synframe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Zdroj: NCH OP, 2018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20180518_075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8604"/>
            <a:ext cx="4318030" cy="25717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221</TotalTime>
  <Words>250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Medián</vt:lpstr>
      <vt:lpstr>Spondylochirurgické výkony z extra laterálního přístupu </vt:lpstr>
      <vt:lpstr>Anatomie </vt:lpstr>
      <vt:lpstr>INDIKACE / KONTRAINDIKACE OP</vt:lpstr>
      <vt:lpstr>Poloha pacienta </vt:lpstr>
      <vt:lpstr>Postavení operačního týmu</vt:lpstr>
      <vt:lpstr>Instrumentarium </vt:lpstr>
      <vt:lpstr>Slide 7</vt:lpstr>
      <vt:lpstr>Postup OP</vt:lpstr>
      <vt:lpstr>Slide 9</vt:lpstr>
      <vt:lpstr>Systém BIOLIGN </vt:lpstr>
      <vt:lpstr>Systém LUMIR CAGE</vt:lpstr>
      <vt:lpstr>Komplikace OP</vt:lpstr>
      <vt:lpstr>Použité zdroje</vt:lpstr>
      <vt:lpstr>Děkuji za pozornost</vt:lpstr>
    </vt:vector>
  </TitlesOfParts>
  <Company>FNOL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XLIF Extreme Lateral Interbody Fusion</dc:title>
  <dc:creator>D121746</dc:creator>
  <cp:lastModifiedBy>Doma</cp:lastModifiedBy>
  <cp:revision>26</cp:revision>
  <dcterms:created xsi:type="dcterms:W3CDTF">2018-04-07T06:52:07Z</dcterms:created>
  <dcterms:modified xsi:type="dcterms:W3CDTF">2018-05-24T16:12:58Z</dcterms:modified>
</cp:coreProperties>
</file>