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4" r:id="rId9"/>
    <p:sldId id="266" r:id="rId10"/>
    <p:sldId id="265" r:id="rId11"/>
    <p:sldId id="263" r:id="rId12"/>
    <p:sldId id="267"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smtClean="0"/>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856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smtClean="0"/>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443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886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839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861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smtClean="0"/>
              <a:pPr/>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965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smtClean="0"/>
              <a:pPr/>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800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075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347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43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29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95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943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063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447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029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71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181864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znamenka.cz/images/dermatoskop.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 descr="C:\Users\D117508\Desktop\kapky.jpg"/>
          <p:cNvPicPr/>
          <p:nvPr/>
        </p:nvPicPr>
        <p:blipFill>
          <a:blip r:embed="rId2" cstate="print"/>
          <a:srcRect/>
          <a:stretch>
            <a:fillRect/>
          </a:stretch>
        </p:blipFill>
        <p:spPr bwMode="auto">
          <a:xfrm>
            <a:off x="3479800" y="3327400"/>
            <a:ext cx="5168900" cy="2880518"/>
          </a:xfrm>
          <a:prstGeom prst="rect">
            <a:avLst/>
          </a:prstGeom>
          <a:noFill/>
          <a:ln w="9525">
            <a:noFill/>
            <a:miter lim="800000"/>
            <a:headEnd/>
            <a:tailEnd/>
          </a:ln>
        </p:spPr>
      </p:pic>
      <p:sp>
        <p:nvSpPr>
          <p:cNvPr id="2" name="Nadpis 1"/>
          <p:cNvSpPr>
            <a:spLocks noGrp="1"/>
          </p:cNvSpPr>
          <p:nvPr>
            <p:ph type="ctrTitle"/>
          </p:nvPr>
        </p:nvSpPr>
        <p:spPr/>
        <p:txBody>
          <a:bodyPr>
            <a:normAutofit fontScale="90000"/>
          </a:bodyPr>
          <a:lstStyle/>
          <a:p>
            <a:r>
              <a:rPr lang="cs-CZ" b="1" dirty="0"/>
              <a:t>Mateřská znaménka z pohledu dermatovenerologické  </a:t>
            </a:r>
            <a:r>
              <a:rPr lang="cs-CZ" b="1" dirty="0" smtClean="0"/>
              <a:t>sestry</a:t>
            </a:r>
            <a:r>
              <a:rPr lang="cs-CZ" b="1" dirty="0"/>
              <a:t/>
            </a:r>
            <a:br>
              <a:rPr lang="cs-CZ" b="1" dirty="0"/>
            </a:br>
            <a:endParaRPr lang="cs-CZ" dirty="0"/>
          </a:p>
        </p:txBody>
      </p:sp>
      <p:sp>
        <p:nvSpPr>
          <p:cNvPr id="3" name="Podnadpis 2"/>
          <p:cNvSpPr>
            <a:spLocks noGrp="1"/>
          </p:cNvSpPr>
          <p:nvPr>
            <p:ph type="subTitle" idx="1"/>
          </p:nvPr>
        </p:nvSpPr>
        <p:spPr>
          <a:xfrm>
            <a:off x="8886824" y="4552156"/>
            <a:ext cx="3144755" cy="1655762"/>
          </a:xfrm>
        </p:spPr>
        <p:txBody>
          <a:bodyPr>
            <a:normAutofit/>
          </a:bodyPr>
          <a:lstStyle/>
          <a:p>
            <a:r>
              <a:rPr lang="cs-CZ" dirty="0"/>
              <a:t>Miroslava  </a:t>
            </a:r>
            <a:r>
              <a:rPr lang="cs-CZ" dirty="0" err="1" smtClean="0"/>
              <a:t>Krajcová</a:t>
            </a:r>
            <a:endParaRPr lang="cs-CZ" dirty="0" smtClean="0"/>
          </a:p>
          <a:p>
            <a:r>
              <a:rPr lang="cs-CZ" sz="1400" dirty="0" smtClean="0"/>
              <a:t>Klinika chorob kožních a pohlavních FNOL</a:t>
            </a:r>
            <a:endParaRPr lang="cs-CZ" sz="1400" dirty="0"/>
          </a:p>
        </p:txBody>
      </p:sp>
    </p:spTree>
    <p:extLst>
      <p:ext uri="{BB962C8B-B14F-4D97-AF65-F5344CB8AC3E}">
        <p14:creationId xmlns:p14="http://schemas.microsoft.com/office/powerpoint/2010/main" val="1411509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Znaménka odstraňujeme klasicky i laserem</a:t>
            </a:r>
            <a:br>
              <a:rPr lang="cs-CZ" b="1" dirty="0"/>
            </a:br>
            <a:endParaRPr lang="cs-CZ" dirty="0"/>
          </a:p>
        </p:txBody>
      </p:sp>
      <p:sp>
        <p:nvSpPr>
          <p:cNvPr id="3" name="Zástupný symbol pro obsah 2"/>
          <p:cNvSpPr>
            <a:spLocks noGrp="1"/>
          </p:cNvSpPr>
          <p:nvPr>
            <p:ph idx="1"/>
          </p:nvPr>
        </p:nvSpPr>
        <p:spPr>
          <a:xfrm>
            <a:off x="1141413" y="1754186"/>
            <a:ext cx="10402888" cy="4913314"/>
          </a:xfrm>
        </p:spPr>
        <p:txBody>
          <a:bodyPr>
            <a:normAutofit fontScale="85000" lnSpcReduction="20000"/>
          </a:bodyPr>
          <a:lstStyle/>
          <a:p>
            <a:r>
              <a:rPr lang="cs-CZ" dirty="0"/>
              <a:t>Odstranění klasickou metodou, tedy vyříznutím, volíme v případě pigmentovaných znamének a při podezření, že znaménko i nadále roste nebo prodělává jiné změny. Pohodlnější ošetření laserem volíme u menších a bezproblémových útvarů barvy kůže nebo světle hnědých. </a:t>
            </a:r>
          </a:p>
          <a:p>
            <a:r>
              <a:rPr lang="cs-CZ" dirty="0"/>
              <a:t>Odstranění znaménka předchází konzultace s lékařem, na níž bude určen další postup na základě diagnostiky konkrétního mateřského znaménka.</a:t>
            </a:r>
          </a:p>
          <a:p>
            <a:r>
              <a:rPr lang="cs-CZ" dirty="0"/>
              <a:t>Oba typy ošetření probíhají v lokální anestezii a jsou proto téměř bezbolestné. Klasické chirurgické odstranění znaménka trvá  asi 15</a:t>
            </a:r>
            <a:r>
              <a:rPr lang="cs-CZ" b="1" dirty="0"/>
              <a:t> minut ,</a:t>
            </a:r>
            <a:r>
              <a:rPr lang="cs-CZ" dirty="0"/>
              <a:t>ošetření laserem počítáme dokonce na sekundy. Po vyjmutí névu klasicky lékař řez zašije jemnými stehy. Na naší klinice provádíme excize klasicky skalpelem u větších névů , menší névy řešíme  excizí  kruhovými noži- „</a:t>
            </a:r>
            <a:r>
              <a:rPr lang="cs-CZ" dirty="0" err="1"/>
              <a:t>štancnami</a:t>
            </a:r>
            <a:r>
              <a:rPr lang="cs-CZ" dirty="0"/>
              <a:t>“.</a:t>
            </a:r>
          </a:p>
          <a:p>
            <a:r>
              <a:rPr lang="cs-CZ" dirty="0"/>
              <a:t>Oba typy zákroků se provádějí </a:t>
            </a:r>
            <a:r>
              <a:rPr lang="cs-CZ" b="1" dirty="0"/>
              <a:t>ambulantně</a:t>
            </a:r>
            <a:r>
              <a:rPr lang="cs-CZ" dirty="0"/>
              <a:t>.</a:t>
            </a:r>
          </a:p>
          <a:p>
            <a:r>
              <a:rPr lang="cs-CZ" dirty="0"/>
              <a:t> Klient po jejich provedení odchází domů.</a:t>
            </a:r>
          </a:p>
          <a:p>
            <a:r>
              <a:rPr lang="cs-CZ" dirty="0"/>
              <a:t>Po chirurgickém odstranění névů vás objednáme na kontrolu a vyjmutí stehů </a:t>
            </a:r>
            <a:br>
              <a:rPr lang="cs-CZ" dirty="0"/>
            </a:br>
            <a:r>
              <a:rPr lang="cs-CZ" dirty="0"/>
              <a:t>Po zákroku laserem se na ráně vytvoří stroupek, který se během 7 až 10 dní zcela zhojí.</a:t>
            </a:r>
          </a:p>
          <a:p>
            <a:endParaRPr lang="cs-CZ" dirty="0"/>
          </a:p>
        </p:txBody>
      </p:sp>
    </p:spTree>
    <p:extLst>
      <p:ext uri="{BB962C8B-B14F-4D97-AF65-F5344CB8AC3E}">
        <p14:creationId xmlns:p14="http://schemas.microsoft.com/office/powerpoint/2010/main" val="3099263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Dispenzarizace</a:t>
            </a:r>
            <a:br>
              <a:rPr lang="cs-CZ" b="1" dirty="0"/>
            </a:br>
            <a:endParaRPr lang="cs-CZ" dirty="0"/>
          </a:p>
        </p:txBody>
      </p:sp>
      <p:sp>
        <p:nvSpPr>
          <p:cNvPr id="3" name="Zástupný symbol pro obsah 2"/>
          <p:cNvSpPr>
            <a:spLocks noGrp="1"/>
          </p:cNvSpPr>
          <p:nvPr>
            <p:ph idx="1"/>
          </p:nvPr>
        </p:nvSpPr>
        <p:spPr>
          <a:xfrm>
            <a:off x="1141412" y="2249486"/>
            <a:ext cx="9905999" cy="4303714"/>
          </a:xfrm>
        </p:spPr>
        <p:txBody>
          <a:bodyPr>
            <a:normAutofit fontScale="92500" lnSpcReduction="10000"/>
          </a:bodyPr>
          <a:lstStyle/>
          <a:p>
            <a:pPr marL="0" indent="0">
              <a:buNone/>
            </a:pPr>
            <a:r>
              <a:rPr lang="cs-CZ" b="1" dirty="0"/>
              <a:t>Mezi lidmi panuje sice již určité povědomí o nutnosti kontroly měnících se pigmentových znamének, ale jen malá část si uvědomuje nutnost sledování jejich změn v čase. Mnozí pacienti totiž po prvním vyšetření a ujištění, že se o nádor nejedná, ztrácejí ostražitost a již lékaře v budoucnu nevyhledají. Nicméně vývoj znamének a jejich maligní zvrat je možné včas odhalit právě jen při pravidelných kontrolách. Po kontrole u dermatologa by měl být pacient instruován o tom, že je nutné znaménko sledovat v časových periodách a je nejlepší, když je hned určen termín další kontroly. Tyto jsou stanovovány nejčastěji po 1 roce, nejlépe po letním období, přes které na znaménka působí UV záření v nejvyšší intenzitě. Při pozitivní anamnéze, či jiných rizikových faktorech, je nutné časovou periodu kontrol zkrátit na 6 měsíců. </a:t>
            </a:r>
            <a:endParaRPr lang="cs-CZ" dirty="0"/>
          </a:p>
          <a:p>
            <a:endParaRPr lang="cs-CZ" dirty="0"/>
          </a:p>
        </p:txBody>
      </p:sp>
    </p:spTree>
    <p:extLst>
      <p:ext uri="{BB962C8B-B14F-4D97-AF65-F5344CB8AC3E}">
        <p14:creationId xmlns:p14="http://schemas.microsoft.com/office/powerpoint/2010/main" val="2402306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Prevence </a:t>
            </a:r>
            <a:br>
              <a:rPr lang="cs-CZ" b="1" dirty="0"/>
            </a:br>
            <a:endParaRPr lang="cs-CZ" dirty="0"/>
          </a:p>
        </p:txBody>
      </p:sp>
      <p:sp>
        <p:nvSpPr>
          <p:cNvPr id="3" name="Zástupný symbol pro obsah 2"/>
          <p:cNvSpPr>
            <a:spLocks noGrp="1"/>
          </p:cNvSpPr>
          <p:nvPr>
            <p:ph idx="1"/>
          </p:nvPr>
        </p:nvSpPr>
        <p:spPr>
          <a:xfrm>
            <a:off x="1141412" y="2249486"/>
            <a:ext cx="9905999" cy="4367214"/>
          </a:xfrm>
        </p:spPr>
        <p:txBody>
          <a:bodyPr/>
          <a:lstStyle/>
          <a:p>
            <a:pPr marL="0" indent="0">
              <a:buNone/>
            </a:pPr>
            <a:r>
              <a:rPr lang="cs-CZ" dirty="0"/>
              <a:t>1 / používat vyšší ochranný faktor, nebýt na slunci mezi 10,00 a 14,00, opalovat se postupně po malých dávkách</a:t>
            </a:r>
          </a:p>
          <a:p>
            <a:pPr marL="0" indent="0">
              <a:buNone/>
            </a:pPr>
            <a:r>
              <a:rPr lang="cs-CZ" dirty="0"/>
              <a:t>2 / </a:t>
            </a:r>
            <a:r>
              <a:rPr lang="cs-CZ" dirty="0" smtClean="0"/>
              <a:t>u </a:t>
            </a:r>
            <a:r>
              <a:rPr lang="cs-CZ" dirty="0"/>
              <a:t>dětí minimalizovat pobyt na slunci, chránit je úzkostlivě před spálením. Novorozence slunci nevystavovat vůbec.</a:t>
            </a:r>
          </a:p>
          <a:p>
            <a:pPr marL="0" indent="0">
              <a:buNone/>
            </a:pPr>
            <a:r>
              <a:rPr lang="cs-CZ" dirty="0"/>
              <a:t>3/ pravidelné kontroly na specializovaném pracovišti </a:t>
            </a:r>
            <a:r>
              <a:rPr lang="cs-CZ" dirty="0" smtClean="0"/>
              <a:t>– (</a:t>
            </a:r>
            <a:r>
              <a:rPr lang="cs-CZ" dirty="0" err="1" smtClean="0"/>
              <a:t>melanoma</a:t>
            </a:r>
            <a:r>
              <a:rPr lang="cs-CZ" dirty="0" smtClean="0"/>
              <a:t> </a:t>
            </a:r>
            <a:r>
              <a:rPr lang="cs-CZ" dirty="0" err="1"/>
              <a:t>day</a:t>
            </a:r>
            <a:r>
              <a:rPr lang="cs-CZ" dirty="0"/>
              <a:t>- </a:t>
            </a:r>
            <a:r>
              <a:rPr lang="cs-CZ" dirty="0" smtClean="0"/>
              <a:t>každý </a:t>
            </a:r>
            <a:r>
              <a:rPr lang="cs-CZ" dirty="0"/>
              <a:t>rok, u nás névová poradna každý </a:t>
            </a:r>
            <a:r>
              <a:rPr lang="cs-CZ" dirty="0" smtClean="0"/>
              <a:t>týden). </a:t>
            </a:r>
            <a:endParaRPr lang="cs-CZ" dirty="0"/>
          </a:p>
          <a:p>
            <a:endParaRPr lang="cs-CZ" dirty="0"/>
          </a:p>
        </p:txBody>
      </p:sp>
    </p:spTree>
    <p:extLst>
      <p:ext uri="{BB962C8B-B14F-4D97-AF65-F5344CB8AC3E}">
        <p14:creationId xmlns:p14="http://schemas.microsoft.com/office/powerpoint/2010/main" val="331734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400" y="-1"/>
            <a:ext cx="9144000" cy="6858001"/>
          </a:xfrm>
        </p:spPr>
      </p:pic>
    </p:spTree>
    <p:extLst>
      <p:ext uri="{BB962C8B-B14F-4D97-AF65-F5344CB8AC3E}">
        <p14:creationId xmlns:p14="http://schemas.microsoft.com/office/powerpoint/2010/main" val="14648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523"/>
          <a:stretch/>
        </p:blipFill>
        <p:spPr>
          <a:xfrm>
            <a:off x="2197100" y="2590"/>
            <a:ext cx="7721600" cy="6855410"/>
          </a:xfrm>
        </p:spPr>
      </p:pic>
    </p:spTree>
    <p:extLst>
      <p:ext uri="{BB962C8B-B14F-4D97-AF65-F5344CB8AC3E}">
        <p14:creationId xmlns:p14="http://schemas.microsoft.com/office/powerpoint/2010/main" val="2602122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811"/>
          <a:stretch/>
        </p:blipFill>
        <p:spPr>
          <a:xfrm>
            <a:off x="419100" y="304800"/>
            <a:ext cx="9536111" cy="5514813"/>
          </a:xfrm>
        </p:spPr>
      </p:pic>
      <p:sp>
        <p:nvSpPr>
          <p:cNvPr id="6" name="Obdélník 5"/>
          <p:cNvSpPr/>
          <p:nvPr/>
        </p:nvSpPr>
        <p:spPr>
          <a:xfrm>
            <a:off x="6571018" y="5900743"/>
            <a:ext cx="4924040" cy="769441"/>
          </a:xfrm>
          <a:prstGeom prst="rect">
            <a:avLst/>
          </a:prstGeom>
        </p:spPr>
        <p:txBody>
          <a:bodyPr wrap="none">
            <a:spAutoFit/>
          </a:bodyPr>
          <a:lstStyle/>
          <a:p>
            <a:r>
              <a:rPr lang="cs-CZ" sz="4400" b="1" dirty="0">
                <a:solidFill>
                  <a:schemeClr val="bg1"/>
                </a:solidFill>
                <a:effectLst>
                  <a:outerShdw blurRad="38100" dist="38100" dir="2700000" algn="tl">
                    <a:srgbClr val="000000">
                      <a:alpha val="43137"/>
                    </a:srgbClr>
                  </a:outerShdw>
                </a:effectLst>
              </a:rPr>
              <a:t>Děkuji za pozornost</a:t>
            </a:r>
            <a:r>
              <a:rPr lang="cs-CZ" dirty="0"/>
              <a:t>.</a:t>
            </a:r>
          </a:p>
        </p:txBody>
      </p:sp>
    </p:spTree>
    <p:extLst>
      <p:ext uri="{BB962C8B-B14F-4D97-AF65-F5344CB8AC3E}">
        <p14:creationId xmlns:p14="http://schemas.microsoft.com/office/powerpoint/2010/main" val="204048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Co jsou mateřská znaménka?</a:t>
            </a:r>
            <a:br>
              <a:rPr lang="cs-CZ" b="1" dirty="0"/>
            </a:br>
            <a:endParaRPr lang="cs-CZ" dirty="0"/>
          </a:p>
        </p:txBody>
      </p:sp>
      <p:sp>
        <p:nvSpPr>
          <p:cNvPr id="3" name="Zástupný symbol pro obsah 2"/>
          <p:cNvSpPr>
            <a:spLocks noGrp="1"/>
          </p:cNvSpPr>
          <p:nvPr>
            <p:ph idx="1"/>
          </p:nvPr>
        </p:nvSpPr>
        <p:spPr/>
        <p:txBody>
          <a:bodyPr/>
          <a:lstStyle/>
          <a:p>
            <a:r>
              <a:rPr lang="cs-CZ" dirty="0"/>
              <a:t>Mateřská znaménka jsou považována za běžný úkaz, který se objevuje na kůži každého z nás. Někdo jich má méně, někdo více.. Některá znaménka mohou být jen estetickým problémem, jiná mohou představovat závažné zdravotní riziko. Některá jsou na místech, kde nikomu nepřekážejí, jiná se objevují na místech, která jsou viditelná anebo tam, kde nám překážejí třeba při oblékání.</a:t>
            </a:r>
          </a:p>
          <a:p>
            <a:endParaRPr lang="cs-CZ" dirty="0"/>
          </a:p>
        </p:txBody>
      </p:sp>
    </p:spTree>
    <p:extLst>
      <p:ext uri="{BB962C8B-B14F-4D97-AF65-F5344CB8AC3E}">
        <p14:creationId xmlns:p14="http://schemas.microsoft.com/office/powerpoint/2010/main" val="27766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41412" y="3537613"/>
            <a:ext cx="9905999" cy="2253588"/>
          </a:xfrm>
        </p:spPr>
        <p:txBody>
          <a:bodyPr/>
          <a:lstStyle/>
          <a:p>
            <a:r>
              <a:rPr lang="cs-CZ" dirty="0"/>
              <a:t>Ne každé znaménko symbolizuje krásu.. Některá jsou pro nás natolik charakteristická, že je přijmeme za svá. Jiná ale mohou působit neesteticky a mít negativní dopad na naši </a:t>
            </a:r>
            <a:r>
              <a:rPr lang="cs-CZ" dirty="0" err="1"/>
              <a:t>psychiku..Mateřská</a:t>
            </a:r>
            <a:r>
              <a:rPr lang="cs-CZ" dirty="0"/>
              <a:t> znaménka je vhodné preventivně vyšetřit dermatologem.</a:t>
            </a:r>
          </a:p>
          <a:p>
            <a:endParaRPr lang="cs-CZ" dirty="0"/>
          </a:p>
        </p:txBody>
      </p:sp>
      <p:pic>
        <p:nvPicPr>
          <p:cNvPr id="4" name="obrázek 1" descr="C:\Users\D117508\Desktop\Cindy-Crawford-36.jpg"/>
          <p:cNvPicPr/>
          <p:nvPr/>
        </p:nvPicPr>
        <p:blipFill>
          <a:blip r:embed="rId2" cstate="print"/>
          <a:srcRect/>
          <a:stretch>
            <a:fillRect/>
          </a:stretch>
        </p:blipFill>
        <p:spPr bwMode="auto">
          <a:xfrm>
            <a:off x="3996690" y="618518"/>
            <a:ext cx="3995420" cy="2919095"/>
          </a:xfrm>
          <a:prstGeom prst="rect">
            <a:avLst/>
          </a:prstGeom>
          <a:noFill/>
          <a:ln w="9525">
            <a:noFill/>
            <a:miter lim="800000"/>
            <a:headEnd/>
            <a:tailEnd/>
          </a:ln>
        </p:spPr>
      </p:pic>
    </p:spTree>
    <p:extLst>
      <p:ext uri="{BB962C8B-B14F-4D97-AF65-F5344CB8AC3E}">
        <p14:creationId xmlns:p14="http://schemas.microsoft.com/office/powerpoint/2010/main" val="77438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Populaci rozdělujeme podle obsahu melaninu v kůži lidí na 6 fototypů podle </a:t>
            </a:r>
            <a:r>
              <a:rPr lang="cs-CZ" b="1" dirty="0" err="1"/>
              <a:t>Fitzpatricka</a:t>
            </a:r>
            <a:r>
              <a:rPr lang="cs-CZ" b="1" dirty="0"/>
              <a:t>: </a:t>
            </a:r>
            <a:br>
              <a:rPr lang="cs-CZ" b="1" dirty="0"/>
            </a:br>
            <a:endParaRPr lang="cs-CZ" dirty="0"/>
          </a:p>
        </p:txBody>
      </p:sp>
      <p:sp>
        <p:nvSpPr>
          <p:cNvPr id="3" name="Zástupný symbol pro obsah 2"/>
          <p:cNvSpPr>
            <a:spLocks noGrp="1"/>
          </p:cNvSpPr>
          <p:nvPr>
            <p:ph idx="1"/>
          </p:nvPr>
        </p:nvSpPr>
        <p:spPr>
          <a:xfrm>
            <a:off x="1141412" y="2249486"/>
            <a:ext cx="10885488" cy="4214813"/>
          </a:xfrm>
        </p:spPr>
        <p:txBody>
          <a:bodyPr>
            <a:normAutofit fontScale="92500" lnSpcReduction="10000"/>
          </a:bodyPr>
          <a:lstStyle/>
          <a:p>
            <a:pPr marL="0" indent="0">
              <a:buNone/>
            </a:pPr>
            <a:r>
              <a:rPr lang="cs-CZ" dirty="0"/>
              <a:t>1 / světla bílá kůže, vlasy do zrzava, oči do zelena, stále se na slunci spálí, nikdy se neopálí</a:t>
            </a:r>
          </a:p>
          <a:p>
            <a:pPr marL="0" indent="0">
              <a:buNone/>
            </a:pPr>
            <a:r>
              <a:rPr lang="cs-CZ" dirty="0"/>
              <a:t>2 / světla kůže, vlasy do blond, oči do modra, opálí se jen velmi mírně, při vyšších dávkách záření se spálí</a:t>
            </a:r>
          </a:p>
          <a:p>
            <a:pPr marL="0" indent="0">
              <a:buNone/>
            </a:pPr>
            <a:r>
              <a:rPr lang="cs-CZ" dirty="0"/>
              <a:t>3 / světlá kůže, tmavší vlasy i oči, opaluje se snadno, může se spálit ve vyšší dávce záření</a:t>
            </a:r>
          </a:p>
          <a:p>
            <a:pPr marL="0" indent="0">
              <a:buNone/>
            </a:pPr>
            <a:r>
              <a:rPr lang="cs-CZ" dirty="0"/>
              <a:t>4 / tmavší pokožka středomořského typu a asiatská kůže, velmi zřídka se spálí</a:t>
            </a:r>
          </a:p>
          <a:p>
            <a:pPr marL="0" indent="0">
              <a:buNone/>
            </a:pPr>
            <a:r>
              <a:rPr lang="cs-CZ" dirty="0" smtClean="0"/>
              <a:t>5 </a:t>
            </a:r>
            <a:r>
              <a:rPr lang="cs-CZ" dirty="0"/>
              <a:t>/ světlehnědá kůže míšenců</a:t>
            </a:r>
          </a:p>
          <a:p>
            <a:pPr marL="0" indent="0">
              <a:buNone/>
            </a:pPr>
            <a:r>
              <a:rPr lang="cs-CZ" dirty="0"/>
              <a:t>6 / hnědá až tmavohnědá kůže.</a:t>
            </a:r>
          </a:p>
          <a:p>
            <a:pPr marL="0" indent="0">
              <a:buNone/>
            </a:pPr>
            <a:r>
              <a:rPr lang="cs-CZ" dirty="0"/>
              <a:t>U lidí nízkého fototypu  je nutná důsledná ochrana před sluncem pro vyšší riziko vzniku kožních nádorů</a:t>
            </a:r>
          </a:p>
          <a:p>
            <a:pPr marL="0" indent="0">
              <a:buNone/>
            </a:pPr>
            <a:endParaRPr lang="cs-CZ" dirty="0"/>
          </a:p>
        </p:txBody>
      </p:sp>
    </p:spTree>
    <p:extLst>
      <p:ext uri="{BB962C8B-B14F-4D97-AF65-F5344CB8AC3E}">
        <p14:creationId xmlns:p14="http://schemas.microsoft.com/office/powerpoint/2010/main" val="35896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1412" y="711200"/>
            <a:ext cx="10453688" cy="6146800"/>
          </a:xfrm>
        </p:spPr>
        <p:txBody>
          <a:bodyPr>
            <a:normAutofit/>
          </a:bodyPr>
          <a:lstStyle/>
          <a:p>
            <a:r>
              <a:rPr lang="cs-CZ" dirty="0" smtClean="0"/>
              <a:t>Odstranění </a:t>
            </a:r>
            <a:r>
              <a:rPr lang="cs-CZ" dirty="0"/>
              <a:t>znaménka </a:t>
            </a:r>
            <a:r>
              <a:rPr lang="cs-CZ" dirty="0" smtClean="0"/>
              <a:t>vyhledávají </a:t>
            </a:r>
            <a:r>
              <a:rPr lang="cs-CZ" dirty="0"/>
              <a:t>pacienti hlavně z estetických důvodů, vzácněji z obavy o povahu znaménka. Každého pacienta, který navštíví zdravotnické zařízení s tímto problémem lékař celého </a:t>
            </a:r>
            <a:r>
              <a:rPr lang="cs-CZ" dirty="0" smtClean="0"/>
              <a:t>prohlédne, (na </a:t>
            </a:r>
            <a:r>
              <a:rPr lang="cs-CZ" dirty="0"/>
              <a:t>naší klinice névová poradna – úterý 8 -11.30 hod</a:t>
            </a:r>
            <a:r>
              <a:rPr lang="cs-CZ" dirty="0" smtClean="0"/>
              <a:t>.) </a:t>
            </a:r>
            <a:r>
              <a:rPr lang="cs-CZ" dirty="0"/>
              <a:t>a doporučí </a:t>
            </a:r>
            <a:r>
              <a:rPr lang="cs-CZ" dirty="0" smtClean="0"/>
              <a:t>excizi </a:t>
            </a:r>
            <a:r>
              <a:rPr lang="cs-CZ" dirty="0"/>
              <a:t>projevu, pokud je to nutné nebo pouze další kontrolu.</a:t>
            </a:r>
          </a:p>
          <a:p>
            <a:r>
              <a:rPr lang="cs-CZ" dirty="0"/>
              <a:t>Vyšetření se provádí pouhým okem, event. </a:t>
            </a:r>
            <a:r>
              <a:rPr lang="cs-CZ" dirty="0" err="1"/>
              <a:t>dermatoskopem</a:t>
            </a:r>
            <a:r>
              <a:rPr lang="cs-CZ" dirty="0"/>
              <a:t>. – ručním nebo </a:t>
            </a:r>
            <a:r>
              <a:rPr lang="cs-CZ" dirty="0" smtClean="0"/>
              <a:t>digitálním. Odstraňují </a:t>
            </a:r>
            <a:r>
              <a:rPr lang="cs-CZ" dirty="0"/>
              <a:t>se klinicky nejpodezřelejší znaménka</a:t>
            </a:r>
            <a:r>
              <a:rPr lang="cs-CZ" dirty="0" smtClean="0"/>
              <a:t>. Ostatní </a:t>
            </a:r>
            <a:r>
              <a:rPr lang="cs-CZ" dirty="0"/>
              <a:t>névy je možné sledovat při pravidelných kontrolách.</a:t>
            </a:r>
          </a:p>
          <a:p>
            <a:r>
              <a:rPr lang="cs-CZ" dirty="0"/>
              <a:t>Pacienti stále ve většině případů přicházejí s žádostí o odstranění znaménka z estetických důvodů. Je běžné, že po rozhovoru s pacientem lékař </a:t>
            </a:r>
            <a:r>
              <a:rPr lang="cs-CZ" dirty="0" smtClean="0"/>
              <a:t>doporučí </a:t>
            </a:r>
            <a:r>
              <a:rPr lang="cs-CZ" dirty="0"/>
              <a:t>odstranit </a:t>
            </a:r>
            <a:r>
              <a:rPr lang="cs-CZ" dirty="0" smtClean="0"/>
              <a:t>úplně </a:t>
            </a:r>
            <a:r>
              <a:rPr lang="cs-CZ" dirty="0"/>
              <a:t>jiná znaménka, než kvůli kterým pacient  navštívil zdravotnické centrum.</a:t>
            </a:r>
            <a:endParaRPr lang="cs-CZ" dirty="0"/>
          </a:p>
        </p:txBody>
      </p:sp>
    </p:spTree>
    <p:extLst>
      <p:ext uri="{BB962C8B-B14F-4D97-AF65-F5344CB8AC3E}">
        <p14:creationId xmlns:p14="http://schemas.microsoft.com/office/powerpoint/2010/main" val="3612298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54113" y="749299"/>
            <a:ext cx="8701088" cy="5461001"/>
          </a:xfrm>
        </p:spPr>
        <p:txBody>
          <a:bodyPr>
            <a:normAutofit/>
          </a:bodyPr>
          <a:lstStyle/>
          <a:p>
            <a:r>
              <a:rPr lang="cs-CZ" b="1" dirty="0"/>
              <a:t>Nejmoderněji je diagnostika pigmentových znamének prováděna pomocí digitálního </a:t>
            </a:r>
            <a:r>
              <a:rPr lang="cs-CZ" b="1" dirty="0" err="1"/>
              <a:t>dermatoskopu</a:t>
            </a:r>
            <a:r>
              <a:rPr lang="cs-CZ" b="1" dirty="0"/>
              <a:t>. Tento přístroj dokáže neinvazivně, pouhým intenzivním prosvícením léze, vyšetřit jakýkoliv pigmentový útvar, zhodnotit jeho rizikovost a uložit obraz do své paměti. Při kontrolním vyšetření se poté jednoduše porovná snímek z poslední kontroly s aktuálním vyšetřením a zcela jednoznačně se zjistí, zda došlo k nějaké změně či nikoliv. Maligní zvrhnutí se takto může diagnostikovat včas, a tím se výrazně zvýší šance pacienta na přežití. Vyšetření digitálním </a:t>
            </a:r>
            <a:r>
              <a:rPr lang="cs-CZ" b="1" dirty="0" err="1"/>
              <a:t>dermatoskopem</a:t>
            </a:r>
            <a:r>
              <a:rPr lang="cs-CZ" b="1" dirty="0"/>
              <a:t> by měl provádět zkušený dermatolog, aby výsledek dobře interpretoval, zvážil další klinické aspekty a stanovil další adekvátní postup. </a:t>
            </a:r>
            <a:endParaRPr lang="cs-CZ" dirty="0"/>
          </a:p>
          <a:p>
            <a:endParaRPr lang="cs-CZ" dirty="0"/>
          </a:p>
        </p:txBody>
      </p:sp>
      <p:pic>
        <p:nvPicPr>
          <p:cNvPr id="4" name="obrázek 1" descr="http://www.znamenka.cz/images/mini_dermatoskop.jpg">
            <a:hlinkClick r:id="rId2" tooltip="&quot;Digitální dermatoskop&quot;"/>
          </p:cNvPr>
          <p:cNvPicPr/>
          <p:nvPr/>
        </p:nvPicPr>
        <p:blipFill>
          <a:blip r:embed="rId3" cstate="print"/>
          <a:srcRect/>
          <a:stretch>
            <a:fillRect/>
          </a:stretch>
        </p:blipFill>
        <p:spPr bwMode="auto">
          <a:xfrm>
            <a:off x="9855201" y="2347912"/>
            <a:ext cx="1943099" cy="2757488"/>
          </a:xfrm>
          <a:prstGeom prst="rect">
            <a:avLst/>
          </a:prstGeom>
          <a:noFill/>
          <a:ln w="9525">
            <a:noFill/>
            <a:miter lim="800000"/>
            <a:headEnd/>
            <a:tailEnd/>
          </a:ln>
        </p:spPr>
      </p:pic>
    </p:spTree>
    <p:extLst>
      <p:ext uri="{BB962C8B-B14F-4D97-AF65-F5344CB8AC3E}">
        <p14:creationId xmlns:p14="http://schemas.microsoft.com/office/powerpoint/2010/main" val="249356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sz="2800" b="1" dirty="0"/>
              <a:t>Nejvhodnější období k odstranění znaménka je čas, kdy jizva nebude vystavována slunci následujících několik měsíců po zákroku, to však neplatí v případě přítomnosti dysplazie znamének  nebo dynamiky ve vzhledu a vývoji  znaménka.</a:t>
            </a:r>
          </a:p>
          <a:p>
            <a:pPr marL="0" indent="0">
              <a:buNone/>
            </a:pPr>
            <a:endParaRPr lang="cs-CZ" dirty="0"/>
          </a:p>
        </p:txBody>
      </p:sp>
    </p:spTree>
    <p:extLst>
      <p:ext uri="{BB962C8B-B14F-4D97-AF65-F5344CB8AC3E}">
        <p14:creationId xmlns:p14="http://schemas.microsoft.com/office/powerpoint/2010/main" val="425259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Kdy je zapotřebí navštívit kožního lékaře?</a:t>
            </a:r>
            <a:br>
              <a:rPr lang="cs-CZ" b="1" dirty="0"/>
            </a:br>
            <a:endParaRPr lang="cs-CZ" dirty="0"/>
          </a:p>
        </p:txBody>
      </p:sp>
      <p:sp>
        <p:nvSpPr>
          <p:cNvPr id="3" name="Zástupný symbol pro obsah 2"/>
          <p:cNvSpPr>
            <a:spLocks noGrp="1"/>
          </p:cNvSpPr>
          <p:nvPr>
            <p:ph idx="1"/>
          </p:nvPr>
        </p:nvSpPr>
        <p:spPr>
          <a:xfrm>
            <a:off x="1141412" y="2249486"/>
            <a:ext cx="10364788" cy="4252913"/>
          </a:xfrm>
        </p:spPr>
        <p:txBody>
          <a:bodyPr>
            <a:normAutofit fontScale="92500" lnSpcReduction="20000"/>
          </a:bodyPr>
          <a:lstStyle/>
          <a:p>
            <a:pPr marL="0" indent="0">
              <a:buNone/>
            </a:pPr>
            <a:r>
              <a:rPr lang="cs-CZ" dirty="0"/>
              <a:t>Dermatologa je zapotřebí navštívit ihned, když se nám na znaménku něco nezdá nebo když máme pocit, že se začíná nějakým způsobem </a:t>
            </a:r>
            <a:r>
              <a:rPr lang="cs-CZ" dirty="0" smtClean="0"/>
              <a:t>jinak vyvíjet. Jedná </a:t>
            </a:r>
            <a:r>
              <a:rPr lang="cs-CZ" dirty="0"/>
              <a:t>se o případy, kdy:</a:t>
            </a:r>
          </a:p>
          <a:p>
            <a:pPr lvl="0"/>
            <a:r>
              <a:rPr lang="cs-CZ" dirty="0"/>
              <a:t>se mění z plochého na vyvýšené</a:t>
            </a:r>
          </a:p>
          <a:p>
            <a:pPr lvl="0"/>
            <a:r>
              <a:rPr lang="cs-CZ" dirty="0" smtClean="0"/>
              <a:t>rozrůstá </a:t>
            </a:r>
            <a:r>
              <a:rPr lang="cs-CZ" dirty="0"/>
              <a:t>se do stran</a:t>
            </a:r>
          </a:p>
          <a:p>
            <a:pPr lvl="0"/>
            <a:r>
              <a:rPr lang="cs-CZ" dirty="0"/>
              <a:t>přestává mít ostré hrany a jakoby se rozplývá</a:t>
            </a:r>
          </a:p>
          <a:p>
            <a:pPr lvl="0"/>
            <a:r>
              <a:rPr lang="cs-CZ" dirty="0"/>
              <a:t>začíná svědět</a:t>
            </a:r>
          </a:p>
          <a:p>
            <a:pPr lvl="0"/>
            <a:r>
              <a:rPr lang="cs-CZ" dirty="0"/>
              <a:t>některé jeho části mění barvu (tmavnou nebo světlají)</a:t>
            </a:r>
          </a:p>
          <a:p>
            <a:pPr lvl="0"/>
            <a:r>
              <a:rPr lang="cs-CZ" dirty="0"/>
              <a:t>začíná mokvat nebo krvácet</a:t>
            </a:r>
          </a:p>
          <a:p>
            <a:pPr lvl="0"/>
            <a:r>
              <a:rPr lang="cs-CZ" dirty="0"/>
              <a:t>došlo k mechanickému poškození znaménka (oděrem o oblečení, seškrábnutím, atd.)</a:t>
            </a:r>
          </a:p>
          <a:p>
            <a:endParaRPr lang="cs-CZ" dirty="0"/>
          </a:p>
        </p:txBody>
      </p:sp>
    </p:spTree>
    <p:extLst>
      <p:ext uri="{BB962C8B-B14F-4D97-AF65-F5344CB8AC3E}">
        <p14:creationId xmlns:p14="http://schemas.microsoft.com/office/powerpoint/2010/main" val="328058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obrázek 2" descr="C:\Users\D117508\Desktop\znaménko.jpg"/>
          <p:cNvPicPr/>
          <p:nvPr/>
        </p:nvPicPr>
        <p:blipFill rotWithShape="1">
          <a:blip r:embed="rId2" cstate="print"/>
          <a:srcRect r="4932"/>
          <a:stretch/>
        </p:blipFill>
        <p:spPr bwMode="auto">
          <a:xfrm>
            <a:off x="1003300" y="964102"/>
            <a:ext cx="4406900" cy="5335097"/>
          </a:xfrm>
          <a:prstGeom prst="rect">
            <a:avLst/>
          </a:prstGeom>
          <a:noFill/>
          <a:ln w="9525">
            <a:noFill/>
            <a:miter lim="800000"/>
            <a:headEnd/>
            <a:tailEnd/>
          </a:ln>
        </p:spPr>
      </p:pic>
      <p:pic>
        <p:nvPicPr>
          <p:cNvPr id="5" name="obrázek 1" descr="C:\Users\D117508\Desktop\seb. veruka.jpg"/>
          <p:cNvPicPr/>
          <p:nvPr/>
        </p:nvPicPr>
        <p:blipFill>
          <a:blip r:embed="rId3" cstate="print"/>
          <a:srcRect/>
          <a:stretch>
            <a:fillRect/>
          </a:stretch>
        </p:blipFill>
        <p:spPr bwMode="auto">
          <a:xfrm>
            <a:off x="6387478" y="3726596"/>
            <a:ext cx="4280522" cy="2572603"/>
          </a:xfrm>
          <a:prstGeom prst="rect">
            <a:avLst/>
          </a:prstGeom>
          <a:noFill/>
          <a:ln w="9525">
            <a:noFill/>
            <a:miter lim="800000"/>
            <a:headEnd/>
            <a:tailEnd/>
          </a:ln>
        </p:spPr>
      </p:pic>
      <p:pic>
        <p:nvPicPr>
          <p:cNvPr id="6" name="obrázek 1" descr="C:\Users\D117508\Desktop\basaliom.jpg"/>
          <p:cNvPicPr/>
          <p:nvPr/>
        </p:nvPicPr>
        <p:blipFill>
          <a:blip r:embed="rId4" cstate="print"/>
          <a:srcRect/>
          <a:stretch>
            <a:fillRect/>
          </a:stretch>
        </p:blipFill>
        <p:spPr bwMode="auto">
          <a:xfrm>
            <a:off x="6387478" y="964103"/>
            <a:ext cx="4280522" cy="2610096"/>
          </a:xfrm>
          <a:prstGeom prst="rect">
            <a:avLst/>
          </a:prstGeom>
          <a:noFill/>
          <a:ln w="9525">
            <a:noFill/>
            <a:miter lim="800000"/>
            <a:headEnd/>
            <a:tailEnd/>
          </a:ln>
        </p:spPr>
      </p:pic>
      <p:sp>
        <p:nvSpPr>
          <p:cNvPr id="7" name="Obdélník 6"/>
          <p:cNvSpPr/>
          <p:nvPr/>
        </p:nvSpPr>
        <p:spPr>
          <a:xfrm>
            <a:off x="7976145" y="964102"/>
            <a:ext cx="1103187" cy="369332"/>
          </a:xfrm>
          <a:prstGeom prst="rect">
            <a:avLst/>
          </a:prstGeom>
        </p:spPr>
        <p:txBody>
          <a:bodyPr wrap="none">
            <a:spAutoFit/>
          </a:bodyPr>
          <a:lstStyle/>
          <a:p>
            <a:pPr>
              <a:spcAft>
                <a:spcPts val="1000"/>
              </a:spcAft>
            </a:pPr>
            <a:r>
              <a:rPr lang="cs-CZ"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basaliom</a:t>
            </a:r>
            <a:r>
              <a:rPr lang="cs-CZ"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cs-CZ"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bdélník 7"/>
          <p:cNvSpPr/>
          <p:nvPr/>
        </p:nvSpPr>
        <p:spPr>
          <a:xfrm>
            <a:off x="7748647" y="3815834"/>
            <a:ext cx="2177456" cy="369332"/>
          </a:xfrm>
          <a:prstGeom prst="rect">
            <a:avLst/>
          </a:prstGeom>
        </p:spPr>
        <p:txBody>
          <a:bodyPr wrap="none">
            <a:spAutoFit/>
          </a:bodyPr>
          <a:lstStyle/>
          <a:p>
            <a:pPr>
              <a:spcAft>
                <a:spcPts val="1000"/>
              </a:spcAft>
            </a:pPr>
            <a:r>
              <a:rPr lang="cs-CZ"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seborrhoická </a:t>
            </a:r>
            <a:r>
              <a:rPr lang="cs-CZ"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veruka</a:t>
            </a:r>
            <a:r>
              <a:rPr lang="cs-C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cs-CZ"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245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Obvo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vo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Obvod</Template>
  <TotalTime>31</TotalTime>
  <Words>888</Words>
  <Application>Microsoft Office PowerPoint</Application>
  <PresentationFormat>Širokoúhlá obrazovka</PresentationFormat>
  <Paragraphs>44</Paragraphs>
  <Slides>15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Arial</vt:lpstr>
      <vt:lpstr>Calibri</vt:lpstr>
      <vt:lpstr>Times New Roman</vt:lpstr>
      <vt:lpstr>Trebuchet MS</vt:lpstr>
      <vt:lpstr>Tw Cen MT</vt:lpstr>
      <vt:lpstr>Obvod</vt:lpstr>
      <vt:lpstr>Mateřská znaménka z pohledu dermatovenerologické  sestry </vt:lpstr>
      <vt:lpstr>Co jsou mateřská znaménka? </vt:lpstr>
      <vt:lpstr>Prezentace aplikace PowerPoint</vt:lpstr>
      <vt:lpstr>Populaci rozdělujeme podle obsahu melaninu v kůži lidí na 6 fototypů podle Fitzpatricka:  </vt:lpstr>
      <vt:lpstr>Prezentace aplikace PowerPoint</vt:lpstr>
      <vt:lpstr>Prezentace aplikace PowerPoint</vt:lpstr>
      <vt:lpstr>Prezentace aplikace PowerPoint</vt:lpstr>
      <vt:lpstr>Kdy je zapotřebí navštívit kožního lékaře? </vt:lpstr>
      <vt:lpstr>Prezentace aplikace PowerPoint</vt:lpstr>
      <vt:lpstr>Znaménka odstraňujeme klasicky i laserem </vt:lpstr>
      <vt:lpstr>Dispenzarizace </vt:lpstr>
      <vt:lpstr>Prevence  </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Mateřská znaménka z pohledu dermatovenerologické  sestry. </dc:title>
  <dc:creator>Králová Lenka</dc:creator>
  <cp:lastModifiedBy>Králová Lenka</cp:lastModifiedBy>
  <cp:revision>8</cp:revision>
  <dcterms:created xsi:type="dcterms:W3CDTF">2018-04-26T07:11:09Z</dcterms:created>
  <dcterms:modified xsi:type="dcterms:W3CDTF">2018-04-26T07:42:11Z</dcterms:modified>
</cp:coreProperties>
</file>