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70" r:id="rId4"/>
    <p:sldId id="258" r:id="rId5"/>
    <p:sldId id="259" r:id="rId6"/>
    <p:sldId id="262" r:id="rId7"/>
    <p:sldId id="261" r:id="rId8"/>
    <p:sldId id="263" r:id="rId9"/>
    <p:sldId id="266" r:id="rId10"/>
    <p:sldId id="26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64BA"/>
    <a:srgbClr val="F1CF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71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264B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3941F80-D149-489A-AB5A-8CDC0E949E65}" type="datetimeFigureOut">
              <a:rPr lang="cs-CZ" smtClean="0"/>
              <a:pPr/>
              <a:t>27.05.2018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456D298-B6D5-42DF-B09A-FBCFA3CC79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HR&#193;&#352;EK\TE%20Olomouc\Te%20sest&#345;&#237;han&#233;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Operační léčba glaukomu</a:t>
            </a:r>
            <a:br>
              <a:rPr lang="cs-CZ" dirty="0" smtClean="0"/>
            </a:br>
            <a:r>
              <a:rPr lang="cs-CZ" sz="4900" dirty="0" err="1" smtClean="0"/>
              <a:t>Trabekulektomie</a:t>
            </a:r>
            <a:endParaRPr lang="cs-CZ" sz="49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512840" cy="1752600"/>
          </a:xfrm>
        </p:spPr>
        <p:txBody>
          <a:bodyPr>
            <a:normAutofit fontScale="85000" lnSpcReduction="20000"/>
          </a:bodyPr>
          <a:lstStyle/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100" b="1" dirty="0" smtClean="0"/>
              <a:t>Iva Pavlíková</a:t>
            </a:r>
          </a:p>
          <a:p>
            <a:r>
              <a:rPr lang="cs-CZ" sz="2100" b="1" dirty="0" smtClean="0"/>
              <a:t>Jana </a:t>
            </a:r>
            <a:r>
              <a:rPr lang="cs-CZ" sz="2100" b="1" dirty="0" err="1" smtClean="0"/>
              <a:t>Jakůbková</a:t>
            </a:r>
            <a:endParaRPr lang="cs-CZ" sz="2100" b="1" dirty="0" smtClean="0"/>
          </a:p>
          <a:p>
            <a:r>
              <a:rPr lang="cs-CZ" sz="2100" b="1" dirty="0" smtClean="0"/>
              <a:t>Andrea </a:t>
            </a:r>
            <a:r>
              <a:rPr lang="cs-CZ" sz="2100" b="1" dirty="0" err="1" smtClean="0"/>
              <a:t>Ščudlová</a:t>
            </a:r>
            <a:endParaRPr lang="cs-CZ" sz="2100" b="1" dirty="0" smtClean="0"/>
          </a:p>
          <a:p>
            <a:r>
              <a:rPr lang="cs-CZ" sz="2100" dirty="0" smtClean="0"/>
              <a:t>Oční klinika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go-FNO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4464496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4800" b="1" dirty="0" smtClean="0"/>
              <a:t>Děkuji vám za pozornost a přeji hezký zbytek dne</a:t>
            </a:r>
            <a:endParaRPr lang="cs-CZ" sz="4800" b="1" dirty="0"/>
          </a:p>
        </p:txBody>
      </p:sp>
      <p:pic>
        <p:nvPicPr>
          <p:cNvPr id="1026" name="Picture 2" descr="C:\Users\HH\Documents\HRÁŠEK\Hradec oční\Fotka o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996952"/>
            <a:ext cx="2952328" cy="3210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300" b="1" dirty="0" smtClean="0"/>
              <a:t>Glaukom</a:t>
            </a:r>
            <a:r>
              <a:rPr lang="cs-CZ" sz="4400" dirty="0" smtClean="0"/>
              <a:t/>
            </a:r>
            <a:br>
              <a:rPr lang="cs-CZ" sz="4400" dirty="0" smtClean="0"/>
            </a:b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249424"/>
            <a:ext cx="8435280" cy="4325112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hlavní příčinou glaukomu je vysoký nitrooční tlak</a:t>
            </a:r>
          </a:p>
          <a:p>
            <a:pPr>
              <a:buNone/>
            </a:pP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dochází k nevratnému poškození zrakového nervu</a:t>
            </a:r>
          </a:p>
          <a:p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vede k postupné ztrátě zraku</a:t>
            </a:r>
          </a:p>
          <a:p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typické jsou výpadky zorného pole zejména v periferii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cs-CZ" sz="4800" b="1" dirty="0" smtClean="0"/>
              <a:t>Výpadky zorného pole</a:t>
            </a:r>
            <a:endParaRPr lang="cs-CZ" sz="4800" b="1" dirty="0"/>
          </a:p>
        </p:txBody>
      </p:sp>
      <p:pic>
        <p:nvPicPr>
          <p:cNvPr id="4" name="Zástupný symbol pro obsah 3" descr="běžné vidění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032448" cy="4324350"/>
          </a:xfrm>
        </p:spPr>
      </p:pic>
      <p:pic>
        <p:nvPicPr>
          <p:cNvPr id="5" name="Obrázek 4" descr="vidění glaukomati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276872"/>
            <a:ext cx="403244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300" b="1" dirty="0" smtClean="0"/>
              <a:t>Léčba glaukomu</a:t>
            </a:r>
            <a:r>
              <a:rPr lang="cs-CZ" sz="5300" dirty="0" smtClean="0"/>
              <a:t/>
            </a:r>
            <a:br>
              <a:rPr lang="cs-CZ" sz="5300" dirty="0" smtClean="0"/>
            </a:br>
            <a:endParaRPr lang="cs-CZ" sz="53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5364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r>
              <a:rPr lang="cs-CZ" dirty="0" smtClean="0">
                <a:latin typeface="Calibri" pitchFamily="34" charset="0"/>
                <a:cs typeface="Calibri" pitchFamily="34" charset="0"/>
              </a:rPr>
              <a:t>                    cílem léčby je snížení nitroočního tlaku</a:t>
            </a:r>
          </a:p>
          <a:p>
            <a:pPr algn="ctr">
              <a:buNone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konzervativní 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laserová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mikrochirurgická</a:t>
            </a:r>
          </a:p>
          <a:p>
            <a:pPr>
              <a:buNone/>
            </a:pPr>
            <a:endParaRPr lang="cs-CZ" dirty="0" smtClean="0"/>
          </a:p>
          <a:p>
            <a:pPr algn="ctr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Šrafovaná šipka doprava 3"/>
          <p:cNvSpPr/>
          <p:nvPr/>
        </p:nvSpPr>
        <p:spPr>
          <a:xfrm>
            <a:off x="755576" y="2708920"/>
            <a:ext cx="1584176" cy="9361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5300" b="1" dirty="0" smtClean="0"/>
              <a:t>Trabekulektomie</a:t>
            </a:r>
            <a:br>
              <a:rPr lang="cs-CZ" sz="5300" b="1" dirty="0" smtClean="0"/>
            </a:br>
            <a:endParaRPr lang="cs-CZ" sz="53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36912"/>
            <a:ext cx="8496944" cy="3937624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nejužívanější mikrochirurgická metoda léčby glaukomu</a:t>
            </a:r>
          </a:p>
          <a:p>
            <a:pPr>
              <a:buNone/>
            </a:pPr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účinná a bezpečná filtrační operace</a:t>
            </a:r>
          </a:p>
          <a:p>
            <a:endParaRPr lang="cs-CZ" sz="18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cílem této operace je vytvoření permanentní filtrace mezi nitroočním prostorem (očními komorami) a prostorem mezi spojivkou a sklérou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Výkon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852936"/>
            <a:ext cx="8964488" cy="3721600"/>
          </a:xfrm>
        </p:spPr>
        <p:txBody>
          <a:bodyPr>
            <a:norm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délka výkonu asi 15 min</a:t>
            </a:r>
          </a:p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provádí se v topické a lokální anestezii</a:t>
            </a:r>
          </a:p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je pro pacienta minimálně zatěžující</a:t>
            </a:r>
          </a:p>
          <a:p>
            <a:pPr lvl="0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Video</a:t>
            </a:r>
            <a:endParaRPr lang="cs-CZ" sz="48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336156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7" name="Te sestříhané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071678"/>
            <a:ext cx="7000924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b="1" dirty="0" smtClean="0"/>
              <a:t/>
            </a:r>
            <a:br>
              <a:rPr lang="cs-CZ" sz="4800" b="1" dirty="0" smtClean="0"/>
            </a:br>
            <a:r>
              <a:rPr lang="cs-CZ" sz="4800" b="1" dirty="0" smtClean="0"/>
              <a:t>Pooperační péče</a:t>
            </a:r>
            <a:br>
              <a:rPr lang="cs-CZ" sz="4800" b="1" dirty="0" smtClean="0"/>
            </a:b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3429000"/>
            <a:ext cx="8568952" cy="3145536"/>
          </a:xfrm>
        </p:spPr>
        <p:txBody>
          <a:bodyPr/>
          <a:lstStyle/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poloha v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polosedu</a:t>
            </a: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pacient si nesmí mnout oko,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ev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. přiložení krytky na oko</a:t>
            </a:r>
          </a:p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nastavování nitroočního tlaku do ideálních hodnot (masáže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bulbu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farmakoterapie)</a:t>
            </a:r>
          </a:p>
          <a:p>
            <a:pPr lvl="0">
              <a:buNone/>
            </a:pPr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/>
              <a:t>Závěr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49424"/>
            <a:ext cx="8363272" cy="4325112"/>
          </a:xfrm>
        </p:spPr>
        <p:txBody>
          <a:bodyPr/>
          <a:lstStyle/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>
              <a:buNone/>
            </a:pPr>
            <a:endParaRPr lang="cs-CZ" dirty="0" smtClean="0"/>
          </a:p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lety ověřená operace</a:t>
            </a:r>
          </a:p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účinná </a:t>
            </a:r>
          </a:p>
          <a:p>
            <a:pPr lvl="0"/>
            <a:r>
              <a:rPr lang="cs-CZ" dirty="0" smtClean="0">
                <a:latin typeface="Calibri" pitchFamily="34" charset="0"/>
                <a:cs typeface="Calibri" pitchFamily="34" charset="0"/>
              </a:rPr>
              <a:t>minimálně traumatizující pro pacienta</a:t>
            </a:r>
          </a:p>
          <a:p>
            <a:pPr lvl="0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cs-CZ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284</TotalTime>
  <Words>141</Words>
  <Application>Microsoft Office PowerPoint</Application>
  <PresentationFormat>Předvádění na obrazovce (4:3)</PresentationFormat>
  <Paragraphs>65</Paragraphs>
  <Slides>10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Urbanistický</vt:lpstr>
      <vt:lpstr> Operační léčba glaukomu Trabekulektomie</vt:lpstr>
      <vt:lpstr> Glaukom </vt:lpstr>
      <vt:lpstr>Výpadky zorného pole</vt:lpstr>
      <vt:lpstr> Léčba glaukomu </vt:lpstr>
      <vt:lpstr> Trabekulektomie </vt:lpstr>
      <vt:lpstr>Výkon</vt:lpstr>
      <vt:lpstr>Video</vt:lpstr>
      <vt:lpstr> Pooperační péče </vt:lpstr>
      <vt:lpstr>Závěr</vt:lpstr>
      <vt:lpstr>Děkuji vám za pozornost a přeji hezký zbytek dne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Trabekulektomie s Využitím HealeFlow</dc:title>
  <dc:creator>HH</dc:creator>
  <cp:lastModifiedBy>My3</cp:lastModifiedBy>
  <cp:revision>34</cp:revision>
  <dcterms:created xsi:type="dcterms:W3CDTF">2012-04-10T19:36:47Z</dcterms:created>
  <dcterms:modified xsi:type="dcterms:W3CDTF">2018-05-27T16:17:00Z</dcterms:modified>
</cp:coreProperties>
</file>