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57" r:id="rId7"/>
    <p:sldId id="258" r:id="rId8"/>
    <p:sldId id="259" r:id="rId9"/>
    <p:sldId id="260" r:id="rId10"/>
    <p:sldId id="262" r:id="rId11"/>
    <p:sldId id="263" r:id="rId12"/>
    <p:sldId id="264" r:id="rId13"/>
    <p:sldId id="265" r:id="rId14"/>
    <p:sldId id="272" r:id="rId15"/>
    <p:sldId id="273" r:id="rId16"/>
    <p:sldId id="266" r:id="rId17"/>
    <p:sldId id="267" r:id="rId18"/>
    <p:sldId id="274" r:id="rId19"/>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2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5720AB7-AA28-4866-A658-0E615F717B9C}" type="slidenum">
              <a:rPr lang="en-US" altLang="cs-CZ"/>
              <a:pPr/>
              <a:t>‹#›</a:t>
            </a:fld>
            <a:endParaRPr lang="en-US" altLang="cs-CZ"/>
          </a:p>
        </p:txBody>
      </p:sp>
    </p:spTree>
    <p:extLst>
      <p:ext uri="{BB962C8B-B14F-4D97-AF65-F5344CB8AC3E}">
        <p14:creationId xmlns:p14="http://schemas.microsoft.com/office/powerpoint/2010/main" val="98740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48E9189-D926-48FA-9575-4BFB37384C54}" type="slidenum">
              <a:rPr lang="en-US" altLang="cs-CZ"/>
              <a:pPr/>
              <a:t>‹#›</a:t>
            </a:fld>
            <a:endParaRPr lang="en-US" altLang="cs-CZ"/>
          </a:p>
        </p:txBody>
      </p:sp>
    </p:spTree>
    <p:extLst>
      <p:ext uri="{BB962C8B-B14F-4D97-AF65-F5344CB8AC3E}">
        <p14:creationId xmlns:p14="http://schemas.microsoft.com/office/powerpoint/2010/main" val="225473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C2E273A-14E3-430F-B4BE-0F73163CA833}" type="slidenum">
              <a:rPr lang="en-US" altLang="cs-CZ"/>
              <a:pPr/>
              <a:t>‹#›</a:t>
            </a:fld>
            <a:endParaRPr lang="en-US" altLang="cs-CZ"/>
          </a:p>
        </p:txBody>
      </p:sp>
    </p:spTree>
    <p:extLst>
      <p:ext uri="{BB962C8B-B14F-4D97-AF65-F5344CB8AC3E}">
        <p14:creationId xmlns:p14="http://schemas.microsoft.com/office/powerpoint/2010/main" val="322673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22A6ACD-FF26-4D0F-BFFD-ACDE15956329}" type="slidenum">
              <a:rPr lang="en-US" altLang="cs-CZ"/>
              <a:pPr/>
              <a:t>‹#›</a:t>
            </a:fld>
            <a:endParaRPr lang="en-US" altLang="cs-CZ"/>
          </a:p>
        </p:txBody>
      </p:sp>
    </p:spTree>
    <p:extLst>
      <p:ext uri="{BB962C8B-B14F-4D97-AF65-F5344CB8AC3E}">
        <p14:creationId xmlns:p14="http://schemas.microsoft.com/office/powerpoint/2010/main" val="2034909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743AC5F-6E25-477D-8FA3-6F32C6BB8D91}" type="slidenum">
              <a:rPr lang="en-US" altLang="cs-CZ"/>
              <a:pPr/>
              <a:t>‹#›</a:t>
            </a:fld>
            <a:endParaRPr lang="en-US" altLang="cs-CZ"/>
          </a:p>
        </p:txBody>
      </p:sp>
    </p:spTree>
    <p:extLst>
      <p:ext uri="{BB962C8B-B14F-4D97-AF65-F5344CB8AC3E}">
        <p14:creationId xmlns:p14="http://schemas.microsoft.com/office/powerpoint/2010/main" val="87159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864CB66-F6F6-4EAB-ACFF-3B7823D5CA2E}" type="slidenum">
              <a:rPr lang="en-US" altLang="cs-CZ"/>
              <a:pPr/>
              <a:t>‹#›</a:t>
            </a:fld>
            <a:endParaRPr lang="en-US" altLang="cs-CZ"/>
          </a:p>
        </p:txBody>
      </p:sp>
    </p:spTree>
    <p:extLst>
      <p:ext uri="{BB962C8B-B14F-4D97-AF65-F5344CB8AC3E}">
        <p14:creationId xmlns:p14="http://schemas.microsoft.com/office/powerpoint/2010/main" val="2757370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0B17EB4-3EFD-4723-875D-2B6872FDCF6F}" type="slidenum">
              <a:rPr lang="en-US" altLang="cs-CZ"/>
              <a:pPr/>
              <a:t>‹#›</a:t>
            </a:fld>
            <a:endParaRPr lang="en-US" altLang="cs-CZ"/>
          </a:p>
        </p:txBody>
      </p:sp>
    </p:spTree>
    <p:extLst>
      <p:ext uri="{BB962C8B-B14F-4D97-AF65-F5344CB8AC3E}">
        <p14:creationId xmlns:p14="http://schemas.microsoft.com/office/powerpoint/2010/main" val="342828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212DD53-58D4-45F4-BC5B-C8C5DAF85002}" type="slidenum">
              <a:rPr lang="en-US" altLang="cs-CZ"/>
              <a:pPr/>
              <a:t>‹#›</a:t>
            </a:fld>
            <a:endParaRPr lang="en-US" altLang="cs-CZ"/>
          </a:p>
        </p:txBody>
      </p:sp>
    </p:spTree>
    <p:extLst>
      <p:ext uri="{BB962C8B-B14F-4D97-AF65-F5344CB8AC3E}">
        <p14:creationId xmlns:p14="http://schemas.microsoft.com/office/powerpoint/2010/main" val="33390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9EA2FD1-E218-4420-BB0A-90C213D96540}" type="slidenum">
              <a:rPr lang="en-US" altLang="cs-CZ"/>
              <a:pPr/>
              <a:t>‹#›</a:t>
            </a:fld>
            <a:endParaRPr lang="en-US" altLang="cs-CZ"/>
          </a:p>
        </p:txBody>
      </p:sp>
    </p:spTree>
    <p:extLst>
      <p:ext uri="{BB962C8B-B14F-4D97-AF65-F5344CB8AC3E}">
        <p14:creationId xmlns:p14="http://schemas.microsoft.com/office/powerpoint/2010/main" val="63002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7F20A94-025A-490E-B8FD-CF6262D296BB}" type="slidenum">
              <a:rPr lang="en-US" altLang="cs-CZ"/>
              <a:pPr/>
              <a:t>‹#›</a:t>
            </a:fld>
            <a:endParaRPr lang="en-US" altLang="cs-CZ"/>
          </a:p>
        </p:txBody>
      </p:sp>
    </p:spTree>
    <p:extLst>
      <p:ext uri="{BB962C8B-B14F-4D97-AF65-F5344CB8AC3E}">
        <p14:creationId xmlns:p14="http://schemas.microsoft.com/office/powerpoint/2010/main" val="1960589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B3F7CC7-27AB-4DF0-8A38-007EF2048AEC}" type="slidenum">
              <a:rPr lang="en-US" altLang="cs-CZ"/>
              <a:pPr/>
              <a:t>‹#›</a:t>
            </a:fld>
            <a:endParaRPr lang="en-US" altLang="cs-CZ"/>
          </a:p>
        </p:txBody>
      </p:sp>
    </p:spTree>
    <p:extLst>
      <p:ext uri="{BB962C8B-B14F-4D97-AF65-F5344CB8AC3E}">
        <p14:creationId xmlns:p14="http://schemas.microsoft.com/office/powerpoint/2010/main" val="280821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smtClean="0"/>
              <a:t>Klepnutím lze upravit styly předlohy textu.</a:t>
            </a:r>
          </a:p>
          <a:p>
            <a:pPr lvl="1"/>
            <a:r>
              <a:rPr lang="en-US" altLang="cs-CZ" smtClean="0"/>
              <a:t>Druhá úroveň</a:t>
            </a:r>
          </a:p>
          <a:p>
            <a:pPr lvl="2"/>
            <a:r>
              <a:rPr lang="en-US" altLang="cs-CZ" smtClean="0"/>
              <a:t>Třetí úroveň</a:t>
            </a:r>
          </a:p>
          <a:p>
            <a:pPr lvl="3"/>
            <a:r>
              <a:rPr lang="en-US" altLang="cs-CZ" smtClean="0"/>
              <a:t>Čtvrtá úroveň</a:t>
            </a:r>
          </a:p>
          <a:p>
            <a:pPr lvl="4"/>
            <a:r>
              <a:rPr lang="en-US"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31E162D-55B3-408E-B410-2E411CFC632F}" type="slidenum">
              <a:rPr lang="en-US" altLang="cs-CZ"/>
              <a:pPr/>
              <a:t>‹#›</a:t>
            </a:fld>
            <a:endParaRPr lang="en-US" altLang="cs-CZ"/>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kosmetische-plastische-chirurgie.eu/download/letak-botox.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4221163"/>
            <a:ext cx="7847012" cy="2306637"/>
          </a:xfrm>
        </p:spPr>
        <p:txBody>
          <a:bodyPr/>
          <a:lstStyle/>
          <a:p>
            <a:pPr eaLnBrk="1" hangingPunct="1"/>
            <a:r>
              <a:rPr lang="cs-CZ" altLang="cs-CZ" smtClean="0"/>
              <a:t> </a:t>
            </a:r>
            <a:r>
              <a:rPr lang="cs-CZ" altLang="cs-CZ" sz="7200" b="1" i="1" smtClean="0">
                <a:solidFill>
                  <a:srgbClr val="FFFF00"/>
                </a:solidFill>
                <a:latin typeface="Cambria Math" panose="02040503050406030204" pitchFamily="18" charset="0"/>
              </a:rPr>
              <a:t>Vyhlazení vrásek a omlazení pleti</a:t>
            </a:r>
            <a:endParaRPr lang="en-US" altLang="cs-CZ" sz="7200" b="1" i="1" smtClean="0">
              <a:solidFill>
                <a:srgbClr val="FFFF00"/>
              </a:solidFill>
              <a:latin typeface="Cambria Math" panose="02040503050406030204" pitchFamily="18" charset="0"/>
            </a:endParaRPr>
          </a:p>
        </p:txBody>
      </p:sp>
      <p:sp>
        <p:nvSpPr>
          <p:cNvPr id="2051" name="Text Box 6"/>
          <p:cNvSpPr txBox="1">
            <a:spLocks noChangeArrowheads="1"/>
          </p:cNvSpPr>
          <p:nvPr/>
        </p:nvSpPr>
        <p:spPr bwMode="auto">
          <a:xfrm>
            <a:off x="4067175" y="260350"/>
            <a:ext cx="489743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altLang="cs-CZ" b="1"/>
              <a:t>Krajcová M.</a:t>
            </a:r>
          </a:p>
          <a:p>
            <a:pPr algn="r" eaLnBrk="1" hangingPunct="1">
              <a:spcBef>
                <a:spcPct val="50000"/>
              </a:spcBef>
            </a:pPr>
            <a:r>
              <a:rPr lang="cs-CZ" altLang="cs-CZ" b="1"/>
              <a:t>Klinika chorob kožních a pohlavních FNOL</a:t>
            </a:r>
            <a:endParaRPr lang="en-US" altLang="cs-CZ"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altLang="cs-CZ" b="1" smtClean="0"/>
              <a:t>Aplikace botulotoxinu A.</a:t>
            </a:r>
            <a:endParaRPr lang="en-US" altLang="cs-CZ" b="1" smtClean="0"/>
          </a:p>
        </p:txBody>
      </p:sp>
      <p:sp>
        <p:nvSpPr>
          <p:cNvPr id="11267" name="Rectangle 3"/>
          <p:cNvSpPr>
            <a:spLocks noGrp="1" noChangeArrowheads="1"/>
          </p:cNvSpPr>
          <p:nvPr>
            <p:ph type="body" idx="1"/>
          </p:nvPr>
        </p:nvSpPr>
        <p:spPr>
          <a:xfrm>
            <a:off x="457200" y="1600200"/>
            <a:ext cx="8507413" cy="5257800"/>
          </a:xfrm>
        </p:spPr>
        <p:txBody>
          <a:bodyPr/>
          <a:lstStyle/>
          <a:p>
            <a:pPr eaLnBrk="1" hangingPunct="1">
              <a:lnSpc>
                <a:spcPct val="90000"/>
              </a:lnSpc>
            </a:pPr>
            <a:r>
              <a:rPr lang="cs-CZ" altLang="cs-CZ" sz="2400" b="1" smtClean="0"/>
              <a:t>Vyhlazení vrásek a získání mladistvého vzhledu lze dosáhnout bez chirurgického zákroku, injekční aplikací </a:t>
            </a:r>
            <a:r>
              <a:rPr lang="cs-CZ" altLang="cs-CZ" sz="2400" b="1" smtClean="0">
                <a:hlinkClick r:id="rId2"/>
              </a:rPr>
              <a:t>Botoxu®/Dysportu®</a:t>
            </a:r>
            <a:r>
              <a:rPr lang="cs-CZ" altLang="cs-CZ" sz="2400" b="1" smtClean="0"/>
              <a:t> (Botulotoxinu typu A), což je kosmetická forma produktu bakterií Clostridium botulinum. Zákrok trvá 5-10 minut, provádí se ambulantně bez anestezie. Výsledný efekt trvá 3-6  měsíců, aplikaci je vhodné s odstupem času zopakovat.. Množství látky užívané v kosmetologii je ale asi 1000x menší, než je dávka toxická. Samotný účinek botulotoxinu spočívá v blokádě nervového zakončení, sval je denervován a nesmršťuje se při mimice, (tím dojde k vyhlazení vrásek). Je v podstatě „umrtven“. Časem ale dochází k opětovné inervaci svalu. Účinek je tedy reverzibilní, není nastálo.</a:t>
            </a:r>
            <a:endParaRPr lang="en-US" altLang="cs-CZ" sz="2400" b="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r>
              <a:rPr lang="cs-CZ" altLang="cs-CZ" smtClean="0"/>
              <a:t>Pokud je mimická vráska příliš hluboká a jsou zde již narušena kolagenová vlákna, nemůžeme očekávat úplné vyhlazení, ale pouze redukci vrásek. Zde je možné botulotoxin kombinovat s vhodným výplňovým materiálem, například s kyselinou hyaluronovou .</a:t>
            </a:r>
            <a:endParaRPr lang="en-US" altLang="cs-CZ"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p:txBody>
          <a:bodyPr/>
          <a:lstStyle/>
          <a:p>
            <a:pPr eaLnBrk="1" hangingPunct="1">
              <a:buFontTx/>
              <a:buNone/>
            </a:pPr>
            <a:r>
              <a:rPr lang="cs-CZ" altLang="cs-CZ" b="1" smtClean="0"/>
              <a:t>Použití</a:t>
            </a:r>
            <a:endParaRPr lang="cs-CZ" altLang="cs-CZ" smtClean="0"/>
          </a:p>
          <a:p>
            <a:pPr eaLnBrk="1" hangingPunct="1"/>
            <a:r>
              <a:rPr lang="cs-CZ" altLang="cs-CZ" smtClean="0"/>
              <a:t>Uvolnění vrásek od mračení (glabela – oblast mezi obočím, čelo)</a:t>
            </a:r>
          </a:p>
          <a:p>
            <a:pPr eaLnBrk="1" hangingPunct="1"/>
            <a:r>
              <a:rPr lang="cs-CZ" altLang="cs-CZ" smtClean="0"/>
              <a:t>Redukce vějířovitých vrásek – kolem očí.</a:t>
            </a:r>
          </a:p>
          <a:p>
            <a:pPr eaLnBrk="1" hangingPunct="1"/>
            <a:r>
              <a:rPr lang="cs-CZ" altLang="cs-CZ" smtClean="0"/>
              <a:t>Uvolnění nežádoucího výrazu obličeje (např. stažené koutky úst) </a:t>
            </a:r>
          </a:p>
          <a:p>
            <a:pPr eaLnBrk="1" hangingPunct="1"/>
            <a:r>
              <a:rPr lang="cs-CZ" altLang="cs-CZ" smtClean="0"/>
              <a:t>Léčba hyperhidrózy - nadměrného pocení (podpaží, dlaně, chodidla)</a:t>
            </a:r>
            <a:endParaRPr lang="en-US" altLang="cs-CZ" smtClean="0"/>
          </a:p>
        </p:txBody>
      </p:sp>
      <p:pic>
        <p:nvPicPr>
          <p:cNvPr id="13315" name="il_fi" descr="Dysport-injec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260350"/>
            <a:ext cx="34925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68313" y="1628775"/>
            <a:ext cx="8207375" cy="4968875"/>
          </a:xfrm>
        </p:spPr>
        <p:txBody>
          <a:bodyPr/>
          <a:lstStyle/>
          <a:p>
            <a:pPr eaLnBrk="1" hangingPunct="1"/>
            <a:r>
              <a:rPr lang="cs-CZ" altLang="cs-CZ" sz="2800" smtClean="0"/>
              <a:t>Plazma terapie neboli Platelet Rich Plasma Therapy (PRP) je naprosto jedinečnou inovativní metodou aplikace vlastní krevní plazmy. Největší předností této metody je použití  výhradně vlastního materiálu klienta. Tím se minimalizuje eventuální riziko nežádoucích účinků a je dosaženo účinku regenerace a rejuvenace tkání pomocí růstových faktorů obsažených v plazmě. Nejčastěji se plazma aplikuje do oblastí obličeje, krku a dekoltu. </a:t>
            </a:r>
            <a:endParaRPr lang="en-US" altLang="cs-CZ" sz="2800" smtClean="0"/>
          </a:p>
        </p:txBody>
      </p:sp>
      <p:sp>
        <p:nvSpPr>
          <p:cNvPr id="14339" name="Rectangle 6"/>
          <p:cNvSpPr>
            <a:spLocks noGrp="1" noChangeArrowheads="1"/>
          </p:cNvSpPr>
          <p:nvPr>
            <p:ph type="title"/>
          </p:nvPr>
        </p:nvSpPr>
        <p:spPr/>
        <p:txBody>
          <a:bodyPr/>
          <a:lstStyle/>
          <a:p>
            <a:pPr eaLnBrk="1" hangingPunct="1"/>
            <a:r>
              <a:rPr lang="cs-CZ" altLang="cs-CZ" sz="4000" b="1" smtClean="0"/>
              <a:t>Metoda aplikace vlastní  plazmy</a:t>
            </a:r>
            <a:endParaRPr lang="en-US" altLang="cs-CZ" sz="4000" b="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l_fi" descr="clip_image002_0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620713"/>
            <a:ext cx="4032250"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il_fi" descr="clip_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3332163"/>
            <a:ext cx="3994150" cy="2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2276475"/>
            <a:ext cx="8435975" cy="4321175"/>
          </a:xfrm>
        </p:spPr>
        <p:txBody>
          <a:bodyPr/>
          <a:lstStyle/>
          <a:p>
            <a:pPr eaLnBrk="1" hangingPunct="1">
              <a:lnSpc>
                <a:spcPct val="90000"/>
              </a:lnSpc>
            </a:pPr>
            <a:r>
              <a:rPr lang="cs-CZ" altLang="cs-CZ" sz="2400" smtClean="0"/>
              <a:t>Před každým zákrokem je nutná konzultace s lékařem. </a:t>
            </a:r>
          </a:p>
          <a:p>
            <a:pPr eaLnBrk="1" hangingPunct="1">
              <a:lnSpc>
                <a:spcPct val="90000"/>
              </a:lnSpc>
              <a:buFontTx/>
              <a:buNone/>
            </a:pPr>
            <a:endParaRPr lang="cs-CZ" altLang="cs-CZ" sz="2400" smtClean="0"/>
          </a:p>
          <a:p>
            <a:pPr eaLnBrk="1" hangingPunct="1">
              <a:lnSpc>
                <a:spcPct val="90000"/>
              </a:lnSpc>
            </a:pPr>
            <a:r>
              <a:rPr lang="cs-CZ" altLang="cs-CZ" sz="2400" smtClean="0"/>
              <a:t> U každé pacientky volíme individuální přístup, je nutné zhodnotit známky stárnutí v horní, střední a dolní partii obličeje a pak zvolit nejvhodnější produkt k aplikaci. Úkolem lékaře je i usměrnit přehnané očekávání pacientky.</a:t>
            </a:r>
          </a:p>
          <a:p>
            <a:pPr eaLnBrk="1" hangingPunct="1">
              <a:lnSpc>
                <a:spcPct val="90000"/>
              </a:lnSpc>
              <a:buFontTx/>
              <a:buNone/>
            </a:pPr>
            <a:endParaRPr lang="cs-CZ" altLang="cs-CZ" sz="2400" smtClean="0"/>
          </a:p>
          <a:p>
            <a:pPr eaLnBrk="1" hangingPunct="1">
              <a:lnSpc>
                <a:spcPct val="90000"/>
              </a:lnSpc>
            </a:pPr>
            <a:r>
              <a:rPr lang="cs-CZ" altLang="cs-CZ" sz="2400" smtClean="0"/>
              <a:t>Optimálního výsledku dosáhneme při kombinované terapii (např. výplně + botulotoxin, laserová rejuvenace…)</a:t>
            </a:r>
            <a:endParaRPr lang="en-US" altLang="cs-CZ" sz="2400" smtClean="0"/>
          </a:p>
        </p:txBody>
      </p:sp>
      <p:sp>
        <p:nvSpPr>
          <p:cNvPr id="16387" name="Rectangle 4"/>
          <p:cNvSpPr>
            <a:spLocks noGrp="1" noChangeArrowheads="1"/>
          </p:cNvSpPr>
          <p:nvPr>
            <p:ph type="title"/>
          </p:nvPr>
        </p:nvSpPr>
        <p:spPr>
          <a:xfrm>
            <a:off x="457200" y="274638"/>
            <a:ext cx="8435975" cy="1354137"/>
          </a:xfrm>
          <a:noFill/>
        </p:spPr>
        <p:txBody>
          <a:bodyPr/>
          <a:lstStyle/>
          <a:p>
            <a:pPr eaLnBrk="1" hangingPunct="1"/>
            <a:r>
              <a:rPr lang="cs-CZ" altLang="cs-CZ" sz="2800" smtClean="0"/>
              <a:t>Na naší klinice používáme všechny tyto metody redukce vrásek a omlazení obličeje.</a:t>
            </a:r>
            <a:r>
              <a:rPr lang="cs-CZ" altLang="cs-CZ" smtClean="0"/>
              <a:t> </a:t>
            </a:r>
            <a:endParaRPr lang="en-US" alt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95288" y="692150"/>
            <a:ext cx="8362950" cy="5400675"/>
          </a:xfrm>
        </p:spPr>
        <p:txBody>
          <a:bodyPr/>
          <a:lstStyle/>
          <a:p>
            <a:pPr eaLnBrk="1" hangingPunct="1">
              <a:lnSpc>
                <a:spcPct val="80000"/>
              </a:lnSpc>
            </a:pPr>
            <a:r>
              <a:rPr lang="cs-CZ" altLang="cs-CZ" sz="2800" smtClean="0"/>
              <a:t>Před samostatným výkonem musí pacient vyplnit informovaný souhlas a lékař během samotného výkonu ještě podrobně informuje pacienta. </a:t>
            </a:r>
          </a:p>
          <a:p>
            <a:pPr eaLnBrk="1" hangingPunct="1">
              <a:lnSpc>
                <a:spcPct val="80000"/>
              </a:lnSpc>
              <a:buFontTx/>
              <a:buNone/>
            </a:pPr>
            <a:endParaRPr lang="cs-CZ" altLang="cs-CZ" sz="2800" smtClean="0"/>
          </a:p>
          <a:p>
            <a:pPr eaLnBrk="1" hangingPunct="1">
              <a:lnSpc>
                <a:spcPct val="80000"/>
              </a:lnSpc>
            </a:pPr>
            <a:r>
              <a:rPr lang="cs-CZ" altLang="cs-CZ" sz="2800" smtClean="0"/>
              <a:t>Před výkonem cca 20 až 30 minut provádíme lokální anestezii 5% Emla crémem (u výplní kyselinou hyaluronovou nebo před aplikací plazmy).</a:t>
            </a:r>
          </a:p>
          <a:p>
            <a:pPr eaLnBrk="1" hangingPunct="1">
              <a:lnSpc>
                <a:spcPct val="80000"/>
              </a:lnSpc>
              <a:buFontTx/>
              <a:buNone/>
            </a:pPr>
            <a:endParaRPr lang="cs-CZ" altLang="cs-CZ" sz="2800" smtClean="0"/>
          </a:p>
          <a:p>
            <a:pPr eaLnBrk="1" hangingPunct="1">
              <a:lnSpc>
                <a:spcPct val="80000"/>
              </a:lnSpc>
            </a:pPr>
            <a:r>
              <a:rPr lang="cs-CZ" altLang="cs-CZ" sz="2800" smtClean="0"/>
              <a:t>Na prvním místě je prevence vzniku vrásek: ochrana před UV zářením, pitný režim (2 až 3 litry tekutin , nejlépe přírodní vody), dostatek spánku, nekouřit, alkohol s mírou, vyvážená strava.</a:t>
            </a:r>
            <a:endParaRPr lang="en-US" altLang="cs-CZ" sz="2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smtClean="0"/>
              <a:t>Závěr:</a:t>
            </a:r>
            <a:endParaRPr lang="en-US" altLang="cs-CZ" smtClean="0"/>
          </a:p>
        </p:txBody>
      </p:sp>
      <p:sp>
        <p:nvSpPr>
          <p:cNvPr id="18435" name="Rectangle 3"/>
          <p:cNvSpPr>
            <a:spLocks noGrp="1" noChangeArrowheads="1"/>
          </p:cNvSpPr>
          <p:nvPr>
            <p:ph type="body" idx="1"/>
          </p:nvPr>
        </p:nvSpPr>
        <p:spPr/>
        <p:txBody>
          <a:bodyPr/>
          <a:lstStyle/>
          <a:p>
            <a:pPr eaLnBrk="1" hangingPunct="1"/>
            <a:r>
              <a:rPr lang="cs-CZ" altLang="cs-CZ" smtClean="0"/>
              <a:t>Na závěr bych chtěla říci, že všeho se má využívat s mírou. </a:t>
            </a:r>
          </a:p>
          <a:p>
            <a:pPr eaLnBrk="1" hangingPunct="1">
              <a:buFontTx/>
              <a:buNone/>
            </a:pPr>
            <a:endParaRPr lang="cs-CZ" altLang="cs-CZ" smtClean="0"/>
          </a:p>
          <a:p>
            <a:pPr eaLnBrk="1" hangingPunct="1"/>
            <a:r>
              <a:rPr lang="cs-CZ" altLang="cs-CZ" smtClean="0"/>
              <a:t>Stárneme všichni - umění je to snést.</a:t>
            </a:r>
          </a:p>
          <a:p>
            <a:pPr eaLnBrk="1" hangingPunct="1">
              <a:buFontTx/>
              <a:buNone/>
            </a:pPr>
            <a:endParaRPr lang="cs-CZ" altLang="cs-CZ" smtClean="0"/>
          </a:p>
          <a:p>
            <a:pPr eaLnBrk="1" hangingPunct="1"/>
            <a:r>
              <a:rPr lang="cs-CZ" altLang="cs-CZ" smtClean="0"/>
              <a:t>Je krásné naučit se stárnout, ke stáří patří i ty vrásky. Člověk v nich má vepsán celý svůj život.</a:t>
            </a:r>
            <a:endParaRPr lang="en-US" alt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l_fi" descr="sean"/>
          <p:cNvPicPr>
            <a:picLocks noChangeAspect="1" noChangeArrowheads="1"/>
          </p:cNvPicPr>
          <p:nvPr/>
        </p:nvPicPr>
        <p:blipFill>
          <a:blip r:embed="rId2">
            <a:extLst>
              <a:ext uri="{28A0092B-C50C-407E-A947-70E740481C1C}">
                <a14:useLocalDpi xmlns:a14="http://schemas.microsoft.com/office/drawing/2010/main" val="0"/>
              </a:ext>
            </a:extLst>
          </a:blip>
          <a:srcRect l="12943"/>
          <a:stretch>
            <a:fillRect/>
          </a:stretch>
        </p:blipFill>
        <p:spPr bwMode="auto">
          <a:xfrm>
            <a:off x="0" y="-130175"/>
            <a:ext cx="9144000" cy="698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AutoShape 6"/>
          <p:cNvSpPr>
            <a:spLocks noChangeArrowheads="1"/>
          </p:cNvSpPr>
          <p:nvPr/>
        </p:nvSpPr>
        <p:spPr bwMode="auto">
          <a:xfrm rot="-5543943">
            <a:off x="535781" y="1559720"/>
            <a:ext cx="1724025" cy="2436812"/>
          </a:xfrm>
          <a:prstGeom prst="cloudCallout">
            <a:avLst>
              <a:gd name="adj1" fmla="val -106370"/>
              <a:gd name="adj2" fmla="val 79556"/>
            </a:avLst>
          </a:prstGeom>
          <a:solidFill>
            <a:schemeClr val="bg1"/>
          </a:solidFill>
          <a:ln w="9525">
            <a:solidFill>
              <a:schemeClr val="tx1"/>
            </a:solidFill>
            <a:round/>
            <a:headEnd/>
            <a:tailEnd/>
          </a:ln>
        </p:spPr>
        <p:txBody>
          <a:bodyPr vert="eaVert"/>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400" b="1"/>
              <a:t> Děkuji za pozornost</a:t>
            </a:r>
            <a:endParaRPr lang="en-US" altLang="cs-CZ" sz="2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57200" y="620713"/>
            <a:ext cx="8229600" cy="5505450"/>
          </a:xfrm>
        </p:spPr>
        <p:txBody>
          <a:bodyPr/>
          <a:lstStyle/>
          <a:p>
            <a:pPr eaLnBrk="1" hangingPunct="1"/>
            <a:r>
              <a:rPr lang="cs-CZ" altLang="cs-CZ" sz="2800" smtClean="0"/>
              <a:t>V současné době máme na výběr z nepřeberného množství kosmetických přípravků na zlepšení kvality pleti. Jejich účinky jsou ale často viditelné až po delší době a vyžadují jistou disciplínu v podobě pravidelné aplikace.</a:t>
            </a:r>
          </a:p>
          <a:p>
            <a:pPr eaLnBrk="1" hangingPunct="1">
              <a:buFontTx/>
              <a:buNone/>
            </a:pPr>
            <a:endParaRPr lang="cs-CZ" altLang="cs-CZ" sz="2800" smtClean="0"/>
          </a:p>
          <a:p>
            <a:pPr eaLnBrk="1" hangingPunct="1"/>
            <a:r>
              <a:rPr lang="cs-CZ" altLang="cs-CZ" sz="2800" smtClean="0"/>
              <a:t>Proto mnoho žen v dnešní době využívá řadu metod estetické medicíny s jejichž pomocí lze </a:t>
            </a:r>
            <a:r>
              <a:rPr lang="cs-CZ" altLang="cs-CZ" sz="2800" b="1" smtClean="0"/>
              <a:t>efektivně bojovat</a:t>
            </a:r>
            <a:r>
              <a:rPr lang="cs-CZ" altLang="cs-CZ" sz="2800" smtClean="0"/>
              <a:t> i se známkami stárnutí kůže. Kromě náročnějších zákroků jako jsou plastické operace, existuje řada dalších metod.</a:t>
            </a:r>
            <a:endParaRPr lang="en-US" altLang="cs-CZ"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smtClean="0"/>
              <a:t>Patří sem tyto techniky</a:t>
            </a:r>
            <a:endParaRPr lang="en-US" altLang="cs-CZ" smtClean="0"/>
          </a:p>
        </p:txBody>
      </p:sp>
      <p:sp>
        <p:nvSpPr>
          <p:cNvPr id="4099" name="Rectangle 3"/>
          <p:cNvSpPr>
            <a:spLocks noGrp="1" noChangeArrowheads="1"/>
          </p:cNvSpPr>
          <p:nvPr>
            <p:ph type="body" idx="1"/>
          </p:nvPr>
        </p:nvSpPr>
        <p:spPr/>
        <p:txBody>
          <a:bodyPr/>
          <a:lstStyle/>
          <a:p>
            <a:pPr eaLnBrk="1" hangingPunct="1">
              <a:lnSpc>
                <a:spcPct val="80000"/>
              </a:lnSpc>
            </a:pPr>
            <a:r>
              <a:rPr lang="cs-CZ" altLang="cs-CZ" sz="2800" smtClean="0"/>
              <a:t>Chemický peeling</a:t>
            </a:r>
          </a:p>
          <a:p>
            <a:pPr eaLnBrk="1" hangingPunct="1">
              <a:lnSpc>
                <a:spcPct val="80000"/>
              </a:lnSpc>
            </a:pPr>
            <a:r>
              <a:rPr lang="cs-CZ" altLang="cs-CZ" sz="2800" smtClean="0"/>
              <a:t>Výplně kyselinou hyaluronovou</a:t>
            </a:r>
          </a:p>
          <a:p>
            <a:pPr eaLnBrk="1" hangingPunct="1">
              <a:lnSpc>
                <a:spcPct val="80000"/>
              </a:lnSpc>
            </a:pPr>
            <a:r>
              <a:rPr lang="cs-CZ" altLang="cs-CZ" sz="2800" smtClean="0"/>
              <a:t>Aplikace botulotoxinu</a:t>
            </a:r>
          </a:p>
          <a:p>
            <a:pPr eaLnBrk="1" hangingPunct="1">
              <a:lnSpc>
                <a:spcPct val="80000"/>
              </a:lnSpc>
            </a:pPr>
            <a:r>
              <a:rPr lang="cs-CZ" altLang="cs-CZ" sz="2800" smtClean="0"/>
              <a:t>PRP plazma – plazma bohatá na trombocyty</a:t>
            </a:r>
          </a:p>
          <a:p>
            <a:pPr eaLnBrk="1" hangingPunct="1">
              <a:lnSpc>
                <a:spcPct val="80000"/>
              </a:lnSpc>
            </a:pPr>
            <a:r>
              <a:rPr lang="cs-CZ" altLang="cs-CZ" sz="2800" smtClean="0"/>
              <a:t>Fototerapie LED světlem</a:t>
            </a:r>
          </a:p>
          <a:p>
            <a:pPr eaLnBrk="1" hangingPunct="1">
              <a:lnSpc>
                <a:spcPct val="80000"/>
              </a:lnSpc>
            </a:pPr>
            <a:r>
              <a:rPr lang="cs-CZ" altLang="cs-CZ" sz="2800" smtClean="0"/>
              <a:t>Ultrazvukové ošetření pleti</a:t>
            </a:r>
          </a:p>
          <a:p>
            <a:pPr eaLnBrk="1" hangingPunct="1">
              <a:lnSpc>
                <a:spcPct val="80000"/>
              </a:lnSpc>
            </a:pPr>
            <a:r>
              <a:rPr lang="cs-CZ" altLang="cs-CZ" sz="2800" smtClean="0"/>
              <a:t>Frakční a operační CO</a:t>
            </a:r>
            <a:r>
              <a:rPr lang="cs-CZ" altLang="cs-CZ" sz="2800" baseline="-25000" smtClean="0"/>
              <a:t>2</a:t>
            </a:r>
            <a:r>
              <a:rPr lang="cs-CZ" altLang="cs-CZ" sz="2800" smtClean="0"/>
              <a:t> laser</a:t>
            </a:r>
          </a:p>
          <a:p>
            <a:pPr eaLnBrk="1" hangingPunct="1">
              <a:lnSpc>
                <a:spcPct val="80000"/>
              </a:lnSpc>
            </a:pPr>
            <a:r>
              <a:rPr lang="cs-CZ" altLang="cs-CZ" sz="2800" smtClean="0"/>
              <a:t>Karbonová peelingová maska</a:t>
            </a:r>
          </a:p>
          <a:p>
            <a:pPr eaLnBrk="1" hangingPunct="1">
              <a:lnSpc>
                <a:spcPct val="80000"/>
              </a:lnSpc>
            </a:pPr>
            <a:r>
              <a:rPr lang="cs-CZ" altLang="cs-CZ" sz="2800" smtClean="0"/>
              <a:t>Radiofrekvence</a:t>
            </a:r>
          </a:p>
          <a:p>
            <a:pPr eaLnBrk="1" hangingPunct="1">
              <a:lnSpc>
                <a:spcPct val="80000"/>
              </a:lnSpc>
            </a:pPr>
            <a:r>
              <a:rPr lang="cs-CZ" altLang="cs-CZ" sz="2800" smtClean="0"/>
              <a:t>Vakuová mikrodermabraze</a:t>
            </a:r>
            <a:endParaRPr lang="en-US" altLang="cs-CZ"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549275"/>
            <a:ext cx="8435975" cy="6048375"/>
          </a:xfrm>
        </p:spPr>
        <p:txBody>
          <a:bodyPr/>
          <a:lstStyle/>
          <a:p>
            <a:pPr eaLnBrk="1" hangingPunct="1">
              <a:lnSpc>
                <a:spcPct val="80000"/>
              </a:lnSpc>
            </a:pPr>
            <a:r>
              <a:rPr lang="cs-CZ" altLang="cs-CZ" sz="2400" smtClean="0"/>
              <a:t>Dnes se budeme věnovat třem metodám a to jsou výplně vrásek  kyselinou hyaluronovou, aplikace botulotoxinu, aplikace plazmy</a:t>
            </a:r>
          </a:p>
          <a:p>
            <a:pPr eaLnBrk="1" hangingPunct="1">
              <a:lnSpc>
                <a:spcPct val="80000"/>
              </a:lnSpc>
              <a:buFontTx/>
              <a:buNone/>
            </a:pPr>
            <a:endParaRPr lang="cs-CZ" altLang="cs-CZ" sz="2400" smtClean="0"/>
          </a:p>
          <a:p>
            <a:pPr eaLnBrk="1" hangingPunct="1">
              <a:lnSpc>
                <a:spcPct val="80000"/>
              </a:lnSpc>
            </a:pPr>
            <a:r>
              <a:rPr lang="cs-CZ" altLang="cs-CZ" sz="2400" smtClean="0"/>
              <a:t>Korekce vrásek speciálními výplněmi je jedna z nejmodernějších a velmi účinných omlazujících metod. Je ideální pro zpevnění kontury obličeje, vyhlazení mimických a hlubokých vrásek, zvýraznění a zpevnění kontury rtů a díky intenzivní hydrataci, také pro zjemnění a rozjasnění pleti.</a:t>
            </a:r>
          </a:p>
          <a:p>
            <a:pPr eaLnBrk="1" hangingPunct="1">
              <a:lnSpc>
                <a:spcPct val="80000"/>
              </a:lnSpc>
              <a:buFontTx/>
              <a:buNone/>
            </a:pPr>
            <a:endParaRPr lang="cs-CZ" altLang="cs-CZ" sz="2400" smtClean="0"/>
          </a:p>
          <a:p>
            <a:pPr eaLnBrk="1" hangingPunct="1">
              <a:lnSpc>
                <a:spcPct val="80000"/>
              </a:lnSpc>
            </a:pPr>
            <a:r>
              <a:rPr lang="cs-CZ" altLang="cs-CZ" sz="2400" smtClean="0"/>
              <a:t>Podstatou zákroku je injekční aplikace výplňových materiálů do středních a hlubších vrstev kůže. Aplikace výplně ve formě gelu mikroinjekcemi má okamžitý efekt, pleť je vypnutá, hladká, získává mladistvý vzhled. Účinek aplikace výplní trvá cca 9 - 12 měsíců, po uplynutí této doby je vhodné ošetření opakovat. </a:t>
            </a:r>
            <a:endParaRPr lang="en-US" alt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smtClean="0"/>
              <a:t>Existuje několik druhů výplní:</a:t>
            </a:r>
            <a:endParaRPr lang="en-US" altLang="cs-CZ" smtClean="0"/>
          </a:p>
        </p:txBody>
      </p:sp>
      <p:pic>
        <p:nvPicPr>
          <p:cNvPr id="6147" name="il_fi" descr="teosyal-120520182652"/>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368425"/>
            <a:ext cx="9144000" cy="4989513"/>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323850" y="476250"/>
            <a:ext cx="8507413" cy="5905500"/>
          </a:xfrm>
        </p:spPr>
        <p:txBody>
          <a:bodyPr/>
          <a:lstStyle/>
          <a:p>
            <a:pPr eaLnBrk="1" hangingPunct="1">
              <a:lnSpc>
                <a:spcPct val="80000"/>
              </a:lnSpc>
            </a:pPr>
            <a:r>
              <a:rPr lang="cs-CZ" altLang="cs-CZ" sz="2800" smtClean="0"/>
              <a:t>Injekční gelové výplně na bázi kyseliny hyaluronové s velmi pomalým vstřebáváním a vysokou biokompatibilitou.</a:t>
            </a:r>
          </a:p>
          <a:p>
            <a:pPr eaLnBrk="1" hangingPunct="1">
              <a:lnSpc>
                <a:spcPct val="80000"/>
              </a:lnSpc>
            </a:pPr>
            <a:endParaRPr lang="cs-CZ" altLang="cs-CZ" sz="2800" smtClean="0"/>
          </a:p>
          <a:p>
            <a:pPr eaLnBrk="1" hangingPunct="1">
              <a:lnSpc>
                <a:spcPct val="80000"/>
              </a:lnSpc>
            </a:pPr>
            <a:r>
              <a:rPr lang="cs-CZ" altLang="cs-CZ" sz="2800" smtClean="0"/>
              <a:t> Kyselina hyaluronová je látka tělu vlastní, která zachovává úroveň hydratace pleti a zvyšuje její napětí. Proto je velmi dobře využívána k vyhlazení vrásek, vyhlazení pleti a celkovému omlazení pokožky. Aby došlo k požadovanému efektu, je nutný dostatečný příjem tekutin po provedení zákroku.</a:t>
            </a:r>
          </a:p>
          <a:p>
            <a:pPr eaLnBrk="1" hangingPunct="1">
              <a:lnSpc>
                <a:spcPct val="80000"/>
              </a:lnSpc>
              <a:buFontTx/>
              <a:buNone/>
            </a:pPr>
            <a:endParaRPr lang="cs-CZ" altLang="cs-CZ" sz="2800" smtClean="0"/>
          </a:p>
          <a:p>
            <a:pPr eaLnBrk="1" hangingPunct="1">
              <a:lnSpc>
                <a:spcPct val="80000"/>
              </a:lnSpc>
            </a:pPr>
            <a:r>
              <a:rPr lang="cs-CZ" altLang="cs-CZ" sz="2800" smtClean="0"/>
              <a:t>Předností výplní na bázi kyseliny hyaluronové je zachování přirozených rysů obličeje a vzhledem k vysoké čistotě obsažené kyseliny hyalurované také minimální riziko alergických reakcí. </a:t>
            </a:r>
            <a:endParaRPr lang="en-US" altLang="cs-CZ"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692150"/>
            <a:ext cx="8229600" cy="5434013"/>
          </a:xfrm>
        </p:spPr>
        <p:txBody>
          <a:bodyPr/>
          <a:lstStyle/>
          <a:p>
            <a:pPr eaLnBrk="1" hangingPunct="1">
              <a:lnSpc>
                <a:spcPct val="90000"/>
              </a:lnSpc>
            </a:pPr>
            <a:r>
              <a:rPr lang="cs-CZ" altLang="cs-CZ" sz="2800" smtClean="0"/>
              <a:t>Výplně velmi efektivně řeší nosoretní rýhy, vrásky na čele a okolo úst, omlazení krku, dekoltu, slouží k celkovému zpevnění objemu tváří a kontur obličeje. Velmi dobře se také uplatňují u modelace a zvětšení rtů.</a:t>
            </a:r>
          </a:p>
          <a:p>
            <a:pPr eaLnBrk="1" hangingPunct="1">
              <a:lnSpc>
                <a:spcPct val="90000"/>
              </a:lnSpc>
              <a:buFontTx/>
              <a:buNone/>
            </a:pPr>
            <a:endParaRPr lang="cs-CZ" altLang="cs-CZ" sz="2800" smtClean="0"/>
          </a:p>
          <a:p>
            <a:pPr eaLnBrk="1" hangingPunct="1">
              <a:lnSpc>
                <a:spcPct val="90000"/>
              </a:lnSpc>
            </a:pPr>
            <a:r>
              <a:rPr lang="cs-CZ" altLang="cs-CZ" sz="2800" smtClean="0"/>
              <a:t>Pro co nejlepší výsledek bývá u přípravků s obsahem kyseliny hyaluronové doporučeno týden před ošetřením neužívat vyšší dávky vitamínu C, léky zvyšující krvácivost a protizánětlivé léky. Kontraindikací je těhotenství a kojení, autoimunitní choroby a akutní kožní infekce. </a:t>
            </a:r>
            <a:endParaRPr lang="en-US" altLang="cs-CZ"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908050"/>
            <a:ext cx="8229600" cy="5218113"/>
          </a:xfrm>
        </p:spPr>
        <p:txBody>
          <a:bodyPr/>
          <a:lstStyle/>
          <a:p>
            <a:pPr eaLnBrk="1" hangingPunct="1"/>
            <a:r>
              <a:rPr lang="cs-CZ" altLang="cs-CZ" smtClean="0"/>
              <a:t>Vlastní aplikace výplní se provádí ultratenkou jehlou formou drobných vpichů. Většinou není třeba znecitlivění, v případě ošetření rtů je možné použít anestetický krém nebo svodnou anestezii 1% Mesocainem. Podle rozsahu zákroku trvá aplikace výplní přibližně 20 minut. Asi 3 dny může přetrvávat mírný otok, který spontánně mizí. </a:t>
            </a:r>
            <a:endParaRPr lang="en-US" altLang="cs-CZ"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333375"/>
            <a:ext cx="8229600" cy="2303463"/>
          </a:xfrm>
        </p:spPr>
        <p:txBody>
          <a:bodyPr/>
          <a:lstStyle/>
          <a:p>
            <a:pPr algn="l" eaLnBrk="1" hangingPunct="1"/>
            <a:r>
              <a:rPr lang="cs-CZ" altLang="cs-CZ" sz="2400" smtClean="0"/>
              <a:t>První výsledky jsou viditelné okamžitě, nicméně první aplikaci je pro optimální výsledek třeba zopakovat. Kumulativní efekt pak zaručuje ještě další zlepšování výsledku. </a:t>
            </a:r>
            <a:endParaRPr lang="en-US" altLang="cs-CZ" sz="2400" smtClean="0"/>
          </a:p>
        </p:txBody>
      </p:sp>
      <p:pic>
        <p:nvPicPr>
          <p:cNvPr id="10243" name="Picture 4" descr="Teosyal 1"/>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68313" y="3933825"/>
            <a:ext cx="3906837" cy="2365375"/>
          </a:xfrm>
          <a:noFill/>
        </p:spPr>
      </p:pic>
      <p:pic>
        <p:nvPicPr>
          <p:cNvPr id="10244" name="Picture 6" descr="crist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2060575"/>
            <a:ext cx="3132138"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Výchozí návrh">
  <a:themeElements>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218</TotalTime>
  <Words>523</Words>
  <Application>Microsoft Office PowerPoint</Application>
  <PresentationFormat>Předvádění na obrazovce (4:3)</PresentationFormat>
  <Paragraphs>61</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Cambria Math</vt:lpstr>
      <vt:lpstr>Výchozí návrh</vt:lpstr>
      <vt:lpstr> Vyhlazení vrásek a omlazení pleti</vt:lpstr>
      <vt:lpstr>Prezentace aplikace PowerPoint</vt:lpstr>
      <vt:lpstr>Patří sem tyto techniky</vt:lpstr>
      <vt:lpstr>Prezentace aplikace PowerPoint</vt:lpstr>
      <vt:lpstr>Existuje několik druhů výplní:</vt:lpstr>
      <vt:lpstr>Prezentace aplikace PowerPoint</vt:lpstr>
      <vt:lpstr>Prezentace aplikace PowerPoint</vt:lpstr>
      <vt:lpstr>Prezentace aplikace PowerPoint</vt:lpstr>
      <vt:lpstr>První výsledky jsou viditelné okamžitě, nicméně první aplikaci je pro optimální výsledek třeba zopakovat. Kumulativní efekt pak zaručuje ještě další zlepšování výsledku. </vt:lpstr>
      <vt:lpstr>Aplikace botulotoxinu A.</vt:lpstr>
      <vt:lpstr>Prezentace aplikace PowerPoint</vt:lpstr>
      <vt:lpstr>Prezentace aplikace PowerPoint</vt:lpstr>
      <vt:lpstr>Metoda aplikace vlastní  plazmy</vt:lpstr>
      <vt:lpstr>Prezentace aplikace PowerPoint</vt:lpstr>
      <vt:lpstr>Na naší klinice používáme všechny tyto metody redukce vrásek a omlazení obličeje. </vt:lpstr>
      <vt:lpstr>Prezentace aplikace PowerPoint</vt:lpstr>
      <vt:lpstr>Závěr:</vt:lpstr>
      <vt:lpstr>Prezentace aplikace PowerPoint</vt:lpstr>
    </vt:vector>
  </TitlesOfParts>
  <Company>Fakultní nemocnice Olomouc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Vyhlazení vrásek a omlazení pleti</dc:title>
  <dc:creator>kralovl</dc:creator>
  <cp:lastModifiedBy>Králová Lenka</cp:lastModifiedBy>
  <cp:revision>17</cp:revision>
  <dcterms:created xsi:type="dcterms:W3CDTF">2012-10-12T11:11:14Z</dcterms:created>
  <dcterms:modified xsi:type="dcterms:W3CDTF">2022-04-11T07:21:47Z</dcterms:modified>
</cp:coreProperties>
</file>