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Layouts/slideLayout23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44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Layouts/slideLayout25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18288000" cy="10287000"/>
  <p:defaultTextStyle>
    <a:defPPr>
      <a:defRPr lang="en-US"/>
    </a:defPPr>
    <a:lvl1pPr marL="0" algn="l" defTabSz="1371600">
      <a:defRPr sz="27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>
      <a:defRPr sz="27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>
      <a:defRPr sz="27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>
      <a:defRPr sz="27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>
      <a:defRPr sz="27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>
      <a:defRPr sz="27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>
      <a:defRPr sz="27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>
      <a:defRPr sz="27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>
      <a:defRPr sz="27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77" d="100"/>
          <a:sy n="77" d="100"/>
        </p:scale>
        <p:origin x="396" y="102"/>
      </p:cViewPr>
      <p:guideLst>
        <p:guide pos="3240" orient="horz"/>
        <p:guide pos="576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rázdn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am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auto">
          <a:xfrm>
            <a:off x="7040856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 fill="norm" stroke="1" extrusionOk="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 bwMode="auto"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 fill="norm" stroke="1" extrusionOk="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 bwMode="auto"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 fill="norm" stroke="1" extrusionOk="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am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 bwMode="auto"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 fill="norm" stroke="1" extrusionOk="0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 bwMode="auto"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 fill="norm" stroke="1" extrusionOk="0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 bwMode="auto"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 fill="norm" stroke="1" extrusionOk="0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am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ChangeAspect="1" noGrp="1"/>
          </p:cNvSpPr>
          <p:nvPr>
            <p:ph type="pic" sz="quarter" idx="15"/>
          </p:nvPr>
        </p:nvSpPr>
        <p:spPr bwMode="auto">
          <a:xfrm>
            <a:off x="9875539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 fill="norm" stroke="1" extrusionOk="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ChangeAspect="1" noGrp="1"/>
          </p:cNvSpPr>
          <p:nvPr>
            <p:ph type="pic" sz="quarter" idx="16"/>
          </p:nvPr>
        </p:nvSpPr>
        <p:spPr bwMode="auto"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 fill="norm" stroke="1" extrusionOk="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ChangeAspect="1" noGrp="1"/>
          </p:cNvSpPr>
          <p:nvPr>
            <p:ph type="pic" sz="quarter" idx="14"/>
          </p:nvPr>
        </p:nvSpPr>
        <p:spPr bwMode="auto"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 fill="norm" stroke="1" extrusionOk="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Picture Placeholder 4"/>
          <p:cNvSpPr>
            <a:spLocks noChangeAspect="1" noGrp="1"/>
          </p:cNvSpPr>
          <p:nvPr>
            <p:ph type="pic" sz="quarter" idx="13"/>
          </p:nvPr>
        </p:nvSpPr>
        <p:spPr bwMode="auto"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 fill="norm" stroke="1" extrusionOk="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am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1097368" y="2583222"/>
            <a:ext cx="3657600" cy="384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5242603" y="2583208"/>
            <a:ext cx="3657600" cy="384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 bwMode="auto">
          <a:xfrm>
            <a:off x="9387838" y="2583249"/>
            <a:ext cx="3657600" cy="384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13533071" y="2583217"/>
            <a:ext cx="3657600" cy="384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am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1280218" y="2674618"/>
            <a:ext cx="2560320" cy="2560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 bwMode="auto">
          <a:xfrm>
            <a:off x="9875484" y="2674647"/>
            <a:ext cx="2560320" cy="2560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 bwMode="auto">
          <a:xfrm>
            <a:off x="1280246" y="6240710"/>
            <a:ext cx="2560320" cy="2560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 bwMode="auto">
          <a:xfrm>
            <a:off x="9875512" y="6240739"/>
            <a:ext cx="2560320" cy="2560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ndividual Team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 bwMode="auto"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 bwMode="auto"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 bwMode="auto"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Picture Placeholder 25"/>
          <p:cNvSpPr>
            <a:spLocks noChangeAspect="1" noGrp="1"/>
          </p:cNvSpPr>
          <p:nvPr>
            <p:ph type="pic" sz="quarter" idx="10"/>
          </p:nvPr>
        </p:nvSpPr>
        <p:spPr bwMode="auto"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 fill="norm" stroke="1" extrusionOk="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ndividual Team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 bwMode="auto"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 fill="norm" stroke="1" extrusionOk="0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rvic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ChangeAspect="1" noGrp="1"/>
          </p:cNvSpPr>
          <p:nvPr>
            <p:ph type="pic" sz="quarter" idx="10"/>
          </p:nvPr>
        </p:nvSpPr>
        <p:spPr bwMode="auto"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 fill="norm" stroke="1" extrusionOk="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ChangeAspect="1" noGrp="1"/>
          </p:cNvSpPr>
          <p:nvPr>
            <p:ph type="pic" sz="quarter" idx="11"/>
          </p:nvPr>
        </p:nvSpPr>
        <p:spPr bwMode="auto"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 fill="norm" stroke="1" extrusionOk="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ChangeAspect="1" noGrp="1"/>
          </p:cNvSpPr>
          <p:nvPr>
            <p:ph type="pic" sz="quarter" idx="12"/>
          </p:nvPr>
        </p:nvSpPr>
        <p:spPr bwMode="auto"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 fill="norm" stroke="1" extrusionOk="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rvic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ChangeAspect="1" noGrp="1"/>
          </p:cNvSpPr>
          <p:nvPr>
            <p:ph type="pic" sz="quarter" idx="10"/>
          </p:nvPr>
        </p:nvSpPr>
        <p:spPr bwMode="auto"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 fill="norm" stroke="1" extrusionOk="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ChangeAspect="1" noGrp="1"/>
          </p:cNvSpPr>
          <p:nvPr>
            <p:ph type="pic" sz="quarter" idx="11"/>
          </p:nvPr>
        </p:nvSpPr>
        <p:spPr bwMode="auto"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 fill="norm" stroke="1" extrusionOk="0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ChangeAspect="1" noGrp="1"/>
          </p:cNvSpPr>
          <p:nvPr>
            <p:ph type="pic" sz="quarter" idx="12"/>
          </p:nvPr>
        </p:nvSpPr>
        <p:spPr bwMode="auto">
          <a:xfrm>
            <a:off x="9632301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 fill="norm" stroke="1" extrusionOk="0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ChangeAspect="1" noGrp="1"/>
          </p:cNvSpPr>
          <p:nvPr>
            <p:ph type="pic" sz="quarter" idx="13"/>
          </p:nvPr>
        </p:nvSpPr>
        <p:spPr bwMode="auto"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 fill="norm" stroke="1" extrusionOk="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rvic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 bwMode="auto">
          <a:xfrm>
            <a:off x="1527299" y="3657650"/>
            <a:ext cx="2787740" cy="2843889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 fill="norm" stroke="1" extrusionOk="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 bwMode="auto">
          <a:xfrm>
            <a:off x="5672534" y="3657650"/>
            <a:ext cx="2786132" cy="2843889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 fill="norm" stroke="1" extrusionOk="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 bwMode="auto">
          <a:xfrm>
            <a:off x="9817769" y="3657650"/>
            <a:ext cx="2784524" cy="2843889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 fill="norm" stroke="1" extrusionOk="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 bwMode="auto"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 fill="norm" stroke="1" extrusionOk="0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Full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estimonial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Picture Placeholder 25"/>
          <p:cNvSpPr>
            <a:spLocks noChangeAspect="1" noGrp="1"/>
          </p:cNvSpPr>
          <p:nvPr>
            <p:ph type="pic" sz="quarter" idx="10"/>
          </p:nvPr>
        </p:nvSpPr>
        <p:spPr bwMode="auto"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 fill="norm" stroke="1" extrusionOk="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188749" y="2400331"/>
            <a:ext cx="5303520" cy="347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 bwMode="auto">
          <a:xfrm>
            <a:off x="6492269" y="5875012"/>
            <a:ext cx="5303520" cy="347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 bwMode="auto">
          <a:xfrm>
            <a:off x="11795789" y="2400330"/>
            <a:ext cx="5303520" cy="347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097279" y="5875011"/>
            <a:ext cx="4023405" cy="3475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 bwMode="auto">
          <a:xfrm>
            <a:off x="5120595" y="2399649"/>
            <a:ext cx="4023405" cy="3475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 bwMode="auto">
          <a:xfrm>
            <a:off x="9143911" y="5874331"/>
            <a:ext cx="4023405" cy="3475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 bwMode="auto">
          <a:xfrm>
            <a:off x="13167227" y="2400330"/>
            <a:ext cx="4023405" cy="3475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097279" y="2400331"/>
            <a:ext cx="5303609" cy="3474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 bwMode="auto">
          <a:xfrm>
            <a:off x="1097368" y="5966451"/>
            <a:ext cx="5303609" cy="3474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 bwMode="auto">
          <a:xfrm>
            <a:off x="6492269" y="5966451"/>
            <a:ext cx="5303609" cy="3474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 bwMode="auto">
          <a:xfrm>
            <a:off x="11887170" y="5966451"/>
            <a:ext cx="5303609" cy="3474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 bwMode="auto">
          <a:xfrm>
            <a:off x="11887170" y="2400330"/>
            <a:ext cx="5303609" cy="3474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097279" y="2400331"/>
            <a:ext cx="6126569" cy="3474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 bwMode="auto">
          <a:xfrm>
            <a:off x="1097279" y="5966413"/>
            <a:ext cx="3017609" cy="3474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auto">
          <a:xfrm>
            <a:off x="7315218" y="2400329"/>
            <a:ext cx="4480560" cy="70408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 bwMode="auto">
          <a:xfrm>
            <a:off x="11887054" y="5966413"/>
            <a:ext cx="5303520" cy="3474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 fill="norm" stroke="1" extrusionOk="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auto">
          <a:xfrm>
            <a:off x="9235440" y="2583136"/>
            <a:ext cx="7950683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 fill="norm" stroke="1" extrusionOk="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 bwMode="auto">
          <a:xfrm>
            <a:off x="9509756" y="2613873"/>
            <a:ext cx="7676231" cy="5638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102013" y="2613873"/>
            <a:ext cx="7676231" cy="5638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 bwMode="auto">
          <a:xfrm>
            <a:off x="12994266" y="4047702"/>
            <a:ext cx="4206195" cy="3198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 bwMode="auto">
          <a:xfrm>
            <a:off x="5486401" y="2613874"/>
            <a:ext cx="7315199" cy="5638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097367" y="4016581"/>
            <a:ext cx="4206195" cy="3198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 bwMode="auto">
          <a:xfrm rot="20775121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 bwMode="auto"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 bwMode="auto">
          <a:xfrm rot="19994774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 bwMode="auto">
          <a:xfrm rot="479983">
            <a:off x="3593659" y="5321926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 bwMode="auto">
          <a:xfrm rot="816191">
            <a:off x="10217860" y="3156577"/>
            <a:ext cx="5486400" cy="51206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 bwMode="auto">
          <a:xfrm rot="20655709">
            <a:off x="6766549" y="5716895"/>
            <a:ext cx="338328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Welcom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 fill="norm" stroke="1" extrusionOk="0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 bwMode="auto"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 fill="norm" stroke="1" extrusionOk="0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1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 bwMode="auto">
          <a:xfrm>
            <a:off x="9745904" y="2374928"/>
            <a:ext cx="6400798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 fill="norm" stroke="1" extrusionOk="0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 fill="norm" stroke="1" extrusionOk="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auto"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 fill="norm" stroke="1" extrusionOk="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ortfolio 1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 bwMode="auto"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 fill="norm" stroke="1" extrusionOk="0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Jenom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One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auto">
          <a:xfrm>
            <a:off x="914400" y="2217738"/>
            <a:ext cx="16459110" cy="7132637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wo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auto">
          <a:xfrm>
            <a:off x="914400" y="2217738"/>
            <a:ext cx="7772400" cy="7132637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 bwMode="auto">
          <a:xfrm>
            <a:off x="9601195" y="2217452"/>
            <a:ext cx="7772400" cy="7132637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hree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auto">
          <a:xfrm>
            <a:off x="914400" y="2217738"/>
            <a:ext cx="5120640" cy="7132637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 bwMode="auto">
          <a:xfrm>
            <a:off x="6583680" y="2217737"/>
            <a:ext cx="5120640" cy="7132637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 bwMode="auto">
          <a:xfrm>
            <a:off x="12252870" y="2217736"/>
            <a:ext cx="5120640" cy="7132637"/>
          </a:xfrm>
        </p:spPr>
        <p:txBody>
          <a:bodyPr/>
          <a:lstStyle/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Left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097279" y="2400331"/>
            <a:ext cx="8046720" cy="69500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Right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9143912" y="2400331"/>
            <a:ext cx="8046720" cy="69500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Welcom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 fill="norm" stroke="1" extrusionOk="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ka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 fill="norm" stroke="1" extrusionOk="0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/>
          </a:bodyPr>
          <a:lstStyle/>
          <a:p>
            <a:pPr>
              <a:defRPr/>
            </a:pPr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 fill="norm" stroke="1" extrusionOk="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/>
            <a:noAutofit/>
          </a:bodyPr>
          <a:lstStyle/>
          <a:p>
            <a:pPr>
              <a:defRPr/>
            </a:pPr>
            <a:endParaRPr lang="en-US" sz="405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ka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 bwMode="auto"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 fill="norm" stroke="1" extrusionOk="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 fill="norm" stroke="1" extrusionOk="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/>
            <a:noAutofit/>
          </a:bodyPr>
          <a:lstStyle/>
          <a:p>
            <a:pPr>
              <a:defRPr/>
            </a:pPr>
            <a:endParaRPr lang="en-US" sz="405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Main Offic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obj" userDrawn="1">
  <p:cSld name="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1176784" y="2136882"/>
            <a:ext cx="16002000" cy="1371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cs-CZ"/>
              <a:t>Klepnutím lze upravit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6DB696-99FB-464C-941E-75DA7F5C6662}" type="datetimeFigureOut">
              <a:rPr lang="cs-CZ"/>
              <a:t/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977993-5D83-4282-9C87-69118673FFC5}" type="slidenum">
              <a:rPr lang="cs-CZ"/>
              <a:t/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Pouze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 bwMode="auto">
          <a:xfrm>
            <a:off x="1177926" y="2135983"/>
            <a:ext cx="16002000" cy="1428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0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914400" y="379827"/>
            <a:ext cx="16459200" cy="1714500"/>
          </a:xfrm>
        </p:spPr>
        <p:txBody>
          <a:bodyPr/>
          <a:lstStyle/>
          <a:p>
            <a:pPr>
              <a:defRPr/>
            </a:pPr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Nitrolební hypertenze</a:t>
            </a:r>
            <a:endParaRPr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5E24B56-74BA-40FE-A5E6-B63480FC3C55}" type="slidenum">
              <a:rPr lang="cs-CZ"/>
              <a:t/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resen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 bwMode="auto"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 fill="norm" stroke="1" extrusionOk="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8288000" cy="60578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We Always Ca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" y="0"/>
            <a:ext cx="8229610" cy="1028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About 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 fill="norm" stroke="1" extrusionOk="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Left Image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 bwMode="auto">
          <a:xfrm>
            <a:off x="1" y="0"/>
            <a:ext cx="8229610" cy="1028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9144000" y="754418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14490" y="9532571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F5A904-F81F-4843-9A8D-05C55C1EF526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400800" y="9532571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715910" y="9532571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99E18-6253-43FE-B52C-251CEB3AE2C1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xStyles>
    <p:titleStyle>
      <a:lvl1pPr algn="l" defTabSz="1371600">
        <a:lnSpc>
          <a:spcPct val="90000"/>
        </a:lnSpc>
        <a:spcBef>
          <a:spcPts val="0"/>
        </a:spcBef>
        <a:buNone/>
        <a:defRPr sz="5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>
        <a:lnSpc>
          <a:spcPct val="90000"/>
        </a:lnSpc>
        <a:spcBef>
          <a:spcPts val="1500"/>
        </a:spcBef>
        <a:buFont typeface="Arial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>
        <a:lnSpc>
          <a:spcPct val="90000"/>
        </a:lnSpc>
        <a:spcBef>
          <a:spcPts val="750"/>
        </a:spcBef>
        <a:buFont typeface="Arial"/>
        <a:buNone/>
        <a:defRPr sz="36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>
        <a:lnSpc>
          <a:spcPct val="90000"/>
        </a:lnSpc>
        <a:spcBef>
          <a:spcPts val="750"/>
        </a:spcBef>
        <a:buFont typeface="Arial"/>
        <a:buNone/>
        <a:defRPr sz="30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>
        <a:lnSpc>
          <a:spcPct val="90000"/>
        </a:lnSpc>
        <a:spcBef>
          <a:spcPts val="750"/>
        </a:spcBef>
        <a:buFont typeface="Arial"/>
        <a:buNone/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>
        <a:lnSpc>
          <a:spcPct val="90000"/>
        </a:lnSpc>
        <a:spcBef>
          <a:spcPts val="750"/>
        </a:spcBef>
        <a:buFont typeface="Arial"/>
        <a:buNone/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>
        <a:lnSpc>
          <a:spcPct val="90000"/>
        </a:lnSpc>
        <a:spcBef>
          <a:spcPts val="75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>
        <a:defRPr sz="2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6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4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rcRect l="0" t="0" r="27819" b="0"/>
          <a:stretch/>
        </p:blipFill>
        <p:spPr bwMode="auto"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 bwMode="auto">
          <a:xfrm>
            <a:off x="1151112" y="5118348"/>
            <a:ext cx="7560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8000">
                <a:solidFill>
                  <a:schemeClr val="bg1"/>
                </a:solidFill>
                <a:latin typeface="+mj-lt"/>
                <a:ea typeface="Roboto Condensed Light"/>
              </a:rPr>
              <a:t>Výživa na NCH-JIP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11693777" y="8815908"/>
            <a:ext cx="439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000" spc="200">
                <a:solidFill>
                  <a:schemeClr val="bg1"/>
                </a:solidFill>
                <a:latin typeface="+mj-lt"/>
                <a:ea typeface="Roboto Condensed"/>
              </a:rPr>
              <a:t>Martin Gabryš</a:t>
            </a:r>
            <a:endParaRPr/>
          </a:p>
          <a:p>
            <a:pPr>
              <a:defRPr/>
            </a:pPr>
            <a:r>
              <a:rPr lang="cs-CZ" sz="2000" spc="200">
                <a:solidFill>
                  <a:schemeClr val="bg1"/>
                </a:solidFill>
                <a:latin typeface="+mj-lt"/>
                <a:ea typeface="Roboto Condensed"/>
              </a:rPr>
              <a:t>Neurochirurgická klinika</a:t>
            </a:r>
            <a:endParaRPr/>
          </a:p>
          <a:p>
            <a:pPr>
              <a:defRPr/>
            </a:pPr>
            <a:r>
              <a:rPr lang="cs-CZ" sz="2000" spc="200">
                <a:solidFill>
                  <a:schemeClr val="bg1"/>
                </a:solidFill>
                <a:latin typeface="+mj-lt"/>
                <a:ea typeface="Roboto Condensed"/>
              </a:rPr>
              <a:t>FAKULTNÍ NEMOCNICE OLOMOUC</a:t>
            </a:r>
            <a:endParaRPr lang="en-US" sz="2000" spc="200">
              <a:solidFill>
                <a:schemeClr val="bg1"/>
              </a:solidFill>
              <a:latin typeface="+mj-lt"/>
              <a:ea typeface="Roboto Condensed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720064" y="2815348"/>
            <a:ext cx="2547710" cy="666783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960424" y="2551212"/>
            <a:ext cx="3140455" cy="1185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		</a:t>
            </a:r>
            <a:r>
              <a:rPr lang="cs-CZ"/>
              <a:t>Dekurzy</a:t>
            </a:r>
            <a:r>
              <a:rPr lang="cs-CZ"/>
              <a:t>- srovnání</a:t>
            </a:r>
            <a:br>
              <a:rPr lang="cs-CZ"/>
            </a:br>
            <a:r>
              <a:rPr lang="cs-CZ"/>
              <a:t>1995						2024</a:t>
            </a:r>
            <a:endParaRPr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1151112" y="2191172"/>
            <a:ext cx="17402200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ATB</a:t>
            </a:r>
            <a:r>
              <a:rPr lang="cs-CZ" sz="1800"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Unasyn</a:t>
            </a:r>
            <a:r>
              <a:rPr lang="cs-CZ" sz="1800">
                <a:latin typeface="Times New Roman"/>
                <a:cs typeface="Times New Roman"/>
              </a:rPr>
              <a:t> 1.5g 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Azepo</a:t>
            </a:r>
            <a:r>
              <a:rPr lang="cs-CZ" sz="1800">
                <a:latin typeface="Times New Roman"/>
                <a:cs typeface="Times New Roman"/>
              </a:rPr>
              <a:t> 2g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(ATB profylaxe, 3 dávky)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			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Manitol</a:t>
            </a:r>
            <a:r>
              <a:rPr lang="cs-CZ" sz="1800">
                <a:latin typeface="Times New Roman"/>
                <a:cs typeface="Times New Roman"/>
              </a:rPr>
              <a:t> 15% 100ml co 6 hod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</a:t>
            </a:r>
            <a:r>
              <a:rPr lang="cs-CZ" sz="1800">
                <a:latin typeface="Times New Roman"/>
                <a:cs typeface="Times New Roman"/>
              </a:rPr>
              <a:t>Manitol</a:t>
            </a:r>
            <a:r>
              <a:rPr lang="cs-CZ" sz="1800">
                <a:latin typeface="Times New Roman"/>
                <a:cs typeface="Times New Roman"/>
              </a:rPr>
              <a:t> 15% 100ml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co 8 hod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Degan</a:t>
            </a:r>
            <a:r>
              <a:rPr lang="cs-CZ" sz="1800">
                <a:latin typeface="Times New Roman"/>
                <a:cs typeface="Times New Roman"/>
              </a:rPr>
              <a:t> 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Degan</a:t>
            </a:r>
            <a:r>
              <a:rPr lang="cs-CZ" sz="1800">
                <a:latin typeface="Times New Roman"/>
                <a:cs typeface="Times New Roman"/>
              </a:rPr>
              <a:t>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Fenytoin</a:t>
            </a:r>
            <a:r>
              <a:rPr lang="cs-CZ" sz="1800">
                <a:latin typeface="Times New Roman"/>
                <a:cs typeface="Times New Roman"/>
              </a:rPr>
              <a:t> 250mg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			</a:t>
            </a:r>
            <a:r>
              <a:rPr lang="cs-CZ" sz="1800">
                <a:latin typeface="Times New Roman"/>
                <a:cs typeface="Times New Roman"/>
              </a:rPr>
              <a:t>Levetiracetam</a:t>
            </a:r>
            <a:r>
              <a:rPr lang="cs-CZ" sz="1800">
                <a:latin typeface="Times New Roman"/>
                <a:cs typeface="Times New Roman"/>
              </a:rPr>
              <a:t> 500mg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	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Ranisan</a:t>
            </a:r>
            <a:r>
              <a:rPr lang="cs-CZ" sz="1800">
                <a:latin typeface="Times New Roman"/>
                <a:cs typeface="Times New Roman"/>
              </a:rPr>
              <a:t> 	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Exacyl</a:t>
            </a:r>
            <a:r>
              <a:rPr lang="cs-CZ" sz="1800">
                <a:latin typeface="Times New Roman"/>
                <a:cs typeface="Times New Roman"/>
              </a:rPr>
              <a:t> 500mg 2amp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Ambrobene</a:t>
            </a:r>
            <a:r>
              <a:rPr lang="cs-CZ" sz="1800">
                <a:latin typeface="Times New Roman"/>
                <a:cs typeface="Times New Roman"/>
              </a:rPr>
              <a:t>	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Dexamed</a:t>
            </a:r>
            <a:r>
              <a:rPr lang="cs-CZ" sz="1800">
                <a:latin typeface="Times New Roman"/>
                <a:cs typeface="Times New Roman"/>
              </a:rPr>
              <a:t>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MgSO4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Oxyphyllin</a:t>
            </a:r>
            <a:r>
              <a:rPr lang="cs-CZ" sz="1800">
                <a:latin typeface="Times New Roman"/>
                <a:cs typeface="Times New Roman"/>
              </a:rPr>
              <a:t> 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Noradrenalin k systole &gt;100mmHg			Noradrenalin k systole &gt;120mmHg, CPP&gt;60mmHg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u="sng">
                <a:latin typeface="Times New Roman"/>
                <a:cs typeface="Times New Roman"/>
              </a:rPr>
              <a:t>Analgosedace</a:t>
            </a:r>
            <a:r>
              <a:rPr lang="cs-CZ" sz="1800" u="sng"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Směs M1 </a:t>
            </a:r>
            <a:r>
              <a:rPr lang="cs-CZ" sz="1800">
                <a:latin typeface="Times New Roman"/>
                <a:cs typeface="Times New Roman"/>
              </a:rPr>
              <a:t>Dolsin+Plegomazin+Prothazin</a:t>
            </a:r>
            <a:r>
              <a:rPr lang="cs-CZ" sz="1800">
                <a:latin typeface="Times New Roman"/>
                <a:cs typeface="Times New Roman"/>
              </a:rPr>
              <a:t>			</a:t>
            </a:r>
            <a:r>
              <a:rPr lang="cs-CZ" sz="1800">
                <a:latin typeface="Times New Roman"/>
                <a:cs typeface="Times New Roman"/>
              </a:rPr>
              <a:t>Sufentanil</a:t>
            </a:r>
            <a:r>
              <a:rPr lang="cs-CZ" sz="1800">
                <a:latin typeface="Times New Roman"/>
                <a:cs typeface="Times New Roman"/>
              </a:rPr>
              <a:t> 250ug + Midazolam 30mg do </a:t>
            </a:r>
            <a:r>
              <a:rPr lang="cs-CZ" sz="1800">
                <a:latin typeface="Times New Roman"/>
                <a:cs typeface="Times New Roman"/>
              </a:rPr>
              <a:t>Aqua</a:t>
            </a:r>
            <a:r>
              <a:rPr lang="cs-CZ" sz="1800">
                <a:latin typeface="Times New Roman"/>
                <a:cs typeface="Times New Roman"/>
              </a:rPr>
              <a:t> pro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 50ml- (1-6ml/hod k 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 3-4 )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		 			</a:t>
            </a:r>
            <a:r>
              <a:rPr lang="cs-CZ" sz="1800">
                <a:latin typeface="Times New Roman"/>
                <a:cs typeface="Times New Roman"/>
              </a:rPr>
              <a:t>Dexmedetomidine</a:t>
            </a:r>
            <a:r>
              <a:rPr lang="cs-CZ" sz="1800">
                <a:latin typeface="Times New Roman"/>
                <a:cs typeface="Times New Roman"/>
              </a:rPr>
              <a:t> 1000ug do </a:t>
            </a:r>
            <a:r>
              <a:rPr lang="cs-CZ" sz="1800">
                <a:latin typeface="Times New Roman"/>
                <a:cs typeface="Times New Roman"/>
              </a:rPr>
              <a:t>Aqua</a:t>
            </a:r>
            <a:r>
              <a:rPr lang="cs-CZ" sz="1800">
                <a:latin typeface="Times New Roman"/>
                <a:cs typeface="Times New Roman"/>
              </a:rPr>
              <a:t> pro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. 50ml- (1-6ml/hod k 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 3-4 )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Arduan</a:t>
            </a:r>
            <a:r>
              <a:rPr lang="cs-CZ" sz="1800">
                <a:latin typeface="Times New Roman"/>
                <a:cs typeface="Times New Roman"/>
              </a:rPr>
              <a:t> 8mg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</a:t>
            </a:r>
            <a:r>
              <a:rPr lang="cs-CZ" sz="1800">
                <a:latin typeface="Times New Roman"/>
                <a:cs typeface="Times New Roman"/>
              </a:rPr>
              <a:t>dlp</a:t>
            </a:r>
            <a:r>
              <a:rPr lang="cs-CZ" sz="1800">
                <a:latin typeface="Times New Roman"/>
                <a:cs typeface="Times New Roman"/>
              </a:rPr>
              <a:t> 				</a:t>
            </a:r>
            <a:r>
              <a:rPr lang="cs-CZ" sz="1800">
                <a:latin typeface="Times New Roman"/>
                <a:cs typeface="Times New Roman"/>
              </a:rPr>
              <a:t>Propofol</a:t>
            </a:r>
            <a:r>
              <a:rPr lang="cs-CZ" sz="1800">
                <a:latin typeface="Times New Roman"/>
                <a:cs typeface="Times New Roman"/>
              </a:rPr>
              <a:t> 1%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.- při dráždivosti podávání 3-5 ml bolu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Infuze</a:t>
            </a:r>
            <a:r>
              <a:rPr lang="cs-CZ" sz="1800">
                <a:latin typeface="Times New Roman"/>
                <a:cs typeface="Times New Roman"/>
              </a:rPr>
              <a:t>:   </a:t>
            </a:r>
            <a:r>
              <a:rPr lang="cs-CZ" sz="1800">
                <a:latin typeface="Times New Roman"/>
                <a:cs typeface="Times New Roman"/>
              </a:rPr>
              <a:t>cžk</a:t>
            </a:r>
            <a:r>
              <a:rPr lang="cs-CZ" sz="1800">
                <a:latin typeface="Times New Roman"/>
                <a:cs typeface="Times New Roman"/>
              </a:rPr>
              <a:t>:  FR </a:t>
            </a:r>
            <a:r>
              <a:rPr lang="cs-CZ" sz="1800">
                <a:latin typeface="Times New Roman"/>
                <a:cs typeface="Times New Roman"/>
              </a:rPr>
              <a:t>inf.sol</a:t>
            </a:r>
            <a:r>
              <a:rPr lang="cs-CZ" sz="1800">
                <a:latin typeface="Times New Roman"/>
                <a:cs typeface="Times New Roman"/>
              </a:rPr>
              <a:t> 1000 ml/ 6 hod			PICC: </a:t>
            </a:r>
            <a:r>
              <a:rPr lang="cs-CZ" sz="1800">
                <a:latin typeface="Times New Roman"/>
                <a:cs typeface="Times New Roman"/>
              </a:rPr>
              <a:t>Plasmalyte</a:t>
            </a:r>
            <a:r>
              <a:rPr lang="cs-CZ" sz="1800">
                <a:latin typeface="Times New Roman"/>
                <a:cs typeface="Times New Roman"/>
              </a:rPr>
              <a:t> s </a:t>
            </a:r>
            <a:r>
              <a:rPr lang="cs-CZ" sz="1800">
                <a:latin typeface="Times New Roman"/>
                <a:cs typeface="Times New Roman"/>
              </a:rPr>
              <a:t>glukozou</a:t>
            </a:r>
            <a:r>
              <a:rPr lang="cs-CZ" sz="1800">
                <a:latin typeface="Times New Roman"/>
                <a:cs typeface="Times New Roman"/>
              </a:rPr>
              <a:t> 5%  </a:t>
            </a:r>
            <a:r>
              <a:rPr lang="cs-CZ" sz="1800">
                <a:latin typeface="Times New Roman"/>
                <a:cs typeface="Times New Roman"/>
              </a:rPr>
              <a:t>inf.sol</a:t>
            </a:r>
            <a:r>
              <a:rPr lang="cs-CZ" sz="1800">
                <a:latin typeface="Times New Roman"/>
                <a:cs typeface="Times New Roman"/>
              </a:rPr>
              <a:t>. 1000 ml/ 8 hod</a:t>
            </a:r>
            <a:endParaRPr/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NG Sonda</a:t>
            </a:r>
            <a:r>
              <a:rPr lang="cs-CZ" sz="1800" b="1">
                <a:latin typeface="Times New Roman"/>
                <a:cs typeface="Times New Roman"/>
              </a:rPr>
              <a:t>:	</a:t>
            </a:r>
            <a:r>
              <a:rPr lang="cs-CZ" sz="1800">
                <a:latin typeface="Times New Roman"/>
                <a:cs typeface="Times New Roman"/>
              </a:rPr>
              <a:t>dieta č.3 mix+ čaj 50ml			</a:t>
            </a:r>
            <a:r>
              <a:rPr lang="cs-CZ" sz="1800">
                <a:latin typeface="Times New Roman"/>
                <a:cs typeface="Times New Roman"/>
              </a:rPr>
              <a:t>Glucerna</a:t>
            </a:r>
            <a:r>
              <a:rPr lang="cs-CZ" sz="1800">
                <a:latin typeface="Times New Roman"/>
                <a:cs typeface="Times New Roman"/>
              </a:rPr>
              <a:t> 50ml co 3hod (k výživě </a:t>
            </a:r>
            <a:r>
              <a:rPr lang="cs-CZ" sz="1800">
                <a:latin typeface="Times New Roman"/>
                <a:cs typeface="Times New Roman"/>
              </a:rPr>
              <a:t>enterocytů</a:t>
            </a:r>
            <a:r>
              <a:rPr lang="cs-CZ" sz="1800">
                <a:latin typeface="Times New Roman"/>
                <a:cs typeface="Times New Roman"/>
              </a:rPr>
              <a:t>) ( při toleranci postupně do 300ml co 3 hod, pauza 22-06)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Ventilace</a:t>
            </a:r>
            <a:r>
              <a:rPr lang="cs-CZ" sz="1800">
                <a:latin typeface="Times New Roman"/>
                <a:cs typeface="Times New Roman"/>
              </a:rPr>
              <a:t>: </a:t>
            </a:r>
            <a:r>
              <a:rPr lang="cs-CZ" sz="1800">
                <a:latin typeface="Times New Roman"/>
                <a:cs typeface="Times New Roman"/>
              </a:rPr>
              <a:t>Veolar</a:t>
            </a:r>
            <a:r>
              <a:rPr lang="cs-CZ" sz="1800">
                <a:latin typeface="Times New Roman"/>
                <a:cs typeface="Times New Roman"/>
              </a:rPr>
              <a:t>: CMV				</a:t>
            </a:r>
            <a:r>
              <a:rPr lang="cs-CZ" sz="1800">
                <a:latin typeface="Times New Roman"/>
                <a:cs typeface="Times New Roman"/>
              </a:rPr>
              <a:t>Hamilton</a:t>
            </a:r>
            <a:r>
              <a:rPr lang="cs-CZ" sz="1800">
                <a:latin typeface="Times New Roman"/>
                <a:cs typeface="Times New Roman"/>
              </a:rPr>
              <a:t> G5: ASV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Sledovat:</a:t>
            </a:r>
            <a:r>
              <a:rPr lang="cs-CZ" sz="1800">
                <a:latin typeface="Times New Roman"/>
                <a:cs typeface="Times New Roman"/>
              </a:rPr>
              <a:t>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Monitor: EKG, P, NIBP, SpO2			Monitor: EKG, P, ICP, IBP, SpO2, EtCO2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NIBP, P, SpO2, zornice, </a:t>
            </a:r>
            <a:r>
              <a:rPr lang="cs-CZ" sz="1800">
                <a:latin typeface="Times New Roman"/>
                <a:cs typeface="Times New Roman"/>
              </a:rPr>
              <a:t>diureza</a:t>
            </a:r>
            <a:r>
              <a:rPr lang="cs-CZ" sz="1800">
                <a:latin typeface="Times New Roman"/>
                <a:cs typeface="Times New Roman"/>
              </a:rPr>
              <a:t>, GCS, 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, TT co 1 hod	IBP, P, spO2, ICP, CPP, EtCO2, zornice </a:t>
            </a:r>
            <a:r>
              <a:rPr lang="cs-CZ" sz="1800">
                <a:latin typeface="Times New Roman"/>
                <a:cs typeface="Times New Roman"/>
              </a:rPr>
              <a:t>pupilometrem</a:t>
            </a:r>
            <a:r>
              <a:rPr lang="cs-CZ" sz="1800">
                <a:latin typeface="Times New Roman"/>
                <a:cs typeface="Times New Roman"/>
              </a:rPr>
              <a:t> (velikost a </a:t>
            </a:r>
            <a:r>
              <a:rPr lang="cs-CZ" sz="1800">
                <a:latin typeface="Times New Roman"/>
                <a:cs typeface="Times New Roman"/>
              </a:rPr>
              <a:t>NPi</a:t>
            </a:r>
            <a:r>
              <a:rPr lang="cs-CZ" sz="1800">
                <a:latin typeface="Times New Roman"/>
                <a:cs typeface="Times New Roman"/>
              </a:rPr>
              <a:t>), </a:t>
            </a:r>
            <a:r>
              <a:rPr lang="cs-CZ" sz="1800">
                <a:latin typeface="Times New Roman"/>
                <a:cs typeface="Times New Roman"/>
              </a:rPr>
              <a:t>diureza</a:t>
            </a:r>
            <a:r>
              <a:rPr lang="cs-CZ" sz="1800">
                <a:latin typeface="Times New Roman"/>
                <a:cs typeface="Times New Roman"/>
              </a:rPr>
              <a:t>, GCS, 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, TT co 1 hod;    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CVP, Bilance tekutin a </a:t>
            </a:r>
            <a:r>
              <a:rPr lang="cs-CZ" sz="1800">
                <a:latin typeface="Times New Roman"/>
                <a:cs typeface="Times New Roman"/>
              </a:rPr>
              <a:t>spec.hm.moči</a:t>
            </a:r>
            <a:r>
              <a:rPr lang="cs-CZ" sz="1800">
                <a:latin typeface="Times New Roman"/>
                <a:cs typeface="Times New Roman"/>
              </a:rPr>
              <a:t> co 6 hod 		NIBP, CVP ?, Bilance tekutin a </a:t>
            </a:r>
            <a:r>
              <a:rPr lang="cs-CZ" sz="1800">
                <a:latin typeface="Times New Roman"/>
                <a:cs typeface="Times New Roman"/>
              </a:rPr>
              <a:t>spec.hm.moči</a:t>
            </a:r>
            <a:r>
              <a:rPr lang="cs-CZ" sz="1800">
                <a:latin typeface="Times New Roman"/>
                <a:cs typeface="Times New Roman"/>
              </a:rPr>
              <a:t> co 6 hod. Kumulativní bilance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drenážní poloha hlavy 30°, polohování			drenážní poloha hlavy 30°. Prvky basální stimulace. Polohování. V plánu časná rehabilitace, </a:t>
            </a:r>
            <a:r>
              <a:rPr lang="cs-CZ" sz="1800">
                <a:latin typeface="Times New Roman"/>
                <a:cs typeface="Times New Roman"/>
              </a:rPr>
              <a:t>vertikalizace</a:t>
            </a:r>
            <a:endParaRPr lang="cs-CZ" sz="1800">
              <a:latin typeface="Times New Roman"/>
              <a:cs typeface="Times New Roman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3095328" y="6727676"/>
            <a:ext cx="759374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2009 </a:t>
            </a: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Espen</a:t>
            </a: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PEV od 3 dne</a:t>
            </a:r>
            <a:endParaRPr/>
          </a:p>
          <a:p>
            <a:pPr algn="ctr">
              <a:defRPr/>
            </a:pP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Overfeeding</a:t>
            </a:r>
            <a:endParaRPr lang="cs-CZ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Autofagie</a:t>
            </a:r>
            <a:endParaRPr lang="cs-CZ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cs-CZ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cs-CZ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Výživa na NCH-JIP</a:t>
            </a:r>
            <a:endParaRPr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Vytvářet podmínky pro časnou obnovu enterálního příjmu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Priorita perorálního příjmu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U dysfagií zahušťovat tekutiny (</a:t>
            </a:r>
            <a:r>
              <a:rPr lang="cs-CZ" sz="2000">
                <a:latin typeface="Times New Roman"/>
                <a:cs typeface="Times New Roman"/>
              </a:rPr>
              <a:t>Nutilis</a:t>
            </a:r>
            <a:r>
              <a:rPr lang="cs-CZ" sz="2000">
                <a:latin typeface="Times New Roman"/>
                <a:cs typeface="Times New Roman"/>
              </a:rPr>
              <a:t>), logopedie a rehabilitace se zaměřením na </a:t>
            </a:r>
            <a:r>
              <a:rPr lang="cs-CZ" sz="2000">
                <a:latin typeface="Times New Roman"/>
                <a:cs typeface="Times New Roman"/>
              </a:rPr>
              <a:t>orofaciální</a:t>
            </a:r>
            <a:r>
              <a:rPr lang="cs-CZ" sz="2000">
                <a:latin typeface="Times New Roman"/>
                <a:cs typeface="Times New Roman"/>
              </a:rPr>
              <a:t> svaly </a:t>
            </a:r>
            <a:r>
              <a:rPr lang="cs-CZ">
                <a:latin typeface="Times New Roman"/>
                <a:cs typeface="Times New Roman"/>
              </a:rPr>
              <a:t>(nácvik terapeutických a kompenzačních technik)</a:t>
            </a:r>
            <a:endParaRPr lang="cs-CZ" sz="200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Enterální příjem dle stavu</a:t>
            </a:r>
            <a:endParaRPr/>
          </a:p>
          <a:p>
            <a:pPr marL="971550" lvl="1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Prepyloricky</a:t>
            </a:r>
            <a:r>
              <a:rPr lang="cs-CZ" sz="2000">
                <a:latin typeface="Times New Roman"/>
                <a:cs typeface="Times New Roman"/>
              </a:rPr>
              <a:t> x </a:t>
            </a:r>
            <a:r>
              <a:rPr lang="cs-CZ" sz="2000">
                <a:latin typeface="Times New Roman"/>
                <a:cs typeface="Times New Roman"/>
              </a:rPr>
              <a:t>postpyloricky</a:t>
            </a:r>
            <a:r>
              <a:rPr lang="cs-CZ" sz="2000">
                <a:latin typeface="Times New Roman"/>
                <a:cs typeface="Times New Roman"/>
              </a:rPr>
              <a:t> ?</a:t>
            </a:r>
            <a:endParaRPr/>
          </a:p>
          <a:p>
            <a:pPr marL="971550" lvl="1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Bolusově x kontinuálně ?</a:t>
            </a:r>
            <a:endParaRPr/>
          </a:p>
          <a:p>
            <a:pPr marL="971550" lvl="1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Měření GRV ?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Parenterální příjem při nedostatečném perorálním příjmu, pozvolný nástup, od 3-5 dne s ohledem na </a:t>
            </a:r>
            <a:r>
              <a:rPr lang="cs-CZ" sz="2000">
                <a:latin typeface="Times New Roman"/>
                <a:cs typeface="Times New Roman"/>
              </a:rPr>
              <a:t>autofagii</a:t>
            </a:r>
            <a:r>
              <a:rPr lang="cs-CZ" sz="2000">
                <a:latin typeface="Times New Roman"/>
                <a:cs typeface="Times New Roman"/>
              </a:rPr>
              <a:t> (LAB: urea, IL-6, CRP ?) 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Respektovat cirkadiánní rytmus (basální </a:t>
            </a:r>
            <a:r>
              <a:rPr lang="cs-CZ" sz="2000">
                <a:latin typeface="Times New Roman"/>
                <a:cs typeface="Times New Roman"/>
              </a:rPr>
              <a:t>autofagie</a:t>
            </a:r>
            <a:r>
              <a:rPr lang="cs-CZ" sz="2000">
                <a:latin typeface="Times New Roman"/>
                <a:cs typeface="Times New Roman"/>
              </a:rPr>
              <a:t> během noci)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Snaha o </a:t>
            </a:r>
            <a:r>
              <a:rPr lang="cs-CZ" sz="2000">
                <a:latin typeface="Times New Roman"/>
                <a:cs typeface="Times New Roman"/>
              </a:rPr>
              <a:t>normovolemii</a:t>
            </a:r>
            <a:endParaRPr lang="cs-CZ" sz="200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Rehabilitace s cílem časné </a:t>
            </a:r>
            <a:r>
              <a:rPr lang="cs-CZ" sz="2000">
                <a:latin typeface="Times New Roman"/>
                <a:cs typeface="Times New Roman"/>
              </a:rPr>
              <a:t>vertikalizace</a:t>
            </a:r>
            <a:r>
              <a:rPr lang="cs-CZ" sz="2000">
                <a:latin typeface="Times New Roman"/>
                <a:cs typeface="Times New Roman"/>
              </a:rPr>
              <a:t> (včetně spinálních </a:t>
            </a:r>
            <a:r>
              <a:rPr lang="cs-CZ" sz="2000">
                <a:latin typeface="Times New Roman"/>
                <a:cs typeface="Times New Roman"/>
              </a:rPr>
              <a:t>diagnoz</a:t>
            </a:r>
            <a:r>
              <a:rPr lang="cs-CZ" sz="2000">
                <a:latin typeface="Times New Roman"/>
                <a:cs typeface="Times New Roman"/>
              </a:rPr>
              <a:t>)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endParaRPr lang="cs-CZ" sz="200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Péče o </a:t>
            </a:r>
            <a:r>
              <a:rPr lang="cs-CZ" sz="2000">
                <a:latin typeface="Times New Roman"/>
                <a:cs typeface="Times New Roman"/>
              </a:rPr>
              <a:t>mikrobiom</a:t>
            </a:r>
            <a:r>
              <a:rPr lang="cs-CZ" sz="2000">
                <a:latin typeface="Times New Roman"/>
                <a:cs typeface="Times New Roman"/>
              </a:rPr>
              <a:t>- ATB jen v jasně indikovaných případech (často problematické), </a:t>
            </a:r>
            <a:r>
              <a:rPr lang="cs-CZ" sz="2000">
                <a:latin typeface="Times New Roman"/>
                <a:cs typeface="Times New Roman"/>
              </a:rPr>
              <a:t>probiotika</a:t>
            </a:r>
            <a:r>
              <a:rPr lang="cs-CZ" sz="2000">
                <a:latin typeface="Times New Roman"/>
                <a:cs typeface="Times New Roman"/>
              </a:rPr>
              <a:t> (</a:t>
            </a:r>
            <a:r>
              <a:rPr lang="cs-CZ" sz="2000">
                <a:latin typeface="Times New Roman"/>
                <a:cs typeface="Times New Roman"/>
              </a:rPr>
              <a:t>Biopron</a:t>
            </a:r>
            <a:r>
              <a:rPr lang="cs-CZ" sz="2000">
                <a:latin typeface="Times New Roman"/>
                <a:cs typeface="Times New Roman"/>
              </a:rPr>
              <a:t>) ?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Omezování paušálního podávání </a:t>
            </a:r>
            <a:r>
              <a:rPr lang="cs-CZ" sz="2000">
                <a:latin typeface="Times New Roman"/>
                <a:cs typeface="Times New Roman"/>
              </a:rPr>
              <a:t>antiulcerozních</a:t>
            </a:r>
            <a:r>
              <a:rPr lang="cs-CZ" sz="2000">
                <a:latin typeface="Times New Roman"/>
                <a:cs typeface="Times New Roman"/>
              </a:rPr>
              <a:t> farmak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Omezování paušálního podávání </a:t>
            </a:r>
            <a:r>
              <a:rPr lang="cs-CZ" sz="2000">
                <a:latin typeface="Times New Roman"/>
                <a:cs typeface="Times New Roman"/>
              </a:rPr>
              <a:t>prokinetik</a:t>
            </a:r>
            <a:r>
              <a:rPr lang="cs-CZ" sz="2000">
                <a:latin typeface="Times New Roman"/>
                <a:cs typeface="Times New Roman"/>
              </a:rPr>
              <a:t> (</a:t>
            </a:r>
            <a:r>
              <a:rPr lang="cs-CZ" sz="2000">
                <a:latin typeface="Times New Roman"/>
                <a:cs typeface="Times New Roman"/>
              </a:rPr>
              <a:t>Metoklopramid</a:t>
            </a:r>
            <a:r>
              <a:rPr lang="cs-CZ" sz="2000">
                <a:latin typeface="Times New Roman"/>
                <a:cs typeface="Times New Roman"/>
              </a:rPr>
              <a:t> - </a:t>
            </a:r>
            <a:r>
              <a:rPr lang="cs-CZ" sz="2000">
                <a:latin typeface="Times New Roman"/>
                <a:cs typeface="Times New Roman"/>
              </a:rPr>
              <a:t>extrapyramidové</a:t>
            </a:r>
            <a:r>
              <a:rPr lang="cs-CZ" sz="2000">
                <a:latin typeface="Times New Roman"/>
                <a:cs typeface="Times New Roman"/>
              </a:rPr>
              <a:t> příznaky, epilepsie, delirium, krvácení …)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cs-CZ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>
                <a:latin typeface="Times New Roman"/>
                <a:cs typeface="Times New Roman"/>
              </a:rPr>
              <a:t>NCH nutriční specifika ?</a:t>
            </a:r>
            <a:endParaRPr lang="cs-CZ"/>
          </a:p>
        </p:txBody>
      </p:sp>
      <p:graphicFrame>
        <p:nvGraphicFramePr>
          <p:cNvPr id="4" name="Zástupný symbol pro obsah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1079104" y="2551212"/>
          <a:ext cx="15265696" cy="622856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392377"/>
                <a:gridCol w="5551162"/>
                <a:gridCol w="6322157"/>
              </a:tblGrid>
              <a:tr h="197724">
                <a:tc>
                  <a:txBody>
                    <a:bodyPr/>
                    <a:p>
                      <a:pPr algn="l">
                        <a:defRPr/>
                      </a:pPr>
                      <a:endParaRPr lang="cs-CZ" sz="1400"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400"/>
                        <a:t>Dg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1400"/>
                        <a:t>Zjištění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9525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66077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Vitamín C a E 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TBI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- Vitamin E byl spojen se zlepšenou mortalitou a skóre GCS při propuštění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- Vysoké dávky vitaminu C byly spojeny se stabilizací perilezionálního edému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9525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218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vitamín D 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CMP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- Spojeno se zvýšeným přežitím po 6 měsících a trendem ke zlepšení funkčního výsledku po 6 měsících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9525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19966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it-IT" sz="2400">
                          <a:latin typeface="Times New Roman"/>
                          <a:cs typeface="Times New Roman"/>
                        </a:rPr>
                        <a:t>Vitamin D 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+ Progesteron</a:t>
                      </a:r>
                      <a:endParaRPr lang="it-IT" sz="2400">
                        <a:latin typeface="Times New Roman"/>
                        <a:cs typeface="Times New Roman"/>
                      </a:endParaRPr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Akutní poranění míchy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- Souvisí s významným zlepšením motorických a senzorických skóre 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American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cs-CZ" sz="2400" i="1">
                          <a:latin typeface="Times New Roman"/>
                          <a:cs typeface="Times New Roman"/>
                        </a:rPr>
                        <a:t>Spinal</a:t>
                      </a:r>
                      <a:r>
                        <a:rPr lang="cs-CZ" sz="240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cs-CZ" sz="2400" i="1">
                          <a:latin typeface="Times New Roman"/>
                          <a:cs typeface="Times New Roman"/>
                        </a:rPr>
                        <a:t>Injury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Association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 (AIS)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9525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66077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Hořčík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Subarachnoidální krvácení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- signifikantní snížení výskytu 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vazospasmů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, opožděné mozkové ischemie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9525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5D5D5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19966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Ketogenní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 dieta 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ADAD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Akutní poranění míchy</a:t>
                      </a:r>
                      <a:endParaRPr/>
                    </a:p>
                    <a:p>
                      <a:pPr algn="l">
                        <a:defRPr/>
                      </a:pPr>
                      <a:endParaRPr lang="cs-CZ" sz="2400"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SRSE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19050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ADAD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- Významné zlepšení motorického a senzorického skóre a zlepšení zánětlivých </a:t>
                      </a:r>
                      <a:r>
                        <a:rPr lang="cs-CZ" sz="2400">
                          <a:latin typeface="Times New Roman"/>
                          <a:cs typeface="Times New Roman"/>
                        </a:rPr>
                        <a:t>markerů</a:t>
                      </a:r>
                      <a:endParaRPr lang="cs-CZ" sz="2400"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defRPr/>
                      </a:pPr>
                      <a:r>
                        <a:rPr lang="cs-CZ" sz="2400">
                          <a:latin typeface="Times New Roman"/>
                          <a:cs typeface="Times New Roman"/>
                        </a:rPr>
                        <a:t>- Bezpečné a účinné při řešení SRSE</a:t>
                      </a:r>
                      <a:endParaRPr/>
                    </a:p>
                  </a:txBody>
                  <a:tcPr marL="29425" marR="29425" marT="29425" marB="29425">
                    <a:lnL w="19050" algn="ctr">
                      <a:solidFill>
                        <a:srgbClr val="D5D5D5"/>
                      </a:solidFill>
                    </a:lnL>
                    <a:lnR w="9525" algn="ctr">
                      <a:solidFill>
                        <a:srgbClr val="D5D5D5"/>
                      </a:solidFill>
                    </a:lnR>
                    <a:lnT w="19050" algn="ctr">
                      <a:solidFill>
                        <a:srgbClr val="D5D5D5"/>
                      </a:solidFill>
                    </a:lnT>
                    <a:lnB w="19050" algn="ctr">
                      <a:solidFill>
                        <a:srgbClr val="DADAD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 bwMode="auto">
          <a:xfrm>
            <a:off x="8495928" y="9209416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222222"/>
                </a:solidFill>
                <a:latin typeface="Times New Roman"/>
                <a:cs typeface="Times New Roman"/>
              </a:rPr>
              <a:t>Tavarez, T., Roehl, K. &amp; </a:t>
            </a:r>
            <a:r>
              <a:rPr lang="en-US" sz="1800">
                <a:solidFill>
                  <a:srgbClr val="222222"/>
                </a:solidFill>
                <a:latin typeface="Times New Roman"/>
                <a:cs typeface="Times New Roman"/>
              </a:rPr>
              <a:t>Koffman</a:t>
            </a:r>
            <a:r>
              <a:rPr lang="en-US" sz="1800">
                <a:solidFill>
                  <a:srgbClr val="222222"/>
                </a:solidFill>
                <a:latin typeface="Times New Roman"/>
                <a:cs typeface="Times New Roman"/>
              </a:rPr>
              <a:t>, L. Nutrition in the Neurocritical Care Unit: a New Frontier. </a:t>
            </a:r>
            <a:r>
              <a:rPr lang="en-US" sz="1800" i="1">
                <a:solidFill>
                  <a:srgbClr val="222222"/>
                </a:solidFill>
                <a:latin typeface="Times New Roman"/>
                <a:cs typeface="Times New Roman"/>
              </a:rPr>
              <a:t>Curr</a:t>
            </a:r>
            <a:r>
              <a:rPr lang="en-US" sz="1800" i="1">
                <a:solidFill>
                  <a:srgbClr val="222222"/>
                </a:solidFill>
                <a:latin typeface="Times New Roman"/>
                <a:cs typeface="Times New Roman"/>
              </a:rPr>
              <a:t> Treat Options Neurol</a:t>
            </a:r>
            <a:r>
              <a:rPr lang="en-US" sz="1800">
                <a:solidFill>
                  <a:srgbClr val="222222"/>
                </a:solidFill>
                <a:latin typeface="Times New Roman"/>
                <a:cs typeface="Times New Roman"/>
              </a:rPr>
              <a:t> </a:t>
            </a:r>
            <a:r>
              <a:rPr lang="en-US" sz="1800" b="1">
                <a:solidFill>
                  <a:srgbClr val="222222"/>
                </a:solidFill>
                <a:latin typeface="Times New Roman"/>
                <a:cs typeface="Times New Roman"/>
              </a:rPr>
              <a:t>23</a:t>
            </a:r>
            <a:r>
              <a:rPr lang="en-US" sz="1800">
                <a:solidFill>
                  <a:srgbClr val="222222"/>
                </a:solidFill>
                <a:latin typeface="Times New Roman"/>
                <a:cs typeface="Times New Roman"/>
              </a:rPr>
              <a:t>, 16 (2021). https://doi.org/10.1007/s11940-021-00670-8</a:t>
            </a:r>
            <a:endParaRPr lang="cs-CZ"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KETOCAL 4:1 BEZ PŘÍCHUTĚ perorální prášek pro přípravu roztoku 6X300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716000" y="2247052"/>
            <a:ext cx="3790143" cy="379014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cs-CZ" sz="4400">
                <a:latin typeface="Times New Roman"/>
                <a:cs typeface="Times New Roman"/>
              </a:rPr>
              <a:t>NCH nutriční specifika ?</a:t>
            </a:r>
            <a:endParaRPr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 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</a:t>
            </a:r>
            <a:r>
              <a:rPr lang="cs-CZ" sz="2000">
                <a:latin typeface="Times New Roman"/>
                <a:cs typeface="Times New Roman"/>
              </a:rPr>
              <a:t> </a:t>
            </a:r>
            <a:r>
              <a:rPr lang="cs-CZ" sz="2000" b="1">
                <a:latin typeface="Times New Roman"/>
                <a:cs typeface="Times New Roman"/>
              </a:rPr>
              <a:t>ketogenní</a:t>
            </a:r>
            <a:r>
              <a:rPr lang="cs-CZ" sz="2000" b="1">
                <a:latin typeface="Times New Roman"/>
                <a:cs typeface="Times New Roman"/>
              </a:rPr>
              <a:t> </a:t>
            </a:r>
            <a:r>
              <a:rPr lang="cs-CZ" sz="2000" b="1">
                <a:latin typeface="Times New Roman"/>
                <a:cs typeface="Times New Roman"/>
              </a:rPr>
              <a:t>nízkosacharidová</a:t>
            </a:r>
            <a:r>
              <a:rPr lang="cs-CZ" sz="2000" b="1">
                <a:latin typeface="Times New Roman"/>
                <a:cs typeface="Times New Roman"/>
              </a:rPr>
              <a:t> výživa</a:t>
            </a:r>
            <a:r>
              <a:rPr lang="cs-CZ" sz="2000">
                <a:latin typeface="Times New Roman"/>
                <a:cs typeface="Times New Roman"/>
              </a:rPr>
              <a:t> ?  (vysoký obsah tuků a omezený podíl cukrů)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Navozuje stav obdobný hladovění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Tuky metabolizovány na mastné kyseliny a ketony (aceton, </a:t>
            </a:r>
            <a:r>
              <a:rPr lang="cs-CZ" sz="2000">
                <a:latin typeface="Times New Roman"/>
                <a:cs typeface="Times New Roman"/>
              </a:rPr>
              <a:t>betahydroxybutyrát</a:t>
            </a:r>
            <a:r>
              <a:rPr lang="cs-CZ" sz="2000">
                <a:latin typeface="Times New Roman"/>
                <a:cs typeface="Times New Roman"/>
              </a:rPr>
              <a:t>,  </a:t>
            </a:r>
            <a:r>
              <a:rPr lang="cs-CZ" sz="2000">
                <a:latin typeface="Times New Roman"/>
                <a:cs typeface="Times New Roman"/>
              </a:rPr>
              <a:t>acetacetát</a:t>
            </a:r>
            <a:r>
              <a:rPr lang="cs-CZ" sz="2000">
                <a:latin typeface="Times New Roman"/>
                <a:cs typeface="Times New Roman"/>
              </a:rPr>
              <a:t>)- zdroj energie pro mozek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metabolická acidóza- antikonvulzivní efekt</a:t>
            </a:r>
            <a:endParaRPr lang="cs-CZ" sz="200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benefit hladovění v léčbě epilepsie (Hippokrates) 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</a:t>
            </a:r>
            <a:r>
              <a:rPr lang="cs-CZ" sz="2000" b="1">
                <a:latin typeface="Times New Roman"/>
                <a:cs typeface="Times New Roman"/>
              </a:rPr>
              <a:t>Arginin</a:t>
            </a:r>
            <a:r>
              <a:rPr lang="cs-CZ" sz="2000">
                <a:latin typeface="Times New Roman"/>
                <a:cs typeface="Times New Roman"/>
              </a:rPr>
              <a:t> ?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 - produkce oxidu dusnatého- vasodilatační efekt ? </a:t>
            </a:r>
            <a:r>
              <a:rPr lang="cs-CZ" sz="2000">
                <a:latin typeface="Times New Roman"/>
                <a:cs typeface="Times New Roman"/>
              </a:rPr>
              <a:t>Neuroprotekce</a:t>
            </a:r>
            <a:r>
              <a:rPr lang="cs-CZ" sz="2000">
                <a:latin typeface="Times New Roman"/>
                <a:cs typeface="Times New Roman"/>
              </a:rPr>
              <a:t> ?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cs-CZ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31032" y="75592"/>
            <a:ext cx="16459200" cy="1714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>
                <a:latin typeface="Times New Roman"/>
                <a:cs typeface="Times New Roman"/>
              </a:rPr>
              <a:t>Muž 1981, Dg. </a:t>
            </a:r>
            <a:r>
              <a:rPr lang="cs-CZ" sz="3200">
                <a:latin typeface="Times New Roman"/>
                <a:cs typeface="Times New Roman"/>
              </a:rPr>
              <a:t>Schwannoma</a:t>
            </a:r>
            <a:r>
              <a:rPr lang="cs-CZ" sz="3200">
                <a:latin typeface="Times New Roman"/>
                <a:cs typeface="Times New Roman"/>
              </a:rPr>
              <a:t> n. VIII </a:t>
            </a:r>
            <a:r>
              <a:rPr lang="cs-CZ" sz="3200">
                <a:latin typeface="Times New Roman"/>
                <a:cs typeface="Times New Roman"/>
              </a:rPr>
              <a:t>l.sin</a:t>
            </a:r>
            <a:endParaRPr lang="cs-CZ" sz="3200">
              <a:latin typeface="Times New Roman"/>
              <a:cs typeface="Times New Roman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431032" y="1790092"/>
            <a:ext cx="16129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>
                <a:solidFill>
                  <a:srgbClr val="000000"/>
                </a:solidFill>
                <a:latin typeface="Times New Roman"/>
              </a:rPr>
              <a:t>NO: 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vertigo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, dysbazie, 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bradypsychismus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, občas slabost LHK, nystagmus bijící doleva, mírné snížení sluchu na levém uchu. Na MRI mozku nález velmi objemného, 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postkontrastně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 se homogenně sytícího TU v oblasti APC 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l.sin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. s vrůstáním do vnitřního 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meatu</a:t>
            </a:r>
            <a:r>
              <a:rPr lang="cs-CZ" sz="2800">
                <a:solidFill>
                  <a:srgbClr val="000000"/>
                </a:solidFill>
                <a:latin typeface="Times New Roman"/>
              </a:rPr>
              <a:t>,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83560" y="3526742"/>
            <a:ext cx="5530577" cy="66949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13354" y="3516498"/>
            <a:ext cx="6049913" cy="669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 bwMode="auto">
          <a:xfrm>
            <a:off x="359024" y="1039044"/>
            <a:ext cx="1756995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15.11.–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OPERACE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: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Craniotomia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retrosigm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.,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exstirpatio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tumoris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. + Lumbální drenáž.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Perop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. obrovský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hypevaskularizovaný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schwanom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, kmen křehký, krvácivý.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Délka anestezie 11 hod,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peroperační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krevní ztráta 2500 ml. Pooperačně ponechán na UPV.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16.11. -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weaning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UPV, pacient GCS 15., patrná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nekompletní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perif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. paréza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n.VII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l.sin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., lehce vázne polykání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, ostatní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neurostatus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se jeví v normě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v nočních hodinách náhlý pokles saturace, dušnost, oprese na hrudi.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Lab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jen lehká elevace D-dimerů,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CT-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Ag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s průkazem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segmentální plicní embolie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v horním laloku vpravo a rovněž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patologický obsah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v dýchacích cestách, s maximem v pravém dolním laloku. S maximem v pravém dolním laloku také přítomny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konsolidace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, méně výrazné změny i v ostatních lalocích -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dif.dg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aspirace, zánětlivá infiltrace.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Zajištěn ATB terapií (empiricky),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Inhixa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2x 0.8 ml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17.11. stav zlepšen, pacient nadále hojně zahleněn,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neurologicky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progrese tíže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perif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. parézy n. VII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l.sin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., dysfagické potíže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- neschopen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p.o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příjmu. ,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antiXa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0.48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18.-19.11. - zahlenění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stac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., lehká dyspnoe, saturace O2 na pulzním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oxymetru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uspokojivá, PO2 v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astrupu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s výrazným poklesem, nadále dysfagické potíže, intolerance per os příjmu,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PEV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(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Olimel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N7E). </a:t>
            </a:r>
            <a:endParaRPr/>
          </a:p>
          <a:p>
            <a:pPr>
              <a:defRPr/>
            </a:pPr>
            <a:r>
              <a:rPr lang="pl-PL" sz="1600">
                <a:solidFill>
                  <a:srgbClr val="000000"/>
                </a:solidFill>
                <a:latin typeface="Times New Roman"/>
              </a:rPr>
              <a:t>20.11. -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oční konzilium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: vlevo výrazný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lagoftalmus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, kdy je nekrytá cca 1/2 rohovky, spojivka s injekcí, na rohovce v dolní polovině rozsáhlá eroze přes celou 1/3 rohovky. t.č. bez indikace k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tarsorafii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, nasazena kontaktní čočka </a:t>
            </a:r>
            <a:endParaRPr lang="cs-CZ" sz="160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21.11. - pozvolné zlepšování stavu, pacient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vertikalizuje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, zrušení art. linky a PMK,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antiXa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0.47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Polykací vyšetření FEES: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potvrzeny </a:t>
            </a:r>
            <a:r>
              <a:rPr lang="cs-CZ" sz="1600" b="1" i="1">
                <a:solidFill>
                  <a:srgbClr val="000000"/>
                </a:solidFill>
                <a:latin typeface="Times New Roman"/>
              </a:rPr>
              <a:t>tiché aspirace (</a:t>
            </a:r>
            <a:r>
              <a:rPr lang="cs-CZ" sz="1600" b="1" i="1">
                <a:solidFill>
                  <a:srgbClr val="000000"/>
                </a:solidFill>
                <a:latin typeface="Times New Roman"/>
              </a:rPr>
              <a:t>Rosenbek</a:t>
            </a:r>
            <a:r>
              <a:rPr lang="cs-CZ" sz="1600" b="1" i="1">
                <a:solidFill>
                  <a:srgbClr val="000000"/>
                </a:solidFill>
                <a:latin typeface="Times New Roman"/>
              </a:rPr>
              <a:t> 8).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 Doporučení: nic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p.o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. a nutné zajištění výživy cestou NGS či 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PEGu</a:t>
            </a:r>
            <a:r>
              <a:rPr lang="cs-CZ" sz="1600" i="1">
                <a:solidFill>
                  <a:srgbClr val="000000"/>
                </a:solidFill>
                <a:latin typeface="Times New Roman"/>
              </a:rPr>
              <a:t>.</a:t>
            </a:r>
            <a:endParaRPr lang="cs-CZ" sz="160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zajištěn PICC</a:t>
            </a:r>
            <a:endParaRPr lang="cs-CZ" sz="160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 klinicky nadále zvolna zlepšuje, při vědomí, posazován do křesla,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vertikalizuje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; spolupracuje, komunikuje, řeč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dysatrická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pro parézu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n.VII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.; orientován.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Subj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dominují potíže spojené s lézí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n.VII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a dysfagií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ve 20.00 hod.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náhlá porucha vědomí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- v křesle, spastické držení HKK, reagující velice omezeně; hemorrhagický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prosak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rány, kde náhle tvorba hematomu,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statim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CT, před odjezdem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intubace a UPV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z důvodu progrese do bezvědomí s respirační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insuf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(apnoické pauzy)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statim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CT mozku kontrola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prokazuje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rozsáhlé krvácení v oblasti ACP po operaci /levá mozečková hemisféra, kmen,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hemocephalus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/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s kompresí kmene a deviací IV komory-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neodkladně operační revize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: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recraniotomia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revisio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evacuatio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haematomatis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,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plastica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durae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-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peroperačně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se pod tlakem prázdní hematom skrze dehiscenci v plastice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dury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;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durotomie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a evakuace tříštivého hematomu až na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ventrolaterální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část mozkového kmene, krvácení difuzní, bez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jednozančného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zdroje. Zavedena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Externí komorová drenáž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vpravo - pod tlakem čirý mok,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analgosedován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na UPV,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23.11. -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kontrolní CT mozku: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uspokojivý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poop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nález.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24.11. -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extubován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, ovšem v noci opětovně zhoršení klin. stavu po respirační a oběhové stránce,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OTI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, UPV, ICP hodnoty po celou dobu v mezích normy.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25.11. - kontrolní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CT mozku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: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stac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nález, kontrolní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CT plic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: regrese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bronchopneumonie,v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likvoru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ovšem výrazná negativita KEB (-900), G- tyčky, do terapie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Sefotak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3x3g;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pro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v.s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.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neuroinfekt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provedena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výměna EVD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- extrahována EVD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l.dx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a zavedena nová EVD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l.sin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BactiSeal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26.11. - kontrolní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CT mozku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s uspokojivým nález, poloha komor. katetru správná.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28.11-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weaning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UPV, komplikován febrilními stavy,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extubován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,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probírá se do GCS 11bb. Uzavřena EVD za monitorace ICP, večer však znovu otevřena pro nitrolební hypertenzi. V nočních hodinách progrese respirační insuficience, schvácený, tachykardie, nutná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reintubace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a napojení na UPV.</a:t>
            </a:r>
            <a:r>
              <a:rPr lang="pt-BR" sz="1600" u="sng">
                <a:solidFill>
                  <a:srgbClr val="000000"/>
                </a:solidFill>
                <a:latin typeface="Times New Roman"/>
              </a:rPr>
              <a:t> RTG S+P:</a:t>
            </a:r>
            <a:r>
              <a:rPr lang="pt-BR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i="1">
                <a:solidFill>
                  <a:srgbClr val="000000"/>
                </a:solidFill>
                <a:latin typeface="Times New Roman"/>
              </a:rPr>
              <a:t>Bez infiltrativních změn</a:t>
            </a:r>
            <a:r>
              <a:rPr lang="pt-BR" sz="16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29.11. - vzhledem k respirační insuficienci při afagii byla provedena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operační tracheostomie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Provedena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bronchoskopie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: oboustranně zahlenění místy dosti vazkým hlenem,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weaning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 UPV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1.12 - somnolentní, pasivní, neurologicky patrná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stac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perif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léze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n.VII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l.sin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., dysfagické potíže, lehká levostranná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hemiparéza</a:t>
            </a:r>
            <a:endParaRPr lang="cs-CZ" sz="1600">
              <a:solidFill>
                <a:srgbClr val="000000"/>
              </a:solidFill>
              <a:latin typeface="Times New Roman"/>
            </a:endParaRPr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- </a:t>
            </a:r>
            <a:r>
              <a:rPr lang="cs-CZ" sz="1600" u="sng">
                <a:solidFill>
                  <a:srgbClr val="000000"/>
                </a:solidFill>
                <a:latin typeface="Times New Roman"/>
              </a:rPr>
              <a:t>CT mozku kontrola: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Reziduální pooperační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pneumocefalus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V ZJL vlevo drobná pooperační dutina vyplněna tekutinou- uspokojivý nález,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extrakce EVD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2.-4.12. - klin. stav bez podstatných změn,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zánětl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markery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 v regresi, trvale 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intemit</a:t>
            </a:r>
            <a:r>
              <a:rPr lang="cs-CZ" sz="1600">
                <a:solidFill>
                  <a:srgbClr val="000000"/>
                </a:solidFill>
                <a:latin typeface="Times New Roman"/>
              </a:rPr>
              <a:t>. febrilní špičky, zkoušen pozvolný per os příjem, který ale pacient netoleruje. </a:t>
            </a:r>
            <a:endParaRPr/>
          </a:p>
          <a:p>
            <a:pPr>
              <a:defRPr/>
            </a:pPr>
            <a:r>
              <a:rPr lang="cs-CZ" sz="1600">
                <a:solidFill>
                  <a:srgbClr val="000000"/>
                </a:solidFill>
                <a:latin typeface="Times New Roman"/>
              </a:rPr>
              <a:t>6.12.- zajištěn </a:t>
            </a:r>
            <a:r>
              <a:rPr lang="cs-CZ" sz="1600" b="1">
                <a:solidFill>
                  <a:srgbClr val="000000"/>
                </a:solidFill>
                <a:latin typeface="Times New Roman"/>
              </a:rPr>
              <a:t>PEG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5008" y="2305981"/>
            <a:ext cx="5493101" cy="63659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68735" y="2305981"/>
            <a:ext cx="5738285" cy="63659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rcRect l="0" t="20016" r="0" b="20200"/>
          <a:stretch/>
        </p:blipFill>
        <p:spPr bwMode="auto">
          <a:xfrm>
            <a:off x="11474316" y="1229032"/>
            <a:ext cx="6813684" cy="9057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914400" y="379827"/>
            <a:ext cx="17086584" cy="1714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>
                <a:latin typeface="Times New Roman"/>
                <a:cs typeface="Times New Roman"/>
              </a:rPr>
              <a:t>Žena 1947, Dg: fr. </a:t>
            </a:r>
            <a:r>
              <a:rPr lang="cs-CZ" sz="3200">
                <a:latin typeface="Times New Roman"/>
                <a:cs typeface="Times New Roman"/>
              </a:rPr>
              <a:t>baze</a:t>
            </a:r>
            <a:r>
              <a:rPr lang="cs-CZ" sz="3200">
                <a:latin typeface="Times New Roman"/>
                <a:cs typeface="Times New Roman"/>
              </a:rPr>
              <a:t> </a:t>
            </a:r>
            <a:r>
              <a:rPr lang="cs-CZ" sz="3200">
                <a:latin typeface="Times New Roman"/>
                <a:cs typeface="Times New Roman"/>
              </a:rPr>
              <a:t>dentu</a:t>
            </a:r>
            <a:r>
              <a:rPr lang="cs-CZ" sz="3200">
                <a:latin typeface="Times New Roman"/>
                <a:cs typeface="Times New Roman"/>
              </a:rPr>
              <a:t> C2 s ventrální dislokací a frakturou istmu C2 vpravo (</a:t>
            </a:r>
            <a:r>
              <a:rPr lang="cs-CZ" sz="3200">
                <a:latin typeface="Times New Roman"/>
                <a:cs typeface="Times New Roman"/>
              </a:rPr>
              <a:t>atyp</a:t>
            </a:r>
            <a:r>
              <a:rPr lang="cs-CZ" sz="3200">
                <a:latin typeface="Times New Roman"/>
                <a:cs typeface="Times New Roman"/>
              </a:rPr>
              <a:t>. </a:t>
            </a:r>
            <a:r>
              <a:rPr lang="cs-CZ" sz="3200">
                <a:latin typeface="Times New Roman"/>
                <a:cs typeface="Times New Roman"/>
              </a:rPr>
              <a:t>Hangman</a:t>
            </a:r>
            <a:r>
              <a:rPr lang="cs-CZ" sz="3200">
                <a:latin typeface="Times New Roman"/>
                <a:cs typeface="Times New Roman"/>
              </a:rPr>
              <a:t>),  degenerativní změny C4/5/6.</a:t>
            </a:r>
            <a:br>
              <a:rPr lang="cs-CZ" sz="3200">
                <a:latin typeface="Times New Roman"/>
                <a:cs typeface="Times New Roman"/>
              </a:rPr>
            </a:br>
            <a:endParaRPr lang="cs-CZ" sz="3200">
              <a:latin typeface="Times New Roman"/>
              <a:cs typeface="Times New Roman"/>
            </a:endParaRPr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914400" y="1759124"/>
            <a:ext cx="92127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2400" b="1">
                <a:latin typeface="Times New Roman"/>
                <a:cs typeface="Times New Roman"/>
              </a:rPr>
              <a:t>NO</a:t>
            </a:r>
            <a:r>
              <a:rPr lang="cs-CZ" sz="2400">
                <a:latin typeface="Times New Roman"/>
                <a:cs typeface="Times New Roman"/>
              </a:rPr>
              <a:t>: upadla při sesednutí z kola, neurologicky </a:t>
            </a:r>
            <a:r>
              <a:rPr lang="cs-CZ" sz="2400">
                <a:latin typeface="Times New Roman"/>
                <a:cs typeface="Times New Roman"/>
              </a:rPr>
              <a:t>negat</a:t>
            </a:r>
            <a:r>
              <a:rPr lang="cs-CZ" sz="2400">
                <a:latin typeface="Times New Roman"/>
                <a:cs typeface="Times New Roman"/>
              </a:rPr>
              <a:t>,</a:t>
            </a:r>
            <a:endParaRPr/>
          </a:p>
          <a:p>
            <a:pPr>
              <a:defRPr/>
            </a:pPr>
            <a:r>
              <a:rPr lang="cs-CZ" sz="2400">
                <a:latin typeface="Times New Roman"/>
                <a:cs typeface="Times New Roman"/>
              </a:rPr>
              <a:t>31.3- OPERACE: </a:t>
            </a:r>
            <a:r>
              <a:rPr lang="cs-CZ" sz="2400">
                <a:latin typeface="Times New Roman"/>
                <a:cs typeface="Times New Roman"/>
              </a:rPr>
              <a:t>fixatio</a:t>
            </a:r>
            <a:r>
              <a:rPr lang="cs-CZ" sz="2400">
                <a:latin typeface="Times New Roman"/>
                <a:cs typeface="Times New Roman"/>
              </a:rPr>
              <a:t> </a:t>
            </a:r>
            <a:r>
              <a:rPr lang="cs-CZ" sz="2400">
                <a:latin typeface="Times New Roman"/>
                <a:cs typeface="Times New Roman"/>
              </a:rPr>
              <a:t>anterior</a:t>
            </a:r>
            <a:r>
              <a:rPr lang="cs-CZ" sz="2400">
                <a:latin typeface="Times New Roman"/>
                <a:cs typeface="Times New Roman"/>
              </a:rPr>
              <a:t> </a:t>
            </a:r>
            <a:r>
              <a:rPr lang="cs-CZ" sz="2400">
                <a:latin typeface="Times New Roman"/>
                <a:cs typeface="Times New Roman"/>
              </a:rPr>
              <a:t>dens-baseos</a:t>
            </a:r>
            <a:r>
              <a:rPr lang="cs-CZ" sz="2400">
                <a:latin typeface="Times New Roman"/>
                <a:cs typeface="Times New Roman"/>
              </a:rPr>
              <a:t> C2-C3, </a:t>
            </a:r>
            <a:r>
              <a:rPr lang="cs-CZ" sz="2400">
                <a:latin typeface="Times New Roman"/>
                <a:cs typeface="Times New Roman"/>
              </a:rPr>
              <a:t>discectomia</a:t>
            </a:r>
            <a:r>
              <a:rPr lang="cs-CZ" sz="2400">
                <a:latin typeface="Times New Roman"/>
                <a:cs typeface="Times New Roman"/>
              </a:rPr>
              <a:t> C2/3. </a:t>
            </a:r>
            <a:endParaRPr/>
          </a:p>
          <a:p>
            <a:pPr>
              <a:defRPr/>
            </a:pPr>
            <a:r>
              <a:rPr lang="cs-CZ" sz="2400">
                <a:latin typeface="Times New Roman"/>
                <a:cs typeface="Times New Roman"/>
              </a:rPr>
              <a:t>- po operaci odynofagie a dysfagie, </a:t>
            </a:r>
            <a:r>
              <a:rPr lang="cs-CZ" sz="2400">
                <a:latin typeface="Times New Roman"/>
                <a:cs typeface="Times New Roman"/>
              </a:rPr>
              <a:t>anxieta</a:t>
            </a:r>
            <a:endParaRPr lang="cs-CZ" sz="2400">
              <a:latin typeface="Times New Roman"/>
              <a:cs typeface="Times New Roman"/>
            </a:endParaRPr>
          </a:p>
          <a:p>
            <a:pPr>
              <a:defRPr/>
            </a:pP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49454" y="2983260"/>
            <a:ext cx="6556236" cy="71624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20757" y="2983260"/>
            <a:ext cx="6171404" cy="7162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6143604" y="428592"/>
            <a:ext cx="5829300" cy="10287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4000">
                <a:latin typeface="Times New Roman"/>
                <a:cs typeface="Times New Roman"/>
              </a:rPr>
              <a:t>Fr.</a:t>
            </a:r>
            <a:r>
              <a:rPr lang="cs-CZ" sz="4000">
                <a:latin typeface="Times New Roman"/>
                <a:cs typeface="Times New Roman"/>
              </a:rPr>
              <a:t>baseos</a:t>
            </a:r>
            <a:r>
              <a:rPr lang="cs-CZ" sz="4000">
                <a:latin typeface="Times New Roman"/>
                <a:cs typeface="Times New Roman"/>
              </a:rPr>
              <a:t> </a:t>
            </a:r>
            <a:r>
              <a:rPr lang="cs-CZ" sz="4000">
                <a:latin typeface="Times New Roman"/>
                <a:cs typeface="Times New Roman"/>
              </a:rPr>
              <a:t>cranii</a:t>
            </a:r>
            <a:endParaRPr lang="cs-CZ" sz="4000">
              <a:latin typeface="Times New Roman"/>
              <a:cs typeface="Times New Roman"/>
            </a:endParaRPr>
          </a:p>
        </p:txBody>
      </p:sp>
      <p:pic>
        <p:nvPicPr>
          <p:cNvPr id="71683" name="Picture 5" descr="D:\+++DOKUMENTY+++\Moje články a přednášky\Edém mozku- přednáška\sonda v mozku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929313" y="2250283"/>
            <a:ext cx="5957888" cy="7517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/>
          <p:cNvSpPr>
            <a:spLocks noGrp="1"/>
          </p:cNvSpPr>
          <p:nvPr>
            <p:ph type="pic" sz="quarter" idx="13"/>
          </p:nvPr>
        </p:nvSpPr>
        <p:spPr bwMode="auto"/>
      </p:sp>
      <p:sp>
        <p:nvSpPr>
          <p:cNvPr id="3" name="TextovéPole 2"/>
          <p:cNvSpPr txBox="1"/>
          <p:nvPr/>
        </p:nvSpPr>
        <p:spPr bwMode="auto">
          <a:xfrm>
            <a:off x="2231232" y="2407196"/>
            <a:ext cx="1296144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4000">
                <a:latin typeface="Times New Roman"/>
                <a:cs typeface="Times New Roman"/>
              </a:rPr>
              <a:t>„Lékaři předepisují léky, o nichž toho málo vědí </a:t>
            </a:r>
            <a:endParaRPr/>
          </a:p>
          <a:p>
            <a:pPr>
              <a:defRPr/>
            </a:pPr>
            <a:r>
              <a:rPr lang="cs-CZ" sz="4000">
                <a:latin typeface="Times New Roman"/>
                <a:cs typeface="Times New Roman"/>
              </a:rPr>
              <a:t> proti nemocem, o nichž vědí ještě míň</a:t>
            </a:r>
            <a:endParaRPr/>
          </a:p>
          <a:p>
            <a:pPr>
              <a:defRPr/>
            </a:pPr>
            <a:r>
              <a:rPr lang="cs-CZ" sz="4000">
                <a:latin typeface="Times New Roman"/>
                <a:cs typeface="Times New Roman"/>
              </a:rPr>
              <a:t> lidem, o kterých nevědí vůbec nic.“</a:t>
            </a:r>
            <a:endParaRPr/>
          </a:p>
          <a:p>
            <a:pPr>
              <a:defRPr/>
            </a:pPr>
            <a:endParaRPr lang="cs-CZ" sz="4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4000">
                <a:latin typeface="Times New Roman"/>
                <a:cs typeface="Times New Roman"/>
              </a:rPr>
              <a:t>							</a:t>
            </a:r>
            <a:r>
              <a:rPr lang="cs-CZ" sz="4000">
                <a:latin typeface="Times New Roman"/>
                <a:cs typeface="Times New Roman"/>
              </a:rPr>
              <a:t>Voltaire</a:t>
            </a:r>
            <a:br>
              <a:rPr lang="cs-CZ"/>
            </a:br>
            <a:endParaRPr lang="cs-CZ"/>
          </a:p>
        </p:txBody>
      </p:sp>
      <p:sp>
        <p:nvSpPr>
          <p:cNvPr id="4" name="Obdélník 3"/>
          <p:cNvSpPr/>
          <p:nvPr/>
        </p:nvSpPr>
        <p:spPr bwMode="auto">
          <a:xfrm>
            <a:off x="7415808" y="8239844"/>
            <a:ext cx="11037123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81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latin typeface="Times New Roman"/>
              </a:rPr>
              <a:t>Děkuji za pozornost…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Mozek</a:t>
            </a:r>
            <a:endParaRPr/>
          </a:p>
        </p:txBody>
      </p:sp>
      <p:sp>
        <p:nvSpPr>
          <p:cNvPr id="3" name="Obdélník 2"/>
          <p:cNvSpPr/>
          <p:nvPr/>
        </p:nvSpPr>
        <p:spPr bwMode="auto">
          <a:xfrm>
            <a:off x="936904" y="3199284"/>
            <a:ext cx="13607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cs-CZ">
                <a:solidFill>
                  <a:srgbClr val="222222"/>
                </a:solidFill>
                <a:latin typeface="Merriweather"/>
              </a:rPr>
              <a:t>2–3 % celkové tělesné hmotnosti</a:t>
            </a:r>
            <a:endParaRPr/>
          </a:p>
          <a:p>
            <a:pPr marL="457200" indent="-457200">
              <a:buFontTx/>
              <a:buChar char="-"/>
              <a:defRPr/>
            </a:pPr>
            <a:r>
              <a:rPr lang="cs-CZ">
                <a:solidFill>
                  <a:srgbClr val="222222"/>
                </a:solidFill>
                <a:latin typeface="Merriweather"/>
              </a:rPr>
              <a:t>spotřebuje 20 % kyslíku a 25 % glukózy</a:t>
            </a:r>
            <a:endParaRPr/>
          </a:p>
          <a:p>
            <a:pPr marL="457200" indent="-457200">
              <a:buFontTx/>
              <a:buChar char="-"/>
              <a:defRPr/>
            </a:pPr>
            <a:r>
              <a:rPr lang="cs-CZ">
                <a:solidFill>
                  <a:srgbClr val="222222"/>
                </a:solidFill>
                <a:latin typeface="Merriweather"/>
              </a:rPr>
              <a:t>Glukóza je preferovaným zdrojem </a:t>
            </a:r>
            <a:endParaRPr/>
          </a:p>
          <a:p>
            <a:pPr marL="457200" indent="-457200">
              <a:buFontTx/>
              <a:buChar char="-"/>
              <a:defRPr/>
            </a:pPr>
            <a:r>
              <a:rPr lang="cs-CZ">
                <a:solidFill>
                  <a:srgbClr val="222222"/>
                </a:solidFill>
                <a:latin typeface="Merriweather"/>
              </a:rPr>
              <a:t>Alternativně metabolizuje ketolátky, laktát, glycerol, aminokyseliny</a:t>
            </a:r>
            <a:endParaRPr/>
          </a:p>
          <a:p>
            <a:pPr marL="457200" indent="-457200">
              <a:buFontTx/>
              <a:buChar char="-"/>
              <a:defRPr/>
            </a:pPr>
            <a:endParaRPr lang="cs-CZ">
              <a:solidFill>
                <a:srgbClr val="222222"/>
              </a:solidFill>
              <a:latin typeface="Merriweather"/>
            </a:endParaRPr>
          </a:p>
          <a:p>
            <a:pPr marL="457200" indent="-457200">
              <a:buFontTx/>
              <a:buChar char="-"/>
              <a:defRPr/>
            </a:pPr>
            <a:r>
              <a:rPr lang="cs-CZ">
                <a:solidFill>
                  <a:srgbClr val="222222"/>
                </a:solidFill>
                <a:latin typeface="Merriweather"/>
              </a:rPr>
              <a:t>Cílem </a:t>
            </a:r>
            <a:r>
              <a:rPr lang="cs-CZ">
                <a:solidFill>
                  <a:srgbClr val="222222"/>
                </a:solidFill>
                <a:latin typeface="Merriweather"/>
              </a:rPr>
              <a:t>neurointenzivní</a:t>
            </a:r>
            <a:r>
              <a:rPr lang="cs-CZ">
                <a:solidFill>
                  <a:srgbClr val="222222"/>
                </a:solidFill>
                <a:latin typeface="Merriweather"/>
              </a:rPr>
              <a:t> péče je </a:t>
            </a:r>
            <a:r>
              <a:rPr lang="cs-CZ">
                <a:solidFill>
                  <a:srgbClr val="FF0000"/>
                </a:solidFill>
                <a:latin typeface="Merriweather"/>
              </a:rPr>
              <a:t>zajistit pro mozek dostatek kyslíku </a:t>
            </a:r>
            <a:r>
              <a:rPr lang="cs-CZ">
                <a:latin typeface="Merriweather"/>
              </a:rPr>
              <a:t>a energetických zdrojů</a:t>
            </a: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935088" y="462980"/>
            <a:ext cx="5455508" cy="1143000"/>
          </a:xfrm>
        </p:spPr>
        <p:txBody>
          <a:bodyPr>
            <a:normAutofit/>
          </a:bodyPr>
          <a:lstStyle/>
          <a:p>
            <a:pPr marL="82296">
              <a:defRPr/>
            </a:pPr>
            <a:r>
              <a:rPr lang="cs-CZ">
                <a:solidFill>
                  <a:schemeClr val="accent6"/>
                </a:solidFill>
                <a:latin typeface="Times New Roman"/>
                <a:cs typeface="Times New Roman"/>
              </a:rPr>
              <a:t>NCH-JIP péče</a:t>
            </a:r>
            <a:endParaRPr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51112" y="2911252"/>
            <a:ext cx="14977664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 b="1">
                <a:solidFill>
                  <a:srgbClr val="000099"/>
                </a:solidFill>
                <a:latin typeface="Comic Sans MS"/>
              </a:defRPr>
            </a:lvl1pPr>
            <a:lvl2pPr marL="742950" indent="-285750">
              <a:defRPr sz="1600" b="1">
                <a:solidFill>
                  <a:srgbClr val="000099"/>
                </a:solidFill>
                <a:latin typeface="Comic Sans MS"/>
              </a:defRPr>
            </a:lvl2pPr>
            <a:lvl3pPr marL="1143000" indent="-228600">
              <a:defRPr sz="1600" b="1">
                <a:solidFill>
                  <a:srgbClr val="000099"/>
                </a:solidFill>
                <a:latin typeface="Comic Sans MS"/>
              </a:defRPr>
            </a:lvl3pPr>
            <a:lvl4pPr marL="1600200" indent="-228600">
              <a:defRPr sz="1600" b="1">
                <a:solidFill>
                  <a:srgbClr val="000099"/>
                </a:solidFill>
                <a:latin typeface="Comic Sans MS"/>
              </a:defRPr>
            </a:lvl4pPr>
            <a:lvl5pPr marL="2057400" indent="-228600">
              <a:defRPr sz="1600" b="1">
                <a:solidFill>
                  <a:srgbClr val="000099"/>
                </a:solidFill>
                <a:latin typeface="Comic Sans MS"/>
              </a:defRPr>
            </a:lvl5pPr>
            <a:lvl6pPr marL="2514600" indent="-22860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99"/>
                </a:solidFill>
                <a:latin typeface="Comic Sans MS"/>
              </a:defRPr>
            </a:lvl6pPr>
            <a:lvl7pPr marL="2971800" indent="-22860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99"/>
                </a:solidFill>
                <a:latin typeface="Comic Sans MS"/>
              </a:defRPr>
            </a:lvl7pPr>
            <a:lvl8pPr marL="3429000" indent="-22860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99"/>
                </a:solidFill>
                <a:latin typeface="Comic Sans MS"/>
              </a:defRPr>
            </a:lvl8pPr>
            <a:lvl9pPr marL="3886200" indent="-22860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99"/>
                </a:solidFill>
                <a:latin typeface="Comic Sans MS"/>
              </a:defRPr>
            </a:lvl9pPr>
          </a:lstStyle>
          <a:p>
            <a:pPr algn="l">
              <a:buFontTx/>
              <a:buChar char="-"/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Minimální monitoring: 	- EKG,SpO2, IBP, TT;  EtCO2 u ventilovaných </a:t>
            </a:r>
            <a:endParaRPr/>
          </a:p>
          <a:p>
            <a:pPr algn="l">
              <a:buFontTx/>
              <a:buChar char="-"/>
              <a:defRPr/>
            </a:pPr>
            <a:endParaRPr lang="cs-CZ" sz="30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- Vyšší monitoring:	- ICP, ptiO2, CMD (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mikrodialýza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),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pupilometrie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?</a:t>
            </a:r>
            <a:endParaRPr lang="cs-CZ" sz="3000" b="0" baseline="-25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cs-CZ" sz="30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Tx/>
              <a:buChar char="-"/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Ventilace: 		- udržovat SpO2 &gt; 92% , EtCO</a:t>
            </a:r>
            <a:r>
              <a:rPr lang="cs-CZ" sz="3000" b="0" baseline="-25000">
                <a:solidFill>
                  <a:schemeClr val="tx1"/>
                </a:solidFill>
                <a:latin typeface="Times New Roman"/>
                <a:cs typeface="Times New Roman"/>
              </a:rPr>
              <a:t>2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: 4.0-5.6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kPa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 algn="l">
              <a:buFontTx/>
              <a:buChar char="-"/>
              <a:defRPr/>
            </a:pPr>
            <a:endParaRPr lang="cs-CZ" sz="30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Tx/>
              <a:buChar char="-"/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Oběh: 			-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sys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&gt; 120, MAP &gt; 85-90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mmHg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normovolemie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 algn="l">
              <a:defRPr/>
            </a:pPr>
            <a:endParaRPr lang="cs-CZ" sz="30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Tx/>
              <a:buChar char="-"/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Management ICP :	-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analgosedace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antiedematika</a:t>
            </a:r>
            <a:endParaRPr lang="cs-CZ" sz="30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Tx/>
              <a:buChar char="-"/>
              <a:defRPr/>
            </a:pPr>
            <a:endParaRPr lang="cs-CZ" sz="30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Tx/>
              <a:buChar char="-"/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 Výživa:		- vstupně zhodnotit nutriční riziko</a:t>
            </a:r>
            <a:endParaRPr/>
          </a:p>
          <a:p>
            <a:pPr marL="1371600" lvl="3" indent="0"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		- preferenčně enterální</a:t>
            </a:r>
            <a:endParaRPr/>
          </a:p>
          <a:p>
            <a:pPr algn="l">
              <a:defRPr/>
            </a:pPr>
            <a:r>
              <a:rPr lang="cs-CZ" sz="3000" b="0">
                <a:solidFill>
                  <a:schemeClr val="tx1"/>
                </a:solidFill>
                <a:latin typeface="Times New Roman"/>
                <a:cs typeface="Times New Roman"/>
              </a:rPr>
              <a:t>			- parenterálně individuálně od 3-5 dne s postupným navyšováním</a:t>
            </a:r>
            <a:endParaRPr/>
          </a:p>
          <a:p>
            <a:pPr algn="l">
              <a:defRPr/>
            </a:pPr>
            <a:endParaRPr lang="cs-CZ" sz="3000" b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 bwMode="auto">
          <a:xfrm>
            <a:off x="2159224" y="823020"/>
            <a:ext cx="13716000" cy="8156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5400">
                <a:solidFill>
                  <a:schemeClr val="accent6"/>
                </a:solidFill>
                <a:latin typeface="Times New Roman"/>
                <a:cs typeface="Times New Roman"/>
              </a:rPr>
              <a:t>Monitorace</a:t>
            </a:r>
            <a:endParaRPr lang="cs-CZ" sz="540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cs-CZ" sz="4200" u="sng">
              <a:latin typeface="Times New Roman"/>
              <a:cs typeface="Times New Roman"/>
            </a:endParaRPr>
          </a:p>
          <a:p>
            <a:pPr algn="l">
              <a:defRPr/>
            </a:pPr>
            <a:endParaRPr lang="cs-CZ" sz="2800" u="sng">
              <a:latin typeface="Times New Roman"/>
              <a:cs typeface="Times New Roman"/>
            </a:endParaRPr>
          </a:p>
          <a:p>
            <a:pPr>
              <a:buFontTx/>
              <a:buChar char="-"/>
              <a:defRPr/>
            </a:pPr>
            <a:r>
              <a:rPr lang="cs-CZ" sz="2800" u="sng">
                <a:latin typeface="Times New Roman"/>
                <a:cs typeface="Times New Roman"/>
              </a:rPr>
              <a:t> Cíl</a:t>
            </a:r>
            <a:r>
              <a:rPr lang="cs-CZ" sz="2800">
                <a:latin typeface="Times New Roman"/>
                <a:cs typeface="Times New Roman"/>
              </a:rPr>
              <a:t>: minimalizovat sekundární mozkové poškození, které vzniká hypoxií mozku při nerovnováze mezi spotřebou a dodávkou O2 </a:t>
            </a:r>
            <a:endParaRPr/>
          </a:p>
          <a:p>
            <a:pPr>
              <a:defRPr/>
            </a:pPr>
            <a:endParaRPr lang="cs-CZ" sz="2800">
              <a:latin typeface="Times New Roman"/>
              <a:cs typeface="Times New Roman"/>
            </a:endParaRPr>
          </a:p>
          <a:p>
            <a:pPr>
              <a:buFontTx/>
              <a:buChar char="-"/>
              <a:defRPr/>
            </a:pPr>
            <a:r>
              <a:rPr lang="cs-CZ" sz="2800">
                <a:latin typeface="Times New Roman"/>
                <a:cs typeface="Times New Roman"/>
              </a:rPr>
              <a:t> </a:t>
            </a:r>
            <a:r>
              <a:rPr lang="cs-CZ" sz="2800" u="sng">
                <a:latin typeface="Times New Roman"/>
                <a:cs typeface="Times New Roman"/>
              </a:rPr>
              <a:t>Ideál</a:t>
            </a:r>
            <a:r>
              <a:rPr lang="cs-CZ" sz="2800">
                <a:latin typeface="Times New Roman"/>
                <a:cs typeface="Times New Roman"/>
              </a:rPr>
              <a:t>: monitorace mozkové </a:t>
            </a:r>
            <a:r>
              <a:rPr lang="cs-CZ" sz="2800">
                <a:latin typeface="Times New Roman"/>
                <a:cs typeface="Times New Roman"/>
              </a:rPr>
              <a:t>oxygenace</a:t>
            </a:r>
            <a:r>
              <a:rPr lang="cs-CZ" sz="2800">
                <a:latin typeface="Times New Roman"/>
                <a:cs typeface="Times New Roman"/>
              </a:rPr>
              <a:t>, která zachytí hrozící hypoxii mozku a umožní včas terapeuticky zasáhnout</a:t>
            </a:r>
            <a:endParaRPr/>
          </a:p>
          <a:p>
            <a:pPr marL="685800" indent="-685800">
              <a:buFontTx/>
              <a:buChar char="-"/>
              <a:defRPr/>
            </a:pPr>
            <a:endParaRPr lang="cs-CZ" sz="280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  <a:defRPr/>
            </a:pPr>
            <a:r>
              <a:rPr lang="cs-CZ" sz="2800">
                <a:latin typeface="Times New Roman"/>
                <a:cs typeface="Times New Roman"/>
              </a:rPr>
              <a:t> </a:t>
            </a:r>
            <a:r>
              <a:rPr lang="cs-CZ" sz="2800" u="sng">
                <a:latin typeface="Times New Roman"/>
                <a:cs typeface="Times New Roman"/>
              </a:rPr>
              <a:t>Individualizace</a:t>
            </a:r>
            <a:r>
              <a:rPr lang="cs-CZ" sz="2800">
                <a:latin typeface="Times New Roman"/>
                <a:cs typeface="Times New Roman"/>
              </a:rPr>
              <a:t>: </a:t>
            </a:r>
            <a:endParaRPr/>
          </a:p>
          <a:p>
            <a:pPr>
              <a:buFontTx/>
              <a:buChar char="-"/>
              <a:defRPr/>
            </a:pPr>
            <a:r>
              <a:rPr lang="cs-CZ" sz="2800">
                <a:latin typeface="Times New Roman"/>
                <a:cs typeface="Times New Roman"/>
              </a:rPr>
              <a:t> Stav pacienta =&gt; nejracionálnější postup monitorace</a:t>
            </a:r>
            <a:endParaRPr/>
          </a:p>
          <a:p>
            <a:pPr>
              <a:buFontTx/>
              <a:buChar char="-"/>
              <a:defRPr/>
            </a:pPr>
            <a:endParaRPr lang="cs-CZ" sz="2800">
              <a:latin typeface="Times New Roman"/>
              <a:cs typeface="Times New Roman"/>
            </a:endParaRPr>
          </a:p>
          <a:p>
            <a:pPr>
              <a:buFontTx/>
              <a:buChar char="-"/>
              <a:defRPr/>
            </a:pPr>
            <a:r>
              <a:rPr lang="cs-CZ" sz="2800">
                <a:latin typeface="Times New Roman"/>
                <a:cs typeface="Times New Roman"/>
              </a:rPr>
              <a:t> Vyšší monitoring (ptiO2, ICP, CMD) zpravidla vyžaduje </a:t>
            </a:r>
            <a:r>
              <a:rPr lang="cs-CZ" sz="2800">
                <a:latin typeface="Times New Roman"/>
                <a:cs typeface="Times New Roman"/>
              </a:rPr>
              <a:t>analgosedaci</a:t>
            </a:r>
            <a:r>
              <a:rPr lang="cs-CZ" sz="2800">
                <a:latin typeface="Times New Roman"/>
                <a:cs typeface="Times New Roman"/>
              </a:rPr>
              <a:t>/UPV (oběhová stabilita, problematika nutrice, riziko VAP…)</a:t>
            </a:r>
            <a:endParaRPr/>
          </a:p>
          <a:p>
            <a:pPr>
              <a:defRPr/>
            </a:pPr>
            <a:endParaRPr lang="cs-CZ" sz="2800">
              <a:latin typeface="Times New Roman"/>
              <a:cs typeface="Times New Roman"/>
            </a:endParaRPr>
          </a:p>
          <a:p>
            <a:pPr>
              <a:buFontTx/>
              <a:buChar char="-"/>
              <a:defRPr/>
            </a:pPr>
            <a:r>
              <a:rPr lang="cs-CZ" sz="2800">
                <a:latin typeface="Times New Roman"/>
                <a:cs typeface="Times New Roman"/>
              </a:rPr>
              <a:t> Nejlepší monitorace funkce mozku je sledování stavu vědomí</a:t>
            </a:r>
            <a:endParaRPr/>
          </a:p>
          <a:p>
            <a:pPr marL="685800" indent="-685800">
              <a:buFontTx/>
              <a:buChar char="-"/>
              <a:defRPr/>
            </a:pPr>
            <a:endParaRPr lang="cs-CZ" sz="360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Zhodnocení nutričního rizika</a:t>
            </a:r>
            <a:endParaRPr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85750" indent="-285750">
              <a:buFontTx/>
              <a:buChar char="-"/>
              <a:defRPr/>
            </a:pPr>
            <a:r>
              <a:rPr lang="cs-CZ" sz="2400">
                <a:latin typeface="Times New Roman"/>
                <a:cs typeface="Times New Roman"/>
              </a:rPr>
              <a:t>Vstupně nutriční stav, konstituce…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400">
                <a:latin typeface="Times New Roman"/>
                <a:cs typeface="Times New Roman"/>
              </a:rPr>
              <a:t>Dysfagie (provedení FEES), parézy, kognitivní deficit, předchozí CMP …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400">
                <a:latin typeface="Times New Roman"/>
                <a:cs typeface="Times New Roman"/>
              </a:rPr>
              <a:t>Otoky, diabetes, návykové látky, komorbidity …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400">
                <a:latin typeface="Times New Roman"/>
                <a:cs typeface="Times New Roman"/>
              </a:rPr>
              <a:t>Stav GIT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cs-CZ" sz="2400">
                <a:latin typeface="Times New Roman"/>
                <a:cs typeface="Times New Roman"/>
              </a:rPr>
              <a:t>LAB: 	- CB, albumin, </a:t>
            </a:r>
            <a:r>
              <a:rPr lang="cs-CZ" sz="2400">
                <a:latin typeface="Times New Roman"/>
                <a:cs typeface="Times New Roman"/>
              </a:rPr>
              <a:t>prealbumin</a:t>
            </a:r>
            <a:r>
              <a:rPr lang="cs-CZ" sz="2400">
                <a:latin typeface="Times New Roman"/>
                <a:cs typeface="Times New Roman"/>
              </a:rPr>
              <a:t> ?</a:t>
            </a:r>
            <a:endParaRPr/>
          </a:p>
          <a:p>
            <a:pPr>
              <a:defRPr/>
            </a:pPr>
            <a:r>
              <a:rPr lang="cs-CZ" sz="2400">
                <a:latin typeface="Times New Roman"/>
                <a:cs typeface="Times New Roman"/>
              </a:rPr>
              <a:t>	- Komplexní pohled: </a:t>
            </a:r>
            <a:r>
              <a:rPr lang="cs-CZ" sz="2400">
                <a:latin typeface="Times New Roman"/>
                <a:cs typeface="Times New Roman"/>
              </a:rPr>
              <a:t>mineralogram</a:t>
            </a:r>
            <a:r>
              <a:rPr lang="cs-CZ" sz="2400">
                <a:latin typeface="Times New Roman"/>
                <a:cs typeface="Times New Roman"/>
              </a:rPr>
              <a:t>, renální a </a:t>
            </a:r>
            <a:r>
              <a:rPr lang="cs-CZ" sz="2400">
                <a:latin typeface="Times New Roman"/>
                <a:cs typeface="Times New Roman"/>
              </a:rPr>
              <a:t>hepatální</a:t>
            </a:r>
            <a:r>
              <a:rPr lang="cs-CZ" sz="2400">
                <a:latin typeface="Times New Roman"/>
                <a:cs typeface="Times New Roman"/>
              </a:rPr>
              <a:t> </a:t>
            </a:r>
            <a:r>
              <a:rPr lang="cs-CZ" sz="2400">
                <a:latin typeface="Times New Roman"/>
                <a:cs typeface="Times New Roman"/>
              </a:rPr>
              <a:t>markery</a:t>
            </a:r>
            <a:r>
              <a:rPr lang="cs-CZ" sz="2400">
                <a:latin typeface="Times New Roman"/>
                <a:cs typeface="Times New Roman"/>
              </a:rPr>
              <a:t>, CRP, ketony </a:t>
            </a:r>
            <a:r>
              <a:rPr lang="cs-CZ" sz="1600">
                <a:latin typeface="Times New Roman"/>
                <a:cs typeface="Times New Roman"/>
              </a:rPr>
              <a:t>(aceton, </a:t>
            </a:r>
            <a:r>
              <a:rPr lang="cs-CZ" sz="1600">
                <a:latin typeface="Times New Roman"/>
                <a:cs typeface="Times New Roman"/>
              </a:rPr>
              <a:t>acetoacetát</a:t>
            </a:r>
            <a:r>
              <a:rPr lang="cs-CZ" sz="1600">
                <a:latin typeface="Times New Roman"/>
                <a:cs typeface="Times New Roman"/>
              </a:rPr>
              <a:t>, beta-</a:t>
            </a:r>
            <a:r>
              <a:rPr lang="cs-CZ" sz="1600">
                <a:latin typeface="Times New Roman"/>
                <a:cs typeface="Times New Roman"/>
              </a:rPr>
              <a:t>hydroxybutyrát</a:t>
            </a:r>
            <a:r>
              <a:rPr lang="cs-CZ" sz="1600">
                <a:latin typeface="Times New Roman"/>
                <a:cs typeface="Times New Roman"/>
              </a:rPr>
              <a:t>) </a:t>
            </a:r>
            <a:endParaRPr/>
          </a:p>
        </p:txBody>
      </p:sp>
      <p:pic>
        <p:nvPicPr>
          <p:cNvPr id="71802618" name="Obráze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820030" y="5633357"/>
            <a:ext cx="3204540" cy="4520781"/>
          </a:xfrm>
          <a:prstGeom prst="rect">
            <a:avLst/>
          </a:prstGeom>
        </p:spPr>
      </p:pic>
      <p:pic>
        <p:nvPicPr>
          <p:cNvPr id="944505039" name="Zástupný symbol pro obsah 4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 flipH="0" flipV="0">
            <a:off x="11024571" y="5318993"/>
            <a:ext cx="3392056" cy="4835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NCH nutriční specifika</a:t>
            </a:r>
            <a:endParaRPr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914400" y="2217452"/>
            <a:ext cx="16459200" cy="7966607"/>
          </a:xfrm>
        </p:spPr>
        <p:txBody>
          <a:bodyPr/>
          <a:lstStyle/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Meningismus- nauzea/ zvracení, nechutenství. 	* Vyšší </a:t>
            </a:r>
            <a:r>
              <a:rPr lang="cs-CZ" sz="2000">
                <a:latin typeface="Times New Roman"/>
                <a:cs typeface="Times New Roman"/>
              </a:rPr>
              <a:t>epileptogenní</a:t>
            </a:r>
            <a:r>
              <a:rPr lang="cs-CZ" sz="2000">
                <a:latin typeface="Times New Roman"/>
                <a:cs typeface="Times New Roman"/>
              </a:rPr>
              <a:t> potenciál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Často nutná hlubší </a:t>
            </a:r>
            <a:r>
              <a:rPr lang="cs-CZ" sz="2000">
                <a:latin typeface="Times New Roman"/>
                <a:cs typeface="Times New Roman"/>
              </a:rPr>
              <a:t>analgosedace</a:t>
            </a:r>
            <a:r>
              <a:rPr lang="cs-CZ" sz="2000">
                <a:latin typeface="Times New Roman"/>
                <a:cs typeface="Times New Roman"/>
              </a:rPr>
              <a:t>.		* U lézí CNS vyšší riziko </a:t>
            </a:r>
            <a:r>
              <a:rPr lang="cs-CZ" sz="2000">
                <a:latin typeface="Times New Roman"/>
                <a:cs typeface="Times New Roman"/>
              </a:rPr>
              <a:t>dysmotility</a:t>
            </a:r>
            <a:r>
              <a:rPr lang="cs-CZ" sz="2000">
                <a:latin typeface="Times New Roman"/>
                <a:cs typeface="Times New Roman"/>
              </a:rPr>
              <a:t> GIT</a:t>
            </a:r>
            <a:endParaRPr/>
          </a:p>
          <a:p>
            <a:pPr>
              <a:defRPr/>
            </a:pP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</a:t>
            </a:r>
            <a:r>
              <a:rPr lang="cs-CZ" sz="2000">
                <a:latin typeface="Times New Roman"/>
                <a:cs typeface="Times New Roman"/>
              </a:rPr>
              <a:t>Kraniotraumata</a:t>
            </a: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-    porucha vědomí s poruchou příjmu potravy</a:t>
            </a:r>
            <a:endParaRPr/>
          </a:p>
          <a:p>
            <a:pPr marL="342900" indent="-34290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Často </a:t>
            </a:r>
            <a:r>
              <a:rPr lang="cs-CZ" sz="2000">
                <a:latin typeface="Times New Roman"/>
                <a:cs typeface="Times New Roman"/>
              </a:rPr>
              <a:t>anamn.chron.ethylismus</a:t>
            </a:r>
            <a:endParaRPr lang="cs-CZ" sz="2000"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Zlomeniny </a:t>
            </a:r>
            <a:r>
              <a:rPr lang="cs-CZ" sz="2000">
                <a:latin typeface="Times New Roman"/>
                <a:cs typeface="Times New Roman"/>
              </a:rPr>
              <a:t>baze</a:t>
            </a:r>
            <a:r>
              <a:rPr lang="cs-CZ" sz="2000">
                <a:latin typeface="Times New Roman"/>
                <a:cs typeface="Times New Roman"/>
              </a:rPr>
              <a:t> lební a </a:t>
            </a:r>
            <a:r>
              <a:rPr lang="cs-CZ" sz="2000">
                <a:latin typeface="Times New Roman"/>
                <a:cs typeface="Times New Roman"/>
              </a:rPr>
              <a:t>kraniofaciání</a:t>
            </a:r>
            <a:r>
              <a:rPr lang="cs-CZ" sz="2000">
                <a:latin typeface="Times New Roman"/>
                <a:cs typeface="Times New Roman"/>
              </a:rPr>
              <a:t> fr. (riziko NGS)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</a:t>
            </a:r>
            <a:r>
              <a:rPr lang="cs-CZ" sz="2000">
                <a:latin typeface="Times New Roman"/>
                <a:cs typeface="Times New Roman"/>
              </a:rPr>
              <a:t>Hemorrgaie</a:t>
            </a:r>
            <a:endParaRPr lang="cs-CZ" sz="2000"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porucha vědomí s poruchou příjmu potravy</a:t>
            </a:r>
            <a:endParaRPr/>
          </a:p>
          <a:p>
            <a:pPr marL="342900" indent="-34290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SAH- minerální </a:t>
            </a:r>
            <a:r>
              <a:rPr lang="cs-CZ" sz="2000">
                <a:latin typeface="Times New Roman"/>
                <a:cs typeface="Times New Roman"/>
              </a:rPr>
              <a:t>dysbalance</a:t>
            </a:r>
            <a:endParaRPr lang="cs-CZ" sz="2000">
              <a:latin typeface="Times New Roman"/>
              <a:cs typeface="Times New Roman"/>
            </a:endParaRPr>
          </a:p>
          <a:p>
            <a:pPr marL="971550" lvl="1" indent="-285750">
              <a:buFontTx/>
              <a:buChar char="-"/>
              <a:defRPr/>
            </a:pP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Tumory</a:t>
            </a:r>
            <a:endParaRPr/>
          </a:p>
          <a:p>
            <a:pPr marL="342900" indent="-34290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APC- riziko těžkých dysfagií</a:t>
            </a:r>
            <a:endParaRPr/>
          </a:p>
          <a:p>
            <a:pPr marL="342900" indent="-342900">
              <a:buFontTx/>
              <a:buChar char="-"/>
              <a:defRPr/>
            </a:pPr>
            <a:r>
              <a:rPr lang="cs-CZ" sz="2000">
                <a:latin typeface="Times New Roman"/>
                <a:cs typeface="Times New Roman"/>
              </a:rPr>
              <a:t>hypofýza- diabetes </a:t>
            </a:r>
            <a:r>
              <a:rPr lang="cs-CZ" sz="2000">
                <a:latin typeface="Times New Roman"/>
                <a:cs typeface="Times New Roman"/>
              </a:rPr>
              <a:t>incipidus</a:t>
            </a: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</a:t>
            </a:r>
            <a:r>
              <a:rPr lang="cs-CZ" sz="2000">
                <a:latin typeface="Times New Roman"/>
                <a:cs typeface="Times New Roman"/>
              </a:rPr>
              <a:t>Spondylochirurgie</a:t>
            </a:r>
            <a:r>
              <a:rPr lang="cs-CZ" sz="2000">
                <a:latin typeface="Times New Roman"/>
                <a:cs typeface="Times New Roman"/>
              </a:rPr>
              <a:t>						* stenóza ACI- </a:t>
            </a:r>
            <a:r>
              <a:rPr lang="cs-CZ" sz="2000">
                <a:latin typeface="Times New Roman"/>
                <a:cs typeface="Times New Roman"/>
              </a:rPr>
              <a:t>poop.hematom</a:t>
            </a:r>
            <a:r>
              <a:rPr lang="cs-CZ" sz="2000">
                <a:latin typeface="Times New Roman"/>
                <a:cs typeface="Times New Roman"/>
              </a:rPr>
              <a:t>- dysfagie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-   vysoká léze- nemožnost </a:t>
            </a:r>
            <a:r>
              <a:rPr lang="cs-CZ" sz="2000">
                <a:latin typeface="Times New Roman"/>
                <a:cs typeface="Times New Roman"/>
              </a:rPr>
              <a:t>spont.perorálního</a:t>
            </a:r>
            <a:r>
              <a:rPr lang="cs-CZ" sz="2000">
                <a:latin typeface="Times New Roman"/>
                <a:cs typeface="Times New Roman"/>
              </a:rPr>
              <a:t> příjmu; C páteř- riziko dysfagie</a:t>
            </a:r>
            <a:endParaRPr/>
          </a:p>
          <a:p>
            <a:pPr marL="1657350" lvl="2" indent="-285750">
              <a:buFontTx/>
              <a:buChar char="-"/>
              <a:defRPr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Živit 			 			Neživit</a:t>
            </a:r>
            <a:endParaRPr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Tělo je „polámané“ a neumí si pomoci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ASPEN, ESPEN </a:t>
            </a:r>
            <a:r>
              <a:rPr lang="cs-CZ" sz="2000">
                <a:latin typeface="Times New Roman"/>
                <a:cs typeface="Times New Roman"/>
              </a:rPr>
              <a:t>guidelines</a:t>
            </a:r>
            <a:r>
              <a:rPr lang="cs-CZ" sz="2000">
                <a:latin typeface="Times New Roman"/>
                <a:cs typeface="Times New Roman"/>
              </a:rPr>
              <a:t>…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Musíme intervenovat výživou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Rizika malnutrice: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ea typeface="SimSun"/>
                <a:cs typeface="Times New Roman"/>
              </a:rPr>
              <a:t>Infek</a:t>
            </a:r>
            <a:r>
              <a:rPr lang="cs-CZ" sz="2000">
                <a:latin typeface="Times New Roman"/>
                <a:cs typeface="Times New Roman"/>
              </a:rPr>
              <a:t>č</a:t>
            </a:r>
            <a:r>
              <a:rPr lang="cs-CZ" sz="2000">
                <a:latin typeface="Times New Roman"/>
                <a:ea typeface="SimSun"/>
                <a:cs typeface="Times New Roman"/>
              </a:rPr>
              <a:t>ní komplikace 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ea typeface="SimSun"/>
                <a:cs typeface="Times New Roman"/>
              </a:rPr>
              <a:t>Ranné komplikace </a:t>
            </a:r>
            <a:r>
              <a:rPr lang="cs-CZ" sz="2000">
                <a:latin typeface="Times New Roman"/>
                <a:cs typeface="Times New Roman"/>
              </a:rPr>
              <a:t>(</a:t>
            </a:r>
            <a:r>
              <a:rPr lang="cs-CZ" sz="2000">
                <a:latin typeface="Times New Roman"/>
                <a:ea typeface="SimSun"/>
                <a:cs typeface="Times New Roman"/>
              </a:rPr>
              <a:t>zhoršené hojení </a:t>
            </a:r>
            <a:r>
              <a:rPr lang="cs-CZ" sz="2000">
                <a:latin typeface="Times New Roman"/>
                <a:cs typeface="Times New Roman"/>
              </a:rPr>
              <a:t>…)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ea typeface="SimSun"/>
                <a:cs typeface="Times New Roman"/>
              </a:rPr>
              <a:t>Sní</a:t>
            </a:r>
            <a:r>
              <a:rPr lang="cs-CZ" sz="2000">
                <a:latin typeface="Times New Roman"/>
                <a:cs typeface="Times New Roman"/>
              </a:rPr>
              <a:t>ž</a:t>
            </a:r>
            <a:r>
              <a:rPr lang="cs-CZ" sz="2000">
                <a:latin typeface="Times New Roman"/>
                <a:ea typeface="SimSun"/>
                <a:cs typeface="Times New Roman"/>
              </a:rPr>
              <a:t>ení svalové síly </a:t>
            </a:r>
            <a:r>
              <a:rPr lang="cs-CZ" sz="2000">
                <a:latin typeface="Times New Roman"/>
                <a:cs typeface="Times New Roman"/>
              </a:rPr>
              <a:t>(</a:t>
            </a:r>
            <a:r>
              <a:rPr lang="cs-CZ" sz="2000">
                <a:latin typeface="Times New Roman"/>
                <a:ea typeface="SimSun"/>
                <a:cs typeface="Times New Roman"/>
              </a:rPr>
              <a:t>zhoršené vykašlávání</a:t>
            </a:r>
            <a:r>
              <a:rPr lang="cs-CZ" sz="2000">
                <a:latin typeface="Times New Roman"/>
                <a:cs typeface="Times New Roman"/>
              </a:rPr>
              <a:t>, </a:t>
            </a:r>
            <a:r>
              <a:rPr lang="cs-CZ" sz="2000">
                <a:latin typeface="Times New Roman"/>
                <a:ea typeface="SimSun"/>
                <a:cs typeface="Times New Roman"/>
              </a:rPr>
              <a:t>vznik bronchopneumonie</a:t>
            </a:r>
            <a:r>
              <a:rPr lang="cs-CZ" sz="2000">
                <a:latin typeface="Times New Roman"/>
                <a:cs typeface="Times New Roman"/>
              </a:rPr>
              <a:t>, </a:t>
            </a:r>
            <a:r>
              <a:rPr lang="cs-CZ" sz="2000">
                <a:latin typeface="Times New Roman"/>
                <a:ea typeface="SimSun"/>
                <a:cs typeface="Times New Roman"/>
              </a:rPr>
              <a:t>zhoršená rehabilitace</a:t>
            </a:r>
            <a:r>
              <a:rPr lang="cs-CZ" sz="2000">
                <a:latin typeface="Times New Roman"/>
                <a:cs typeface="Times New Roman"/>
              </a:rPr>
              <a:t>…)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ea typeface="SimSun"/>
                <a:cs typeface="Times New Roman"/>
              </a:rPr>
              <a:t>Zhoršení dostupnosti medikamentů </a:t>
            </a:r>
            <a:r>
              <a:rPr lang="cs-CZ" sz="2000">
                <a:latin typeface="Times New Roman"/>
                <a:cs typeface="Times New Roman"/>
              </a:rPr>
              <a:t>(deplece transportních proteinů =&gt; </a:t>
            </a:r>
            <a:r>
              <a:rPr lang="cs-CZ" sz="2000">
                <a:latin typeface="Times New Roman"/>
                <a:ea typeface="SimSun"/>
                <a:cs typeface="Times New Roman"/>
              </a:rPr>
              <a:t>snížení účinnosti léků</a:t>
            </a:r>
            <a:r>
              <a:rPr lang="cs-CZ" sz="2000">
                <a:latin typeface="Times New Roman"/>
                <a:cs typeface="Times New Roman"/>
              </a:rPr>
              <a:t> =&gt; </a:t>
            </a:r>
            <a:r>
              <a:rPr lang="cs-CZ" sz="2000">
                <a:latin typeface="Times New Roman"/>
                <a:ea typeface="SimSun"/>
                <a:cs typeface="Times New Roman"/>
              </a:rPr>
              <a:t>zvýšení rizika komplikací</a:t>
            </a:r>
            <a:r>
              <a:rPr lang="cs-CZ" sz="2000">
                <a:latin typeface="Times New Roman"/>
                <a:cs typeface="Times New Roman"/>
              </a:rPr>
              <a:t>…)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Prodloužení doby hospitalizace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ea typeface="SimSun"/>
                <a:cs typeface="Times New Roman"/>
              </a:rPr>
              <a:t>Zvýšení mortality</a:t>
            </a:r>
            <a:r>
              <a:rPr lang="cs-CZ" sz="2000">
                <a:latin typeface="Times New Roman"/>
                <a:cs typeface="Times New Roman"/>
              </a:rPr>
              <a:t> </a:t>
            </a: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Tělo je dokonalý systém, který se umí sám opravit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Hippokrates, </a:t>
            </a:r>
            <a:r>
              <a:rPr lang="cs-CZ" sz="2000">
                <a:latin typeface="Times New Roman"/>
                <a:cs typeface="Times New Roman"/>
              </a:rPr>
              <a:t>Avicenna</a:t>
            </a:r>
            <a:r>
              <a:rPr lang="cs-CZ" sz="2000">
                <a:latin typeface="Times New Roman"/>
                <a:cs typeface="Times New Roman"/>
              </a:rPr>
              <a:t>, Pythagoras, dávný Egypt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Výživa není nutná, tělo má rezervy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Při hladovění má CNS prioritu „nejvyšší ochrany“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Půst je ozdravný proces</a:t>
            </a:r>
            <a:endParaRPr/>
          </a:p>
          <a:p>
            <a:pPr>
              <a:defRPr/>
            </a:pPr>
            <a:r>
              <a:rPr lang="cs-CZ" sz="2000">
                <a:latin typeface="Times New Roman"/>
                <a:cs typeface="Times New Roman"/>
              </a:rPr>
              <a:t>* Hladovění zvyšuje aktivitu fagocytů a </a:t>
            </a:r>
            <a:r>
              <a:rPr lang="cs-CZ" sz="2000">
                <a:latin typeface="Times New Roman"/>
                <a:cs typeface="Times New Roman"/>
              </a:rPr>
              <a:t>autofagie</a:t>
            </a:r>
            <a:endParaRPr lang="cs-CZ" sz="2000">
              <a:latin typeface="Times New Roman"/>
              <a:cs typeface="Times New Roman"/>
            </a:endParaRPr>
          </a:p>
          <a:p>
            <a:pPr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5543600" y="8144397"/>
            <a:ext cx="11377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>
                <a:latin typeface="Times New Roman"/>
                <a:cs typeface="Times New Roman"/>
              </a:rPr>
              <a:t>* Individualizovat</a:t>
            </a:r>
            <a:endParaRPr/>
          </a:p>
          <a:p>
            <a:pPr>
              <a:defRPr/>
            </a:pPr>
            <a:r>
              <a:rPr lang="cs-CZ">
                <a:latin typeface="Times New Roman"/>
                <a:cs typeface="Times New Roman"/>
              </a:rPr>
              <a:t>* Respektovat </a:t>
            </a:r>
            <a:r>
              <a:rPr lang="cs-CZ">
                <a:latin typeface="Times New Roman"/>
                <a:cs typeface="Times New Roman"/>
              </a:rPr>
              <a:t>autofagii</a:t>
            </a:r>
            <a:r>
              <a:rPr lang="cs-CZ">
                <a:latin typeface="Times New Roman"/>
                <a:cs typeface="Times New Roman"/>
              </a:rPr>
              <a:t> a potřeby organismu (zánětlivá reakce/</a:t>
            </a:r>
            <a:r>
              <a:rPr lang="cs-CZ">
                <a:latin typeface="Times New Roman"/>
                <a:cs typeface="Times New Roman"/>
              </a:rPr>
              <a:t>dysregulace</a:t>
            </a:r>
            <a:r>
              <a:rPr lang="cs-CZ">
                <a:latin typeface="Times New Roman"/>
                <a:cs typeface="Times New Roman"/>
              </a:rPr>
              <a:t>)</a:t>
            </a:r>
            <a:endParaRPr/>
          </a:p>
          <a:p>
            <a:pPr>
              <a:defRPr/>
            </a:pPr>
            <a:r>
              <a:rPr lang="cs-CZ">
                <a:latin typeface="Times New Roman"/>
                <a:cs typeface="Times New Roman"/>
              </a:rPr>
              <a:t>* Začít živit ve správný čas a postupně</a:t>
            </a:r>
            <a:endParaRPr/>
          </a:p>
          <a:p>
            <a:pPr>
              <a:defRPr/>
            </a:pPr>
            <a:r>
              <a:rPr lang="cs-CZ">
                <a:latin typeface="Times New Roman"/>
                <a:cs typeface="Times New Roman"/>
              </a:rPr>
              <a:t>* Preferovat enterální příjem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		</a:t>
            </a:r>
            <a:r>
              <a:rPr lang="cs-CZ"/>
              <a:t>Dekurzy</a:t>
            </a:r>
            <a:r>
              <a:rPr lang="cs-CZ"/>
              <a:t>- srovnání</a:t>
            </a:r>
            <a:br>
              <a:rPr lang="cs-CZ"/>
            </a:br>
            <a:r>
              <a:rPr lang="cs-CZ"/>
              <a:t>1995						2024</a:t>
            </a:r>
            <a:endParaRPr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1151111" y="2191171"/>
            <a:ext cx="17105489" cy="8184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ATB</a:t>
            </a:r>
            <a:r>
              <a:rPr lang="cs-CZ" sz="1800"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Unasyn</a:t>
            </a:r>
            <a:r>
              <a:rPr lang="cs-CZ" sz="1800">
                <a:latin typeface="Times New Roman"/>
                <a:cs typeface="Times New Roman"/>
              </a:rPr>
              <a:t> 1.5g 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Azepo</a:t>
            </a:r>
            <a:r>
              <a:rPr lang="cs-CZ" sz="1800">
                <a:latin typeface="Times New Roman"/>
                <a:cs typeface="Times New Roman"/>
              </a:rPr>
              <a:t> 2g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(ATB profylaxe, 3 dávky)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			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Manitol</a:t>
            </a:r>
            <a:r>
              <a:rPr lang="cs-CZ" sz="1800">
                <a:latin typeface="Times New Roman"/>
                <a:cs typeface="Times New Roman"/>
              </a:rPr>
              <a:t> 15% 100ml co 6 hod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</a:t>
            </a:r>
            <a:r>
              <a:rPr lang="cs-CZ" sz="1800">
                <a:latin typeface="Times New Roman"/>
                <a:cs typeface="Times New Roman"/>
              </a:rPr>
              <a:t>Manitol</a:t>
            </a:r>
            <a:r>
              <a:rPr lang="cs-CZ" sz="1800">
                <a:latin typeface="Times New Roman"/>
                <a:cs typeface="Times New Roman"/>
              </a:rPr>
              <a:t> 15% 100ml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co 8 hod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Degan</a:t>
            </a:r>
            <a:r>
              <a:rPr lang="cs-CZ" sz="1800">
                <a:latin typeface="Times New Roman"/>
                <a:cs typeface="Times New Roman"/>
              </a:rPr>
              <a:t> 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Degan</a:t>
            </a:r>
            <a:r>
              <a:rPr lang="cs-CZ" sz="1800">
                <a:latin typeface="Times New Roman"/>
                <a:cs typeface="Times New Roman"/>
              </a:rPr>
              <a:t>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Fenytoin</a:t>
            </a:r>
            <a:r>
              <a:rPr lang="cs-CZ" sz="1800">
                <a:latin typeface="Times New Roman"/>
                <a:cs typeface="Times New Roman"/>
              </a:rPr>
              <a:t> 250mg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			</a:t>
            </a:r>
            <a:r>
              <a:rPr lang="cs-CZ" sz="1800">
                <a:latin typeface="Times New Roman"/>
                <a:cs typeface="Times New Roman"/>
              </a:rPr>
              <a:t>Levetiracetam</a:t>
            </a:r>
            <a:r>
              <a:rPr lang="cs-CZ" sz="1800">
                <a:latin typeface="Times New Roman"/>
                <a:cs typeface="Times New Roman"/>
              </a:rPr>
              <a:t> 500mg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	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Ranisan</a:t>
            </a:r>
            <a:r>
              <a:rPr lang="cs-CZ" sz="1800">
                <a:latin typeface="Times New Roman"/>
                <a:cs typeface="Times New Roman"/>
              </a:rPr>
              <a:t> 	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Exacyl</a:t>
            </a:r>
            <a:r>
              <a:rPr lang="cs-CZ" sz="1800">
                <a:latin typeface="Times New Roman"/>
                <a:cs typeface="Times New Roman"/>
              </a:rPr>
              <a:t> 500mg 2amp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Dexamed</a:t>
            </a:r>
            <a:r>
              <a:rPr lang="cs-CZ" sz="1800">
                <a:latin typeface="Times New Roman"/>
                <a:cs typeface="Times New Roman"/>
              </a:rPr>
              <a:t>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MgSO4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Oxyphyllin</a:t>
            </a:r>
            <a:r>
              <a:rPr lang="cs-CZ" sz="1800">
                <a:latin typeface="Times New Roman"/>
                <a:cs typeface="Times New Roman"/>
              </a:rPr>
              <a:t> 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Noradrenalin k systole &gt;100mmHg			Noradrenalin k systole &gt;120mmHg, CPP&gt;60mmHg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u="sng">
                <a:latin typeface="Times New Roman"/>
                <a:cs typeface="Times New Roman"/>
              </a:rPr>
              <a:t>Analgosedace</a:t>
            </a:r>
            <a:r>
              <a:rPr lang="cs-CZ" sz="1800" u="sng"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Směs M1 </a:t>
            </a:r>
            <a:r>
              <a:rPr lang="cs-CZ" sz="1800">
                <a:latin typeface="Times New Roman"/>
                <a:cs typeface="Times New Roman"/>
              </a:rPr>
              <a:t>Dolsin+Plegomazin+Prothazin</a:t>
            </a:r>
            <a:r>
              <a:rPr lang="cs-CZ" sz="1800">
                <a:latin typeface="Times New Roman"/>
                <a:cs typeface="Times New Roman"/>
              </a:rPr>
              <a:t>			</a:t>
            </a:r>
            <a:r>
              <a:rPr lang="cs-CZ" sz="1800">
                <a:latin typeface="Times New Roman"/>
                <a:cs typeface="Times New Roman"/>
              </a:rPr>
              <a:t>Sufentanil</a:t>
            </a:r>
            <a:r>
              <a:rPr lang="cs-CZ" sz="1800">
                <a:latin typeface="Times New Roman"/>
                <a:cs typeface="Times New Roman"/>
              </a:rPr>
              <a:t> 250ug + Midazolam 30mg do </a:t>
            </a:r>
            <a:r>
              <a:rPr lang="cs-CZ" sz="1800">
                <a:latin typeface="Times New Roman"/>
                <a:cs typeface="Times New Roman"/>
              </a:rPr>
              <a:t>Aqua</a:t>
            </a:r>
            <a:r>
              <a:rPr lang="cs-CZ" sz="1800">
                <a:latin typeface="Times New Roman"/>
                <a:cs typeface="Times New Roman"/>
              </a:rPr>
              <a:t> pro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 50ml- (1-6ml/hod k 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 3-4 )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		 			</a:t>
            </a:r>
            <a:r>
              <a:rPr lang="cs-CZ" sz="1800">
                <a:latin typeface="Times New Roman"/>
                <a:cs typeface="Times New Roman"/>
              </a:rPr>
              <a:t>Dexmedetomidine</a:t>
            </a:r>
            <a:r>
              <a:rPr lang="cs-CZ" sz="1800">
                <a:latin typeface="Times New Roman"/>
                <a:cs typeface="Times New Roman"/>
              </a:rPr>
              <a:t> 1000ug do </a:t>
            </a:r>
            <a:r>
              <a:rPr lang="cs-CZ" sz="1800">
                <a:latin typeface="Times New Roman"/>
                <a:cs typeface="Times New Roman"/>
              </a:rPr>
              <a:t>Aqua</a:t>
            </a:r>
            <a:r>
              <a:rPr lang="cs-CZ" sz="1800">
                <a:latin typeface="Times New Roman"/>
                <a:cs typeface="Times New Roman"/>
              </a:rPr>
              <a:t> pro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. 50ml- (1-6ml/hod k 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 3-4 )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Arduan</a:t>
            </a:r>
            <a:r>
              <a:rPr lang="cs-CZ" sz="1800">
                <a:latin typeface="Times New Roman"/>
                <a:cs typeface="Times New Roman"/>
              </a:rPr>
              <a:t> 8mg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</a:t>
            </a:r>
            <a:r>
              <a:rPr lang="cs-CZ" sz="1800">
                <a:latin typeface="Times New Roman"/>
                <a:cs typeface="Times New Roman"/>
              </a:rPr>
              <a:t>dlp</a:t>
            </a:r>
            <a:r>
              <a:rPr lang="cs-CZ" sz="1800">
                <a:latin typeface="Times New Roman"/>
                <a:cs typeface="Times New Roman"/>
              </a:rPr>
              <a:t> 				</a:t>
            </a:r>
            <a:r>
              <a:rPr lang="cs-CZ" sz="1800">
                <a:latin typeface="Times New Roman"/>
                <a:cs typeface="Times New Roman"/>
              </a:rPr>
              <a:t>Propofol</a:t>
            </a:r>
            <a:r>
              <a:rPr lang="cs-CZ" sz="1800">
                <a:latin typeface="Times New Roman"/>
                <a:cs typeface="Times New Roman"/>
              </a:rPr>
              <a:t> 1%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.- při dráždivosti podávání 3-5 ml bolu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Infuze</a:t>
            </a:r>
            <a:r>
              <a:rPr lang="cs-CZ" sz="1800">
                <a:latin typeface="Times New Roman"/>
                <a:cs typeface="Times New Roman"/>
              </a:rPr>
              <a:t>:   </a:t>
            </a:r>
            <a:r>
              <a:rPr lang="cs-CZ" sz="1800">
                <a:latin typeface="Times New Roman"/>
                <a:cs typeface="Times New Roman"/>
              </a:rPr>
              <a:t>cžk</a:t>
            </a:r>
            <a:r>
              <a:rPr lang="cs-CZ" sz="1800">
                <a:latin typeface="Times New Roman"/>
                <a:cs typeface="Times New Roman"/>
              </a:rPr>
              <a:t>:  FR </a:t>
            </a:r>
            <a:r>
              <a:rPr lang="cs-CZ" sz="1800">
                <a:latin typeface="Times New Roman"/>
                <a:cs typeface="Times New Roman"/>
              </a:rPr>
              <a:t>inf.sol</a:t>
            </a:r>
            <a:r>
              <a:rPr lang="cs-CZ" sz="1800">
                <a:latin typeface="Times New Roman"/>
                <a:cs typeface="Times New Roman"/>
              </a:rPr>
              <a:t> 1000 ml/ 6 hod			PICC: </a:t>
            </a:r>
            <a:r>
              <a:rPr lang="cs-CZ" sz="1800">
                <a:latin typeface="Times New Roman"/>
                <a:cs typeface="Times New Roman"/>
              </a:rPr>
              <a:t>Plasmalyte</a:t>
            </a:r>
            <a:r>
              <a:rPr lang="cs-CZ" sz="1800">
                <a:latin typeface="Times New Roman"/>
                <a:cs typeface="Times New Roman"/>
              </a:rPr>
              <a:t> s </a:t>
            </a:r>
            <a:r>
              <a:rPr lang="cs-CZ" sz="1800">
                <a:latin typeface="Times New Roman"/>
                <a:cs typeface="Times New Roman"/>
              </a:rPr>
              <a:t>glukozou</a:t>
            </a:r>
            <a:r>
              <a:rPr lang="cs-CZ" sz="1800">
                <a:latin typeface="Times New Roman"/>
                <a:cs typeface="Times New Roman"/>
              </a:rPr>
              <a:t> 5%  </a:t>
            </a:r>
            <a:r>
              <a:rPr lang="cs-CZ" sz="1800">
                <a:latin typeface="Times New Roman"/>
                <a:cs typeface="Times New Roman"/>
              </a:rPr>
              <a:t>inf.sol</a:t>
            </a:r>
            <a:r>
              <a:rPr lang="cs-CZ" sz="1800">
                <a:latin typeface="Times New Roman"/>
                <a:cs typeface="Times New Roman"/>
              </a:rPr>
              <a:t>. 1000 ml/ 8 hod</a:t>
            </a:r>
            <a:endParaRPr/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NG Sonda</a:t>
            </a:r>
            <a:r>
              <a:rPr lang="cs-CZ" sz="1800" b="1">
                <a:latin typeface="Times New Roman"/>
                <a:cs typeface="Times New Roman"/>
              </a:rPr>
              <a:t>:	</a:t>
            </a:r>
            <a:r>
              <a:rPr lang="cs-CZ" sz="1800">
                <a:latin typeface="Times New Roman"/>
                <a:cs typeface="Times New Roman"/>
              </a:rPr>
              <a:t>dieta č.3 mix+ čaj 50ml			</a:t>
            </a:r>
            <a:r>
              <a:rPr lang="cs-CZ" sz="1800">
                <a:latin typeface="Times New Roman"/>
                <a:cs typeface="Times New Roman"/>
              </a:rPr>
              <a:t>Glucerna</a:t>
            </a:r>
            <a:r>
              <a:rPr lang="cs-CZ" sz="1800">
                <a:latin typeface="Times New Roman"/>
                <a:cs typeface="Times New Roman"/>
              </a:rPr>
              <a:t> 50ml co 3hod (k výživě </a:t>
            </a:r>
            <a:r>
              <a:rPr lang="cs-CZ" sz="1800">
                <a:latin typeface="Times New Roman"/>
                <a:cs typeface="Times New Roman"/>
              </a:rPr>
              <a:t>enterocytů</a:t>
            </a:r>
            <a:r>
              <a:rPr lang="cs-CZ" sz="1800">
                <a:latin typeface="Times New Roman"/>
                <a:cs typeface="Times New Roman"/>
              </a:rPr>
              <a:t>) ( při toleranci postupně do 300ml co 3 hod, pauza 22-06)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Ventilace</a:t>
            </a:r>
            <a:r>
              <a:rPr lang="cs-CZ" sz="1800">
                <a:latin typeface="Times New Roman"/>
                <a:cs typeface="Times New Roman"/>
              </a:rPr>
              <a:t>: </a:t>
            </a:r>
            <a:r>
              <a:rPr lang="cs-CZ" sz="1800">
                <a:latin typeface="Times New Roman"/>
                <a:cs typeface="Times New Roman"/>
              </a:rPr>
              <a:t>Veolar</a:t>
            </a:r>
            <a:r>
              <a:rPr lang="cs-CZ" sz="1800">
                <a:latin typeface="Times New Roman"/>
                <a:cs typeface="Times New Roman"/>
              </a:rPr>
              <a:t>: CMV				</a:t>
            </a:r>
            <a:r>
              <a:rPr lang="cs-CZ" sz="1800">
                <a:latin typeface="Times New Roman"/>
                <a:cs typeface="Times New Roman"/>
              </a:rPr>
              <a:t>Hamilton</a:t>
            </a:r>
            <a:r>
              <a:rPr lang="cs-CZ" sz="1800">
                <a:latin typeface="Times New Roman"/>
                <a:cs typeface="Times New Roman"/>
              </a:rPr>
              <a:t> G5: ASV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Sledovat:</a:t>
            </a:r>
            <a:r>
              <a:rPr lang="cs-CZ" sz="1800">
                <a:latin typeface="Times New Roman"/>
                <a:cs typeface="Times New Roman"/>
              </a:rPr>
              <a:t>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Monitor: EKG, P, NIBP, SpO2			Monitor: EKG, P, ICP, IBP, SpO2, EtCO2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NIBP, P, SpO2, zornice, </a:t>
            </a:r>
            <a:r>
              <a:rPr lang="cs-CZ" sz="1800">
                <a:latin typeface="Times New Roman"/>
                <a:cs typeface="Times New Roman"/>
              </a:rPr>
              <a:t>diureza</a:t>
            </a:r>
            <a:r>
              <a:rPr lang="cs-CZ" sz="1800">
                <a:latin typeface="Times New Roman"/>
                <a:cs typeface="Times New Roman"/>
              </a:rPr>
              <a:t>, GCS, 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, TT co 1 hod	IBP, P, spO2, ICP, CPP, EtCO2, zornice </a:t>
            </a:r>
            <a:r>
              <a:rPr lang="cs-CZ" sz="1800">
                <a:latin typeface="Times New Roman"/>
                <a:cs typeface="Times New Roman"/>
              </a:rPr>
              <a:t>pupilometrem</a:t>
            </a:r>
            <a:r>
              <a:rPr lang="cs-CZ" sz="1800">
                <a:latin typeface="Times New Roman"/>
                <a:cs typeface="Times New Roman"/>
              </a:rPr>
              <a:t> (velikost a </a:t>
            </a:r>
            <a:r>
              <a:rPr lang="cs-CZ" sz="1800">
                <a:latin typeface="Times New Roman"/>
                <a:cs typeface="Times New Roman"/>
              </a:rPr>
              <a:t>NPi</a:t>
            </a:r>
            <a:r>
              <a:rPr lang="cs-CZ" sz="1800">
                <a:latin typeface="Times New Roman"/>
                <a:cs typeface="Times New Roman"/>
              </a:rPr>
              <a:t>), </a:t>
            </a:r>
            <a:r>
              <a:rPr lang="cs-CZ" sz="1800">
                <a:latin typeface="Times New Roman"/>
                <a:cs typeface="Times New Roman"/>
              </a:rPr>
              <a:t>diureza</a:t>
            </a:r>
            <a:r>
              <a:rPr lang="cs-CZ" sz="1800">
                <a:latin typeface="Times New Roman"/>
                <a:cs typeface="Times New Roman"/>
              </a:rPr>
              <a:t>, GCS, 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, TT co 1 hod;    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CVP, Bilance tekutin a </a:t>
            </a:r>
            <a:r>
              <a:rPr lang="cs-CZ" sz="1800">
                <a:latin typeface="Times New Roman"/>
                <a:cs typeface="Times New Roman"/>
              </a:rPr>
              <a:t>spec.hm.moči</a:t>
            </a:r>
            <a:r>
              <a:rPr lang="cs-CZ" sz="1800">
                <a:latin typeface="Times New Roman"/>
                <a:cs typeface="Times New Roman"/>
              </a:rPr>
              <a:t> co 6 hod 		NIBP, CVP ?, Bilance tekutin a </a:t>
            </a:r>
            <a:r>
              <a:rPr lang="cs-CZ" sz="1800">
                <a:latin typeface="Times New Roman"/>
                <a:cs typeface="Times New Roman"/>
              </a:rPr>
              <a:t>spec.hm.moči</a:t>
            </a:r>
            <a:r>
              <a:rPr lang="cs-CZ" sz="1800">
                <a:latin typeface="Times New Roman"/>
                <a:cs typeface="Times New Roman"/>
              </a:rPr>
              <a:t> co 6 hod. Kumulativní bilance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drenážní poloha hlavy 30°, polohování			drenážní poloha hlavy 30°. Prvky basální stimulace. Polohování. V plánu časná rehabilitace, </a:t>
            </a:r>
            <a:r>
              <a:rPr lang="cs-CZ" sz="1800">
                <a:latin typeface="Times New Roman"/>
                <a:cs typeface="Times New Roman"/>
              </a:rPr>
              <a:t>vertikalizace</a:t>
            </a:r>
            <a:endParaRPr lang="cs-CZ"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		</a:t>
            </a:r>
            <a:r>
              <a:rPr lang="cs-CZ"/>
              <a:t>Dekurzy</a:t>
            </a:r>
            <a:r>
              <a:rPr lang="cs-CZ"/>
              <a:t>- srovnání</a:t>
            </a:r>
            <a:br>
              <a:rPr lang="cs-CZ"/>
            </a:br>
            <a:r>
              <a:rPr lang="cs-CZ"/>
              <a:t>1995						2024</a:t>
            </a:r>
            <a:endParaRPr/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1151112" y="2191172"/>
            <a:ext cx="17402200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ATB</a:t>
            </a:r>
            <a:r>
              <a:rPr lang="cs-CZ" sz="1800"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Unasyn</a:t>
            </a:r>
            <a:r>
              <a:rPr lang="cs-CZ" sz="1800">
                <a:latin typeface="Times New Roman"/>
                <a:cs typeface="Times New Roman"/>
              </a:rPr>
              <a:t> 1.5g 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Azepo</a:t>
            </a:r>
            <a:r>
              <a:rPr lang="cs-CZ" sz="1800">
                <a:latin typeface="Times New Roman"/>
                <a:cs typeface="Times New Roman"/>
              </a:rPr>
              <a:t> 2g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(ATB profylaxe, 3 dávky)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			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Manitol</a:t>
            </a:r>
            <a:r>
              <a:rPr lang="cs-CZ" sz="1800">
                <a:latin typeface="Times New Roman"/>
                <a:cs typeface="Times New Roman"/>
              </a:rPr>
              <a:t> 15% 100ml co 6 hod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</a:t>
            </a:r>
            <a:r>
              <a:rPr lang="cs-CZ" sz="1800">
                <a:latin typeface="Times New Roman"/>
                <a:cs typeface="Times New Roman"/>
              </a:rPr>
              <a:t>Manitol</a:t>
            </a:r>
            <a:r>
              <a:rPr lang="cs-CZ" sz="1800">
                <a:latin typeface="Times New Roman"/>
                <a:cs typeface="Times New Roman"/>
              </a:rPr>
              <a:t> 15% 100ml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co 8 hod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Degan</a:t>
            </a:r>
            <a:r>
              <a:rPr lang="cs-CZ" sz="1800">
                <a:latin typeface="Times New Roman"/>
                <a:cs typeface="Times New Roman"/>
              </a:rPr>
              <a:t> 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Degan</a:t>
            </a:r>
            <a:r>
              <a:rPr lang="cs-CZ" sz="1800">
                <a:latin typeface="Times New Roman"/>
                <a:cs typeface="Times New Roman"/>
              </a:rPr>
              <a:t>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Fenytoin</a:t>
            </a:r>
            <a:r>
              <a:rPr lang="cs-CZ" sz="1800">
                <a:latin typeface="Times New Roman"/>
                <a:cs typeface="Times New Roman"/>
              </a:rPr>
              <a:t> 250mg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			</a:t>
            </a:r>
            <a:r>
              <a:rPr lang="cs-CZ" sz="1800">
                <a:latin typeface="Times New Roman"/>
                <a:cs typeface="Times New Roman"/>
              </a:rPr>
              <a:t>Levetiracetam</a:t>
            </a:r>
            <a:r>
              <a:rPr lang="cs-CZ" sz="1800">
                <a:latin typeface="Times New Roman"/>
                <a:cs typeface="Times New Roman"/>
              </a:rPr>
              <a:t> 500mg 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	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Ranisan</a:t>
            </a:r>
            <a:r>
              <a:rPr lang="cs-CZ" sz="1800">
                <a:latin typeface="Times New Roman"/>
                <a:cs typeface="Times New Roman"/>
              </a:rPr>
              <a:t> 	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				</a:t>
            </a:r>
            <a:r>
              <a:rPr lang="cs-CZ" sz="1800">
                <a:latin typeface="Times New Roman"/>
                <a:cs typeface="Times New Roman"/>
              </a:rPr>
              <a:t>Exacyl</a:t>
            </a:r>
            <a:r>
              <a:rPr lang="cs-CZ" sz="1800">
                <a:latin typeface="Times New Roman"/>
                <a:cs typeface="Times New Roman"/>
              </a:rPr>
              <a:t> 500mg 2amp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?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Ambrobene</a:t>
            </a:r>
            <a:r>
              <a:rPr lang="cs-CZ" sz="1800">
                <a:latin typeface="Times New Roman"/>
                <a:cs typeface="Times New Roman"/>
              </a:rPr>
              <a:t>	2x1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Dexamed</a:t>
            </a:r>
            <a:r>
              <a:rPr lang="cs-CZ" sz="1800">
                <a:latin typeface="Times New Roman"/>
                <a:cs typeface="Times New Roman"/>
              </a:rPr>
              <a:t>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MgSO4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Oxyphyllin</a:t>
            </a:r>
            <a:r>
              <a:rPr lang="cs-CZ" sz="1800">
                <a:latin typeface="Times New Roman"/>
                <a:cs typeface="Times New Roman"/>
              </a:rPr>
              <a:t> 	3x1 </a:t>
            </a:r>
            <a:r>
              <a:rPr lang="cs-CZ" sz="1800">
                <a:latin typeface="Times New Roman"/>
                <a:cs typeface="Times New Roman"/>
              </a:rPr>
              <a:t>amp</a:t>
            </a:r>
            <a:r>
              <a:rPr lang="cs-CZ" sz="1800">
                <a:latin typeface="Times New Roman"/>
                <a:cs typeface="Times New Roman"/>
              </a:rPr>
              <a:t>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Noradrenalin k systole &gt;100mmHg			Noradrenalin k systole &gt;120mmHg, CPP&gt;60mmHg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u="sng">
                <a:latin typeface="Times New Roman"/>
                <a:cs typeface="Times New Roman"/>
              </a:rPr>
              <a:t>Analgosedace</a:t>
            </a:r>
            <a:r>
              <a:rPr lang="cs-CZ" sz="1800" u="sng"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Směs M1 </a:t>
            </a:r>
            <a:r>
              <a:rPr lang="cs-CZ" sz="1800">
                <a:latin typeface="Times New Roman"/>
                <a:cs typeface="Times New Roman"/>
              </a:rPr>
              <a:t>Dolsin+Plegomazin+Prothazin</a:t>
            </a:r>
            <a:r>
              <a:rPr lang="cs-CZ" sz="1800">
                <a:latin typeface="Times New Roman"/>
                <a:cs typeface="Times New Roman"/>
              </a:rPr>
              <a:t>			</a:t>
            </a:r>
            <a:r>
              <a:rPr lang="cs-CZ" sz="1800">
                <a:latin typeface="Times New Roman"/>
                <a:cs typeface="Times New Roman"/>
              </a:rPr>
              <a:t>Sufentanil</a:t>
            </a:r>
            <a:r>
              <a:rPr lang="cs-CZ" sz="1800">
                <a:latin typeface="Times New Roman"/>
                <a:cs typeface="Times New Roman"/>
              </a:rPr>
              <a:t> 250ug + Midazolam 30mg do </a:t>
            </a:r>
            <a:r>
              <a:rPr lang="cs-CZ" sz="1800">
                <a:latin typeface="Times New Roman"/>
                <a:cs typeface="Times New Roman"/>
              </a:rPr>
              <a:t>Aqua</a:t>
            </a:r>
            <a:r>
              <a:rPr lang="cs-CZ" sz="1800">
                <a:latin typeface="Times New Roman"/>
                <a:cs typeface="Times New Roman"/>
              </a:rPr>
              <a:t> pro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 50ml- (1-6ml/hod k 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 3-4 )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		 			</a:t>
            </a:r>
            <a:r>
              <a:rPr lang="cs-CZ" sz="1800">
                <a:latin typeface="Times New Roman"/>
                <a:cs typeface="Times New Roman"/>
              </a:rPr>
              <a:t>Dexmedetomidine</a:t>
            </a:r>
            <a:r>
              <a:rPr lang="cs-CZ" sz="1800">
                <a:latin typeface="Times New Roman"/>
                <a:cs typeface="Times New Roman"/>
              </a:rPr>
              <a:t> 1000ug do </a:t>
            </a:r>
            <a:r>
              <a:rPr lang="cs-CZ" sz="1800">
                <a:latin typeface="Times New Roman"/>
                <a:cs typeface="Times New Roman"/>
              </a:rPr>
              <a:t>Aqua</a:t>
            </a:r>
            <a:r>
              <a:rPr lang="cs-CZ" sz="1800">
                <a:latin typeface="Times New Roman"/>
                <a:cs typeface="Times New Roman"/>
              </a:rPr>
              <a:t> pro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. 50ml- (1-6ml/hod k 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 3-4 )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Arduan</a:t>
            </a:r>
            <a:r>
              <a:rPr lang="cs-CZ" sz="1800">
                <a:latin typeface="Times New Roman"/>
                <a:cs typeface="Times New Roman"/>
              </a:rPr>
              <a:t> 8mg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r>
              <a:rPr lang="cs-CZ" sz="1800">
                <a:latin typeface="Times New Roman"/>
                <a:cs typeface="Times New Roman"/>
              </a:rPr>
              <a:t>. </a:t>
            </a:r>
            <a:r>
              <a:rPr lang="cs-CZ" sz="1800">
                <a:latin typeface="Times New Roman"/>
                <a:cs typeface="Times New Roman"/>
              </a:rPr>
              <a:t>dlp</a:t>
            </a:r>
            <a:r>
              <a:rPr lang="cs-CZ" sz="1800">
                <a:latin typeface="Times New Roman"/>
                <a:cs typeface="Times New Roman"/>
              </a:rPr>
              <a:t> 				</a:t>
            </a:r>
            <a:r>
              <a:rPr lang="cs-CZ" sz="1800">
                <a:latin typeface="Times New Roman"/>
                <a:cs typeface="Times New Roman"/>
              </a:rPr>
              <a:t>Propofol</a:t>
            </a:r>
            <a:r>
              <a:rPr lang="cs-CZ" sz="1800">
                <a:latin typeface="Times New Roman"/>
                <a:cs typeface="Times New Roman"/>
              </a:rPr>
              <a:t> 1% </a:t>
            </a:r>
            <a:r>
              <a:rPr lang="cs-CZ" sz="1800">
                <a:latin typeface="Times New Roman"/>
                <a:cs typeface="Times New Roman"/>
              </a:rPr>
              <a:t>inj</a:t>
            </a:r>
            <a:r>
              <a:rPr lang="cs-CZ" sz="1800">
                <a:latin typeface="Times New Roman"/>
                <a:cs typeface="Times New Roman"/>
              </a:rPr>
              <a:t>.- při dráždivosti podávání 3-5 ml bolu </a:t>
            </a:r>
            <a:r>
              <a:rPr lang="cs-CZ" sz="1800">
                <a:latin typeface="Times New Roman"/>
                <a:cs typeface="Times New Roman"/>
              </a:rPr>
              <a:t>i.v</a:t>
            </a: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Infuze</a:t>
            </a:r>
            <a:r>
              <a:rPr lang="cs-CZ" sz="1800">
                <a:latin typeface="Times New Roman"/>
                <a:cs typeface="Times New Roman"/>
              </a:rPr>
              <a:t>:   </a:t>
            </a:r>
            <a:r>
              <a:rPr lang="cs-CZ" sz="1800">
                <a:latin typeface="Times New Roman"/>
                <a:cs typeface="Times New Roman"/>
              </a:rPr>
              <a:t>cžk</a:t>
            </a:r>
            <a:r>
              <a:rPr lang="cs-CZ" sz="1800">
                <a:latin typeface="Times New Roman"/>
                <a:cs typeface="Times New Roman"/>
              </a:rPr>
              <a:t>:  FR </a:t>
            </a:r>
            <a:r>
              <a:rPr lang="cs-CZ" sz="1800">
                <a:latin typeface="Times New Roman"/>
                <a:cs typeface="Times New Roman"/>
              </a:rPr>
              <a:t>inf.sol</a:t>
            </a:r>
            <a:r>
              <a:rPr lang="cs-CZ" sz="1800">
                <a:latin typeface="Times New Roman"/>
                <a:cs typeface="Times New Roman"/>
              </a:rPr>
              <a:t> 1000 ml/ 6 hod			PICC: </a:t>
            </a:r>
            <a:r>
              <a:rPr lang="cs-CZ" sz="1800">
                <a:latin typeface="Times New Roman"/>
                <a:cs typeface="Times New Roman"/>
              </a:rPr>
              <a:t>Plasmalyte</a:t>
            </a:r>
            <a:r>
              <a:rPr lang="cs-CZ" sz="1800">
                <a:latin typeface="Times New Roman"/>
                <a:cs typeface="Times New Roman"/>
              </a:rPr>
              <a:t> s </a:t>
            </a:r>
            <a:r>
              <a:rPr lang="cs-CZ" sz="1800">
                <a:latin typeface="Times New Roman"/>
                <a:cs typeface="Times New Roman"/>
              </a:rPr>
              <a:t>glukozou</a:t>
            </a:r>
            <a:r>
              <a:rPr lang="cs-CZ" sz="1800">
                <a:latin typeface="Times New Roman"/>
                <a:cs typeface="Times New Roman"/>
              </a:rPr>
              <a:t> 5%  </a:t>
            </a:r>
            <a:r>
              <a:rPr lang="cs-CZ" sz="1800">
                <a:latin typeface="Times New Roman"/>
                <a:cs typeface="Times New Roman"/>
              </a:rPr>
              <a:t>inf.sol</a:t>
            </a:r>
            <a:r>
              <a:rPr lang="cs-CZ" sz="1800">
                <a:latin typeface="Times New Roman"/>
                <a:cs typeface="Times New Roman"/>
              </a:rPr>
              <a:t>. 1000 ml/ 8 hod</a:t>
            </a:r>
            <a:endParaRPr/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NG Sonda</a:t>
            </a:r>
            <a:r>
              <a:rPr lang="cs-CZ" sz="1800" b="1">
                <a:latin typeface="Times New Roman"/>
                <a:cs typeface="Times New Roman"/>
              </a:rPr>
              <a:t>:	</a:t>
            </a:r>
            <a:r>
              <a:rPr lang="cs-CZ" sz="1800">
                <a:latin typeface="Times New Roman"/>
                <a:cs typeface="Times New Roman"/>
              </a:rPr>
              <a:t>dieta č.3 mix+ čaj 50ml			</a:t>
            </a:r>
            <a:r>
              <a:rPr lang="cs-CZ" sz="1800">
                <a:latin typeface="Times New Roman"/>
                <a:cs typeface="Times New Roman"/>
              </a:rPr>
              <a:t>Glucerna</a:t>
            </a:r>
            <a:r>
              <a:rPr lang="cs-CZ" sz="1800">
                <a:latin typeface="Times New Roman"/>
                <a:cs typeface="Times New Roman"/>
              </a:rPr>
              <a:t> 50ml co 3hod (k výživě </a:t>
            </a:r>
            <a:r>
              <a:rPr lang="cs-CZ" sz="1800">
                <a:latin typeface="Times New Roman"/>
                <a:cs typeface="Times New Roman"/>
              </a:rPr>
              <a:t>enterocytů</a:t>
            </a:r>
            <a:r>
              <a:rPr lang="cs-CZ" sz="1800">
                <a:latin typeface="Times New Roman"/>
                <a:cs typeface="Times New Roman"/>
              </a:rPr>
              <a:t>) ( při toleranci postupně do 300ml co 3 hod, pauza 22-06)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Ventilace</a:t>
            </a:r>
            <a:r>
              <a:rPr lang="cs-CZ" sz="1800">
                <a:latin typeface="Times New Roman"/>
                <a:cs typeface="Times New Roman"/>
              </a:rPr>
              <a:t>: </a:t>
            </a:r>
            <a:r>
              <a:rPr lang="cs-CZ" sz="1800">
                <a:latin typeface="Times New Roman"/>
                <a:cs typeface="Times New Roman"/>
              </a:rPr>
              <a:t>Veolar</a:t>
            </a:r>
            <a:r>
              <a:rPr lang="cs-CZ" sz="1800">
                <a:latin typeface="Times New Roman"/>
                <a:cs typeface="Times New Roman"/>
              </a:rPr>
              <a:t>: CMV				</a:t>
            </a:r>
            <a:r>
              <a:rPr lang="cs-CZ" sz="1800">
                <a:latin typeface="Times New Roman"/>
                <a:cs typeface="Times New Roman"/>
              </a:rPr>
              <a:t>Hamilton</a:t>
            </a:r>
            <a:r>
              <a:rPr lang="cs-CZ" sz="1800">
                <a:latin typeface="Times New Roman"/>
                <a:cs typeface="Times New Roman"/>
              </a:rPr>
              <a:t> G5: ASV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 b="1" u="sng">
                <a:latin typeface="Times New Roman"/>
                <a:cs typeface="Times New Roman"/>
              </a:rPr>
              <a:t>Sledovat:</a:t>
            </a:r>
            <a:r>
              <a:rPr lang="cs-CZ" sz="1800">
                <a:latin typeface="Times New Roman"/>
                <a:cs typeface="Times New Roman"/>
              </a:rPr>
              <a:t>	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Monitor: EKG, P, NIBP, SpO2			Monitor: EKG, P, ICP, IBP, SpO2, EtCO2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NIBP, P, SpO2, zornice, </a:t>
            </a:r>
            <a:r>
              <a:rPr lang="cs-CZ" sz="1800">
                <a:latin typeface="Times New Roman"/>
                <a:cs typeface="Times New Roman"/>
              </a:rPr>
              <a:t>diureza</a:t>
            </a:r>
            <a:r>
              <a:rPr lang="cs-CZ" sz="1800">
                <a:latin typeface="Times New Roman"/>
                <a:cs typeface="Times New Roman"/>
              </a:rPr>
              <a:t>, GCS, 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, TT co 1 hod	IBP, P, spO2, ICP, CPP, EtCO2, zornice </a:t>
            </a:r>
            <a:r>
              <a:rPr lang="cs-CZ" sz="1800">
                <a:latin typeface="Times New Roman"/>
                <a:cs typeface="Times New Roman"/>
              </a:rPr>
              <a:t>pupilometrem</a:t>
            </a:r>
            <a:r>
              <a:rPr lang="cs-CZ" sz="1800">
                <a:latin typeface="Times New Roman"/>
                <a:cs typeface="Times New Roman"/>
              </a:rPr>
              <a:t> (velikost a </a:t>
            </a:r>
            <a:r>
              <a:rPr lang="cs-CZ" sz="1800">
                <a:latin typeface="Times New Roman"/>
                <a:cs typeface="Times New Roman"/>
              </a:rPr>
              <a:t>NPi</a:t>
            </a:r>
            <a:r>
              <a:rPr lang="cs-CZ" sz="1800">
                <a:latin typeface="Times New Roman"/>
                <a:cs typeface="Times New Roman"/>
              </a:rPr>
              <a:t>), </a:t>
            </a:r>
            <a:r>
              <a:rPr lang="cs-CZ" sz="1800">
                <a:latin typeface="Times New Roman"/>
                <a:cs typeface="Times New Roman"/>
              </a:rPr>
              <a:t>diureza</a:t>
            </a:r>
            <a:r>
              <a:rPr lang="cs-CZ" sz="1800">
                <a:latin typeface="Times New Roman"/>
                <a:cs typeface="Times New Roman"/>
              </a:rPr>
              <a:t>, GCS, </a:t>
            </a:r>
            <a:r>
              <a:rPr lang="cs-CZ" sz="1800">
                <a:latin typeface="Times New Roman"/>
                <a:cs typeface="Times New Roman"/>
              </a:rPr>
              <a:t>Ramsay</a:t>
            </a:r>
            <a:r>
              <a:rPr lang="cs-CZ" sz="1800">
                <a:latin typeface="Times New Roman"/>
                <a:cs typeface="Times New Roman"/>
              </a:rPr>
              <a:t>, TT co 1 hod;    </a:t>
            </a:r>
            <a:endParaRPr/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CVP, Bilance tekutin a </a:t>
            </a:r>
            <a:r>
              <a:rPr lang="cs-CZ" sz="1800">
                <a:latin typeface="Times New Roman"/>
                <a:cs typeface="Times New Roman"/>
              </a:rPr>
              <a:t>spec.hm.moči</a:t>
            </a:r>
            <a:r>
              <a:rPr lang="cs-CZ" sz="1800">
                <a:latin typeface="Times New Roman"/>
                <a:cs typeface="Times New Roman"/>
              </a:rPr>
              <a:t> co 6 hod 		NIBP, CVP ?, Bilance tekutin a </a:t>
            </a:r>
            <a:r>
              <a:rPr lang="cs-CZ" sz="1800">
                <a:latin typeface="Times New Roman"/>
                <a:cs typeface="Times New Roman"/>
              </a:rPr>
              <a:t>spec.hm.moči</a:t>
            </a:r>
            <a:r>
              <a:rPr lang="cs-CZ" sz="1800">
                <a:latin typeface="Times New Roman"/>
                <a:cs typeface="Times New Roman"/>
              </a:rPr>
              <a:t> co 6 hod. Kumulativní bilance</a:t>
            </a:r>
            <a:endParaRPr/>
          </a:p>
          <a:p>
            <a:pPr>
              <a:defRPr/>
            </a:pPr>
            <a:endParaRPr lang="cs-CZ"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cs-CZ" sz="1800">
                <a:latin typeface="Times New Roman"/>
                <a:cs typeface="Times New Roman"/>
              </a:rPr>
              <a:t>drenážní poloha hlavy 30°, polohování			drenážní poloha hlavy 30°. Prvky basální stimulace. Polohování. V plánu časná rehabilitace, </a:t>
            </a:r>
            <a:r>
              <a:rPr lang="cs-CZ" sz="1800">
                <a:latin typeface="Times New Roman"/>
                <a:cs typeface="Times New Roman"/>
              </a:rPr>
              <a:t>vertikalizace</a:t>
            </a:r>
            <a:endParaRPr lang="cs-CZ" sz="1800">
              <a:latin typeface="Times New Roman"/>
              <a:cs typeface="Times New Roman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3095328" y="6727676"/>
            <a:ext cx="75937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2009 </a:t>
            </a: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Espen</a:t>
            </a:r>
            <a:r>
              <a:rPr lang="cs-CZ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PEV od 3 dne</a:t>
            </a:r>
            <a:endParaRPr/>
          </a:p>
          <a:p>
            <a:pPr algn="ctr">
              <a:defRPr/>
            </a:pPr>
            <a:endParaRPr lang="cs-CZ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0</TotalTime>
  <Words>0</Words>
  <Application>ONLYOFFICE/7.4.0.163</Application>
  <DocSecurity>0</DocSecurity>
  <PresentationFormat>Vlastní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Peřina Dalibor</dc:creator>
  <cp:keywords/>
  <dc:description/>
  <dc:identifier/>
  <dc:language/>
  <cp:lastModifiedBy/>
  <cp:revision>135</cp:revision>
  <dcterms:created xsi:type="dcterms:W3CDTF">2017-06-01T08:02:02Z</dcterms:created>
  <dcterms:modified xsi:type="dcterms:W3CDTF">2024-04-03T06:30:30Z</dcterms:modified>
  <cp:category/>
  <cp:contentStatus/>
  <cp:version/>
</cp:coreProperties>
</file>