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5" r:id="rId6"/>
    <p:sldId id="260" r:id="rId7"/>
    <p:sldId id="261" r:id="rId8"/>
    <p:sldId id="259" r:id="rId9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93"/>
    <a:srgbClr val="405968"/>
    <a:srgbClr val="00626B"/>
    <a:srgbClr val="64257D"/>
    <a:srgbClr val="77AD1B"/>
    <a:srgbClr val="009DE0"/>
    <a:srgbClr val="0092D0"/>
    <a:srgbClr val="FDC9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C1507-8A32-4D17-B679-63BD80E1C272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36D08-1C60-4EBD-8400-AFCD48C07F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4D9D1-A924-4D22-B8CF-358D4DF8A1ED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D437E-4157-4CD8-B390-FBAB4DB7F2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0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3FA0-551E-494A-AAD0-F48245CACC95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7934B-DFB1-4FE5-AAAF-5E116ACCF3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0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06887-F2AA-428F-8637-BD6DD1FE018E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97D3-518B-423C-9D5F-A90E5F2DB9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CC88B-24E3-470A-8BB1-806A8F2770E6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A1CE1-733E-4BE5-9A60-2C422438B8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0497-8A12-41CF-8179-12A13B9536F5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9E0AE-7A16-45DB-B2FE-F5D857EE0A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82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F0100-4152-4465-B9C1-C6E09C0FB771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A7A3-585E-49B7-B8F1-5992731421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08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C7F6-4428-4ED5-B932-7B3262C7A875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4B6-72C7-475A-8EAA-6A349EB7B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87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DA856-E360-4953-9C0F-1CA068F1F62E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1F14-5B07-47E5-9524-99E79C113D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77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7E7D-C939-47F2-9A24-0EB27B7BF79E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440E5-2F9C-42AE-AC05-B9A30D555E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2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7264D-02E4-4D75-BB29-8BD3251FAD3B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D21D8-2544-4096-A5B3-C0628F7CF7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27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878CCB-B470-48A8-9C99-9A27C48F47D3}" type="datetimeFigureOut">
              <a:rPr lang="cs-CZ"/>
              <a:pPr>
                <a:defRPr/>
              </a:pPr>
              <a:t>9.4.2024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DEB6F2-4F88-4364-97EE-1EA7D6B040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ovéPole 4"/>
          <p:cNvSpPr txBox="1">
            <a:spLocks noChangeArrowheads="1"/>
          </p:cNvSpPr>
          <p:nvPr/>
        </p:nvSpPr>
        <p:spPr bwMode="auto">
          <a:xfrm>
            <a:off x="468312" y="548020"/>
            <a:ext cx="8207375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cs-CZ" altLang="cs-CZ" sz="6000" dirty="0">
                <a:solidFill>
                  <a:srgbClr val="004C93"/>
                </a:solidFill>
                <a:latin typeface="Arial" charset="0"/>
              </a:rPr>
              <a:t>Vítáme Vás!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 smtClean="0">
                <a:solidFill>
                  <a:srgbClr val="00626B"/>
                </a:solidFill>
                <a:latin typeface="Arial" charset="0"/>
              </a:rPr>
              <a:t>NUTRIČNÍ AKADEMIE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cap="all" dirty="0">
                <a:solidFill>
                  <a:srgbClr val="00626B"/>
                </a:solidFill>
                <a:latin typeface="Arial" charset="0"/>
              </a:rPr>
              <a:t>Kriticky nemocný </a:t>
            </a:r>
            <a:r>
              <a:rPr lang="cs-CZ" altLang="cs-CZ" sz="2800" b="1" cap="all" dirty="0" smtClean="0">
                <a:solidFill>
                  <a:srgbClr val="00626B"/>
                </a:solidFill>
                <a:latin typeface="Arial" charset="0"/>
              </a:rPr>
              <a:t>pacient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800" b="1" dirty="0" smtClean="0">
                <a:solidFill>
                  <a:srgbClr val="004C93"/>
                </a:solidFill>
                <a:latin typeface="Arial" charset="0"/>
              </a:rPr>
              <a:t/>
            </a:r>
            <a:br>
              <a:rPr lang="cs-CZ" altLang="cs-CZ" sz="2800" b="1" dirty="0" smtClean="0">
                <a:solidFill>
                  <a:srgbClr val="004C93"/>
                </a:solidFill>
                <a:latin typeface="Arial" charset="0"/>
              </a:rPr>
            </a:br>
            <a:r>
              <a:rPr lang="cs-CZ" altLang="cs-CZ" sz="2400" b="1" dirty="0" smtClean="0">
                <a:solidFill>
                  <a:srgbClr val="405968"/>
                </a:solidFill>
                <a:latin typeface="Arial" charset="0"/>
              </a:rPr>
              <a:t>17. dubna </a:t>
            </a:r>
            <a:r>
              <a:rPr lang="cs-CZ" altLang="cs-CZ" sz="2400" b="1" dirty="0" smtClean="0">
                <a:solidFill>
                  <a:srgbClr val="405968"/>
                </a:solidFill>
                <a:latin typeface="Arial" charset="0"/>
              </a:rPr>
              <a:t>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b="1" dirty="0">
                <a:solidFill>
                  <a:srgbClr val="405968"/>
                </a:solidFill>
                <a:latin typeface="Arial" charset="0"/>
              </a:rPr>
              <a:t>Fakultní nemocnice Olomouc</a:t>
            </a:r>
            <a:r>
              <a:rPr lang="cs-CZ" altLang="cs-CZ" sz="2200" b="1" dirty="0" smtClean="0">
                <a:solidFill>
                  <a:srgbClr val="405968"/>
                </a:solidFill>
                <a:latin typeface="Arial" charset="0"/>
              </a:rPr>
              <a:t/>
            </a:r>
            <a:br>
              <a:rPr lang="cs-CZ" altLang="cs-CZ" sz="2200" b="1" dirty="0" smtClean="0">
                <a:solidFill>
                  <a:srgbClr val="405968"/>
                </a:solidFill>
                <a:latin typeface="Arial" charset="0"/>
              </a:rPr>
            </a:br>
            <a:r>
              <a:rPr lang="pl-PL" altLang="cs-CZ" sz="2200" dirty="0">
                <a:solidFill>
                  <a:srgbClr val="405968"/>
                </a:solidFill>
                <a:latin typeface="Arial" charset="0"/>
              </a:rPr>
              <a:t>II. interní klinika, </a:t>
            </a:r>
            <a:r>
              <a:rPr lang="pl-PL" altLang="cs-CZ" sz="2200" dirty="0" smtClean="0">
                <a:solidFill>
                  <a:srgbClr val="405968"/>
                </a:solidFill>
                <a:latin typeface="Arial" charset="0"/>
              </a:rPr>
              <a:t>Zdravotníků </a:t>
            </a:r>
            <a:r>
              <a:rPr lang="pl-PL" altLang="cs-CZ" sz="2200" dirty="0">
                <a:solidFill>
                  <a:srgbClr val="405968"/>
                </a:solidFill>
                <a:latin typeface="Arial" charset="0"/>
              </a:rPr>
              <a:t>248/7, Olomouc</a:t>
            </a:r>
            <a:endParaRPr lang="cs-CZ" altLang="cs-CZ" sz="2200" dirty="0">
              <a:solidFill>
                <a:srgbClr val="405968"/>
              </a:solidFill>
              <a:latin typeface="Arial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901" y="123478"/>
            <a:ext cx="2930611" cy="35798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267494"/>
            <a:ext cx="9044530" cy="4732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000" b="1" cap="all" dirty="0" smtClean="0">
                <a:solidFill>
                  <a:srgbClr val="00626B"/>
                </a:solidFill>
                <a:latin typeface="Arial" pitchFamily="34" charset="0"/>
                <a:cs typeface="Arial" pitchFamily="34" charset="0"/>
              </a:rPr>
              <a:t>program</a:t>
            </a: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dirty="0" smtClean="0">
                <a:latin typeface="Arial" pitchFamily="34" charset="0"/>
                <a:cs typeface="Arial" pitchFamily="34" charset="0"/>
              </a:rPr>
              <a:t>13:00–14:00</a:t>
            </a:r>
            <a:r>
              <a:rPr lang="cs-CZ" sz="155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550" dirty="0" smtClean="0">
                <a:latin typeface="Arial" pitchFamily="34" charset="0"/>
                <a:cs typeface="Arial" pitchFamily="34" charset="0"/>
              </a:rPr>
              <a:t>Registrace</a:t>
            </a: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smtClean="0">
                <a:latin typeface="Arial" pitchFamily="34" charset="0"/>
                <a:cs typeface="Arial" pitchFamily="34" charset="0"/>
              </a:rPr>
              <a:t>14:00–16:45</a:t>
            </a:r>
            <a:r>
              <a:rPr lang="cs-CZ" sz="155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550" dirty="0" smtClean="0">
                <a:latin typeface="Arial" pitchFamily="34" charset="0"/>
                <a:cs typeface="Arial" pitchFamily="34" charset="0"/>
              </a:rPr>
              <a:t>Odborný program</a:t>
            </a:r>
            <a:r>
              <a:rPr lang="cs-CZ" sz="1550" i="1" dirty="0" smtClean="0">
                <a:latin typeface="Arial" pitchFamily="34" charset="0"/>
                <a:cs typeface="Arial" pitchFamily="34" charset="0"/>
              </a:rPr>
              <a:t>  </a:t>
            </a:r>
            <a:endParaRPr lang="cs-CZ" sz="1550" i="1" dirty="0">
              <a:latin typeface="Arial" pitchFamily="34" charset="0"/>
              <a:cs typeface="Arial" pitchFamily="34" charset="0"/>
            </a:endParaRP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155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55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Evoluce v klinické výživě</a:t>
            </a:r>
            <a:b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</a:br>
            <a:r>
              <a:rPr lang="cs-CZ" sz="1550" b="1" dirty="0" smtClean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cs-CZ" sz="1550" i="1" dirty="0">
                <a:latin typeface="Arial" pitchFamily="34" charset="0"/>
                <a:cs typeface="Arial" pitchFamily="34" charset="0"/>
              </a:rPr>
              <a:t>doc. MUDr. Pavel Těšínský (Interní klinika, 3. LF UK a FNKV)</a:t>
            </a:r>
            <a:endParaRPr lang="cs-CZ" sz="1550" i="1" dirty="0" smtClean="0">
              <a:latin typeface="Arial" pitchFamily="34" charset="0"/>
              <a:cs typeface="Arial" pitchFamily="34" charset="0"/>
            </a:endParaRP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b="1" dirty="0" smtClean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Tekutinový management na JIP</a:t>
            </a:r>
            <a:b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</a:br>
            <a:r>
              <a:rPr lang="cs-CZ" sz="1550" b="1" dirty="0" smtClean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cs-CZ" sz="1550" i="1" dirty="0">
                <a:latin typeface="Arial" pitchFamily="34" charset="0"/>
                <a:cs typeface="Arial" pitchFamily="34" charset="0"/>
              </a:rPr>
              <a:t>prof. MUDr. Martin </a:t>
            </a:r>
            <a:r>
              <a:rPr lang="cs-CZ" sz="1550" i="1" dirty="0" err="1">
                <a:latin typeface="Arial" pitchFamily="34" charset="0"/>
                <a:cs typeface="Arial" pitchFamily="34" charset="0"/>
              </a:rPr>
              <a:t>Matějovič</a:t>
            </a:r>
            <a:r>
              <a:rPr lang="cs-CZ" sz="1550" i="1" dirty="0">
                <a:latin typeface="Arial" pitchFamily="34" charset="0"/>
                <a:cs typeface="Arial" pitchFamily="34" charset="0"/>
              </a:rPr>
              <a:t>, Ph.D. (I. interní klinika 1. LF UK a FN Plzeň)</a:t>
            </a:r>
            <a:endParaRPr lang="cs-CZ" sz="1550" i="1" dirty="0" smtClean="0">
              <a:latin typeface="Arial" pitchFamily="34" charset="0"/>
              <a:cs typeface="Arial" pitchFamily="34" charset="0"/>
            </a:endParaRP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Optimální příjem proteinů na JIP, význam rehabilitace</a:t>
            </a:r>
            <a:b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</a:b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pt-BR" sz="1550" i="1" dirty="0">
                <a:latin typeface="Arial" pitchFamily="34" charset="0"/>
                <a:cs typeface="Arial" pitchFamily="34" charset="0"/>
              </a:rPr>
              <a:t>doc. MUDr. František Novák, Ph.D</a:t>
            </a:r>
            <a:r>
              <a:rPr lang="pt-BR" sz="1550" i="1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sv-SE" sz="1550" i="1" dirty="0">
                <a:latin typeface="Arial" pitchFamily="34" charset="0"/>
                <a:cs typeface="Arial" pitchFamily="34" charset="0"/>
              </a:rPr>
              <a:t>IV. interní klinika 1. LF UK a VFN</a:t>
            </a:r>
            <a:r>
              <a:rPr lang="pt-BR" sz="1550" i="1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1550" i="1" dirty="0">
              <a:latin typeface="Arial" pitchFamily="34" charset="0"/>
              <a:cs typeface="Arial" pitchFamily="34" charset="0"/>
            </a:endParaRP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Akutní pankreatitida</a:t>
            </a:r>
            <a:r>
              <a:rPr lang="cs-CZ" sz="1550" b="1" dirty="0" smtClean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: specifika </a:t>
            </a: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nutriční podpory</a:t>
            </a:r>
            <a:b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</a:b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cs-CZ" sz="1550" i="1" dirty="0">
                <a:latin typeface="Arial" pitchFamily="34" charset="0"/>
                <a:cs typeface="Arial" pitchFamily="34" charset="0"/>
              </a:rPr>
              <a:t>MUDr. Miroslav </a:t>
            </a:r>
            <a:r>
              <a:rPr lang="cs-CZ" sz="1550" i="1" dirty="0" smtClean="0">
                <a:latin typeface="Arial" pitchFamily="34" charset="0"/>
                <a:cs typeface="Arial" pitchFamily="34" charset="0"/>
              </a:rPr>
              <a:t>Urbánek </a:t>
            </a:r>
            <a:r>
              <a:rPr lang="cs-CZ" sz="1550" i="1" dirty="0">
                <a:latin typeface="Arial" pitchFamily="34" charset="0"/>
                <a:cs typeface="Arial" pitchFamily="34" charset="0"/>
              </a:rPr>
              <a:t>(Interní oddělení, Nemocnice Rudolfa a Stefanie Benešov</a:t>
            </a:r>
            <a:r>
              <a:rPr lang="cs-CZ" sz="155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50" b="1" dirty="0" smtClean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Výživa na neurochirurgické JIP</a:t>
            </a:r>
            <a:b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</a:br>
            <a:r>
              <a:rPr lang="cs-CZ" sz="1550" b="1" dirty="0">
                <a:solidFill>
                  <a:srgbClr val="004C93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pt-BR" sz="1550" i="1" dirty="0">
                <a:latin typeface="Arial" pitchFamily="34" charset="0"/>
                <a:cs typeface="Arial" pitchFamily="34" charset="0"/>
              </a:rPr>
              <a:t>MUDr. Martin </a:t>
            </a:r>
            <a:r>
              <a:rPr lang="pt-BR" sz="1550" i="1" dirty="0" smtClean="0">
                <a:latin typeface="Arial" pitchFamily="34" charset="0"/>
                <a:cs typeface="Arial" pitchFamily="34" charset="0"/>
              </a:rPr>
              <a:t>Gabryš (</a:t>
            </a:r>
            <a:r>
              <a:rPr lang="sv-SE" sz="1550" i="1" dirty="0">
                <a:latin typeface="Arial" pitchFamily="34" charset="0"/>
                <a:cs typeface="Arial" pitchFamily="34" charset="0"/>
              </a:rPr>
              <a:t>JIP </a:t>
            </a:r>
            <a:r>
              <a:rPr lang="cs-CZ" sz="1550" i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v-SE" sz="155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550" i="1" dirty="0">
                <a:latin typeface="Arial" pitchFamily="34" charset="0"/>
                <a:cs typeface="Arial" pitchFamily="34" charset="0"/>
              </a:rPr>
              <a:t>Neurochirurgická klinika, FN Olomouc</a:t>
            </a:r>
            <a:r>
              <a:rPr lang="pt-BR" sz="1550" i="1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1550" i="1" dirty="0">
              <a:latin typeface="Arial" pitchFamily="34" charset="0"/>
              <a:cs typeface="Arial" pitchFamily="34" charset="0"/>
            </a:endParaRPr>
          </a:p>
          <a:p>
            <a:pPr defTabSz="360000" fontAlgn="auto">
              <a:spcBef>
                <a:spcPts val="0"/>
              </a:spcBef>
              <a:spcAft>
                <a:spcPts val="1200"/>
              </a:spcAft>
              <a:defRPr/>
            </a:pPr>
            <a:endParaRPr lang="cs-CZ" sz="155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495" y="1166"/>
            <a:ext cx="1869539" cy="2283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ovéPole 4"/>
          <p:cNvSpPr txBox="1">
            <a:spLocks noChangeArrowheads="1"/>
          </p:cNvSpPr>
          <p:nvPr/>
        </p:nvSpPr>
        <p:spPr bwMode="auto">
          <a:xfrm>
            <a:off x="468314" y="1419622"/>
            <a:ext cx="82073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cs-CZ" altLang="cs-CZ" sz="8000" dirty="0">
                <a:solidFill>
                  <a:srgbClr val="004C93"/>
                </a:solidFill>
                <a:latin typeface="Arial" charset="0"/>
              </a:rPr>
              <a:t>DISKUZE</a:t>
            </a:r>
            <a:endParaRPr lang="cs-CZ" altLang="cs-CZ" sz="4800" dirty="0">
              <a:solidFill>
                <a:srgbClr val="004C93"/>
              </a:solidFill>
              <a:latin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1470"/>
            <a:ext cx="2086860" cy="25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0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ovéPole 4"/>
          <p:cNvSpPr txBox="1">
            <a:spLocks noChangeArrowheads="1"/>
          </p:cNvSpPr>
          <p:nvPr/>
        </p:nvSpPr>
        <p:spPr bwMode="auto">
          <a:xfrm>
            <a:off x="468314" y="1419622"/>
            <a:ext cx="82073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cs-CZ" altLang="cs-CZ" sz="8000" dirty="0" smtClean="0">
                <a:solidFill>
                  <a:srgbClr val="004C93"/>
                </a:solidFill>
                <a:latin typeface="Arial" charset="0"/>
              </a:rPr>
              <a:t>Přestávka</a:t>
            </a:r>
            <a:endParaRPr lang="cs-CZ" altLang="cs-CZ" sz="4800" dirty="0">
              <a:solidFill>
                <a:srgbClr val="004C93"/>
              </a:solidFill>
              <a:latin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1470"/>
            <a:ext cx="2086860" cy="25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6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ovéPole 4"/>
          <p:cNvSpPr txBox="1">
            <a:spLocks noChangeArrowheads="1"/>
          </p:cNvSpPr>
          <p:nvPr/>
        </p:nvSpPr>
        <p:spPr bwMode="auto">
          <a:xfrm>
            <a:off x="468314" y="2185155"/>
            <a:ext cx="82073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cs-CZ" altLang="cs-CZ" sz="6000" dirty="0" smtClean="0">
                <a:solidFill>
                  <a:srgbClr val="004C93"/>
                </a:solidFill>
                <a:latin typeface="Arial" charset="0"/>
              </a:rPr>
              <a:t>Technická </a:t>
            </a:r>
            <a:r>
              <a:rPr lang="cs-CZ" altLang="cs-CZ" sz="6000" dirty="0">
                <a:solidFill>
                  <a:srgbClr val="004C93"/>
                </a:solidFill>
                <a:latin typeface="Arial" charset="0"/>
              </a:rPr>
              <a:t>přestávka</a:t>
            </a:r>
            <a:endParaRPr lang="cs-CZ" altLang="cs-CZ" sz="3600" dirty="0">
              <a:solidFill>
                <a:srgbClr val="004C93"/>
              </a:solidFill>
              <a:latin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1470"/>
            <a:ext cx="2086860" cy="25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3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63638"/>
            <a:ext cx="6084168" cy="110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9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059582"/>
            <a:ext cx="5607366" cy="220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11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ovéPole 4"/>
          <p:cNvSpPr txBox="1">
            <a:spLocks noChangeArrowheads="1"/>
          </p:cNvSpPr>
          <p:nvPr/>
        </p:nvSpPr>
        <p:spPr bwMode="auto">
          <a:xfrm>
            <a:off x="468313" y="1131590"/>
            <a:ext cx="820737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cs-CZ" altLang="cs-CZ" sz="6600" dirty="0">
                <a:solidFill>
                  <a:srgbClr val="004C93"/>
                </a:solidFill>
                <a:latin typeface="Arial" charset="0"/>
              </a:rPr>
              <a:t>Děkujeme </a:t>
            </a:r>
            <a:br>
              <a:rPr lang="cs-CZ" altLang="cs-CZ" sz="6600" dirty="0">
                <a:solidFill>
                  <a:srgbClr val="004C93"/>
                </a:solidFill>
                <a:latin typeface="Arial" charset="0"/>
              </a:rPr>
            </a:br>
            <a:r>
              <a:rPr lang="cs-CZ" altLang="cs-CZ" sz="6600" dirty="0">
                <a:solidFill>
                  <a:srgbClr val="004C93"/>
                </a:solidFill>
                <a:latin typeface="Arial" charset="0"/>
              </a:rPr>
              <a:t>za pozornost.</a:t>
            </a:r>
            <a:endParaRPr lang="cs-CZ" altLang="cs-CZ" sz="4000" dirty="0">
              <a:solidFill>
                <a:srgbClr val="004C93"/>
              </a:solidFill>
              <a:latin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1470"/>
            <a:ext cx="2086860" cy="25491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15</Words>
  <Application>Microsoft Office PowerPoint</Application>
  <PresentationFormat>Předvádění na obrazovce (16:9)</PresentationFormat>
  <Paragraphs>17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JS-Partner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Dacejová Radka</dc:creator>
  <cp:lastModifiedBy>Dacejová Radka</cp:lastModifiedBy>
  <cp:revision>32</cp:revision>
  <dcterms:created xsi:type="dcterms:W3CDTF">2012-11-14T13:26:13Z</dcterms:created>
  <dcterms:modified xsi:type="dcterms:W3CDTF">2024-04-09T11:11:42Z</dcterms:modified>
</cp:coreProperties>
</file>