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80" r:id="rId4"/>
    <p:sldId id="282" r:id="rId5"/>
    <p:sldId id="281" r:id="rId6"/>
    <p:sldId id="285" r:id="rId7"/>
    <p:sldId id="286" r:id="rId8"/>
    <p:sldId id="287" r:id="rId9"/>
    <p:sldId id="289" r:id="rId10"/>
    <p:sldId id="290" r:id="rId11"/>
    <p:sldId id="291" r:id="rId12"/>
    <p:sldId id="292" r:id="rId13"/>
    <p:sldId id="296" r:id="rId14"/>
    <p:sldId id="293" r:id="rId15"/>
    <p:sldId id="294" r:id="rId16"/>
    <p:sldId id="295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A4D44D-49E6-4DCF-9647-9052B0F3328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5A6B85C-960B-43BD-B7C5-28B30D42AFD5}">
      <dgm:prSet phldrT="[Text]" custT="1"/>
      <dgm:spPr/>
      <dgm:t>
        <a:bodyPr/>
        <a:lstStyle/>
        <a:p>
          <a:pPr algn="ctr"/>
          <a:r>
            <a:rPr lang="cs-CZ" sz="1700" b="1" dirty="0"/>
            <a:t>Protein 34% </a:t>
          </a:r>
        </a:p>
        <a:p>
          <a:pPr algn="ctr"/>
          <a:r>
            <a:rPr lang="cs-CZ" sz="1400" dirty="0"/>
            <a:t>10 g</a:t>
          </a:r>
        </a:p>
        <a:p>
          <a:pPr algn="ctr"/>
          <a:r>
            <a:rPr lang="cs-CZ" sz="1400" dirty="0"/>
            <a:t>100 </a:t>
          </a:r>
          <a:r>
            <a:rPr lang="cs-CZ" sz="1000" dirty="0"/>
            <a:t>ml</a:t>
          </a:r>
          <a:r>
            <a:rPr lang="cs-CZ" sz="1400" dirty="0"/>
            <a:t>/118</a:t>
          </a:r>
          <a:r>
            <a:rPr lang="cs-CZ" sz="1000" dirty="0"/>
            <a:t>kcal </a:t>
          </a:r>
        </a:p>
      </dgm:t>
    </dgm:pt>
    <dgm:pt modelId="{A5683D10-3023-4F28-BE33-DC2E713EFBD5}" type="parTrans" cxnId="{E6CC22BC-0D52-4DB8-91BB-45191EF72A6B}">
      <dgm:prSet/>
      <dgm:spPr/>
      <dgm:t>
        <a:bodyPr/>
        <a:lstStyle/>
        <a:p>
          <a:endParaRPr lang="cs-CZ"/>
        </a:p>
      </dgm:t>
    </dgm:pt>
    <dgm:pt modelId="{A2880D6B-9AA7-4F98-BEA8-B226189F775E}" type="sibTrans" cxnId="{E6CC22BC-0D52-4DB8-91BB-45191EF72A6B}">
      <dgm:prSet/>
      <dgm:spPr/>
      <dgm:t>
        <a:bodyPr/>
        <a:lstStyle/>
        <a:p>
          <a:endParaRPr lang="cs-CZ"/>
        </a:p>
      </dgm:t>
    </dgm:pt>
    <dgm:pt modelId="{915E6BBE-F33B-411D-8CA1-B4932E04214D}">
      <dgm:prSet phldrT="[Text]"/>
      <dgm:spPr/>
      <dgm:t>
        <a:bodyPr/>
        <a:lstStyle/>
        <a:p>
          <a:r>
            <a:rPr lang="cs-CZ" b="1" dirty="0"/>
            <a:t>Snížené sacharidy 40% </a:t>
          </a:r>
        </a:p>
        <a:p>
          <a:r>
            <a:rPr lang="cs-CZ" dirty="0"/>
            <a:t>12 g/100 ml  </a:t>
          </a:r>
        </a:p>
      </dgm:t>
    </dgm:pt>
    <dgm:pt modelId="{17E69CF0-79DF-4FA8-A076-39416537A274}" type="parTrans" cxnId="{56D64D74-CE12-4415-B87E-B1135439AB1E}">
      <dgm:prSet/>
      <dgm:spPr/>
      <dgm:t>
        <a:bodyPr/>
        <a:lstStyle/>
        <a:p>
          <a:endParaRPr lang="cs-CZ"/>
        </a:p>
      </dgm:t>
    </dgm:pt>
    <dgm:pt modelId="{F17C45BA-DD0A-4441-B1E4-07D108D5D2B5}" type="sibTrans" cxnId="{56D64D74-CE12-4415-B87E-B1135439AB1E}">
      <dgm:prSet/>
      <dgm:spPr/>
      <dgm:t>
        <a:bodyPr/>
        <a:lstStyle/>
        <a:p>
          <a:endParaRPr lang="cs-CZ"/>
        </a:p>
      </dgm:t>
    </dgm:pt>
    <dgm:pt modelId="{B5D75473-DEC1-44E6-9FB8-0CBE1C53DA32}">
      <dgm:prSet phldrT="[Text]"/>
      <dgm:spPr/>
      <dgm:t>
        <a:bodyPr/>
        <a:lstStyle/>
        <a:p>
          <a:r>
            <a:rPr lang="cs-CZ" dirty="0"/>
            <a:t>Nízká osmolarita 315 </a:t>
          </a:r>
        </a:p>
      </dgm:t>
    </dgm:pt>
    <dgm:pt modelId="{AE215099-5D65-4D1A-8F76-C58D76D22A67}" type="parTrans" cxnId="{EA1ABB3F-CC35-4777-B413-1DCA6D5CE5B7}">
      <dgm:prSet/>
      <dgm:spPr/>
      <dgm:t>
        <a:bodyPr/>
        <a:lstStyle/>
        <a:p>
          <a:endParaRPr lang="cs-CZ"/>
        </a:p>
      </dgm:t>
    </dgm:pt>
    <dgm:pt modelId="{E2907E3B-4F5F-4E9B-B64F-DC45EDEC2D2C}" type="sibTrans" cxnId="{EA1ABB3F-CC35-4777-B413-1DCA6D5CE5B7}">
      <dgm:prSet/>
      <dgm:spPr/>
      <dgm:t>
        <a:bodyPr/>
        <a:lstStyle/>
        <a:p>
          <a:endParaRPr lang="cs-CZ"/>
        </a:p>
      </dgm:t>
    </dgm:pt>
    <dgm:pt modelId="{3A1096AF-7313-4631-8C9B-D3D50D290648}">
      <dgm:prSet phldrT="[Text]"/>
      <dgm:spPr/>
      <dgm:t>
        <a:bodyPr/>
        <a:lstStyle/>
        <a:p>
          <a:r>
            <a:rPr lang="cs-CZ" dirty="0"/>
            <a:t>Rozpustná vláknina </a:t>
          </a:r>
        </a:p>
      </dgm:t>
    </dgm:pt>
    <dgm:pt modelId="{ED6A9DCF-E852-48D8-B7FE-84EA8FF32B64}" type="parTrans" cxnId="{F12DA705-0756-4FA6-89E7-D445137D2326}">
      <dgm:prSet/>
      <dgm:spPr/>
      <dgm:t>
        <a:bodyPr/>
        <a:lstStyle/>
        <a:p>
          <a:endParaRPr lang="cs-CZ"/>
        </a:p>
      </dgm:t>
    </dgm:pt>
    <dgm:pt modelId="{9F665400-537E-4FC1-8628-B21257E98B52}" type="sibTrans" cxnId="{F12DA705-0756-4FA6-89E7-D445137D2326}">
      <dgm:prSet/>
      <dgm:spPr/>
      <dgm:t>
        <a:bodyPr/>
        <a:lstStyle/>
        <a:p>
          <a:endParaRPr lang="cs-CZ"/>
        </a:p>
      </dgm:t>
    </dgm:pt>
    <dgm:pt modelId="{0B75D5F0-F541-45BD-97EA-0AE6DF0482A9}">
      <dgm:prSet phldrT="[Text]"/>
      <dgm:spPr/>
      <dgm:t>
        <a:bodyPr/>
        <a:lstStyle/>
        <a:p>
          <a:r>
            <a:rPr lang="cs-CZ" dirty="0"/>
            <a:t>MCT tuky 53%  </a:t>
          </a:r>
        </a:p>
      </dgm:t>
    </dgm:pt>
    <dgm:pt modelId="{1492758F-F491-4A02-996E-8C1F75E2FDA8}" type="parTrans" cxnId="{87D45522-4A17-4A53-B925-71DFF2BA1B51}">
      <dgm:prSet/>
      <dgm:spPr/>
      <dgm:t>
        <a:bodyPr/>
        <a:lstStyle/>
        <a:p>
          <a:endParaRPr lang="cs-CZ"/>
        </a:p>
      </dgm:t>
    </dgm:pt>
    <dgm:pt modelId="{A4BCEE4B-0541-44A6-B9F3-874ABD0F121B}" type="sibTrans" cxnId="{87D45522-4A17-4A53-B925-71DFF2BA1B51}">
      <dgm:prSet/>
      <dgm:spPr/>
      <dgm:t>
        <a:bodyPr/>
        <a:lstStyle/>
        <a:p>
          <a:endParaRPr lang="cs-CZ"/>
        </a:p>
      </dgm:t>
    </dgm:pt>
    <dgm:pt modelId="{85AD2A91-7AB2-4928-8443-B12B6D810B59}">
      <dgm:prSet/>
      <dgm:spPr/>
      <dgm:t>
        <a:bodyPr/>
        <a:lstStyle/>
        <a:p>
          <a:r>
            <a:rPr lang="cs-CZ" b="1" dirty="0"/>
            <a:t>Preskripce</a:t>
          </a:r>
          <a:r>
            <a:rPr lang="cs-CZ" dirty="0"/>
            <a:t> </a:t>
          </a:r>
        </a:p>
      </dgm:t>
    </dgm:pt>
    <dgm:pt modelId="{59FADA8B-CD46-4686-8471-3331C4C07F09}" type="parTrans" cxnId="{70C7675D-C63B-4CC6-B15B-6607F1CD678D}">
      <dgm:prSet/>
      <dgm:spPr/>
      <dgm:t>
        <a:bodyPr/>
        <a:lstStyle/>
        <a:p>
          <a:endParaRPr lang="cs-CZ"/>
        </a:p>
      </dgm:t>
    </dgm:pt>
    <dgm:pt modelId="{47D34544-7858-47F3-B5BB-F20481021FEF}" type="sibTrans" cxnId="{70C7675D-C63B-4CC6-B15B-6607F1CD678D}">
      <dgm:prSet/>
      <dgm:spPr/>
      <dgm:t>
        <a:bodyPr/>
        <a:lstStyle/>
        <a:p>
          <a:endParaRPr lang="cs-CZ"/>
        </a:p>
      </dgm:t>
    </dgm:pt>
    <dgm:pt modelId="{026D5BFF-5C24-4993-88F8-ECA3DE60F447}" type="pres">
      <dgm:prSet presAssocID="{A3A4D44D-49E6-4DCF-9647-9052B0F3328F}" presName="cycle" presStyleCnt="0">
        <dgm:presLayoutVars>
          <dgm:dir/>
          <dgm:resizeHandles val="exact"/>
        </dgm:presLayoutVars>
      </dgm:prSet>
      <dgm:spPr/>
    </dgm:pt>
    <dgm:pt modelId="{ACD9B86D-2F19-4CA5-AB57-17E1EE8BBC50}" type="pres">
      <dgm:prSet presAssocID="{25A6B85C-960B-43BD-B7C5-28B30D42AFD5}" presName="node" presStyleLbl="node1" presStyleIdx="0" presStyleCnt="6" custScaleX="138710" custScaleY="114380" custRadScaleRad="97880" custRadScaleInc="-3730">
        <dgm:presLayoutVars>
          <dgm:bulletEnabled val="1"/>
        </dgm:presLayoutVars>
      </dgm:prSet>
      <dgm:spPr/>
    </dgm:pt>
    <dgm:pt modelId="{C4F8BC4B-078D-4933-80B2-D0EFC7743274}" type="pres">
      <dgm:prSet presAssocID="{A2880D6B-9AA7-4F98-BEA8-B226189F775E}" presName="sibTrans" presStyleLbl="sibTrans2D1" presStyleIdx="0" presStyleCnt="6" custLinFactNeighborX="2348" custLinFactNeighborY="32153"/>
      <dgm:spPr/>
    </dgm:pt>
    <dgm:pt modelId="{56B4CF25-CD01-4E02-A784-B4F920451E3F}" type="pres">
      <dgm:prSet presAssocID="{A2880D6B-9AA7-4F98-BEA8-B226189F775E}" presName="connectorText" presStyleLbl="sibTrans2D1" presStyleIdx="0" presStyleCnt="6"/>
      <dgm:spPr/>
    </dgm:pt>
    <dgm:pt modelId="{1C0491FA-03F6-4B59-8D64-0620805B4871}" type="pres">
      <dgm:prSet presAssocID="{915E6BBE-F33B-411D-8CA1-B4932E04214D}" presName="node" presStyleLbl="node1" presStyleIdx="1" presStyleCnt="6" custScaleX="135995" custRadScaleRad="113667" custRadScaleInc="13648">
        <dgm:presLayoutVars>
          <dgm:bulletEnabled val="1"/>
        </dgm:presLayoutVars>
      </dgm:prSet>
      <dgm:spPr/>
    </dgm:pt>
    <dgm:pt modelId="{CD538BBE-A698-4E9B-ACBD-0E065E4D1E03}" type="pres">
      <dgm:prSet presAssocID="{F17C45BA-DD0A-4441-B1E4-07D108D5D2B5}" presName="sibTrans" presStyleLbl="sibTrans2D1" presStyleIdx="1" presStyleCnt="6"/>
      <dgm:spPr/>
    </dgm:pt>
    <dgm:pt modelId="{5B4E67A0-4F1C-451A-B521-2E022FEF6422}" type="pres">
      <dgm:prSet presAssocID="{F17C45BA-DD0A-4441-B1E4-07D108D5D2B5}" presName="connectorText" presStyleLbl="sibTrans2D1" presStyleIdx="1" presStyleCnt="6"/>
      <dgm:spPr/>
    </dgm:pt>
    <dgm:pt modelId="{92A1300B-C76C-4461-BFA7-8432358A77AF}" type="pres">
      <dgm:prSet presAssocID="{B5D75473-DEC1-44E6-9FB8-0CBE1C53DA32}" presName="node" presStyleLbl="node1" presStyleIdx="2" presStyleCnt="6" custScaleX="195626" custRadScaleRad="115243" custRadScaleInc="-17337">
        <dgm:presLayoutVars>
          <dgm:bulletEnabled val="1"/>
        </dgm:presLayoutVars>
      </dgm:prSet>
      <dgm:spPr/>
    </dgm:pt>
    <dgm:pt modelId="{C44F17C3-9D7D-441F-9205-84BAA2DB1EF7}" type="pres">
      <dgm:prSet presAssocID="{E2907E3B-4F5F-4E9B-B64F-DC45EDEC2D2C}" presName="sibTrans" presStyleLbl="sibTrans2D1" presStyleIdx="2" presStyleCnt="6"/>
      <dgm:spPr/>
    </dgm:pt>
    <dgm:pt modelId="{B69FA86B-8FB5-4695-BDDC-0F730FD79177}" type="pres">
      <dgm:prSet presAssocID="{E2907E3B-4F5F-4E9B-B64F-DC45EDEC2D2C}" presName="connectorText" presStyleLbl="sibTrans2D1" presStyleIdx="2" presStyleCnt="6"/>
      <dgm:spPr/>
    </dgm:pt>
    <dgm:pt modelId="{6B2F077F-48C6-41A0-AB2D-D432408FCDB3}" type="pres">
      <dgm:prSet presAssocID="{3A1096AF-7313-4631-8C9B-D3D50D290648}" presName="node" presStyleLbl="node1" presStyleIdx="3" presStyleCnt="6">
        <dgm:presLayoutVars>
          <dgm:bulletEnabled val="1"/>
        </dgm:presLayoutVars>
      </dgm:prSet>
      <dgm:spPr/>
    </dgm:pt>
    <dgm:pt modelId="{0AC7C7B8-75B0-4AA3-A551-6D534C734CCC}" type="pres">
      <dgm:prSet presAssocID="{9F665400-537E-4FC1-8628-B21257E98B52}" presName="sibTrans" presStyleLbl="sibTrans2D1" presStyleIdx="3" presStyleCnt="6"/>
      <dgm:spPr/>
    </dgm:pt>
    <dgm:pt modelId="{81715867-D5C8-4699-8C73-C42025A77EE1}" type="pres">
      <dgm:prSet presAssocID="{9F665400-537E-4FC1-8628-B21257E98B52}" presName="connectorText" presStyleLbl="sibTrans2D1" presStyleIdx="3" presStyleCnt="6"/>
      <dgm:spPr/>
    </dgm:pt>
    <dgm:pt modelId="{CF859D61-8A88-4801-AAEA-BC7418E35500}" type="pres">
      <dgm:prSet presAssocID="{0B75D5F0-F541-45BD-97EA-0AE6DF0482A9}" presName="node" presStyleLbl="node1" presStyleIdx="4" presStyleCnt="6">
        <dgm:presLayoutVars>
          <dgm:bulletEnabled val="1"/>
        </dgm:presLayoutVars>
      </dgm:prSet>
      <dgm:spPr/>
    </dgm:pt>
    <dgm:pt modelId="{B46A0BB4-9318-4F2B-9236-A0EC6BDDCE5F}" type="pres">
      <dgm:prSet presAssocID="{A4BCEE4B-0541-44A6-B9F3-874ABD0F121B}" presName="sibTrans" presStyleLbl="sibTrans2D1" presStyleIdx="4" presStyleCnt="6" custLinFactNeighborX="-37198" custLinFactNeighborY="5825"/>
      <dgm:spPr/>
    </dgm:pt>
    <dgm:pt modelId="{E929C539-1587-4390-A167-76B4D173142B}" type="pres">
      <dgm:prSet presAssocID="{A4BCEE4B-0541-44A6-B9F3-874ABD0F121B}" presName="connectorText" presStyleLbl="sibTrans2D1" presStyleIdx="4" presStyleCnt="6"/>
      <dgm:spPr/>
    </dgm:pt>
    <dgm:pt modelId="{2F7D0291-D0E0-48BB-8872-1FEC8AD33FCE}" type="pres">
      <dgm:prSet presAssocID="{85AD2A91-7AB2-4928-8443-B12B6D810B59}" presName="node" presStyleLbl="node1" presStyleIdx="5" presStyleCnt="6" custRadScaleRad="97448" custRadScaleInc="-14389">
        <dgm:presLayoutVars>
          <dgm:bulletEnabled val="1"/>
        </dgm:presLayoutVars>
      </dgm:prSet>
      <dgm:spPr/>
    </dgm:pt>
    <dgm:pt modelId="{48544D4E-DFBB-4652-86FB-4DDC43DC54C2}" type="pres">
      <dgm:prSet presAssocID="{47D34544-7858-47F3-B5BB-F20481021FEF}" presName="sibTrans" presStyleLbl="sibTrans2D1" presStyleIdx="5" presStyleCnt="6"/>
      <dgm:spPr/>
    </dgm:pt>
    <dgm:pt modelId="{89141872-6B32-45A3-BC9E-B26E5FDF875C}" type="pres">
      <dgm:prSet presAssocID="{47D34544-7858-47F3-B5BB-F20481021FEF}" presName="connectorText" presStyleLbl="sibTrans2D1" presStyleIdx="5" presStyleCnt="6"/>
      <dgm:spPr/>
    </dgm:pt>
  </dgm:ptLst>
  <dgm:cxnLst>
    <dgm:cxn modelId="{F12DA705-0756-4FA6-89E7-D445137D2326}" srcId="{A3A4D44D-49E6-4DCF-9647-9052B0F3328F}" destId="{3A1096AF-7313-4631-8C9B-D3D50D290648}" srcOrd="3" destOrd="0" parTransId="{ED6A9DCF-E852-48D8-B7FE-84EA8FF32B64}" sibTransId="{9F665400-537E-4FC1-8628-B21257E98B52}"/>
    <dgm:cxn modelId="{641DE219-6E31-48FA-972B-D0B0B868C37D}" type="presOf" srcId="{47D34544-7858-47F3-B5BB-F20481021FEF}" destId="{89141872-6B32-45A3-BC9E-B26E5FDF875C}" srcOrd="1" destOrd="0" presId="urn:microsoft.com/office/officeart/2005/8/layout/cycle2"/>
    <dgm:cxn modelId="{87D45522-4A17-4A53-B925-71DFF2BA1B51}" srcId="{A3A4D44D-49E6-4DCF-9647-9052B0F3328F}" destId="{0B75D5F0-F541-45BD-97EA-0AE6DF0482A9}" srcOrd="4" destOrd="0" parTransId="{1492758F-F491-4A02-996E-8C1F75E2FDA8}" sibTransId="{A4BCEE4B-0541-44A6-B9F3-874ABD0F121B}"/>
    <dgm:cxn modelId="{2F8E5B38-CC82-4FF6-B0ED-DC268B646058}" type="presOf" srcId="{E2907E3B-4F5F-4E9B-B64F-DC45EDEC2D2C}" destId="{C44F17C3-9D7D-441F-9205-84BAA2DB1EF7}" srcOrd="0" destOrd="0" presId="urn:microsoft.com/office/officeart/2005/8/layout/cycle2"/>
    <dgm:cxn modelId="{F13CE039-5DD0-4A2A-A415-CB0172537E5B}" type="presOf" srcId="{A2880D6B-9AA7-4F98-BEA8-B226189F775E}" destId="{56B4CF25-CD01-4E02-A784-B4F920451E3F}" srcOrd="1" destOrd="0" presId="urn:microsoft.com/office/officeart/2005/8/layout/cycle2"/>
    <dgm:cxn modelId="{C4E3D63D-C9C0-4EBC-8561-0201F0BF23DA}" type="presOf" srcId="{47D34544-7858-47F3-B5BB-F20481021FEF}" destId="{48544D4E-DFBB-4652-86FB-4DDC43DC54C2}" srcOrd="0" destOrd="0" presId="urn:microsoft.com/office/officeart/2005/8/layout/cycle2"/>
    <dgm:cxn modelId="{886E933E-EBF9-4B4A-8259-4B7973295B71}" type="presOf" srcId="{A2880D6B-9AA7-4F98-BEA8-B226189F775E}" destId="{C4F8BC4B-078D-4933-80B2-D0EFC7743274}" srcOrd="0" destOrd="0" presId="urn:microsoft.com/office/officeart/2005/8/layout/cycle2"/>
    <dgm:cxn modelId="{EA1ABB3F-CC35-4777-B413-1DCA6D5CE5B7}" srcId="{A3A4D44D-49E6-4DCF-9647-9052B0F3328F}" destId="{B5D75473-DEC1-44E6-9FB8-0CBE1C53DA32}" srcOrd="2" destOrd="0" parTransId="{AE215099-5D65-4D1A-8F76-C58D76D22A67}" sibTransId="{E2907E3B-4F5F-4E9B-B64F-DC45EDEC2D2C}"/>
    <dgm:cxn modelId="{70C7675D-C63B-4CC6-B15B-6607F1CD678D}" srcId="{A3A4D44D-49E6-4DCF-9647-9052B0F3328F}" destId="{85AD2A91-7AB2-4928-8443-B12B6D810B59}" srcOrd="5" destOrd="0" parTransId="{59FADA8B-CD46-4686-8471-3331C4C07F09}" sibTransId="{47D34544-7858-47F3-B5BB-F20481021FEF}"/>
    <dgm:cxn modelId="{C8684965-55BE-4B33-AEA1-EEA838F90A13}" type="presOf" srcId="{0B75D5F0-F541-45BD-97EA-0AE6DF0482A9}" destId="{CF859D61-8A88-4801-AAEA-BC7418E35500}" srcOrd="0" destOrd="0" presId="urn:microsoft.com/office/officeart/2005/8/layout/cycle2"/>
    <dgm:cxn modelId="{CC07BB47-2E3B-4026-B86A-7CE692A8BA5D}" type="presOf" srcId="{B5D75473-DEC1-44E6-9FB8-0CBE1C53DA32}" destId="{92A1300B-C76C-4461-BFA7-8432358A77AF}" srcOrd="0" destOrd="0" presId="urn:microsoft.com/office/officeart/2005/8/layout/cycle2"/>
    <dgm:cxn modelId="{56D64D74-CE12-4415-B87E-B1135439AB1E}" srcId="{A3A4D44D-49E6-4DCF-9647-9052B0F3328F}" destId="{915E6BBE-F33B-411D-8CA1-B4932E04214D}" srcOrd="1" destOrd="0" parTransId="{17E69CF0-79DF-4FA8-A076-39416537A274}" sibTransId="{F17C45BA-DD0A-4441-B1E4-07D108D5D2B5}"/>
    <dgm:cxn modelId="{C2219198-48B6-4EAA-99AC-4F9F87D8A4AA}" type="presOf" srcId="{A4BCEE4B-0541-44A6-B9F3-874ABD0F121B}" destId="{B46A0BB4-9318-4F2B-9236-A0EC6BDDCE5F}" srcOrd="0" destOrd="0" presId="urn:microsoft.com/office/officeart/2005/8/layout/cycle2"/>
    <dgm:cxn modelId="{0E570E9F-B8AA-4B95-B7CC-0D27994BAADA}" type="presOf" srcId="{F17C45BA-DD0A-4441-B1E4-07D108D5D2B5}" destId="{5B4E67A0-4F1C-451A-B521-2E022FEF6422}" srcOrd="1" destOrd="0" presId="urn:microsoft.com/office/officeart/2005/8/layout/cycle2"/>
    <dgm:cxn modelId="{061873A1-C42F-4E15-A92D-699058B90A2C}" type="presOf" srcId="{E2907E3B-4F5F-4E9B-B64F-DC45EDEC2D2C}" destId="{B69FA86B-8FB5-4695-BDDC-0F730FD79177}" srcOrd="1" destOrd="0" presId="urn:microsoft.com/office/officeart/2005/8/layout/cycle2"/>
    <dgm:cxn modelId="{A7056EAD-2C6F-4023-9BA7-D91CA8BE2D71}" type="presOf" srcId="{3A1096AF-7313-4631-8C9B-D3D50D290648}" destId="{6B2F077F-48C6-41A0-AB2D-D432408FCDB3}" srcOrd="0" destOrd="0" presId="urn:microsoft.com/office/officeart/2005/8/layout/cycle2"/>
    <dgm:cxn modelId="{E6CC22BC-0D52-4DB8-91BB-45191EF72A6B}" srcId="{A3A4D44D-49E6-4DCF-9647-9052B0F3328F}" destId="{25A6B85C-960B-43BD-B7C5-28B30D42AFD5}" srcOrd="0" destOrd="0" parTransId="{A5683D10-3023-4F28-BE33-DC2E713EFBD5}" sibTransId="{A2880D6B-9AA7-4F98-BEA8-B226189F775E}"/>
    <dgm:cxn modelId="{9BF1F9BD-25FB-4609-B811-B24DF54C470F}" type="presOf" srcId="{9F665400-537E-4FC1-8628-B21257E98B52}" destId="{81715867-D5C8-4699-8C73-C42025A77EE1}" srcOrd="1" destOrd="0" presId="urn:microsoft.com/office/officeart/2005/8/layout/cycle2"/>
    <dgm:cxn modelId="{9385CECA-D3E5-438E-AB48-F60D26C6CEED}" type="presOf" srcId="{9F665400-537E-4FC1-8628-B21257E98B52}" destId="{0AC7C7B8-75B0-4AA3-A551-6D534C734CCC}" srcOrd="0" destOrd="0" presId="urn:microsoft.com/office/officeart/2005/8/layout/cycle2"/>
    <dgm:cxn modelId="{BBC7F9CA-302F-41FD-92CE-80648CA94395}" type="presOf" srcId="{F17C45BA-DD0A-4441-B1E4-07D108D5D2B5}" destId="{CD538BBE-A698-4E9B-ACBD-0E065E4D1E03}" srcOrd="0" destOrd="0" presId="urn:microsoft.com/office/officeart/2005/8/layout/cycle2"/>
    <dgm:cxn modelId="{7FAD4BE5-C644-4A91-B095-D0151D145817}" type="presOf" srcId="{A3A4D44D-49E6-4DCF-9647-9052B0F3328F}" destId="{026D5BFF-5C24-4993-88F8-ECA3DE60F447}" srcOrd="0" destOrd="0" presId="urn:microsoft.com/office/officeart/2005/8/layout/cycle2"/>
    <dgm:cxn modelId="{6E1CDBEB-3F06-4A34-9E26-7AA5FBB7D5ED}" type="presOf" srcId="{25A6B85C-960B-43BD-B7C5-28B30D42AFD5}" destId="{ACD9B86D-2F19-4CA5-AB57-17E1EE8BBC50}" srcOrd="0" destOrd="0" presId="urn:microsoft.com/office/officeart/2005/8/layout/cycle2"/>
    <dgm:cxn modelId="{5E9E81ED-AE0C-400E-A163-DBB219442178}" type="presOf" srcId="{915E6BBE-F33B-411D-8CA1-B4932E04214D}" destId="{1C0491FA-03F6-4B59-8D64-0620805B4871}" srcOrd="0" destOrd="0" presId="urn:microsoft.com/office/officeart/2005/8/layout/cycle2"/>
    <dgm:cxn modelId="{189F8CF1-4907-4177-B79D-402A7AD020F4}" type="presOf" srcId="{A4BCEE4B-0541-44A6-B9F3-874ABD0F121B}" destId="{E929C539-1587-4390-A167-76B4D173142B}" srcOrd="1" destOrd="0" presId="urn:microsoft.com/office/officeart/2005/8/layout/cycle2"/>
    <dgm:cxn modelId="{2A9D20FE-8FD8-4431-B8F1-A344415741F5}" type="presOf" srcId="{85AD2A91-7AB2-4928-8443-B12B6D810B59}" destId="{2F7D0291-D0E0-48BB-8872-1FEC8AD33FCE}" srcOrd="0" destOrd="0" presId="urn:microsoft.com/office/officeart/2005/8/layout/cycle2"/>
    <dgm:cxn modelId="{E26BA640-D274-431C-B561-6EE5D29653D5}" type="presParOf" srcId="{026D5BFF-5C24-4993-88F8-ECA3DE60F447}" destId="{ACD9B86D-2F19-4CA5-AB57-17E1EE8BBC50}" srcOrd="0" destOrd="0" presId="urn:microsoft.com/office/officeart/2005/8/layout/cycle2"/>
    <dgm:cxn modelId="{639AC307-6AE2-4B1B-9230-693CE2DF3B08}" type="presParOf" srcId="{026D5BFF-5C24-4993-88F8-ECA3DE60F447}" destId="{C4F8BC4B-078D-4933-80B2-D0EFC7743274}" srcOrd="1" destOrd="0" presId="urn:microsoft.com/office/officeart/2005/8/layout/cycle2"/>
    <dgm:cxn modelId="{5EA13552-92D5-4E0F-813C-E526DCD208C5}" type="presParOf" srcId="{C4F8BC4B-078D-4933-80B2-D0EFC7743274}" destId="{56B4CF25-CD01-4E02-A784-B4F920451E3F}" srcOrd="0" destOrd="0" presId="urn:microsoft.com/office/officeart/2005/8/layout/cycle2"/>
    <dgm:cxn modelId="{82D0E8E8-F7A5-4DCA-B608-5CFA92E6345B}" type="presParOf" srcId="{026D5BFF-5C24-4993-88F8-ECA3DE60F447}" destId="{1C0491FA-03F6-4B59-8D64-0620805B4871}" srcOrd="2" destOrd="0" presId="urn:microsoft.com/office/officeart/2005/8/layout/cycle2"/>
    <dgm:cxn modelId="{63D77C79-1F6F-40C5-9955-A8E709D82245}" type="presParOf" srcId="{026D5BFF-5C24-4993-88F8-ECA3DE60F447}" destId="{CD538BBE-A698-4E9B-ACBD-0E065E4D1E03}" srcOrd="3" destOrd="0" presId="urn:microsoft.com/office/officeart/2005/8/layout/cycle2"/>
    <dgm:cxn modelId="{3F2244A7-938E-4639-938A-46710C46D47D}" type="presParOf" srcId="{CD538BBE-A698-4E9B-ACBD-0E065E4D1E03}" destId="{5B4E67A0-4F1C-451A-B521-2E022FEF6422}" srcOrd="0" destOrd="0" presId="urn:microsoft.com/office/officeart/2005/8/layout/cycle2"/>
    <dgm:cxn modelId="{786531A6-62FF-47F7-BEFD-DC6576724635}" type="presParOf" srcId="{026D5BFF-5C24-4993-88F8-ECA3DE60F447}" destId="{92A1300B-C76C-4461-BFA7-8432358A77AF}" srcOrd="4" destOrd="0" presId="urn:microsoft.com/office/officeart/2005/8/layout/cycle2"/>
    <dgm:cxn modelId="{8A677DE1-9A88-4516-AAB9-E83B9AA4D70A}" type="presParOf" srcId="{026D5BFF-5C24-4993-88F8-ECA3DE60F447}" destId="{C44F17C3-9D7D-441F-9205-84BAA2DB1EF7}" srcOrd="5" destOrd="0" presId="urn:microsoft.com/office/officeart/2005/8/layout/cycle2"/>
    <dgm:cxn modelId="{62DD43A5-8F34-41FC-91DD-4B0B55140D9F}" type="presParOf" srcId="{C44F17C3-9D7D-441F-9205-84BAA2DB1EF7}" destId="{B69FA86B-8FB5-4695-BDDC-0F730FD79177}" srcOrd="0" destOrd="0" presId="urn:microsoft.com/office/officeart/2005/8/layout/cycle2"/>
    <dgm:cxn modelId="{FC27E1A6-BA32-4FC8-9C7C-BB8A42DDBBE1}" type="presParOf" srcId="{026D5BFF-5C24-4993-88F8-ECA3DE60F447}" destId="{6B2F077F-48C6-41A0-AB2D-D432408FCDB3}" srcOrd="6" destOrd="0" presId="urn:microsoft.com/office/officeart/2005/8/layout/cycle2"/>
    <dgm:cxn modelId="{2C9EF2C7-E86B-4A5E-877A-62D48E2C4A9A}" type="presParOf" srcId="{026D5BFF-5C24-4993-88F8-ECA3DE60F447}" destId="{0AC7C7B8-75B0-4AA3-A551-6D534C734CCC}" srcOrd="7" destOrd="0" presId="urn:microsoft.com/office/officeart/2005/8/layout/cycle2"/>
    <dgm:cxn modelId="{32D4A57A-AD4D-4B59-8CE4-28870A2B5898}" type="presParOf" srcId="{0AC7C7B8-75B0-4AA3-A551-6D534C734CCC}" destId="{81715867-D5C8-4699-8C73-C42025A77EE1}" srcOrd="0" destOrd="0" presId="urn:microsoft.com/office/officeart/2005/8/layout/cycle2"/>
    <dgm:cxn modelId="{9A973BBE-A974-4FB3-ABFA-3F0BA960696A}" type="presParOf" srcId="{026D5BFF-5C24-4993-88F8-ECA3DE60F447}" destId="{CF859D61-8A88-4801-AAEA-BC7418E35500}" srcOrd="8" destOrd="0" presId="urn:microsoft.com/office/officeart/2005/8/layout/cycle2"/>
    <dgm:cxn modelId="{9FF3C920-AB55-4A51-AC18-DDAF0DAFD910}" type="presParOf" srcId="{026D5BFF-5C24-4993-88F8-ECA3DE60F447}" destId="{B46A0BB4-9318-4F2B-9236-A0EC6BDDCE5F}" srcOrd="9" destOrd="0" presId="urn:microsoft.com/office/officeart/2005/8/layout/cycle2"/>
    <dgm:cxn modelId="{3897CDD8-9298-41F4-8386-734B748C62D2}" type="presParOf" srcId="{B46A0BB4-9318-4F2B-9236-A0EC6BDDCE5F}" destId="{E929C539-1587-4390-A167-76B4D173142B}" srcOrd="0" destOrd="0" presId="urn:microsoft.com/office/officeart/2005/8/layout/cycle2"/>
    <dgm:cxn modelId="{618074C8-201C-411E-BD16-B034A302484C}" type="presParOf" srcId="{026D5BFF-5C24-4993-88F8-ECA3DE60F447}" destId="{2F7D0291-D0E0-48BB-8872-1FEC8AD33FCE}" srcOrd="10" destOrd="0" presId="urn:microsoft.com/office/officeart/2005/8/layout/cycle2"/>
    <dgm:cxn modelId="{BB4A7E3B-3289-4524-8AE7-10AA2A794FB1}" type="presParOf" srcId="{026D5BFF-5C24-4993-88F8-ECA3DE60F447}" destId="{48544D4E-DFBB-4652-86FB-4DDC43DC54C2}" srcOrd="11" destOrd="0" presId="urn:microsoft.com/office/officeart/2005/8/layout/cycle2"/>
    <dgm:cxn modelId="{B9561396-E0C4-493D-86C1-9BFF49A7FCC9}" type="presParOf" srcId="{48544D4E-DFBB-4652-86FB-4DDC43DC54C2}" destId="{89141872-6B32-45A3-BC9E-B26E5FDF875C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9B86D-2F19-4CA5-AB57-17E1EE8BBC50}">
      <dsp:nvSpPr>
        <dsp:cNvPr id="0" name=""/>
        <dsp:cNvSpPr/>
      </dsp:nvSpPr>
      <dsp:spPr>
        <a:xfrm>
          <a:off x="3039202" y="-2658"/>
          <a:ext cx="1675707" cy="13817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Protein 34%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10 g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100 </a:t>
          </a:r>
          <a:r>
            <a:rPr lang="cs-CZ" sz="1000" kern="1200" dirty="0"/>
            <a:t>ml</a:t>
          </a:r>
          <a:r>
            <a:rPr lang="cs-CZ" sz="1400" kern="1200" dirty="0"/>
            <a:t>/118</a:t>
          </a:r>
          <a:r>
            <a:rPr lang="cs-CZ" sz="1000" kern="1200" dirty="0"/>
            <a:t>kcal </a:t>
          </a:r>
        </a:p>
      </dsp:txBody>
      <dsp:txXfrm>
        <a:off x="3284604" y="199700"/>
        <a:ext cx="1184903" cy="977069"/>
      </dsp:txXfrm>
    </dsp:sp>
    <dsp:sp modelId="{C4F8BC4B-078D-4933-80B2-D0EFC7743274}">
      <dsp:nvSpPr>
        <dsp:cNvPr id="0" name=""/>
        <dsp:cNvSpPr/>
      </dsp:nvSpPr>
      <dsp:spPr>
        <a:xfrm rot="1490019">
          <a:off x="4703556" y="1057667"/>
          <a:ext cx="270786" cy="4077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4707312" y="1122152"/>
        <a:ext cx="189550" cy="244634"/>
      </dsp:txXfrm>
    </dsp:sp>
    <dsp:sp modelId="{1C0491FA-03F6-4B59-8D64-0620805B4871}">
      <dsp:nvSpPr>
        <dsp:cNvPr id="0" name=""/>
        <dsp:cNvSpPr/>
      </dsp:nvSpPr>
      <dsp:spPr>
        <a:xfrm>
          <a:off x="4945156" y="958644"/>
          <a:ext cx="1642908" cy="12080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Snížené sacharidy 40%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12 g/100 ml  </a:t>
          </a:r>
        </a:p>
      </dsp:txBody>
      <dsp:txXfrm>
        <a:off x="5185754" y="1135561"/>
        <a:ext cx="1161712" cy="854231"/>
      </dsp:txXfrm>
    </dsp:sp>
    <dsp:sp modelId="{CD538BBE-A698-4E9B-ACBD-0E065E4D1E03}">
      <dsp:nvSpPr>
        <dsp:cNvPr id="0" name=""/>
        <dsp:cNvSpPr/>
      </dsp:nvSpPr>
      <dsp:spPr>
        <a:xfrm rot="5316850">
          <a:off x="5636844" y="2239146"/>
          <a:ext cx="302126" cy="4077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5681067" y="2275384"/>
        <a:ext cx="211488" cy="244634"/>
      </dsp:txXfrm>
    </dsp:sp>
    <dsp:sp modelId="{92A1300B-C76C-4461-BFA7-8432358A77AF}">
      <dsp:nvSpPr>
        <dsp:cNvPr id="0" name=""/>
        <dsp:cNvSpPr/>
      </dsp:nvSpPr>
      <dsp:spPr>
        <a:xfrm>
          <a:off x="4627974" y="2736450"/>
          <a:ext cx="2363290" cy="12080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Nízká osmolarita 315 </a:t>
          </a:r>
        </a:p>
      </dsp:txBody>
      <dsp:txXfrm>
        <a:off x="4974070" y="2913367"/>
        <a:ext cx="1671098" cy="854231"/>
      </dsp:txXfrm>
    </dsp:sp>
    <dsp:sp modelId="{C44F17C3-9D7D-441F-9205-84BAA2DB1EF7}">
      <dsp:nvSpPr>
        <dsp:cNvPr id="0" name=""/>
        <dsp:cNvSpPr/>
      </dsp:nvSpPr>
      <dsp:spPr>
        <a:xfrm rot="9223091">
          <a:off x="4564465" y="3677605"/>
          <a:ext cx="299365" cy="4077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 rot="10800000">
        <a:off x="4649632" y="3739266"/>
        <a:ext cx="209556" cy="244634"/>
      </dsp:txXfrm>
    </dsp:sp>
    <dsp:sp modelId="{6B2F077F-48C6-41A0-AB2D-D432408FCDB3}">
      <dsp:nvSpPr>
        <dsp:cNvPr id="0" name=""/>
        <dsp:cNvSpPr/>
      </dsp:nvSpPr>
      <dsp:spPr>
        <a:xfrm>
          <a:off x="3307701" y="3673694"/>
          <a:ext cx="1208065" cy="12080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Rozpustná vláknina </a:t>
          </a:r>
        </a:p>
      </dsp:txBody>
      <dsp:txXfrm>
        <a:off x="3484618" y="3850611"/>
        <a:ext cx="854231" cy="854231"/>
      </dsp:txXfrm>
    </dsp:sp>
    <dsp:sp modelId="{0AC7C7B8-75B0-4AA3-A551-6D534C734CCC}">
      <dsp:nvSpPr>
        <dsp:cNvPr id="0" name=""/>
        <dsp:cNvSpPr/>
      </dsp:nvSpPr>
      <dsp:spPr>
        <a:xfrm rot="12600000">
          <a:off x="2973447" y="3624875"/>
          <a:ext cx="321222" cy="4077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 rot="10800000">
        <a:off x="3063359" y="3730511"/>
        <a:ext cx="224855" cy="244634"/>
      </dsp:txXfrm>
    </dsp:sp>
    <dsp:sp modelId="{CF859D61-8A88-4801-AAEA-BC7418E35500}">
      <dsp:nvSpPr>
        <dsp:cNvPr id="0" name=""/>
        <dsp:cNvSpPr/>
      </dsp:nvSpPr>
      <dsp:spPr>
        <a:xfrm>
          <a:off x="1736604" y="2766621"/>
          <a:ext cx="1208065" cy="12080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MCT tuky 53%  </a:t>
          </a:r>
        </a:p>
      </dsp:txBody>
      <dsp:txXfrm>
        <a:off x="1913521" y="2943538"/>
        <a:ext cx="854231" cy="854231"/>
      </dsp:txXfrm>
    </dsp:sp>
    <dsp:sp modelId="{B46A0BB4-9318-4F2B-9236-A0EC6BDDCE5F}">
      <dsp:nvSpPr>
        <dsp:cNvPr id="0" name=""/>
        <dsp:cNvSpPr/>
      </dsp:nvSpPr>
      <dsp:spPr>
        <a:xfrm rot="16154608">
          <a:off x="2114628" y="2360896"/>
          <a:ext cx="246626" cy="4077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 rot="10800000">
        <a:off x="2152110" y="2479431"/>
        <a:ext cx="172638" cy="244634"/>
      </dsp:txXfrm>
    </dsp:sp>
    <dsp:sp modelId="{2F7D0291-D0E0-48BB-8872-1FEC8AD33FCE}">
      <dsp:nvSpPr>
        <dsp:cNvPr id="0" name=""/>
        <dsp:cNvSpPr/>
      </dsp:nvSpPr>
      <dsp:spPr>
        <a:xfrm>
          <a:off x="1714509" y="1093369"/>
          <a:ext cx="1208065" cy="12080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Preskripce</a:t>
          </a:r>
          <a:r>
            <a:rPr lang="cs-CZ" sz="1400" kern="1200" dirty="0"/>
            <a:t> </a:t>
          </a:r>
        </a:p>
      </dsp:txBody>
      <dsp:txXfrm>
        <a:off x="1891426" y="1270286"/>
        <a:ext cx="854231" cy="854231"/>
      </dsp:txXfrm>
    </dsp:sp>
    <dsp:sp modelId="{48544D4E-DFBB-4652-86FB-4DDC43DC54C2}">
      <dsp:nvSpPr>
        <dsp:cNvPr id="0" name=""/>
        <dsp:cNvSpPr/>
      </dsp:nvSpPr>
      <dsp:spPr>
        <a:xfrm rot="19624570">
          <a:off x="2892016" y="1041963"/>
          <a:ext cx="247844" cy="4077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2897987" y="1143713"/>
        <a:ext cx="173491" cy="244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1D20B-3CD0-41FA-9CC7-6AA82AF1D7C8}" type="datetimeFigureOut">
              <a:rPr lang="cs-CZ" smtClean="0"/>
              <a:pPr/>
              <a:t>21.09.2023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1824F-A995-4115-88E9-25CA7408DF6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Aminokyselina" TargetMode="External"/><Relationship Id="rId7" Type="http://schemas.openxmlformats.org/officeDocument/2006/relationships/hyperlink" Target="https://cs.wikipedia.org/w/index.php?title=Kreatinkin%C3%A1za&amp;action=edit&amp;redlink=1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Anabolismus" TargetMode="External"/><Relationship Id="rId5" Type="http://schemas.openxmlformats.org/officeDocument/2006/relationships/hyperlink" Target="https://cs.wikipedia.org/wiki/Katabolismus" TargetMode="External"/><Relationship Id="rId4" Type="http://schemas.openxmlformats.org/officeDocument/2006/relationships/hyperlink" Target="https://cs.wikipedia.org/wiki/Leucin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HMB je metabolitem větvené </a:t>
            </a:r>
            <a:r>
              <a:rPr lang="cs-CZ" dirty="0">
                <a:hlinkClick r:id="rId3" tooltip="Aminokyselina"/>
              </a:rPr>
              <a:t>aminokyseliny</a:t>
            </a:r>
            <a:r>
              <a:rPr lang="cs-CZ" dirty="0"/>
              <a:t> </a:t>
            </a:r>
            <a:r>
              <a:rPr lang="cs-CZ" dirty="0">
                <a:hlinkClick r:id="rId4"/>
              </a:rPr>
              <a:t>leucinu</a:t>
            </a:r>
            <a:endParaRPr lang="cs-CZ" dirty="0"/>
          </a:p>
          <a:p>
            <a:r>
              <a:rPr lang="cs-CZ" sz="1200" dirty="0"/>
              <a:t>HMB má účinky </a:t>
            </a:r>
            <a:r>
              <a:rPr lang="cs-CZ" sz="1200" dirty="0" err="1"/>
              <a:t>anti</a:t>
            </a:r>
            <a:r>
              <a:rPr lang="cs-CZ" sz="1200" dirty="0" err="1">
                <a:hlinkClick r:id="rId5" tooltip="Katabolismus"/>
              </a:rPr>
              <a:t>katabolické</a:t>
            </a:r>
            <a:r>
              <a:rPr lang="cs-CZ" sz="1200" dirty="0"/>
              <a:t> a zároveň </a:t>
            </a:r>
            <a:r>
              <a:rPr lang="cs-CZ" sz="1200" dirty="0">
                <a:hlinkClick r:id="rId6" tooltip="Anabolismus"/>
              </a:rPr>
              <a:t>anabolické</a:t>
            </a:r>
            <a:r>
              <a:rPr lang="cs-CZ" sz="1200" dirty="0"/>
              <a:t>. Tyto účinky byly prokázány na skupině mužů v silovém tréninku. Jedinci, kteří užívali HMB v dávce 3 gramů denně po dobu tří týdnů, měli po silových trénincích nižší hladiny </a:t>
            </a:r>
            <a:r>
              <a:rPr lang="cs-CZ" sz="1200" dirty="0" err="1"/>
              <a:t>markerů</a:t>
            </a:r>
            <a:r>
              <a:rPr lang="cs-CZ" sz="1200" dirty="0"/>
              <a:t> odbourávání bílkovin v krvi, stejně tak nižší aktivity enzymu </a:t>
            </a:r>
            <a:r>
              <a:rPr lang="cs-CZ" sz="1200" dirty="0" err="1">
                <a:hlinkClick r:id="rId7" tooltip="Kreatinkináza (stránka neexistuje)"/>
              </a:rPr>
              <a:t>kreatinkinázy</a:t>
            </a:r>
            <a:r>
              <a:rPr lang="cs-CZ" sz="1200" dirty="0"/>
              <a:t>, který se uvolňuje do krevního oběhu po svalovém poškození. Současně mělo podávání HMB jednoznačný pozitivní vliv na svalovou sílu. Současně zvyšuje objem svalové hmoty.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1824F-A995-4115-88E9-25CA7408DF60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02653-161F-49AA-98F5-ABD5E4E0BA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89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https://www.zdravezpravy.cz/2019/11/15/podvyziva-ohrozuje-pacienty-v-ceskych-nemocnicich/</a:t>
            </a:r>
          </a:p>
          <a:p>
            <a:r>
              <a:rPr lang="cs-CZ" dirty="0"/>
              <a:t>https://www.google.com/url?sa=i&amp;url=https%3A%2F%2Fwww.vitalia.cz%2Fkatalog%2Fnemoci%2Fsrdecni-selhani%2F&amp;psig=AOvVaw0Ry_uhbWbK9VIg68gCPWjw&amp;ust=1603793280018000&amp;source=images&amp;cd=vfe&amp;ved=2ahUKEwipmKHXgdLsAhVCk6QKHRtNAVQQr4kDegUIARDIAQ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1824F-A995-4115-88E9-25CA7408DF60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s://www.google.com/url?sa=i&amp;url=https%3A%2F%2Firecept.cz%2Fclanky%2F10-pocatecnich-priznaku-onemocneni-ledvin-ktere-nelze-ignorovat-cim-drive-je-objevite-tim-lepe%2F&amp;psig=AOvVaw2FlT_9vjA-xd_RbGcD_TjC&amp;ust=1603794067848000&amp;source=images&amp;cd=vfe&amp;ved=2ahUKEwjhvvbOhNLsAhWZgKQKHd_QATEQr4kDegQIARB-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1824F-A995-4115-88E9-25CA7408DF60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D878-27F8-4B88-88EC-30D9DC6582B6}" type="datetime1">
              <a:rPr lang="cs-CZ" smtClean="0"/>
              <a:pPr/>
              <a:t>21.09.2023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8711-D75A-443E-8464-906E6EC36D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77C1-CE6E-40C7-994F-B68DD54CF515}" type="datetime1">
              <a:rPr lang="cs-CZ" smtClean="0"/>
              <a:pPr/>
              <a:t>21.09.2023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8711-D75A-443E-8464-906E6EC36D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016A-C912-47ED-9382-F2717A4CB684}" type="datetime1">
              <a:rPr lang="cs-CZ" smtClean="0"/>
              <a:pPr/>
              <a:t>21.09.2023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8711-D75A-443E-8464-906E6EC36D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1409-5BE5-4CE1-B9E5-284353C05108}" type="datetime1">
              <a:rPr lang="cs-CZ" smtClean="0"/>
              <a:pPr/>
              <a:t>21.09.2023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8711-D75A-443E-8464-906E6EC36D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A49F-5399-4FFF-87D3-D675835F971D}" type="datetime1">
              <a:rPr lang="cs-CZ" smtClean="0"/>
              <a:pPr/>
              <a:t>21.09.2023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8711-D75A-443E-8464-906E6EC36D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3BFC-F5CC-4DF7-986E-FDF563164559}" type="datetime1">
              <a:rPr lang="cs-CZ" smtClean="0"/>
              <a:pPr/>
              <a:t>21.09.2023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8711-D75A-443E-8464-906E6EC36D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0C83-3037-4163-8B19-63796AD9CCF1}" type="datetime1">
              <a:rPr lang="cs-CZ" smtClean="0"/>
              <a:pPr/>
              <a:t>21.09.2023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8711-D75A-443E-8464-906E6EC36D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F40B-2C0D-4ADB-A105-F815FB15E74A}" type="datetime1">
              <a:rPr lang="cs-CZ" smtClean="0"/>
              <a:pPr/>
              <a:t>21.09.2023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8711-D75A-443E-8464-906E6EC36D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BFA6-7935-4368-932A-3794AF71E368}" type="datetime1">
              <a:rPr lang="cs-CZ" smtClean="0"/>
              <a:pPr/>
              <a:t>21.09.2023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8711-D75A-443E-8464-906E6EC36D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3EDB-7F2A-4FFB-A733-FF55E863CD2C}" type="datetime1">
              <a:rPr lang="cs-CZ" smtClean="0"/>
              <a:pPr/>
              <a:t>21.09.2023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8711-D75A-443E-8464-906E6EC36D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DF5E-EC2D-4848-9AD1-A3ECB59AEA27}" type="datetime1">
              <a:rPr lang="cs-CZ" smtClean="0"/>
              <a:pPr/>
              <a:t>21.09.2023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8711-D75A-443E-8464-906E6EC36D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41D3F-EAA0-4948-B383-2639D8ED053B}" type="datetime1">
              <a:rPr lang="cs-CZ" smtClean="0"/>
              <a:pPr/>
              <a:t>21.09.2023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98711-D75A-443E-8464-906E6EC36D1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z/imgres?imgurl=https://lookaside.fbsbx.com/lookaside/crawler/media/?media_id=280364022641208&amp;imgrefurl=https://www.facebook.com/mudrondrejgojis/&amp;tbnid=26q7_j3l9V2p7M&amp;vet=10CAwQxiAoAWoXChMI0JLW8Mis6QIVAAAAAB0AAAAAEAo..i&amp;docid=mYsNonYRvohdsM&amp;w=432&amp;h=432&amp;itg=1&amp;q=nutrego&amp;hl=cs&amp;ved=0CAwQxiAoAWoXChMI0JLW8Mis6QIVAAAAAB0AAAAAEAo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1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2ahUKEwjUhOnu8-PfAhVGzKQKHXcQD6EQjRx6BAgBEAU&amp;url=http://www.oleon.com/marketproduct/nutritionderivatives/beverageglycerides/radiamuls-mct-2107k&amp;psig=AOvVaw2ohNxUDfSn1dlVZ3SZaoxm&amp;ust=154723342943408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ndřej Gojiš - Home | Facebook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0126" y="142852"/>
            <a:ext cx="150019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Pro média :: Nutreg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357299"/>
            <a:ext cx="885831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délník 6"/>
          <p:cNvSpPr/>
          <p:nvPr/>
        </p:nvSpPr>
        <p:spPr>
          <a:xfrm>
            <a:off x="2357422" y="1428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/>
              <a:t>Pomáháme těm,</a:t>
            </a:r>
          </a:p>
          <a:p>
            <a:pPr algn="ctr"/>
            <a:r>
              <a:rPr lang="cs-CZ" dirty="0"/>
              <a:t>kteří to nejvíce potřebují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4286256"/>
            <a:ext cx="7772400" cy="1398587"/>
          </a:xfrm>
        </p:spPr>
        <p:txBody>
          <a:bodyPr>
            <a:normAutofit fontScale="90000"/>
          </a:bodyPr>
          <a:lstStyle/>
          <a:p>
            <a:r>
              <a:rPr lang="cs-CZ" dirty="0"/>
              <a:t>Kvalitní klinická výživa vyrobená </a:t>
            </a:r>
            <a:br>
              <a:rPr lang="cs-CZ" dirty="0"/>
            </a:br>
            <a:r>
              <a:rPr lang="cs-CZ" dirty="0"/>
              <a:t>v České republice v Opočenské</a:t>
            </a:r>
            <a:br>
              <a:rPr lang="cs-CZ" dirty="0"/>
            </a:br>
            <a:r>
              <a:rPr lang="cs-CZ" dirty="0"/>
              <a:t>mlékárně s tradicí od roku 1936</a:t>
            </a:r>
            <a:br>
              <a:rPr lang="cs-CZ" dirty="0"/>
            </a:br>
            <a:endParaRPr lang="cs-CZ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15436" cy="1143000"/>
          </a:xfrm>
        </p:spPr>
        <p:txBody>
          <a:bodyPr>
            <a:noAutofit/>
          </a:bodyPr>
          <a:lstStyle/>
          <a:p>
            <a:r>
              <a:rPr lang="cs-CZ" sz="2800" dirty="0"/>
              <a:t>KDY </a:t>
            </a:r>
            <a:r>
              <a:rPr lang="cs-CZ" sz="2800" b="1" dirty="0" err="1">
                <a:solidFill>
                  <a:schemeClr val="accent6">
                    <a:lumMod val="75000"/>
                  </a:schemeClr>
                </a:solidFill>
              </a:rPr>
              <a:t>Nutrego</a:t>
            </a:r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 FRUTY ?</a:t>
            </a:r>
            <a:br>
              <a:rPr lang="cs-CZ" sz="2800" dirty="0"/>
            </a:br>
            <a:r>
              <a:rPr lang="cs-CZ" sz="2800" dirty="0"/>
              <a:t>KDYŽ řešíme dietu s omezením tuku nebo netoleranci mléčných ONS 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8711-D75A-443E-8464-906E6EC36D12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7853360" cy="455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572140"/>
            <a:ext cx="3924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ipsa 5"/>
          <p:cNvSpPr/>
          <p:nvPr/>
        </p:nvSpPr>
        <p:spPr>
          <a:xfrm>
            <a:off x="2357422" y="4214818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1  0.125 0.16655  C 0.125 0.25849  0.069 0.3331  0 0.3331  C -0.069 0.3331  -0.125 0.25849  -0.125 0.16655  C -0.125 0.07461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143000"/>
          </a:xfrm>
        </p:spPr>
        <p:txBody>
          <a:bodyPr>
            <a:noAutofit/>
          </a:bodyPr>
          <a:lstStyle/>
          <a:p>
            <a:r>
              <a:rPr lang="cs-CZ" sz="2800" dirty="0"/>
              <a:t>KDY </a:t>
            </a:r>
            <a:r>
              <a:rPr lang="cs-CZ" sz="2800" b="1" dirty="0" err="1">
                <a:solidFill>
                  <a:srgbClr val="FF0000"/>
                </a:solidFill>
              </a:rPr>
              <a:t>Nutrego</a:t>
            </a:r>
            <a:r>
              <a:rPr lang="cs-CZ" sz="2800" b="1" dirty="0">
                <a:solidFill>
                  <a:srgbClr val="FF0000"/>
                </a:solidFill>
              </a:rPr>
              <a:t> INTENSE HP ?</a:t>
            </a:r>
            <a:br>
              <a:rPr lang="cs-CZ" sz="2800" dirty="0"/>
            </a:br>
            <a:r>
              <a:rPr lang="cs-CZ" sz="2800" dirty="0"/>
              <a:t>KDYŽ řeším pacienta v intenzivní péči /</a:t>
            </a:r>
            <a:r>
              <a:rPr lang="cs-CZ" sz="2800" dirty="0" err="1"/>
              <a:t>sarkopenickou</a:t>
            </a:r>
            <a:r>
              <a:rPr lang="cs-CZ" sz="2800" dirty="0"/>
              <a:t> obezitu nebo u diabetika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8711-D75A-443E-8464-906E6EC36D12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3058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6072206"/>
            <a:ext cx="506789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Nutrego</a:t>
            </a:r>
            <a:r>
              <a:rPr lang="cs-CZ" dirty="0">
                <a:solidFill>
                  <a:srgbClr val="FF0000"/>
                </a:solidFill>
              </a:rPr>
              <a:t> INTENSE HP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285720" y="1285860"/>
          <a:ext cx="8401080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8711-D75A-443E-8464-906E6EC36D12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428992" y="3143248"/>
            <a:ext cx="1571636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JISTOTA SPRÁVNÉ VOLBY </a:t>
            </a:r>
          </a:p>
        </p:txBody>
      </p:sp>
      <p:pic>
        <p:nvPicPr>
          <p:cNvPr id="7170" name="Picture 2" descr="C:\Users\SBD Jílové\Documents\JJ 2\JJ\Nutrego\Intense\stažený soubo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5" y="928671"/>
            <a:ext cx="2357454" cy="1568778"/>
          </a:xfrm>
          <a:prstGeom prst="rect">
            <a:avLst/>
          </a:prstGeom>
          <a:noFill/>
        </p:spPr>
      </p:pic>
      <p:pic>
        <p:nvPicPr>
          <p:cNvPr id="7171" name="Picture 3" descr="C:\Users\SBD Jílové\Documents\JJ 2\JJ\Nutrego\Intense\stažený soubor (1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5114925"/>
            <a:ext cx="2628900" cy="1743075"/>
          </a:xfrm>
          <a:prstGeom prst="rect">
            <a:avLst/>
          </a:prstGeom>
          <a:noFill/>
        </p:spPr>
      </p:pic>
      <p:pic>
        <p:nvPicPr>
          <p:cNvPr id="7172" name="Picture 4" descr="C:\Users\SBD Jílové\Documents\JJ 2\JJ\Nutrego\Intense\image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45" y="5000636"/>
            <a:ext cx="2500330" cy="1743075"/>
          </a:xfrm>
          <a:prstGeom prst="rect">
            <a:avLst/>
          </a:prstGeom>
          <a:noFill/>
        </p:spPr>
      </p:pic>
      <p:pic>
        <p:nvPicPr>
          <p:cNvPr id="7173" name="Picture 5" descr="C:\Users\SBD Jílové\Documents\JJ 2\JJ\Nutrego\Intense\stažený soubor (2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388" y="857232"/>
            <a:ext cx="2512023" cy="1671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06AFA3-5239-96B5-7AF1-64E94228C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Nutrego</a:t>
            </a:r>
            <a:r>
              <a:rPr lang="cs-CZ" dirty="0"/>
              <a:t> </a:t>
            </a:r>
            <a:r>
              <a:rPr lang="cs-CZ" dirty="0" err="1"/>
              <a:t>Frutty</a:t>
            </a:r>
            <a:r>
              <a:rPr lang="cs-CZ" dirty="0"/>
              <a:t> Plus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CC76B1F-80FE-EE8F-16FE-04CA83DA9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20" y="1600200"/>
            <a:ext cx="6521560" cy="4525963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C543DAA-225C-9628-62CD-A46EEA44C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8711-D75A-443E-8464-906E6EC36D12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929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8711-D75A-443E-8464-906E6EC36D12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2533"/>
            <a:ext cx="5429288" cy="633280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8711-D75A-443E-8464-906E6EC36D12}" type="slidenum">
              <a:rPr lang="cs-CZ" smtClean="0"/>
              <a:pPr/>
              <a:t>15</a:t>
            </a:fld>
            <a:endParaRPr lang="cs-CZ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8045450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 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8711-D75A-443E-8464-906E6EC36D12}" type="slidenum">
              <a:rPr lang="cs-CZ" smtClean="0"/>
              <a:pPr/>
              <a:t>16</a:t>
            </a:fld>
            <a:endParaRPr lang="cs-CZ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714752"/>
            <a:ext cx="7643866" cy="254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cs-CZ" dirty="0"/>
              <a:t>Výživa nejen k popíjení 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8711-D75A-443E-8464-906E6EC36D12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39458"/>
            <a:ext cx="4286280" cy="285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143512"/>
            <a:ext cx="450059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délník 5"/>
          <p:cNvSpPr/>
          <p:nvPr/>
        </p:nvSpPr>
        <p:spPr>
          <a:xfrm>
            <a:off x="2428860" y="600076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900" dirty="0"/>
              <a:t>obsahuje enzym (laktázu)  štěpící  mléčný  cukr  (laktóza)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643314"/>
            <a:ext cx="3534393" cy="240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1571612"/>
            <a:ext cx="1696667" cy="22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Nadpis 7"/>
          <p:cNvSpPr txBox="1">
            <a:spLocks/>
          </p:cNvSpPr>
          <p:nvPr/>
        </p:nvSpPr>
        <p:spPr>
          <a:xfrm>
            <a:off x="3057540" y="928670"/>
            <a:ext cx="608646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ale i do sondy, </a:t>
            </a:r>
            <a:r>
              <a:rPr kumimoji="0" lang="cs-CZ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PEGu</a:t>
            </a:r>
            <a: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….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8572560" cy="1078756"/>
          </a:xfrm>
        </p:spPr>
        <p:txBody>
          <a:bodyPr>
            <a:noAutofit/>
          </a:bodyPr>
          <a:lstStyle/>
          <a:p>
            <a:pPr algn="l"/>
            <a:r>
              <a:rPr lang="cs-CZ" sz="2800" dirty="0"/>
              <a:t>Základem enterální výživy </a:t>
            </a:r>
            <a:r>
              <a:rPr lang="cs-CZ" sz="2800" dirty="0" err="1"/>
              <a:t>Nutrego</a:t>
            </a:r>
            <a:r>
              <a:rPr lang="cs-CZ" sz="2800" dirty="0"/>
              <a:t> je kvalitní mléčná bílkovina s vysokým podílem </a:t>
            </a:r>
            <a:r>
              <a:rPr lang="cs-CZ" sz="2800" b="1" dirty="0"/>
              <a:t>syrovátky</a:t>
            </a:r>
            <a:r>
              <a:rPr lang="cs-CZ" sz="2800" dirty="0"/>
              <a:t> !! </a:t>
            </a:r>
            <a:endParaRPr lang="fr-FR" altLang="cs-CZ" sz="2800" b="1" dirty="0">
              <a:solidFill>
                <a:srgbClr val="132C85"/>
              </a:solidFill>
            </a:endParaRPr>
          </a:p>
        </p:txBody>
      </p:sp>
      <p:graphicFrame>
        <p:nvGraphicFramePr>
          <p:cNvPr id="12292" name="Object 6"/>
          <p:cNvGraphicFramePr>
            <a:graphicFrameLocks noChangeAspect="1"/>
          </p:cNvGraphicFramePr>
          <p:nvPr/>
        </p:nvGraphicFramePr>
        <p:xfrm>
          <a:off x="428596" y="2143116"/>
          <a:ext cx="1835962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Bitmap Image" r:id="rId3" imgW="2180952" imgH="3457143" progId="PBrush">
                  <p:embed/>
                </p:oleObj>
              </mc:Choice>
              <mc:Fallback>
                <p:oleObj name="Bitmap Image" r:id="rId3" imgW="2180952" imgH="3457143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2143116"/>
                        <a:ext cx="1835962" cy="233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7"/>
          <p:cNvGraphicFramePr>
            <a:graphicFrameLocks noChangeAspect="1"/>
          </p:cNvGraphicFramePr>
          <p:nvPr/>
        </p:nvGraphicFramePr>
        <p:xfrm>
          <a:off x="2500298" y="2143116"/>
          <a:ext cx="2140269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Bitmap Image" r:id="rId5" imgW="2219635" imgH="3486637" progId="PBrush">
                  <p:embed/>
                </p:oleObj>
              </mc:Choice>
              <mc:Fallback>
                <p:oleObj name="Bitmap Image" r:id="rId5" imgW="2219635" imgH="3486637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98" y="2143116"/>
                        <a:ext cx="2140269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571472" y="4572008"/>
            <a:ext cx="1364472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dirty="0">
                <a:solidFill>
                  <a:srgbClr val="132C85"/>
                </a:solidFill>
                <a:ea typeface="SimSun" pitchFamily="2" charset="-122"/>
                <a:cs typeface="Arial" charset="0"/>
              </a:rPr>
              <a:t>K</a:t>
            </a:r>
            <a:r>
              <a:rPr lang="en-GB" altLang="cs-CZ" dirty="0" err="1">
                <a:solidFill>
                  <a:srgbClr val="132C85"/>
                </a:solidFill>
                <a:ea typeface="SimSun" pitchFamily="2" charset="-122"/>
                <a:cs typeface="Arial" charset="0"/>
              </a:rPr>
              <a:t>asein</a:t>
            </a:r>
            <a:endParaRPr lang="fr-FR" altLang="cs-CZ" dirty="0">
              <a:solidFill>
                <a:srgbClr val="132C85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2786050" y="4643446"/>
            <a:ext cx="1350180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dirty="0">
                <a:solidFill>
                  <a:srgbClr val="132C85"/>
                </a:solidFill>
                <a:ea typeface="SimSun" pitchFamily="2" charset="-122"/>
                <a:cs typeface="Arial" charset="0"/>
              </a:rPr>
              <a:t>Syrovátka</a:t>
            </a:r>
            <a:endParaRPr lang="fr-FR" altLang="cs-CZ" dirty="0">
              <a:solidFill>
                <a:srgbClr val="132C85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12296" name="Rectangle 10"/>
          <p:cNvSpPr>
            <a:spLocks noChangeArrowheads="1"/>
          </p:cNvSpPr>
          <p:nvPr/>
        </p:nvSpPr>
        <p:spPr bwMode="auto">
          <a:xfrm>
            <a:off x="1285852" y="2500306"/>
            <a:ext cx="31432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cs-CZ" altLang="cs-CZ" dirty="0">
                <a:solidFill>
                  <a:srgbClr val="132C85"/>
                </a:solidFill>
              </a:rPr>
              <a:t>kyselé prostředí žaludku</a:t>
            </a:r>
            <a:r>
              <a:rPr lang="cs-CZ" altLang="cs-CZ" sz="2200" dirty="0">
                <a:solidFill>
                  <a:srgbClr val="132C85"/>
                </a:solidFill>
              </a:rPr>
              <a:t> </a:t>
            </a:r>
            <a:endParaRPr lang="fr-FR" altLang="cs-CZ" sz="2200" dirty="0">
              <a:solidFill>
                <a:srgbClr val="132C85"/>
              </a:solidFill>
            </a:endParaRPr>
          </a:p>
        </p:txBody>
      </p:sp>
      <p:sp>
        <p:nvSpPr>
          <p:cNvPr id="12297" name="Rectangle 11"/>
          <p:cNvSpPr>
            <a:spLocks noChangeArrowheads="1"/>
          </p:cNvSpPr>
          <p:nvPr/>
        </p:nvSpPr>
        <p:spPr bwMode="auto">
          <a:xfrm>
            <a:off x="0" y="5572141"/>
            <a:ext cx="79295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cs-CZ" altLang="cs-CZ" sz="1600" b="1" dirty="0"/>
              <a:t>Syrovátka se rychleji vyprazdňuje ze  žaludku než ostatní zdroje proteinů </a:t>
            </a:r>
            <a:r>
              <a:rPr lang="cs-CZ" altLang="cs-CZ" sz="1600" b="1" baseline="30000" dirty="0"/>
              <a:t>1,2</a:t>
            </a:r>
          </a:p>
          <a:p>
            <a:pPr algn="l" eaLnBrk="1" hangingPunct="1"/>
            <a:endParaRPr lang="fr-FR" altLang="cs-CZ" sz="2000" b="1" dirty="0">
              <a:solidFill>
                <a:srgbClr val="B41A2C"/>
              </a:solidFill>
              <a:sym typeface="Symbol" pitchFamily="18" charset="2"/>
            </a:endParaRPr>
          </a:p>
        </p:txBody>
      </p:sp>
      <p:sp>
        <p:nvSpPr>
          <p:cNvPr id="12298" name="AutoShape 12"/>
          <p:cNvSpPr>
            <a:spLocks noChangeArrowheads="1"/>
          </p:cNvSpPr>
          <p:nvPr/>
        </p:nvSpPr>
        <p:spPr bwMode="auto">
          <a:xfrm>
            <a:off x="2000232" y="4714884"/>
            <a:ext cx="837094" cy="586522"/>
          </a:xfrm>
          <a:prstGeom prst="downArrow">
            <a:avLst>
              <a:gd name="adj1" fmla="val 49898"/>
              <a:gd name="adj2" fmla="val 44079"/>
            </a:avLst>
          </a:prstGeom>
          <a:noFill/>
          <a:ln w="9525">
            <a:solidFill>
              <a:srgbClr val="A0141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cs-CZ"/>
          </a:p>
        </p:txBody>
      </p:sp>
      <p:sp>
        <p:nvSpPr>
          <p:cNvPr id="3" name="Rectangle 2"/>
          <p:cNvSpPr/>
          <p:nvPr/>
        </p:nvSpPr>
        <p:spPr>
          <a:xfrm>
            <a:off x="0" y="5929330"/>
            <a:ext cx="885828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AutoNum type="arabicPeriod"/>
            </a:pPr>
            <a:r>
              <a:rPr lang="en-US" altLang="cs-CZ" sz="600" dirty="0" err="1"/>
              <a:t>Khoshoo</a:t>
            </a:r>
            <a:r>
              <a:rPr lang="en-US" altLang="cs-CZ" sz="600" dirty="0"/>
              <a:t> V et al. Incidence of </a:t>
            </a:r>
            <a:r>
              <a:rPr lang="en-US" altLang="cs-CZ" sz="600" dirty="0" err="1"/>
              <a:t>Gastroesophageal</a:t>
            </a:r>
            <a:r>
              <a:rPr lang="en-US" altLang="cs-CZ" sz="600" dirty="0"/>
              <a:t> Reflux with Whey- and Casein-Based Formulas in Infants and in Children with Severe Neurological Impairment. </a:t>
            </a:r>
            <a:r>
              <a:rPr lang="en-US" altLang="cs-CZ" sz="600" i="1" dirty="0"/>
              <a:t>J </a:t>
            </a:r>
            <a:r>
              <a:rPr lang="en-US" altLang="cs-CZ" sz="600" i="1" dirty="0" err="1"/>
              <a:t>Ped</a:t>
            </a:r>
            <a:r>
              <a:rPr lang="en-US" altLang="cs-CZ" sz="600" i="1" dirty="0"/>
              <a:t> </a:t>
            </a:r>
            <a:r>
              <a:rPr lang="en-US" altLang="cs-CZ" sz="600" i="1" dirty="0" err="1"/>
              <a:t>Gastroent</a:t>
            </a:r>
            <a:r>
              <a:rPr lang="en-US" altLang="cs-CZ" sz="600" i="1" dirty="0"/>
              <a:t> </a:t>
            </a:r>
            <a:r>
              <a:rPr lang="en-US" altLang="cs-CZ" sz="600" i="1" dirty="0" err="1"/>
              <a:t>Nutr</a:t>
            </a:r>
            <a:r>
              <a:rPr lang="en-US" altLang="cs-CZ" sz="600" i="1" dirty="0"/>
              <a:t>. </a:t>
            </a:r>
            <a:r>
              <a:rPr lang="en-US" altLang="cs-CZ" sz="600" dirty="0"/>
              <a:t>1996, 22:48-55. </a:t>
            </a:r>
          </a:p>
          <a:p>
            <a:pPr>
              <a:buFontTx/>
              <a:buAutoNum type="arabicPeriod"/>
            </a:pPr>
            <a:r>
              <a:rPr lang="en-US" altLang="cs-CZ" sz="600" dirty="0"/>
              <a:t>Fried MD et al. Decrease in gastric emptying time and episodes of regurgitation in children with spastic quadriplegia fed a whey-based formula. </a:t>
            </a:r>
            <a:r>
              <a:rPr lang="en-US" altLang="cs-CZ" sz="600" i="1" dirty="0"/>
              <a:t>J </a:t>
            </a:r>
            <a:r>
              <a:rPr lang="en-US" altLang="cs-CZ" sz="600" i="1" dirty="0" err="1"/>
              <a:t>Ped</a:t>
            </a:r>
            <a:r>
              <a:rPr lang="en-US" altLang="cs-CZ" sz="600" i="1" dirty="0"/>
              <a:t>. </a:t>
            </a:r>
            <a:r>
              <a:rPr lang="en-US" altLang="cs-CZ" sz="600" dirty="0"/>
              <a:t>1992,120:569-572. </a:t>
            </a:r>
            <a:endParaRPr lang="cs-CZ" altLang="cs-CZ" sz="600" dirty="0"/>
          </a:p>
          <a:p>
            <a:pPr marL="342900" indent="-342900">
              <a:defRPr/>
            </a:pPr>
            <a:r>
              <a:rPr lang="cs-CZ" sz="600" dirty="0">
                <a:latin typeface="Arial" charset="0"/>
                <a:cs typeface="Arial" charset="0"/>
              </a:rPr>
              <a:t>3</a:t>
            </a:r>
            <a:r>
              <a:rPr lang="en-US" sz="600" dirty="0">
                <a:latin typeface="Arial" charset="0"/>
                <a:cs typeface="Arial" charset="0"/>
              </a:rPr>
              <a:t>. </a:t>
            </a:r>
            <a:r>
              <a:rPr lang="en-US" sz="600" dirty="0" err="1">
                <a:latin typeface="Arial" charset="0"/>
                <a:cs typeface="Arial" charset="0"/>
              </a:rPr>
              <a:t>Bounous</a:t>
            </a:r>
            <a:r>
              <a:rPr lang="en-US" sz="600" dirty="0">
                <a:latin typeface="Arial" charset="0"/>
                <a:cs typeface="Arial" charset="0"/>
              </a:rPr>
              <a:t> G. et al. The antioxidant system. Anticancer Research 2003, 23: 1411-14165. </a:t>
            </a:r>
          </a:p>
          <a:p>
            <a:pPr>
              <a:defRPr/>
            </a:pPr>
            <a:r>
              <a:rPr lang="cs-CZ" sz="600" dirty="0">
                <a:latin typeface="Arial" charset="0"/>
                <a:cs typeface="Arial" charset="0"/>
              </a:rPr>
              <a:t>4</a:t>
            </a:r>
            <a:r>
              <a:rPr lang="en-US" sz="600" dirty="0">
                <a:latin typeface="Arial" charset="0"/>
                <a:cs typeface="Arial" charset="0"/>
              </a:rPr>
              <a:t>.</a:t>
            </a:r>
            <a:r>
              <a:rPr lang="en-GB" sz="600" dirty="0">
                <a:latin typeface="Arial" charset="0"/>
                <a:cs typeface="Arial" charset="0"/>
              </a:rPr>
              <a:t> Rowe B, </a:t>
            </a:r>
            <a:r>
              <a:rPr lang="en-GB" sz="600" dirty="0" err="1">
                <a:latin typeface="Arial" charset="0"/>
                <a:cs typeface="Arial" charset="0"/>
              </a:rPr>
              <a:t>Kudsk</a:t>
            </a:r>
            <a:r>
              <a:rPr lang="en-GB" sz="600" dirty="0">
                <a:latin typeface="Arial" charset="0"/>
                <a:cs typeface="Arial" charset="0"/>
              </a:rPr>
              <a:t> K, </a:t>
            </a:r>
            <a:r>
              <a:rPr lang="en-GB" sz="600" dirty="0" err="1">
                <a:latin typeface="Arial" charset="0"/>
                <a:cs typeface="Arial" charset="0"/>
              </a:rPr>
              <a:t>Borum</a:t>
            </a:r>
            <a:r>
              <a:rPr lang="en-GB" sz="600" dirty="0">
                <a:latin typeface="Arial" charset="0"/>
                <a:cs typeface="Arial" charset="0"/>
              </a:rPr>
              <a:t> P, </a:t>
            </a:r>
            <a:r>
              <a:rPr lang="en-GB" sz="600" dirty="0" err="1">
                <a:latin typeface="Arial" charset="0"/>
                <a:cs typeface="Arial" charset="0"/>
              </a:rPr>
              <a:t>Madson</a:t>
            </a:r>
            <a:r>
              <a:rPr lang="en-GB" sz="600" dirty="0">
                <a:latin typeface="Arial" charset="0"/>
                <a:cs typeface="Arial" charset="0"/>
              </a:rPr>
              <a:t> D. (1994) Effects of whey-and casein-based diets on glutathione and </a:t>
            </a:r>
            <a:r>
              <a:rPr lang="en-GB" sz="600" dirty="0" err="1">
                <a:latin typeface="Arial" charset="0"/>
                <a:cs typeface="Arial" charset="0"/>
              </a:rPr>
              <a:t>cysteine</a:t>
            </a:r>
            <a:r>
              <a:rPr lang="en-GB" sz="600" dirty="0">
                <a:latin typeface="Arial" charset="0"/>
                <a:cs typeface="Arial" charset="0"/>
              </a:rPr>
              <a:t> metabolism in ICU  patients. </a:t>
            </a:r>
            <a:r>
              <a:rPr lang="en-GB" sz="600" i="1" dirty="0">
                <a:latin typeface="Arial" charset="0"/>
                <a:cs typeface="Arial" charset="0"/>
              </a:rPr>
              <a:t>J Am </a:t>
            </a:r>
            <a:r>
              <a:rPr lang="en-GB" sz="600" i="1" dirty="0" err="1">
                <a:latin typeface="Arial" charset="0"/>
                <a:cs typeface="Arial" charset="0"/>
              </a:rPr>
              <a:t>coll</a:t>
            </a:r>
            <a:r>
              <a:rPr lang="en-GB" sz="600" i="1" dirty="0">
                <a:latin typeface="Arial" charset="0"/>
                <a:cs typeface="Arial" charset="0"/>
              </a:rPr>
              <a:t> </a:t>
            </a:r>
            <a:r>
              <a:rPr lang="en-GB" sz="600" i="1" dirty="0" err="1">
                <a:latin typeface="Arial" charset="0"/>
                <a:cs typeface="Arial" charset="0"/>
              </a:rPr>
              <a:t>Nutr</a:t>
            </a:r>
            <a:r>
              <a:rPr lang="en-GB" sz="600" i="1" dirty="0">
                <a:latin typeface="Arial" charset="0"/>
                <a:cs typeface="Arial" charset="0"/>
              </a:rPr>
              <a:t>. </a:t>
            </a:r>
            <a:r>
              <a:rPr lang="en-GB" sz="600" b="1" i="1" dirty="0">
                <a:latin typeface="Arial" charset="0"/>
                <a:cs typeface="Arial" charset="0"/>
              </a:rPr>
              <a:t>13:535A.</a:t>
            </a:r>
            <a:endParaRPr lang="cs-CZ" sz="600" b="1" i="1" dirty="0">
              <a:latin typeface="Arial" charset="0"/>
              <a:cs typeface="Arial" charset="0"/>
            </a:endParaRPr>
          </a:p>
          <a:p>
            <a:r>
              <a:rPr lang="cs-CZ" sz="600" b="1" i="1" dirty="0">
                <a:latin typeface="Arial" charset="0"/>
                <a:cs typeface="Arial" charset="0"/>
              </a:rPr>
              <a:t>5.</a:t>
            </a:r>
            <a:r>
              <a:rPr lang="en-US" sz="600" dirty="0">
                <a:solidFill>
                  <a:schemeClr val="tx1">
                    <a:lumMod val="50000"/>
                  </a:schemeClr>
                </a:solidFill>
              </a:rPr>
              <a:t> Adams, R.L. and Broughton, K.S. </a:t>
            </a:r>
            <a:r>
              <a:rPr lang="en-US" sz="600" dirty="0" err="1">
                <a:solidFill>
                  <a:schemeClr val="tx1">
                    <a:lumMod val="50000"/>
                  </a:schemeClr>
                </a:solidFill>
              </a:rPr>
              <a:t>Insulinotropic</a:t>
            </a:r>
            <a:r>
              <a:rPr lang="en-US" sz="600" dirty="0">
                <a:solidFill>
                  <a:schemeClr val="tx1">
                    <a:lumMod val="50000"/>
                  </a:schemeClr>
                </a:solidFill>
              </a:rPr>
              <a:t> Effects of Whey: Mechanisms of Action, Recent Clinical Trials, and Clinical Applications </a:t>
            </a:r>
            <a:r>
              <a:rPr lang="cs-CZ" sz="6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cs-CZ" sz="600" dirty="0" err="1">
                <a:solidFill>
                  <a:schemeClr val="tx1">
                    <a:lumMod val="50000"/>
                  </a:schemeClr>
                </a:solidFill>
              </a:rPr>
              <a:t>Ann</a:t>
            </a:r>
            <a:r>
              <a:rPr lang="cs-CZ" sz="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600" dirty="0" err="1">
                <a:solidFill>
                  <a:schemeClr val="tx1">
                    <a:lumMod val="50000"/>
                  </a:schemeClr>
                </a:solidFill>
              </a:rPr>
              <a:t>Nutr</a:t>
            </a:r>
            <a:r>
              <a:rPr lang="cs-CZ" sz="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600" dirty="0" err="1">
                <a:solidFill>
                  <a:schemeClr val="tx1">
                    <a:lumMod val="50000"/>
                  </a:schemeClr>
                </a:solidFill>
              </a:rPr>
              <a:t>Metab</a:t>
            </a:r>
            <a:r>
              <a:rPr lang="cs-CZ" sz="600" dirty="0">
                <a:solidFill>
                  <a:schemeClr val="tx1">
                    <a:lumMod val="50000"/>
                  </a:schemeClr>
                </a:solidFill>
              </a:rPr>
              <a:t> 2016;69:56–63</a:t>
            </a:r>
            <a:endParaRPr lang="en-US" sz="6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defRPr/>
            </a:pPr>
            <a:r>
              <a:rPr lang="cs-CZ" sz="600" dirty="0">
                <a:latin typeface="Arial" charset="0"/>
                <a:cs typeface="Arial" charset="0"/>
              </a:rPr>
              <a:t>6. Káňová M. Management  EV; Jasná 2019</a:t>
            </a:r>
            <a:endParaRPr lang="en-US" sz="600" dirty="0">
              <a:latin typeface="Arial" charset="0"/>
              <a:cs typeface="Arial" charset="0"/>
            </a:endParaRPr>
          </a:p>
          <a:p>
            <a:pPr>
              <a:buFontTx/>
              <a:buAutoNum type="arabicPeriod"/>
            </a:pPr>
            <a:endParaRPr lang="en-US" altLang="cs-CZ" sz="800" dirty="0">
              <a:solidFill>
                <a:srgbClr val="132C85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857752" y="1428736"/>
            <a:ext cx="41434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1400" dirty="0"/>
              <a:t> Syrovátka  je bohatý zdroj </a:t>
            </a:r>
            <a:r>
              <a:rPr lang="cs-CZ" sz="1400" b="1" dirty="0"/>
              <a:t>leucinu </a:t>
            </a:r>
            <a:r>
              <a:rPr lang="cs-CZ" sz="1400" dirty="0"/>
              <a:t>(14 %), </a:t>
            </a:r>
          </a:p>
          <a:p>
            <a:pPr algn="ctr"/>
            <a:r>
              <a:rPr lang="cs-CZ" sz="1400" dirty="0"/>
              <a:t>BCAA (26%) - anabolický efekt, udržení LBM </a:t>
            </a:r>
            <a:r>
              <a:rPr lang="cs-CZ" sz="1400" baseline="30000" dirty="0"/>
              <a:t>6</a:t>
            </a:r>
          </a:p>
          <a:p>
            <a:pPr algn="ctr">
              <a:buFont typeface="Arial" pitchFamily="34" charset="0"/>
              <a:buChar char="•"/>
            </a:pPr>
            <a:r>
              <a:rPr lang="cs-CZ" sz="1400" dirty="0"/>
              <a:t>  </a:t>
            </a:r>
            <a:r>
              <a:rPr lang="cs-CZ" sz="1400" b="1" dirty="0" err="1"/>
              <a:t>Inzulinotropní</a:t>
            </a:r>
            <a:r>
              <a:rPr lang="cs-CZ" sz="1400" b="1" dirty="0"/>
              <a:t> </a:t>
            </a:r>
            <a:r>
              <a:rPr lang="cs-CZ" sz="1400" dirty="0"/>
              <a:t>efekt </a:t>
            </a:r>
            <a:r>
              <a:rPr lang="cs-CZ" sz="1400" baseline="30000" dirty="0"/>
              <a:t>5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/>
              <a:t>  Vysoké množství </a:t>
            </a:r>
            <a:r>
              <a:rPr lang="cs-CZ" sz="1400" b="1" dirty="0"/>
              <a:t>cysteinu </a:t>
            </a:r>
            <a:r>
              <a:rPr lang="cs-CZ" sz="1400" dirty="0"/>
              <a:t>(2,3% ;  </a:t>
            </a:r>
            <a:r>
              <a:rPr lang="cs-CZ" sz="1200" dirty="0"/>
              <a:t>kasein pouze 0,3</a:t>
            </a:r>
            <a:r>
              <a:rPr lang="cs-CZ" sz="1400" dirty="0"/>
              <a:t>%)</a:t>
            </a:r>
            <a:r>
              <a:rPr lang="cs-CZ" sz="1400" baseline="30000" dirty="0"/>
              <a:t>3,4</a:t>
            </a:r>
          </a:p>
          <a:p>
            <a:endParaRPr lang="cs-CZ" sz="1400" dirty="0"/>
          </a:p>
        </p:txBody>
      </p:sp>
      <p:pic>
        <p:nvPicPr>
          <p:cNvPr id="16" name="Picture 8" descr="\\nbstor01\patrick\NESTLÉ EUROPE\60111 - Peptamen Junior Tool Kit\Training presentation\Files from studio\gif files for Patrick\Whey-protein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2643182"/>
            <a:ext cx="2086549" cy="212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8153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28650" y="269433"/>
            <a:ext cx="8300041" cy="944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/>
              <a:t>MCT  tuky  </a:t>
            </a:r>
            <a:r>
              <a:rPr lang="cs-CZ" sz="2800" dirty="0"/>
              <a:t>- nedílná součást každé EV </a:t>
            </a:r>
            <a:r>
              <a:rPr lang="cs-CZ" sz="2800" dirty="0" err="1"/>
              <a:t>Nutrego</a:t>
            </a:r>
            <a:r>
              <a:rPr lang="cs-CZ" sz="2800" dirty="0"/>
              <a:t>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214282" y="1285860"/>
            <a:ext cx="69294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/>
              <a:t>rychlá hydrolýza ve střevě  (vhodné např. po resekci tenkého střeva) 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hydrolýza i při nedostatku pankreatické lipázy (</a:t>
            </a:r>
            <a:r>
              <a:rPr lang="cs-CZ" dirty="0" err="1"/>
              <a:t>insuf</a:t>
            </a:r>
            <a:r>
              <a:rPr lang="cs-CZ" dirty="0"/>
              <a:t>. pankreatu) a žlučových kyselin (snížená sekrece žluči, onemocnění jater)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štěpí se až v </a:t>
            </a:r>
            <a:r>
              <a:rPr lang="cs-CZ" dirty="0" err="1"/>
              <a:t>enterocytu</a:t>
            </a:r>
            <a:r>
              <a:rPr lang="cs-CZ" dirty="0"/>
              <a:t>, bez </a:t>
            </a:r>
            <a:r>
              <a:rPr lang="cs-CZ" dirty="0" err="1"/>
              <a:t>reesterifikace</a:t>
            </a:r>
            <a:r>
              <a:rPr lang="cs-CZ" dirty="0"/>
              <a:t> ( stavy poškození střeva – ozáření  nebo záněty např. Crohnova n.) 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rychlý zdroj energie  (jdou přímou cestou do jater)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nemají mediátorový účinek </a:t>
            </a:r>
          </a:p>
        </p:txBody>
      </p:sp>
      <p:pic>
        <p:nvPicPr>
          <p:cNvPr id="7" name="Picture 4" descr="Výsledek obrázku pro MCT lipids">
            <a:hlinkClick r:id="rId3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071810"/>
            <a:ext cx="4500594" cy="3684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948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256"/>
            <a:ext cx="3004139" cy="188072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Sacharidy                      Vláknina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8711-D75A-443E-8464-906E6EC36D12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4" name="Picture 1" descr="isomaltulose molecule.jpg"/>
          <p:cNvPicPr/>
          <p:nvPr/>
        </p:nvPicPr>
        <p:blipFill>
          <a:blip r:embed="rId3" cstate="print"/>
          <a:srcRect b="15504"/>
          <a:stretch>
            <a:fillRect/>
          </a:stretch>
        </p:blipFill>
        <p:spPr bwMode="auto">
          <a:xfrm>
            <a:off x="142844" y="2071678"/>
            <a:ext cx="3564723" cy="187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0" y="4214818"/>
            <a:ext cx="4826962" cy="6001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Isomaltul</a:t>
            </a:r>
            <a:r>
              <a:rPr kumimoji="0" lang="cs-CZ" alt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kumimoji="0" lang="en-US" alt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kumimoji="0" lang="cs-CZ" alt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kumimoji="0" lang="en-US" alt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 </a:t>
            </a:r>
            <a:r>
              <a:rPr kumimoji="0" lang="en-US" alt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α-1,6-glucosidic linkage </a:t>
            </a:r>
            <a:endParaRPr kumimoji="0" lang="cs-CZ" altLang="cs-CZ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Sacharóza </a:t>
            </a:r>
            <a:r>
              <a:rPr kumimoji="0" lang="en-US" alt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 </a:t>
            </a:r>
            <a:r>
              <a:rPr kumimoji="0" lang="en-US" alt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α-1,2-glucosidic linkage.  </a:t>
            </a:r>
            <a:endParaRPr kumimoji="0" lang="cs-CZ" altLang="cs-CZ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cs-CZ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Isomaltul</a:t>
            </a:r>
            <a:r>
              <a:rPr lang="cs-CZ" altLang="cs-CZ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lang="en-US" altLang="cs-CZ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cs-CZ" altLang="cs-CZ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kumimoji="0" lang="en-US" alt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 hydrolyzována stejným enzymem jako sacharóza (GI 65</a:t>
            </a:r>
            <a:r>
              <a:rPr kumimoji="0" lang="cs-CZ" altLang="cs-CZ" sz="11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kumimoji="0" lang="cs-CZ" alt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endParaRPr kumimoji="0" lang="en-US" alt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14282" y="6519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/>
              <a:t>1. Hofman, Z.; van </a:t>
            </a:r>
            <a:r>
              <a:rPr lang="cs-CZ" sz="800" dirty="0" err="1"/>
              <a:t>Drunen</a:t>
            </a:r>
            <a:r>
              <a:rPr lang="cs-CZ" sz="800" dirty="0"/>
              <a:t>, J.D.E.; de </a:t>
            </a:r>
            <a:r>
              <a:rPr lang="cs-CZ" sz="800" dirty="0" err="1"/>
              <a:t>Later</a:t>
            </a:r>
            <a:r>
              <a:rPr lang="cs-CZ" sz="800" dirty="0"/>
              <a:t>, C.; </a:t>
            </a:r>
            <a:r>
              <a:rPr lang="cs-CZ" sz="800" dirty="0" err="1"/>
              <a:t>Kuipers</a:t>
            </a:r>
            <a:r>
              <a:rPr lang="cs-CZ" sz="800" dirty="0"/>
              <a:t>, H. </a:t>
            </a:r>
            <a:r>
              <a:rPr lang="cs-CZ" sz="800" dirty="0" err="1"/>
              <a:t>The</a:t>
            </a:r>
            <a:r>
              <a:rPr lang="cs-CZ" sz="800" dirty="0"/>
              <a:t> </a:t>
            </a:r>
            <a:r>
              <a:rPr lang="cs-CZ" sz="800" dirty="0" err="1"/>
              <a:t>Glycaemic</a:t>
            </a:r>
            <a:r>
              <a:rPr lang="cs-CZ" sz="800" dirty="0"/>
              <a:t> index </a:t>
            </a:r>
            <a:r>
              <a:rPr lang="cs-CZ" sz="800" dirty="0" err="1"/>
              <a:t>of</a:t>
            </a:r>
            <a:r>
              <a:rPr lang="cs-CZ" sz="800" dirty="0"/>
              <a:t> standard </a:t>
            </a:r>
            <a:r>
              <a:rPr lang="cs-CZ" sz="800" dirty="0" err="1"/>
              <a:t>and</a:t>
            </a:r>
            <a:r>
              <a:rPr lang="cs-CZ" sz="800" dirty="0"/>
              <a:t> diabetes </a:t>
            </a:r>
            <a:r>
              <a:rPr lang="cs-CZ" sz="800" dirty="0" err="1"/>
              <a:t>specific</a:t>
            </a:r>
            <a:r>
              <a:rPr lang="cs-CZ" sz="800" dirty="0"/>
              <a:t> </a:t>
            </a:r>
            <a:r>
              <a:rPr lang="cs-CZ" sz="800" dirty="0" err="1"/>
              <a:t>enteral</a:t>
            </a:r>
            <a:r>
              <a:rPr lang="cs-CZ" sz="800" dirty="0"/>
              <a:t> </a:t>
            </a:r>
            <a:r>
              <a:rPr lang="cs-CZ" sz="800" dirty="0" err="1"/>
              <a:t>formulas</a:t>
            </a:r>
            <a:r>
              <a:rPr lang="cs-CZ" sz="800" dirty="0"/>
              <a:t>. </a:t>
            </a:r>
            <a:r>
              <a:rPr lang="cs-CZ" sz="800" dirty="0" err="1"/>
              <a:t>Asia</a:t>
            </a:r>
            <a:r>
              <a:rPr lang="cs-CZ" sz="800" dirty="0"/>
              <a:t> Pac. J. </a:t>
            </a:r>
            <a:r>
              <a:rPr lang="cs-CZ" sz="800" dirty="0" err="1"/>
              <a:t>Clin</a:t>
            </a:r>
            <a:r>
              <a:rPr lang="cs-CZ" sz="800" dirty="0"/>
              <a:t>. </a:t>
            </a:r>
            <a:r>
              <a:rPr lang="cs-CZ" sz="800" dirty="0" err="1"/>
              <a:t>Nutr</a:t>
            </a:r>
            <a:r>
              <a:rPr lang="cs-CZ" sz="800" dirty="0"/>
              <a:t>. 2006, 15, 412–417. [</a:t>
            </a:r>
            <a:r>
              <a:rPr lang="cs-CZ" sz="800" dirty="0" err="1"/>
              <a:t>PubMed</a:t>
            </a:r>
            <a:r>
              <a:rPr lang="cs-CZ" sz="800" dirty="0"/>
              <a:t>] </a:t>
            </a:r>
          </a:p>
        </p:txBody>
      </p:sp>
      <p:sp>
        <p:nvSpPr>
          <p:cNvPr id="7" name="Obdélník 6"/>
          <p:cNvSpPr/>
          <p:nvPr/>
        </p:nvSpPr>
        <p:spPr>
          <a:xfrm>
            <a:off x="357158" y="1428736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Isomaltulóza</a:t>
            </a:r>
            <a:r>
              <a:rPr lang="cs-CZ" dirty="0"/>
              <a:t> – GI 32 </a:t>
            </a:r>
            <a:r>
              <a:rPr lang="cs-CZ" baseline="30000" dirty="0"/>
              <a:t>1</a:t>
            </a:r>
            <a:r>
              <a:rPr lang="cs-CZ" dirty="0"/>
              <a:t>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286380" y="1502688"/>
            <a:ext cx="32861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Inulin</a:t>
            </a:r>
            <a:r>
              <a:rPr lang="cs-CZ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je </a:t>
            </a:r>
            <a:r>
              <a:rPr lang="cs-CZ" sz="1200" u="sng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prebiotická</a:t>
            </a:r>
            <a:r>
              <a:rPr lang="cs-CZ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vláknina, která selektivně stimuluje proliferaci </a:t>
            </a:r>
            <a:r>
              <a:rPr lang="cs-CZ" sz="12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Lactobacilů</a:t>
            </a:r>
            <a:r>
              <a:rPr lang="cs-CZ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a </a:t>
            </a:r>
            <a:r>
              <a:rPr lang="cs-CZ" sz="12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Bifidobakterií</a:t>
            </a:r>
            <a:r>
              <a:rPr lang="cs-CZ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a inhibuje růst Gram -negativních a Gram positivních bakterií. Má významnou roli v tvorbě SCFA (</a:t>
            </a:r>
            <a:r>
              <a:rPr lang="cs-CZ" sz="12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Short</a:t>
            </a:r>
            <a:r>
              <a:rPr lang="cs-CZ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cs-CZ" sz="12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chain</a:t>
            </a:r>
            <a:r>
              <a:rPr lang="cs-CZ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12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fatty</a:t>
            </a:r>
            <a:r>
              <a:rPr lang="cs-CZ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12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acids</a:t>
            </a:r>
            <a:r>
              <a:rPr lang="cs-CZ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) zejména </a:t>
            </a:r>
            <a:r>
              <a:rPr lang="cs-CZ" sz="12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butyrátu</a:t>
            </a:r>
            <a:r>
              <a:rPr lang="cs-CZ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který ovlivňuje funkci střevní bariéry, strukturu střevního epitelu a snižuje zánět. Zároveň pozitivně ovlivňuje střevní motilitu:</a:t>
            </a:r>
            <a:endParaRPr lang="cs-CZ" sz="12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při průjmu - absorpce  SCFA je spojena s absorpcí vody</a:t>
            </a:r>
            <a:endParaRPr lang="cs-CZ" sz="12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při zácpě - stimulace růstu zdravý prospěšných bakterií zvětšuje objem stolice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cs-CZ" sz="1200" dirty="0">
              <a:latin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1200" dirty="0">
                <a:latin typeface="Calibri" pitchFamily="34" charset="0"/>
                <a:cs typeface="Times New Roman" pitchFamily="18" charset="0"/>
              </a:rPr>
              <a:t>Jedná se o polysacharid ((fruktóza spojená navzájem </a:t>
            </a:r>
            <a:r>
              <a:rPr lang="el-GR" sz="1200" dirty="0">
                <a:latin typeface="Calibri" pitchFamily="34" charset="0"/>
                <a:cs typeface="Times New Roman" pitchFamily="18" charset="0"/>
              </a:rPr>
              <a:t>β (1,2) </a:t>
            </a:r>
            <a:r>
              <a:rPr lang="cs-CZ" sz="1200" dirty="0">
                <a:latin typeface="Calibri" pitchFamily="34" charset="0"/>
                <a:cs typeface="Times New Roman" pitchFamily="18" charset="0"/>
              </a:rPr>
              <a:t>glykosidickou vazbou)). </a:t>
            </a:r>
            <a:endParaRPr lang="cs-CZ" sz="1200" dirty="0">
              <a:latin typeface="Arial" pitchFamily="34" charset="0"/>
              <a:cs typeface="Arial" pitchFamily="34" charset="0"/>
            </a:endParaRPr>
          </a:p>
          <a:p>
            <a:r>
              <a:rPr lang="cs-CZ" sz="1200" dirty="0"/>
              <a:t> </a:t>
            </a:r>
          </a:p>
        </p:txBody>
      </p:sp>
      <p:pic>
        <p:nvPicPr>
          <p:cNvPr id="8194" name="Picture 2" descr="Inulin strukturform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569078"/>
            <a:ext cx="2496385" cy="2074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/>
              <a:t>KDY </a:t>
            </a:r>
            <a:r>
              <a:rPr lang="cs-CZ" sz="2800" b="1" dirty="0" err="1">
                <a:solidFill>
                  <a:schemeClr val="accent4">
                    <a:lumMod val="75000"/>
                  </a:schemeClr>
                </a:solidFill>
              </a:rPr>
              <a:t>Nutrego</a:t>
            </a:r>
            <a:r>
              <a:rPr lang="cs-CZ" sz="2800" dirty="0"/>
              <a:t> </a:t>
            </a:r>
            <a:r>
              <a:rPr lang="cs-CZ" sz="2800" b="1" dirty="0">
                <a:solidFill>
                  <a:schemeClr val="accent4">
                    <a:lumMod val="75000"/>
                  </a:schemeClr>
                </a:solidFill>
              </a:rPr>
              <a:t>FORTE</a:t>
            </a:r>
            <a:r>
              <a:rPr lang="cs-CZ" sz="2800" dirty="0"/>
              <a:t> ? </a:t>
            </a:r>
            <a:br>
              <a:rPr lang="cs-CZ" sz="2800" dirty="0"/>
            </a:br>
            <a:r>
              <a:rPr lang="cs-CZ" sz="2800" dirty="0"/>
              <a:t>KDYŽ potřebujeme hodně  </a:t>
            </a:r>
            <a:r>
              <a:rPr lang="cs-CZ" sz="2800" b="1" dirty="0"/>
              <a:t>energie</a:t>
            </a:r>
            <a:r>
              <a:rPr lang="cs-CZ" sz="2800" dirty="0"/>
              <a:t> v malém množství ! 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8711-D75A-443E-8464-906E6EC36D12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481831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643314"/>
            <a:ext cx="486368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 descr="Podvýživa ohrožuje pacienty nejen v nemocnicích - zdravezpravy.c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643050"/>
            <a:ext cx="2033583" cy="1295415"/>
          </a:xfrm>
          <a:prstGeom prst="rect">
            <a:avLst/>
          </a:prstGeom>
          <a:noFill/>
        </p:spPr>
      </p:pic>
      <p:pic>
        <p:nvPicPr>
          <p:cNvPr id="4103" name="Picture 7" descr="Katalog: Srdeční selhání (srdeční nedostatečnost) - Nemoci - Vitalia.cz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4862360"/>
            <a:ext cx="2014534" cy="1457486"/>
          </a:xfrm>
          <a:prstGeom prst="rect">
            <a:avLst/>
          </a:prstGeom>
          <a:noFill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3929066"/>
            <a:ext cx="1947863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8662" y="1428736"/>
            <a:ext cx="1076325" cy="366713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/>
              <a:t>KDY </a:t>
            </a:r>
            <a:r>
              <a:rPr lang="cs-CZ" sz="2800" b="1" dirty="0" err="1">
                <a:solidFill>
                  <a:srgbClr val="00B050"/>
                </a:solidFill>
              </a:rPr>
              <a:t>Nutrego</a:t>
            </a:r>
            <a:r>
              <a:rPr lang="cs-CZ" sz="2800" b="1" dirty="0">
                <a:solidFill>
                  <a:srgbClr val="00B050"/>
                </a:solidFill>
              </a:rPr>
              <a:t> DIA ?</a:t>
            </a:r>
            <a:br>
              <a:rPr lang="cs-CZ" sz="2800" dirty="0"/>
            </a:br>
            <a:r>
              <a:rPr lang="cs-CZ" sz="2800" dirty="0"/>
              <a:t>KDYŽ řešíme  poruchu glukózové tolerance!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8711-D75A-443E-8464-906E6EC36D12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038600" cy="259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643314"/>
            <a:ext cx="4732555" cy="30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 descr="Nově hodnocené parametry kompenzace v diabetologii - Dětský diabet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428736"/>
            <a:ext cx="2185203" cy="1357322"/>
          </a:xfrm>
          <a:prstGeom prst="rect">
            <a:avLst/>
          </a:prstGeom>
          <a:noFill/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4301559"/>
            <a:ext cx="3048000" cy="2556441"/>
          </a:xfrm>
          <a:prstGeom prst="rect">
            <a:avLst/>
          </a:prstGeom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786190"/>
            <a:ext cx="241025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2928934"/>
            <a:ext cx="1228726" cy="1007771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472518" cy="1582726"/>
          </a:xfrm>
        </p:spPr>
        <p:txBody>
          <a:bodyPr>
            <a:normAutofit fontScale="90000"/>
          </a:bodyPr>
          <a:lstStyle/>
          <a:p>
            <a:r>
              <a:rPr lang="cs-CZ" sz="3100" dirty="0"/>
              <a:t>KDY </a:t>
            </a:r>
            <a:r>
              <a:rPr lang="cs-CZ" sz="3100" b="1" dirty="0" err="1">
                <a:solidFill>
                  <a:srgbClr val="00B0F0"/>
                </a:solidFill>
              </a:rPr>
              <a:t>Nutrego</a:t>
            </a:r>
            <a:r>
              <a:rPr lang="cs-CZ" sz="3100" b="1" dirty="0">
                <a:solidFill>
                  <a:srgbClr val="00B0F0"/>
                </a:solidFill>
              </a:rPr>
              <a:t> RENAL ?</a:t>
            </a:r>
            <a:br>
              <a:rPr lang="cs-CZ" sz="3100" dirty="0"/>
            </a:br>
            <a:r>
              <a:rPr lang="cs-CZ" sz="3100" dirty="0"/>
              <a:t>KDYŽ řešíme renální insuficienci! 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8711-D75A-443E-8464-906E6EC36D12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414709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714752"/>
            <a:ext cx="464556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5" name="AutoShape 5" descr="8 signálů, že vaše ledviny nejsou zdravé • Styl / inStory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727" name="AutoShape 7" descr="8 signálů, že vaše ledviny nejsou zdravé • Styl / inStory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29" name="Picture 9" descr="10 počátečních příznaků onemocnění ledvin, které nelze ignorovat. Čím dříve  je objevíte, tím lépe! | iRecept.c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29694" y="1500174"/>
            <a:ext cx="2361747" cy="1571636"/>
          </a:xfrm>
          <a:prstGeom prst="rect">
            <a:avLst/>
          </a:prstGeom>
          <a:noFill/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643314"/>
            <a:ext cx="2191278" cy="50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4357694"/>
            <a:ext cx="843255" cy="114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3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4357694"/>
            <a:ext cx="1481140" cy="87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1357322"/>
          </a:xfrm>
        </p:spPr>
        <p:txBody>
          <a:bodyPr>
            <a:normAutofit/>
          </a:bodyPr>
          <a:lstStyle/>
          <a:p>
            <a:r>
              <a:rPr lang="cs-CZ" sz="3100" dirty="0"/>
              <a:t>KDY </a:t>
            </a:r>
            <a:r>
              <a:rPr lang="cs-CZ" sz="3100" b="1" dirty="0" err="1">
                <a:solidFill>
                  <a:schemeClr val="accent1">
                    <a:lumMod val="75000"/>
                  </a:schemeClr>
                </a:solidFill>
              </a:rPr>
              <a:t>Nutrego</a:t>
            </a:r>
            <a:r>
              <a:rPr lang="cs-CZ" sz="3100" b="1" dirty="0">
                <a:solidFill>
                  <a:schemeClr val="accent1">
                    <a:lumMod val="75000"/>
                  </a:schemeClr>
                </a:solidFill>
              </a:rPr>
              <a:t> RENAL HP  ?</a:t>
            </a:r>
            <a:br>
              <a:rPr lang="cs-CZ" sz="3100" dirty="0"/>
            </a:br>
            <a:r>
              <a:rPr lang="cs-CZ" sz="3100" dirty="0"/>
              <a:t>KDYŽ řešíme dialyzovaného pacienta !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8711-D75A-443E-8464-906E6EC36D12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286750" cy="471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429264"/>
            <a:ext cx="38576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886</Words>
  <Application>Microsoft Office PowerPoint</Application>
  <PresentationFormat>Předvádění na obrazovce (4:3)</PresentationFormat>
  <Paragraphs>80</Paragraphs>
  <Slides>16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Motiv sady Office</vt:lpstr>
      <vt:lpstr>Bitmap Image</vt:lpstr>
      <vt:lpstr>Kvalitní klinická výživa vyrobená  v České republice v Opočenské mlékárně s tradicí od roku 1936 </vt:lpstr>
      <vt:lpstr>Výživa nejen k popíjení </vt:lpstr>
      <vt:lpstr>Základem enterální výživy Nutrego je kvalitní mléčná bílkovina s vysokým podílem syrovátky !! </vt:lpstr>
      <vt:lpstr>Prezentace aplikace PowerPoint</vt:lpstr>
      <vt:lpstr>Sacharidy                      Vláknina </vt:lpstr>
      <vt:lpstr>KDY Nutrego FORTE ?  KDYŽ potřebujeme hodně  energie v malém množství ! </vt:lpstr>
      <vt:lpstr>KDY Nutrego DIA ? KDYŽ řešíme  poruchu glukózové tolerance!</vt:lpstr>
      <vt:lpstr>KDY Nutrego RENAL ? KDYŽ řešíme renální insuficienci!  </vt:lpstr>
      <vt:lpstr>KDY Nutrego RENAL HP  ? KDYŽ řešíme dialyzovaného pacienta ! </vt:lpstr>
      <vt:lpstr>KDY Nutrego FRUTY ? KDYŽ řešíme dietu s omezením tuku nebo netoleranci mléčných ONS  </vt:lpstr>
      <vt:lpstr>KDY Nutrego INTENSE HP ? KDYŽ řeším pacienta v intenzivní péči /sarkopenickou obezitu nebo u diabetika </vt:lpstr>
      <vt:lpstr>Nutrego INTENSE HP</vt:lpstr>
      <vt:lpstr>Nutrego Frutty Plus</vt:lpstr>
      <vt:lpstr>Prezentace aplikace PowerPoint</vt:lpstr>
      <vt:lpstr>Prezentace aplikace PowerPoint</vt:lpstr>
      <vt:lpstr>Děkuji za pozornost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Sondová výživa</dc:title>
  <dc:creator>SBD Jílové</dc:creator>
  <cp:lastModifiedBy>Simona Kollmannová</cp:lastModifiedBy>
  <cp:revision>19</cp:revision>
  <dcterms:created xsi:type="dcterms:W3CDTF">2020-05-11T19:40:57Z</dcterms:created>
  <dcterms:modified xsi:type="dcterms:W3CDTF">2023-09-21T10:17:57Z</dcterms:modified>
</cp:coreProperties>
</file>