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7" r:id="rId5"/>
    <p:sldId id="270" r:id="rId6"/>
    <p:sldId id="259" r:id="rId7"/>
    <p:sldId id="271" r:id="rId8"/>
    <p:sldId id="260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5080B-9787-4794-8086-2BB565BB5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FF27A6-FA16-42E9-A6F7-DAA1DF510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CC103C-43C0-4108-8C64-26F8757F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D4B872-084B-4D5B-96C7-21DEB826C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0498D4-7180-4C5C-85E3-744E295F3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2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94BF5-C019-4219-820A-071AC228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FF6456-56E9-421D-88E3-962F0D0D5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91E0CC-C6EB-42C3-8825-EFF2F7B1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4399E-85D1-483F-A1F5-63F122423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39FBF9-175C-4DE1-A4D1-6B6A17E1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1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77F526-B395-4D1A-8691-16B3335A2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39A6FF-388A-4618-B237-7B3CA3237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A85C6-8CAD-4F7D-859E-1D4488BE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7B05C4-2B4E-4CD4-9893-A3AA83C1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FF1E30-2221-4BC7-AA0D-DEF65FD41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58939-5663-4389-832A-D2DC88E4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1B7742-FB9A-4760-9BFB-FA4104088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B13D8E-5888-45FD-82FA-920369BE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5D1F5-3560-418E-96A8-3B7F61588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09FAE-A5FB-469A-9497-2AFD5B9C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15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E207F-99DD-4DBF-ADFD-A4F93279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C073CE-74A8-48F7-86AF-CEC854F84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C4BE4-9D6B-4F2E-82F4-1A11A246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000447-825A-4500-AE13-09595C21F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EBAAE8-CACC-4306-802A-7E32B44F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9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61A70-EE02-43D7-8F2F-D5A2BFA0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2295B-0662-4333-9535-5C1CBECA7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988683-593E-4F09-9B72-395CAD2E2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A72EA8-7792-421C-B52A-1E670B9B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88425A-37EF-4F36-AAF5-A2DD64FD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A2FC3F-CE3D-4A6B-97CF-3CCC38197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6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51CC4-1447-486E-AAAD-415942174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F1E2FDB-C50A-4225-B2DC-F56DFE8F0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106B95C-08B8-4DC5-9A9E-53ECC8977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286A01F-65A8-4C33-A587-A02669F54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B4C8F0-139A-4FA1-B2D8-E82E14380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731D2AE-07CD-47F5-A241-352C6674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B3A8FD-1AE4-4FE6-8ED2-E7059DD80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E6720E-EBEE-4C77-AA19-C9D81571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57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B45F5-A972-468C-899B-93F2E16A4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510F2E-77C2-406C-9D5A-FAFAFF06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0C1771-4806-4613-A548-6EAC74AED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51E5547-4AD6-4380-ADAE-17DB100D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28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32D041C-EF22-4E86-8195-41789913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F4F7D5-FA5F-40AF-BDEF-1D1EEC43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1475E-7DF9-46FC-9DC9-78C67D6D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62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A68E1-7524-4F12-938B-F0F6D1D13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5C9255-8EE2-476A-9755-25F285FDE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92642F9-674C-434D-8710-BD1F5346F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67E8BC-A5F2-4F74-8033-6296C171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674EC3-BFFB-4E19-8015-38ABEEA8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EB9B27-63DB-47DD-968D-B1EE274A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6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F8B62-1B35-4184-871D-90962D7DD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FCD04DA-57D1-46C6-9BCF-9D95272A0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FAD7BA1-B6F0-4A0B-93D6-BD929A81F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FF1A64-C318-4E81-9FFF-2A830ABB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DD8705-3C12-40B6-890A-543D580A9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C570D0-7605-44FF-9404-A2D2100C7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14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5AC94D-37BC-4B28-8422-C2B361C3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380B46-9B09-4776-AB08-AE14301A7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B4ABC8-5EEE-4F2B-9E9A-AD036347B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9BF1-6D9F-468F-82D8-D2E842F3DA06}" type="datetimeFigureOut">
              <a:rPr lang="cs-CZ" smtClean="0"/>
              <a:t>19.05.2025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63DE56-8E34-4FAA-BCBA-CD9EA1EF9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C22D54-D5A8-4441-ACAE-23B4CDC69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3ED25-5497-4BB5-BB5C-D62A87392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7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E20AF-9E44-471C-A0DE-80AF131DD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820863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/>
              <a:t>Perinatologická schůzka 19.5.2025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692334-8891-48E6-B09D-251041E56E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41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ADCAA-A593-2DEE-6A68-7414BB510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D57F6-E6D2-6227-5BA3-87594D338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98600" y="2492897"/>
            <a:ext cx="14516100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AS &lt; 7 v 5. A 10. MINUTĚ</a:t>
            </a:r>
            <a:br>
              <a:rPr lang="cs-CZ" dirty="0"/>
            </a:br>
            <a:r>
              <a:rPr lang="cs-CZ" dirty="0"/>
              <a:t>12.5. – 18.5.</a:t>
            </a:r>
          </a:p>
        </p:txBody>
      </p:sp>
    </p:spTree>
    <p:extLst>
      <p:ext uri="{BB962C8B-B14F-4D97-AF65-F5344CB8AC3E}">
        <p14:creationId xmlns:p14="http://schemas.microsoft.com/office/powerpoint/2010/main" val="59513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328F7-C221-48AC-AC87-D54B29A72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201" y="28314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5400" dirty="0"/>
              <a:t>PŘEDČASNÉ PORODY </a:t>
            </a:r>
            <a:br>
              <a:rPr lang="cs-CZ" sz="5400" dirty="0"/>
            </a:br>
            <a:r>
              <a:rPr lang="cs-CZ" sz="5400" dirty="0"/>
              <a:t>12.5-18.5 </a:t>
            </a:r>
          </a:p>
        </p:txBody>
      </p:sp>
    </p:spTree>
    <p:extLst>
      <p:ext uri="{BB962C8B-B14F-4D97-AF65-F5344CB8AC3E}">
        <p14:creationId xmlns:p14="http://schemas.microsoft.com/office/powerpoint/2010/main" val="106041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2EBB6-FEB2-43DD-8289-216F9287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MACKOVÁ SOŇA Mgr.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5CF7DE-81E4-457A-A3A7-92D0AF6C5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17833"/>
          </a:xfrm>
        </p:spPr>
        <p:txBody>
          <a:bodyPr>
            <a:normAutofit/>
          </a:bodyPr>
          <a:lstStyle/>
          <a:p>
            <a:r>
              <a:rPr lang="cs-CZ" dirty="0"/>
              <a:t>II/I, 35 let</a:t>
            </a:r>
          </a:p>
          <a:p>
            <a:r>
              <a:rPr lang="cs-CZ" dirty="0"/>
              <a:t>Přijata 13.5. v </a:t>
            </a:r>
            <a:r>
              <a:rPr lang="cs-CZ" dirty="0" err="1"/>
              <a:t>grav</a:t>
            </a:r>
            <a:r>
              <a:rPr lang="cs-CZ" dirty="0"/>
              <a:t>. </a:t>
            </a:r>
            <a:r>
              <a:rPr lang="cs-CZ" dirty="0" err="1"/>
              <a:t>hebd</a:t>
            </a:r>
            <a:r>
              <a:rPr lang="cs-CZ" dirty="0"/>
              <a:t>. 34+6 pro </a:t>
            </a:r>
            <a:r>
              <a:rPr lang="cs-CZ" u="sng" dirty="0"/>
              <a:t>spontánní předčasný porod se zachovalým vakem blan</a:t>
            </a:r>
          </a:p>
          <a:p>
            <a:r>
              <a:rPr lang="cs-CZ" b="1" dirty="0"/>
              <a:t>Těhotenství s císařským řezem v anamnéze</a:t>
            </a:r>
          </a:p>
          <a:p>
            <a:r>
              <a:rPr lang="cs-CZ" b="1" dirty="0"/>
              <a:t>Těhotenství s anamnézou spontánního předčasného porodu</a:t>
            </a:r>
          </a:p>
          <a:p>
            <a:pPr marL="0" indent="0">
              <a:buNone/>
            </a:pPr>
            <a:r>
              <a:rPr lang="cs-CZ" dirty="0"/>
              <a:t>stav po SC v </a:t>
            </a:r>
            <a:r>
              <a:rPr lang="cs-CZ" dirty="0" err="1"/>
              <a:t>grav</a:t>
            </a:r>
            <a:r>
              <a:rPr lang="cs-CZ" dirty="0"/>
              <a:t>. </a:t>
            </a:r>
            <a:r>
              <a:rPr lang="cs-CZ" dirty="0" err="1"/>
              <a:t>hebd</a:t>
            </a:r>
            <a:r>
              <a:rPr lang="cs-CZ" dirty="0"/>
              <a:t>. 30 pro PPROM a plod v poloze koncem    pánevním v roce 2023</a:t>
            </a:r>
          </a:p>
          <a:p>
            <a:r>
              <a:rPr lang="cs-CZ" dirty="0"/>
              <a:t>GBS – výsledek nedostupný</a:t>
            </a:r>
          </a:p>
        </p:txBody>
      </p:sp>
    </p:spTree>
    <p:extLst>
      <p:ext uri="{BB962C8B-B14F-4D97-AF65-F5344CB8AC3E}">
        <p14:creationId xmlns:p14="http://schemas.microsoft.com/office/powerpoint/2010/main" val="353308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2EBB6-FEB2-43DD-8289-216F9287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MACKOVÁ SOŇA Mgr.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5CF7DE-81E4-457A-A3A7-92D0AF6C5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17833"/>
          </a:xfrm>
        </p:spPr>
        <p:txBody>
          <a:bodyPr>
            <a:normAutofit/>
          </a:bodyPr>
          <a:lstStyle/>
          <a:p>
            <a:r>
              <a:rPr lang="cs-CZ" dirty="0"/>
              <a:t>Spontánní porod dne 14. 5. v 3:10 hod v </a:t>
            </a:r>
            <a:r>
              <a:rPr lang="cs-CZ" dirty="0" err="1"/>
              <a:t>grav</a:t>
            </a:r>
            <a:r>
              <a:rPr lang="cs-CZ" dirty="0"/>
              <a:t>. </a:t>
            </a:r>
            <a:r>
              <a:rPr lang="cs-CZ" dirty="0" err="1"/>
              <a:t>hebd</a:t>
            </a:r>
            <a:r>
              <a:rPr lang="cs-CZ" dirty="0"/>
              <a:t>. 35+0   </a:t>
            </a:r>
          </a:p>
          <a:p>
            <a:pPr marL="0" indent="0">
              <a:buNone/>
            </a:pPr>
            <a:r>
              <a:rPr lang="cs-CZ" dirty="0"/>
              <a:t>      děvče, 2610 g / 48 cm, pH 7,24, AS 9-9-10</a:t>
            </a:r>
          </a:p>
          <a:p>
            <a:r>
              <a:rPr lang="cs-CZ" dirty="0"/>
              <a:t>Krevní ztráta 800 ml – 1000 ml porodního poranění (ruptura pochvy u č. 4 a 7), přechodná hypotenze dobře reagující na tekutinovou výzvu</a:t>
            </a:r>
          </a:p>
          <a:p>
            <a:r>
              <a:rPr lang="cs-CZ" dirty="0"/>
              <a:t>Pro klinické známky anemie podány 2x ERD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8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45FBC-8AED-414E-8051-C109D33B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AUJESKÁ LENKA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588C70-EF7E-46DF-869F-82FC0DC74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V/0, 45 let</a:t>
            </a:r>
          </a:p>
          <a:p>
            <a:r>
              <a:rPr lang="cs-CZ" dirty="0"/>
              <a:t>Přijata dne 14.5 v </a:t>
            </a:r>
            <a:r>
              <a:rPr lang="cs-CZ" dirty="0" err="1"/>
              <a:t>g.h</a:t>
            </a:r>
            <a:r>
              <a:rPr lang="cs-CZ" dirty="0"/>
              <a:t>. 35+4 pro </a:t>
            </a:r>
            <a:r>
              <a:rPr lang="cs-CZ" u="sng" dirty="0"/>
              <a:t>předčasný odtok plodové vody před termínem porodu</a:t>
            </a:r>
          </a:p>
          <a:p>
            <a:r>
              <a:rPr lang="cs-CZ" b="1" dirty="0"/>
              <a:t>Těhotenství po asistované reprodukci s darovaným </a:t>
            </a:r>
            <a:r>
              <a:rPr lang="cs-CZ" b="1" dirty="0" err="1"/>
              <a:t>oocytem</a:t>
            </a:r>
            <a:endParaRPr lang="cs-CZ" b="1" dirty="0"/>
          </a:p>
          <a:p>
            <a:r>
              <a:rPr lang="cs-CZ" b="1" dirty="0"/>
              <a:t>Těhotenství se zvýšeným konkrétním definovaným rizikem – </a:t>
            </a:r>
            <a:r>
              <a:rPr lang="cs-CZ" b="1" dirty="0" err="1"/>
              <a:t>polyhydramnion</a:t>
            </a:r>
            <a:r>
              <a:rPr lang="cs-CZ" b="1" dirty="0"/>
              <a:t> nejasné etiologie</a:t>
            </a:r>
          </a:p>
          <a:p>
            <a:r>
              <a:rPr lang="cs-CZ" dirty="0"/>
              <a:t>GBS – výsledek nedostupný </a:t>
            </a:r>
          </a:p>
        </p:txBody>
      </p:sp>
    </p:spTree>
    <p:extLst>
      <p:ext uri="{BB962C8B-B14F-4D97-AF65-F5344CB8AC3E}">
        <p14:creationId xmlns:p14="http://schemas.microsoft.com/office/powerpoint/2010/main" val="818796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45FBC-8AED-414E-8051-C109D33B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AUJESKÁ LENKA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588C70-EF7E-46DF-869F-82FC0DC74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Těhotenství ukončeno plánovaným císařským dne 14.5 v </a:t>
            </a:r>
            <a:r>
              <a:rPr lang="cs-CZ" dirty="0" err="1"/>
              <a:t>grav</a:t>
            </a:r>
            <a:r>
              <a:rPr lang="cs-CZ" dirty="0"/>
              <a:t>. </a:t>
            </a:r>
            <a:r>
              <a:rPr lang="cs-CZ" dirty="0" err="1"/>
              <a:t>hebd</a:t>
            </a:r>
            <a:r>
              <a:rPr lang="cs-CZ" dirty="0"/>
              <a:t>. 35+4 z indikace: věk rodičky,  </a:t>
            </a:r>
            <a:r>
              <a:rPr lang="cs-CZ" dirty="0" err="1"/>
              <a:t>polyhydramnion</a:t>
            </a:r>
            <a:r>
              <a:rPr lang="cs-CZ" dirty="0"/>
              <a:t> nejasné etiologie</a:t>
            </a:r>
          </a:p>
          <a:p>
            <a:pPr marL="0" indent="0">
              <a:buNone/>
            </a:pPr>
            <a:r>
              <a:rPr lang="cs-CZ" dirty="0"/>
              <a:t>děvče, 3308 g / 49 cm, pH 7,29, AS 7-8-10</a:t>
            </a:r>
          </a:p>
        </p:txBody>
      </p:sp>
    </p:spTree>
    <p:extLst>
      <p:ext uri="{BB962C8B-B14F-4D97-AF65-F5344CB8AC3E}">
        <p14:creationId xmlns:p14="http://schemas.microsoft.com/office/powerpoint/2010/main" val="3931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6C1AF-F560-47D0-BEC7-360E9EBE2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BENEŠOVÁ MARKÉTA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9868E3-AB58-4559-937D-64AFDE94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I/0, 30 let</a:t>
            </a:r>
          </a:p>
          <a:p>
            <a:r>
              <a:rPr lang="cs-CZ" dirty="0"/>
              <a:t>Přijata dne 16.5 v </a:t>
            </a:r>
            <a:r>
              <a:rPr lang="cs-CZ" dirty="0" err="1"/>
              <a:t>g.h</a:t>
            </a:r>
            <a:r>
              <a:rPr lang="cs-CZ" dirty="0"/>
              <a:t>. 36+2 pro </a:t>
            </a:r>
            <a:r>
              <a:rPr lang="cs-CZ" u="sng" dirty="0"/>
              <a:t>předčasný odtok plodové vody před termínem porodu </a:t>
            </a:r>
          </a:p>
          <a:p>
            <a:r>
              <a:rPr lang="cs-CZ" b="1" dirty="0"/>
              <a:t>Těhotenství dvojčetné </a:t>
            </a:r>
            <a:r>
              <a:rPr lang="cs-CZ" b="1" dirty="0" err="1"/>
              <a:t>bichoriální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oba plody v poloze podélné koncem pánevním </a:t>
            </a:r>
          </a:p>
          <a:p>
            <a:r>
              <a:rPr lang="cs-CZ" b="1" dirty="0"/>
              <a:t>Mírná </a:t>
            </a:r>
            <a:r>
              <a:rPr lang="cs-CZ" b="1" dirty="0" err="1"/>
              <a:t>hydronefróza</a:t>
            </a:r>
            <a:r>
              <a:rPr lang="cs-CZ" b="1" dirty="0"/>
              <a:t> u obou plodů</a:t>
            </a:r>
          </a:p>
          <a:p>
            <a:r>
              <a:rPr lang="cs-CZ" b="1" dirty="0"/>
              <a:t>Gestační diabetes </a:t>
            </a:r>
            <a:r>
              <a:rPr lang="cs-CZ" b="1" dirty="0" err="1"/>
              <a:t>mellitus</a:t>
            </a:r>
            <a:r>
              <a:rPr lang="cs-CZ" b="1" dirty="0"/>
              <a:t> na dietě</a:t>
            </a:r>
          </a:p>
          <a:p>
            <a:r>
              <a:rPr lang="cs-CZ" dirty="0"/>
              <a:t>GBS negativní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52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6C1AF-F560-47D0-BEC7-360E9EBE2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BENEŠOVÁ MARKÉTA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9868E3-AB58-4559-937D-64AFDE94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Těhotenství ukončeno císařským řezem v </a:t>
            </a:r>
            <a:r>
              <a:rPr lang="cs-CZ" dirty="0" err="1"/>
              <a:t>grav</a:t>
            </a:r>
            <a:r>
              <a:rPr lang="cs-CZ" dirty="0"/>
              <a:t>. </a:t>
            </a:r>
            <a:r>
              <a:rPr lang="cs-CZ" dirty="0" err="1"/>
              <a:t>hebd</a:t>
            </a:r>
            <a:r>
              <a:rPr lang="cs-CZ" dirty="0"/>
              <a:t>. 36+2  z indikace: dvojčetné těhotenství </a:t>
            </a:r>
            <a:r>
              <a:rPr lang="cs-CZ" dirty="0" err="1"/>
              <a:t>bichoriální</a:t>
            </a:r>
            <a:r>
              <a:rPr lang="cs-CZ" dirty="0"/>
              <a:t>, předčasný odtok plodové vody před termínem porodu, odmítnutí vaginálního vedení porodu dne 16.5. </a:t>
            </a:r>
          </a:p>
          <a:p>
            <a:pPr marL="0" indent="0">
              <a:buNone/>
            </a:pPr>
            <a:r>
              <a:rPr lang="cs-CZ" dirty="0"/>
              <a:t>    Děvče, 3070 g, pH 7,41. AS 8/9/9</a:t>
            </a:r>
          </a:p>
          <a:p>
            <a:pPr marL="0" indent="0">
              <a:buNone/>
            </a:pPr>
            <a:r>
              <a:rPr lang="cs-CZ" dirty="0"/>
              <a:t>    Hoch, 2730 g, pH 7,34, AS 10/10/10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82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ADCAA-A593-2DEE-6A68-7414BB510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D57F6-E6D2-6227-5BA3-87594D338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98600" y="2492897"/>
            <a:ext cx="14516100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pH &lt; 7.1  </a:t>
            </a:r>
            <a:br>
              <a:rPr lang="cs-CZ" dirty="0"/>
            </a:br>
            <a:r>
              <a:rPr lang="cs-CZ" dirty="0"/>
              <a:t>12.5. – 18.5.</a:t>
            </a:r>
          </a:p>
        </p:txBody>
      </p:sp>
    </p:spTree>
    <p:extLst>
      <p:ext uri="{BB962C8B-B14F-4D97-AF65-F5344CB8AC3E}">
        <p14:creationId xmlns:p14="http://schemas.microsoft.com/office/powerpoint/2010/main" val="21714382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348</Words>
  <Application>Microsoft Office PowerPoint</Application>
  <PresentationFormat>Širokoúhlá obrazovka</PresentationFormat>
  <Paragraphs>39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Perinatologická schůzka 19.5.2025</vt:lpstr>
      <vt:lpstr>PŘEDČASNÉ PORODY  12.5-18.5 </vt:lpstr>
      <vt:lpstr>MACKOVÁ SOŇA Mgr. </vt:lpstr>
      <vt:lpstr>MACKOVÁ SOŇA Mgr. </vt:lpstr>
      <vt:lpstr>AUJESKÁ LENKA</vt:lpstr>
      <vt:lpstr>AUJESKÁ LENKA</vt:lpstr>
      <vt:lpstr>BENEŠOVÁ MARKÉTA </vt:lpstr>
      <vt:lpstr>BENEŠOVÁ MARKÉTA </vt:lpstr>
      <vt:lpstr>pH &lt; 7.1   12.5. – 18.5.</vt:lpstr>
      <vt:lpstr>AS &lt; 7 v 5. A 10. MINUTĚ 12.5. – 18.5.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Perinatologická schůzka 19.5.2025</dc:title>
  <dc:creator>D325352 User</dc:creator>
  <cp:lastModifiedBy>Kacerovský Marian, prof. MUDr., Ph.D.</cp:lastModifiedBy>
  <cp:revision>12</cp:revision>
  <dcterms:created xsi:type="dcterms:W3CDTF">2025-05-18T12:15:09Z</dcterms:created>
  <dcterms:modified xsi:type="dcterms:W3CDTF">2025-05-19T10:00:16Z</dcterms:modified>
</cp:coreProperties>
</file>