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  <p:sldMasterId id="2147484058" r:id="rId2"/>
  </p:sldMasterIdLst>
  <p:notesMasterIdLst>
    <p:notesMasterId r:id="rId17"/>
  </p:notesMasterIdLst>
  <p:handoutMasterIdLst>
    <p:handoutMasterId r:id="rId18"/>
  </p:handoutMasterIdLst>
  <p:sldIdLst>
    <p:sldId id="767" r:id="rId3"/>
    <p:sldId id="765" r:id="rId4"/>
    <p:sldId id="764" r:id="rId5"/>
    <p:sldId id="766" r:id="rId6"/>
    <p:sldId id="772" r:id="rId7"/>
    <p:sldId id="770" r:id="rId8"/>
    <p:sldId id="771" r:id="rId9"/>
    <p:sldId id="769" r:id="rId10"/>
    <p:sldId id="773" r:id="rId11"/>
    <p:sldId id="775" r:id="rId12"/>
    <p:sldId id="774" r:id="rId13"/>
    <p:sldId id="777" r:id="rId14"/>
    <p:sldId id="776" r:id="rId15"/>
    <p:sldId id="779" r:id="rId16"/>
  </p:sldIdLst>
  <p:sldSz cx="10287000" cy="6858000" type="35mm"/>
  <p:notesSz cx="6794500" cy="9931400"/>
  <p:defaultTextStyle>
    <a:defPPr>
      <a:defRPr lang="sv-SE"/>
    </a:defPPr>
    <a:lvl1pPr algn="ctr" rtl="0" fontAlgn="base">
      <a:lnSpc>
        <a:spcPct val="90000"/>
      </a:lnSpc>
      <a:spcBef>
        <a:spcPct val="50000"/>
      </a:spcBef>
      <a:spcAft>
        <a:spcPct val="0"/>
      </a:spcAft>
      <a:buClr>
        <a:srgbClr val="96525A"/>
      </a:buClr>
      <a:defRPr sz="1000" b="1" kern="1200">
        <a:solidFill>
          <a:srgbClr val="000066"/>
        </a:solidFill>
        <a:latin typeface="Arial" charset="0"/>
        <a:ea typeface="+mn-ea"/>
        <a:cs typeface="Arial" charset="0"/>
      </a:defRPr>
    </a:lvl1pPr>
    <a:lvl2pPr marL="457200" algn="ctr" rtl="0" fontAlgn="base">
      <a:lnSpc>
        <a:spcPct val="90000"/>
      </a:lnSpc>
      <a:spcBef>
        <a:spcPct val="50000"/>
      </a:spcBef>
      <a:spcAft>
        <a:spcPct val="0"/>
      </a:spcAft>
      <a:buClr>
        <a:srgbClr val="96525A"/>
      </a:buClr>
      <a:defRPr sz="1000" b="1" kern="1200">
        <a:solidFill>
          <a:srgbClr val="000066"/>
        </a:solidFill>
        <a:latin typeface="Arial" charset="0"/>
        <a:ea typeface="+mn-ea"/>
        <a:cs typeface="Arial" charset="0"/>
      </a:defRPr>
    </a:lvl2pPr>
    <a:lvl3pPr marL="914400" algn="ctr" rtl="0" fontAlgn="base">
      <a:lnSpc>
        <a:spcPct val="90000"/>
      </a:lnSpc>
      <a:spcBef>
        <a:spcPct val="50000"/>
      </a:spcBef>
      <a:spcAft>
        <a:spcPct val="0"/>
      </a:spcAft>
      <a:buClr>
        <a:srgbClr val="96525A"/>
      </a:buClr>
      <a:defRPr sz="1000" b="1" kern="1200">
        <a:solidFill>
          <a:srgbClr val="000066"/>
        </a:solidFill>
        <a:latin typeface="Arial" charset="0"/>
        <a:ea typeface="+mn-ea"/>
        <a:cs typeface="Arial" charset="0"/>
      </a:defRPr>
    </a:lvl3pPr>
    <a:lvl4pPr marL="1371600" algn="ctr" rtl="0" fontAlgn="base">
      <a:lnSpc>
        <a:spcPct val="90000"/>
      </a:lnSpc>
      <a:spcBef>
        <a:spcPct val="50000"/>
      </a:spcBef>
      <a:spcAft>
        <a:spcPct val="0"/>
      </a:spcAft>
      <a:buClr>
        <a:srgbClr val="96525A"/>
      </a:buClr>
      <a:defRPr sz="1000" b="1" kern="1200">
        <a:solidFill>
          <a:srgbClr val="000066"/>
        </a:solidFill>
        <a:latin typeface="Arial" charset="0"/>
        <a:ea typeface="+mn-ea"/>
        <a:cs typeface="Arial" charset="0"/>
      </a:defRPr>
    </a:lvl4pPr>
    <a:lvl5pPr marL="1828800" algn="ctr" rtl="0" fontAlgn="base">
      <a:lnSpc>
        <a:spcPct val="90000"/>
      </a:lnSpc>
      <a:spcBef>
        <a:spcPct val="50000"/>
      </a:spcBef>
      <a:spcAft>
        <a:spcPct val="0"/>
      </a:spcAft>
      <a:buClr>
        <a:srgbClr val="96525A"/>
      </a:buClr>
      <a:defRPr sz="1000" b="1" kern="1200">
        <a:solidFill>
          <a:srgbClr val="000066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000" b="1" kern="1200">
        <a:solidFill>
          <a:srgbClr val="000066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000" b="1" kern="1200">
        <a:solidFill>
          <a:srgbClr val="000066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000" b="1" kern="1200">
        <a:solidFill>
          <a:srgbClr val="000066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000" b="1" kern="1200">
        <a:solidFill>
          <a:srgbClr val="000066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600">
          <p15:clr>
            <a:srgbClr val="A4A3A4"/>
          </p15:clr>
        </p15:guide>
        <p15:guide id="2" pos="336">
          <p15:clr>
            <a:srgbClr val="A4A3A4"/>
          </p15:clr>
        </p15:guide>
        <p15:guide id="3" pos="32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9FF"/>
    <a:srgbClr val="002244"/>
    <a:srgbClr val="000066"/>
    <a:srgbClr val="F6C3A6"/>
    <a:srgbClr val="FF3300"/>
    <a:srgbClr val="009900"/>
    <a:srgbClr val="8388C3"/>
    <a:srgbClr val="9652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62" autoAdjust="0"/>
    <p:restoredTop sz="94612" autoAdjust="0"/>
  </p:normalViewPr>
  <p:slideViewPr>
    <p:cSldViewPr>
      <p:cViewPr varScale="1">
        <p:scale>
          <a:sx n="39" d="100"/>
          <a:sy n="39" d="100"/>
        </p:scale>
        <p:origin x="1152" y="28"/>
      </p:cViewPr>
      <p:guideLst>
        <p:guide orient="horz" pos="3600"/>
        <p:guide pos="336"/>
        <p:guide pos="32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340" y="-108"/>
      </p:cViewPr>
      <p:guideLst>
        <p:guide orient="horz" pos="3128"/>
        <p:guide pos="21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50" tIns="46325" rIns="92650" bIns="46325" numCol="1" anchor="t" anchorCtr="0" compatLnSpc="1">
            <a:prstTxWarp prst="textNoShape">
              <a:avLst/>
            </a:prstTxWarp>
          </a:bodyPr>
          <a:lstStyle>
            <a:lvl1pPr algn="l" defTabSz="926831">
              <a:lnSpc>
                <a:spcPct val="100000"/>
              </a:lnSpc>
              <a:spcBef>
                <a:spcPct val="0"/>
              </a:spcBef>
              <a:buClrTx/>
              <a:defRPr kumimoji="1" sz="1200" b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322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50" tIns="46325" rIns="92650" bIns="46325" numCol="1" anchor="t" anchorCtr="0" compatLnSpc="1">
            <a:prstTxWarp prst="textNoShape">
              <a:avLst/>
            </a:prstTxWarp>
          </a:bodyPr>
          <a:lstStyle>
            <a:lvl1pPr algn="r" defTabSz="926831">
              <a:lnSpc>
                <a:spcPct val="100000"/>
              </a:lnSpc>
              <a:spcBef>
                <a:spcPct val="0"/>
              </a:spcBef>
              <a:buClrTx/>
              <a:defRPr kumimoji="1" sz="1200" b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94322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50" tIns="46325" rIns="92650" bIns="46325" numCol="1" anchor="b" anchorCtr="0" compatLnSpc="1">
            <a:prstTxWarp prst="textNoShape">
              <a:avLst/>
            </a:prstTxWarp>
          </a:bodyPr>
          <a:lstStyle>
            <a:lvl1pPr algn="l" defTabSz="926831">
              <a:lnSpc>
                <a:spcPct val="100000"/>
              </a:lnSpc>
              <a:spcBef>
                <a:spcPct val="0"/>
              </a:spcBef>
              <a:buClrTx/>
              <a:defRPr kumimoji="1" sz="1200" b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2925"/>
            <a:ext cx="294322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50" tIns="46325" rIns="92650" bIns="46325" numCol="1" anchor="b" anchorCtr="0" compatLnSpc="1">
            <a:prstTxWarp prst="textNoShape">
              <a:avLst/>
            </a:prstTxWarp>
          </a:bodyPr>
          <a:lstStyle>
            <a:lvl1pPr algn="r" defTabSz="926831">
              <a:lnSpc>
                <a:spcPct val="100000"/>
              </a:lnSpc>
              <a:spcBef>
                <a:spcPct val="0"/>
              </a:spcBef>
              <a:buClrTx/>
              <a:defRPr kumimoji="1" sz="1200" b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44BFC014-E136-4F29-8A12-B00ACB1698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11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50" tIns="46325" rIns="92650" bIns="46325" numCol="1" anchor="t" anchorCtr="0" compatLnSpc="1">
            <a:prstTxWarp prst="textNoShape">
              <a:avLst/>
            </a:prstTxWarp>
          </a:bodyPr>
          <a:lstStyle>
            <a:lvl1pPr algn="l" defTabSz="926831">
              <a:lnSpc>
                <a:spcPct val="100000"/>
              </a:lnSpc>
              <a:spcBef>
                <a:spcPct val="0"/>
              </a:spcBef>
              <a:buClrTx/>
              <a:defRPr kumimoji="1" sz="1200" b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322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50" tIns="46325" rIns="92650" bIns="46325" numCol="1" anchor="t" anchorCtr="0" compatLnSpc="1">
            <a:prstTxWarp prst="textNoShape">
              <a:avLst/>
            </a:prstTxWarp>
          </a:bodyPr>
          <a:lstStyle>
            <a:lvl1pPr algn="r" defTabSz="926831">
              <a:lnSpc>
                <a:spcPct val="100000"/>
              </a:lnSpc>
              <a:spcBef>
                <a:spcPct val="0"/>
              </a:spcBef>
              <a:buClrTx/>
              <a:defRPr kumimoji="1" sz="1200" b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04838" y="746125"/>
            <a:ext cx="558482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9638"/>
            <a:ext cx="4984750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50" tIns="46325" rIns="92650" bIns="46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48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4322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50" tIns="46325" rIns="92650" bIns="46325" numCol="1" anchor="b" anchorCtr="0" compatLnSpc="1">
            <a:prstTxWarp prst="textNoShape">
              <a:avLst/>
            </a:prstTxWarp>
          </a:bodyPr>
          <a:lstStyle>
            <a:lvl1pPr algn="l" defTabSz="926831">
              <a:lnSpc>
                <a:spcPct val="100000"/>
              </a:lnSpc>
              <a:spcBef>
                <a:spcPct val="0"/>
              </a:spcBef>
              <a:buClrTx/>
              <a:defRPr kumimoji="1" sz="1200" b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8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2925"/>
            <a:ext cx="294322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50" tIns="46325" rIns="92650" bIns="46325" numCol="1" anchor="b" anchorCtr="0" compatLnSpc="1">
            <a:prstTxWarp prst="textNoShape">
              <a:avLst/>
            </a:prstTxWarp>
          </a:bodyPr>
          <a:lstStyle>
            <a:lvl1pPr algn="r" defTabSz="926831">
              <a:lnSpc>
                <a:spcPct val="100000"/>
              </a:lnSpc>
              <a:spcBef>
                <a:spcPct val="0"/>
              </a:spcBef>
              <a:buClrTx/>
              <a:defRPr kumimoji="1" sz="1200" b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327CEAB9-488B-4CAC-8F80-CA10245A0E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902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7CEAB9-488B-4CAC-8F80-CA10245A0ECF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551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CB828-3E3C-4651-9CE3-A4280329657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544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7CEAB9-488B-4CAC-8F80-CA10245A0ECF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371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71525" y="2130426"/>
            <a:ext cx="874395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69EEF-E8D5-4AF6-B2DA-C8E00D025ADA}" type="datetimeFigureOut">
              <a:rPr lang="sv-SE"/>
              <a:pPr>
                <a:defRPr/>
              </a:pPr>
              <a:t>2020-07-02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E4940-94FA-456B-93BD-CB424493B26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6711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7CE12-4902-4350-B84F-23D3F07D9A50}" type="datetimeFigureOut">
              <a:rPr lang="sv-SE"/>
              <a:pPr>
                <a:defRPr/>
              </a:pPr>
              <a:t>2020-07-02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ACEEF-BB8D-48A9-98DD-10300CACC38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7054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7458075" y="274639"/>
            <a:ext cx="2314575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514350" y="274639"/>
            <a:ext cx="6772275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FEEC0-3297-4C8C-AD4C-853D5BD989AD}" type="datetimeFigureOut">
              <a:rPr lang="sv-SE"/>
              <a:pPr>
                <a:defRPr/>
              </a:pPr>
              <a:t>2020-07-02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3D976-4459-43B2-888F-2C2140ADE6A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18106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19700" y="1981200"/>
            <a:ext cx="4295775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219700" y="4114800"/>
            <a:ext cx="4295775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71525" y="6248400"/>
            <a:ext cx="2143125" cy="457200"/>
          </a:xfr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14725" y="6248400"/>
            <a:ext cx="3257550" cy="457200"/>
          </a:xfr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72350" y="6248400"/>
            <a:ext cx="2143125" cy="457200"/>
          </a:xfr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486F5DA-6818-4BA8-82A8-5797DC1A77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60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219700" y="1981200"/>
            <a:ext cx="4295775" cy="4114800"/>
          </a:xfrm>
        </p:spPr>
        <p:txBody>
          <a:bodyPr/>
          <a:lstStyle/>
          <a:p>
            <a:pPr lvl="0"/>
            <a:endParaRPr lang="sv-SE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71525" y="6248400"/>
            <a:ext cx="2143125" cy="457200"/>
          </a:xfr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14725" y="6248400"/>
            <a:ext cx="3257550" cy="457200"/>
          </a:xfr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72350" y="6248400"/>
            <a:ext cx="2143125" cy="457200"/>
          </a:xfr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E4A9222-B91B-4ACF-BE1B-B127F494C9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0356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71525" y="1981200"/>
            <a:ext cx="874395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1525" y="4114800"/>
            <a:ext cx="874395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71525" y="6248400"/>
            <a:ext cx="2143125" cy="457200"/>
          </a:xfr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14725" y="6248400"/>
            <a:ext cx="3257550" cy="457200"/>
          </a:xfr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72350" y="6248400"/>
            <a:ext cx="2143125" cy="457200"/>
          </a:xfr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91656FB-BA90-4761-A277-4CC917679B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2636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295775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71525" y="6248400"/>
            <a:ext cx="2143125" cy="457200"/>
          </a:xfr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14725" y="6248400"/>
            <a:ext cx="3257550" cy="457200"/>
          </a:xfr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72350" y="6248400"/>
            <a:ext cx="2143125" cy="457200"/>
          </a:xfr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DD6A213-4228-44EF-8064-5FCACEFCBA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36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69014" y="260649"/>
            <a:ext cx="874395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7135019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1981200"/>
            <a:ext cx="4295775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19700" y="1981200"/>
            <a:ext cx="4295775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219700" y="4114800"/>
            <a:ext cx="4295775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71525" y="6248400"/>
            <a:ext cx="2143125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14725" y="6248400"/>
            <a:ext cx="325755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72350" y="6248400"/>
            <a:ext cx="2143125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486F5DA-6818-4BA8-82A8-5797DC1A77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605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4350" y="1600201"/>
            <a:ext cx="92583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14350" y="6356351"/>
            <a:ext cx="24003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7BA060D-8E76-42FD-BFFE-E4056591F813}" type="datetimeFigureOut">
              <a:rPr lang="sv-SE" smtClean="0"/>
              <a:pPr>
                <a:defRPr/>
              </a:pPr>
              <a:t>2020-07-02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14725" y="6356351"/>
            <a:ext cx="325755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372350" y="6356351"/>
            <a:ext cx="24003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7CA9EEA-C28B-4889-BB05-420EC3BAB818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7822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A060D-8E76-42FD-BFFE-E4056591F813}" type="datetimeFigureOut">
              <a:rPr lang="sv-SE"/>
              <a:pPr>
                <a:defRPr/>
              </a:pPr>
              <a:t>2020-07-02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A9EEA-C28B-4889-BB05-420EC3BAB818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39267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12602" y="4406901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1A097-B779-415F-BB66-823B2206CF7D}" type="datetimeFigureOut">
              <a:rPr lang="sv-SE"/>
              <a:pPr>
                <a:defRPr/>
              </a:pPr>
              <a:t>2020-07-02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8D68D-FCD5-4D24-ACEE-0D67A9730015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04687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514350" y="1600201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229225" y="1600201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27FAF-9C17-499F-89E3-E5A97E0748E8}" type="datetimeFigureOut">
              <a:rPr lang="sv-SE"/>
              <a:pPr>
                <a:defRPr/>
              </a:pPr>
              <a:t>2020-07-02</a:t>
            </a:fld>
            <a:endParaRPr lang="sv-SE" dirty="0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160C3-8133-47F5-A8BF-B5D400E44DB6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81380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225654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225654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68D20-BB53-460E-B6F5-9791D1E19D9E}" type="datetimeFigureOut">
              <a:rPr lang="sv-SE"/>
              <a:pPr>
                <a:defRPr/>
              </a:pPr>
              <a:t>2020-07-02</a:t>
            </a:fld>
            <a:endParaRPr lang="sv-SE" dirty="0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117BB-C1FF-472C-B7FC-5A3D80A3E81F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7582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67173-1A8E-417A-BCD7-F0FE768CCB7D}" type="datetimeFigureOut">
              <a:rPr lang="sv-SE"/>
              <a:pPr>
                <a:defRPr/>
              </a:pPr>
              <a:t>2020-07-02</a:t>
            </a:fld>
            <a:endParaRPr lang="sv-SE" dirty="0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0CFC3-5C00-488E-84C0-3D59F9115C6F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40238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31D24-4C94-40D1-8B4F-E759246F569C}" type="datetimeFigureOut">
              <a:rPr lang="sv-SE"/>
              <a:pPr>
                <a:defRPr/>
              </a:pPr>
              <a:t>2020-07-02</a:t>
            </a:fld>
            <a:endParaRPr lang="sv-SE" dirty="0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8DFB8-74EE-4168-B68E-01263541307C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1059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14351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021931" y="273051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514351" y="1435101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BAAB2-2512-4058-A6D9-9C1625FD2F1F}" type="datetimeFigureOut">
              <a:rPr lang="sv-SE"/>
              <a:pPr>
                <a:defRPr/>
              </a:pPr>
              <a:t>2020-07-02</a:t>
            </a:fld>
            <a:endParaRPr lang="sv-SE" dirty="0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E5F62-7D67-48F2-86D5-EB3D55E344C2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93320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BAC2A-3BE5-4BD1-9253-F36C772F544C}" type="datetimeFigureOut">
              <a:rPr lang="sv-SE"/>
              <a:pPr>
                <a:defRPr/>
              </a:pPr>
              <a:t>2020-07-02</a:t>
            </a:fld>
            <a:endParaRPr lang="sv-SE" dirty="0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2E146-52C6-47F7-B487-99FA294D145A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57697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 cstate="print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493000" y="6308725"/>
            <a:ext cx="2268538" cy="54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sv-SE"/>
          </a:p>
        </p:txBody>
      </p:sp>
      <p:sp>
        <p:nvSpPr>
          <p:cNvPr id="1027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</a:t>
            </a:r>
          </a:p>
        </p:txBody>
      </p:sp>
      <p:sp>
        <p:nvSpPr>
          <p:cNvPr id="1028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custGeom>
            <a:avLst/>
            <a:gdLst>
              <a:gd name="T0" fmla="*/ 0 w 8229600"/>
              <a:gd name="T1" fmla="*/ 0 h 4525963"/>
              <a:gd name="T2" fmla="*/ 11717537 w 8229600"/>
              <a:gd name="T3" fmla="*/ 0 h 4525963"/>
              <a:gd name="T4" fmla="*/ 11717537 w 8229600"/>
              <a:gd name="T5" fmla="*/ 4525963 h 4525963"/>
              <a:gd name="T6" fmla="*/ 0 w 8229600"/>
              <a:gd name="T7" fmla="*/ 4525963 h 4525963"/>
              <a:gd name="T8" fmla="*/ 0 w 8229600"/>
              <a:gd name="T9" fmla="*/ 0 h 45259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29600"/>
              <a:gd name="T16" fmla="*/ 0 h 4525963"/>
              <a:gd name="T17" fmla="*/ 8229600 w 8229600"/>
              <a:gd name="T18" fmla="*/ 4525963 h 45259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29600" h="4525963">
                <a:moveTo>
                  <a:pt x="0" y="0"/>
                </a:moveTo>
                <a:lnTo>
                  <a:pt x="8229600" y="0"/>
                </a:lnTo>
                <a:lnTo>
                  <a:pt x="8229600" y="4525963"/>
                </a:lnTo>
                <a:lnTo>
                  <a:pt x="0" y="452596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A9EA3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9A9EA3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7372350" y="6356350"/>
            <a:ext cx="24003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A9EA3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fld id="{CAF1D114-9B35-45B9-9574-E7E16EE9EC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图片 9" descr="MDialysis_Logo_RGB kopia copy_45mm.jp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850" y="6381750"/>
            <a:ext cx="1824038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  <p:sldLayoutId id="2147484038" r:id="rId12"/>
    <p:sldLayoutId id="2147484039" r:id="rId13"/>
    <p:sldLayoutId id="2147484040" r:id="rId14"/>
    <p:sldLayoutId id="2147484041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5020" y="6360256"/>
            <a:ext cx="1734422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2833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60" r:id="rId2"/>
    <p:sldLayoutId id="214748406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Motiraw Light" pitchFamily="50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9100" y="0"/>
            <a:ext cx="9258300" cy="1143000"/>
          </a:xfrm>
        </p:spPr>
        <p:txBody>
          <a:bodyPr/>
          <a:lstStyle/>
          <a:p>
            <a:r>
              <a:rPr lang="sv-SE" b="1" dirty="0" err="1"/>
              <a:t>Tommorow</a:t>
            </a:r>
            <a:r>
              <a:rPr lang="sv-SE" b="1" dirty="0"/>
              <a:t> </a:t>
            </a:r>
            <a:r>
              <a:rPr lang="sv-SE" b="1" dirty="0" err="1"/>
              <a:t>Today</a:t>
            </a:r>
            <a:endParaRPr lang="en-GB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66700" y="4834271"/>
            <a:ext cx="9906000" cy="1447800"/>
          </a:xfrm>
        </p:spPr>
        <p:txBody>
          <a:bodyPr/>
          <a:lstStyle/>
          <a:p>
            <a:pPr marL="0" indent="0">
              <a:buNone/>
            </a:pPr>
            <a:r>
              <a:rPr lang="sv-SE" sz="2400" i="1" dirty="0"/>
              <a:t>”</a:t>
            </a:r>
            <a:r>
              <a:rPr lang="sv-SE" sz="2400" i="1" dirty="0" err="1"/>
              <a:t>When</a:t>
            </a:r>
            <a:r>
              <a:rPr lang="sv-SE" sz="2400" i="1" dirty="0"/>
              <a:t> </a:t>
            </a:r>
            <a:r>
              <a:rPr lang="sv-SE" sz="2400" i="1" dirty="0" err="1"/>
              <a:t>using</a:t>
            </a:r>
            <a:r>
              <a:rPr lang="sv-SE" sz="2400" i="1" dirty="0"/>
              <a:t> </a:t>
            </a:r>
            <a:r>
              <a:rPr lang="sv-SE" sz="2400" i="1" dirty="0" err="1"/>
              <a:t>microdialys</a:t>
            </a:r>
            <a:r>
              <a:rPr lang="sv-SE" sz="2400" i="1" dirty="0"/>
              <a:t> </a:t>
            </a:r>
            <a:r>
              <a:rPr lang="sv-SE" sz="2400" i="1" dirty="0" err="1"/>
              <a:t>you</a:t>
            </a:r>
            <a:r>
              <a:rPr lang="sv-SE" sz="2400" i="1" dirty="0"/>
              <a:t> </a:t>
            </a:r>
            <a:r>
              <a:rPr lang="sv-SE" sz="2400" i="1" dirty="0" err="1"/>
              <a:t>can</a:t>
            </a:r>
            <a:r>
              <a:rPr lang="sv-SE" sz="2400" i="1" dirty="0"/>
              <a:t> </a:t>
            </a:r>
            <a:r>
              <a:rPr lang="sv-SE" sz="2400" i="1" dirty="0" err="1"/>
              <a:t>forsee</a:t>
            </a:r>
            <a:r>
              <a:rPr lang="sv-SE" sz="2400" i="1" dirty="0"/>
              <a:t> </a:t>
            </a:r>
            <a:r>
              <a:rPr lang="sv-SE" sz="2400" i="1" dirty="0" err="1"/>
              <a:t>what</a:t>
            </a:r>
            <a:r>
              <a:rPr lang="sv-SE" sz="2400" i="1" dirty="0"/>
              <a:t> later </a:t>
            </a:r>
            <a:r>
              <a:rPr lang="sv-SE" sz="2400" i="1" dirty="0" err="1"/>
              <a:t>will</a:t>
            </a:r>
            <a:r>
              <a:rPr lang="sv-SE" sz="2400" i="1" dirty="0"/>
              <a:t> </a:t>
            </a:r>
            <a:r>
              <a:rPr lang="sv-SE" sz="2400" i="1" dirty="0" err="1"/>
              <a:t>become</a:t>
            </a:r>
            <a:r>
              <a:rPr lang="sv-SE" sz="2400" i="1" dirty="0"/>
              <a:t> the </a:t>
            </a:r>
            <a:r>
              <a:rPr lang="sv-SE" sz="2400" i="1" dirty="0" err="1"/>
              <a:t>clinical</a:t>
            </a:r>
            <a:r>
              <a:rPr lang="sv-SE" sz="2400" i="1" dirty="0"/>
              <a:t> </a:t>
            </a:r>
            <a:r>
              <a:rPr lang="sv-SE" sz="2400" i="1" dirty="0" err="1"/>
              <a:t>signs</a:t>
            </a:r>
            <a:r>
              <a:rPr lang="sv-SE" sz="2400" i="1" dirty="0"/>
              <a:t>, </a:t>
            </a:r>
            <a:r>
              <a:rPr lang="sv-SE" sz="2400" i="1" dirty="0" err="1"/>
              <a:t>thats</a:t>
            </a:r>
            <a:r>
              <a:rPr lang="sv-SE" sz="2400" i="1" dirty="0"/>
              <a:t> </a:t>
            </a:r>
            <a:r>
              <a:rPr lang="sv-SE" sz="2400" i="1" dirty="0" err="1"/>
              <a:t>what</a:t>
            </a:r>
            <a:r>
              <a:rPr lang="sv-SE" sz="2400" i="1" dirty="0"/>
              <a:t> </a:t>
            </a:r>
            <a:r>
              <a:rPr lang="sv-SE" sz="2400" i="1" dirty="0" err="1"/>
              <a:t>we</a:t>
            </a:r>
            <a:r>
              <a:rPr lang="sv-SE" sz="2400" i="1" dirty="0"/>
              <a:t> at M Dialysis </a:t>
            </a:r>
            <a:r>
              <a:rPr lang="sv-SE" sz="2400" i="1" dirty="0" err="1"/>
              <a:t>consider</a:t>
            </a:r>
            <a:r>
              <a:rPr lang="sv-SE" sz="2400" i="1" dirty="0"/>
              <a:t> ”</a:t>
            </a:r>
            <a:r>
              <a:rPr lang="sv-SE" sz="2400" b="1" i="1" dirty="0" err="1"/>
              <a:t>Tomorrow</a:t>
            </a:r>
            <a:r>
              <a:rPr lang="sv-SE" sz="2400" b="1" i="1" dirty="0"/>
              <a:t> </a:t>
            </a:r>
            <a:r>
              <a:rPr lang="sv-SE" sz="2400" b="1" i="1" dirty="0" err="1"/>
              <a:t>Today</a:t>
            </a:r>
            <a:r>
              <a:rPr lang="sv-SE" i="1" dirty="0"/>
              <a:t>”</a:t>
            </a:r>
          </a:p>
          <a:p>
            <a:pPr marL="0" indent="0">
              <a:buNone/>
            </a:pPr>
            <a:r>
              <a:rPr lang="sv-SE" sz="1400" i="1" dirty="0"/>
              <a:t>Olof Nord, CEO M Dialysis AB</a:t>
            </a:r>
            <a:endParaRPr lang="en-GB" sz="1400" i="1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3" t="8340" r="-1512" b="2941"/>
          <a:stretch/>
        </p:blipFill>
        <p:spPr>
          <a:xfrm>
            <a:off x="3149600" y="838200"/>
            <a:ext cx="2979319" cy="399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383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52500" y="304800"/>
            <a:ext cx="9258300" cy="1143000"/>
          </a:xfrm>
        </p:spPr>
        <p:txBody>
          <a:bodyPr/>
          <a:lstStyle/>
          <a:p>
            <a:r>
              <a:rPr lang="sv-SE" dirty="0"/>
              <a:t>MD Monitor</a:t>
            </a:r>
            <a:endParaRPr lang="en-GB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4" t="244" r="17924" b="7089"/>
          <a:stretch/>
        </p:blipFill>
        <p:spPr>
          <a:xfrm>
            <a:off x="342900" y="76200"/>
            <a:ext cx="3684568" cy="5813298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4089400" y="1412896"/>
            <a:ext cx="593090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dirty="0">
                <a:solidFill>
                  <a:schemeClr val="bg2"/>
                </a:solidFill>
              </a:rPr>
              <a:t>consisting of a pre-configured Touch Panel Windows PC with integrated monitor and a power supply unit.</a:t>
            </a:r>
            <a:endParaRPr lang="en-GB" sz="1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678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0" y="152400"/>
            <a:ext cx="9258300" cy="1143000"/>
          </a:xfrm>
        </p:spPr>
        <p:txBody>
          <a:bodyPr/>
          <a:lstStyle/>
          <a:p>
            <a:r>
              <a:rPr lang="en-US" dirty="0"/>
              <a:t>Applications for MD System Loke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95300" y="1143000"/>
            <a:ext cx="965835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err="1">
                <a:solidFill>
                  <a:schemeClr val="bg2"/>
                </a:solidFill>
                <a:latin typeface="Motiraw Bold" pitchFamily="50" charset="0"/>
              </a:rPr>
              <a:t>Neuromonitoring</a:t>
            </a:r>
            <a:endParaRPr lang="en-US" sz="2800" b="1" dirty="0">
              <a:solidFill>
                <a:schemeClr val="bg2"/>
              </a:solidFill>
              <a:latin typeface="Motiraw Bold" pitchFamily="50" charset="0"/>
            </a:endParaRPr>
          </a:p>
          <a:p>
            <a:r>
              <a:rPr lang="en-US" sz="2000" dirty="0"/>
              <a:t>70 MD Bolt Catheter-Implantation via Bolt </a:t>
            </a:r>
          </a:p>
          <a:p>
            <a:r>
              <a:rPr lang="en-US" sz="2000" dirty="0"/>
              <a:t>70 Brain MD Catheter- Implantation via </a:t>
            </a:r>
            <a:r>
              <a:rPr lang="en-US" sz="2000" dirty="0" err="1"/>
              <a:t>tunnelation</a:t>
            </a:r>
            <a:endParaRPr lang="en-US" sz="2000" dirty="0"/>
          </a:p>
          <a:p>
            <a:r>
              <a:rPr lang="en-US" sz="2000" dirty="0"/>
              <a:t>67 Intravenous Microdialysis Catheter-Jugular bulb monitoring/CSF monitoring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800" b="1" dirty="0">
                <a:solidFill>
                  <a:schemeClr val="bg2"/>
                </a:solidFill>
                <a:latin typeface="Motiraw Bold" pitchFamily="50" charset="0"/>
              </a:rPr>
              <a:t>Monitoring in Adipose tissue or Resting skeletal muscle</a:t>
            </a:r>
          </a:p>
          <a:p>
            <a:r>
              <a:rPr lang="en-US" sz="2000" dirty="0"/>
              <a:t>63 Microdialysis Catheter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800" b="1" dirty="0">
                <a:solidFill>
                  <a:schemeClr val="bg2"/>
                </a:solidFill>
                <a:latin typeface="Motiraw Bold" pitchFamily="50" charset="0"/>
              </a:rPr>
              <a:t>Microsurgical Flaps monitoring (Reconstructive surgery)</a:t>
            </a:r>
          </a:p>
          <a:p>
            <a:r>
              <a:rPr lang="en-US" sz="2000" dirty="0"/>
              <a:t>63 Microdialysis Catheter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800" b="1" dirty="0">
                <a:solidFill>
                  <a:schemeClr val="bg2"/>
                </a:solidFill>
                <a:latin typeface="Motiraw Bold" pitchFamily="50" charset="0"/>
              </a:rPr>
              <a:t>Peripheral Vein monitoring</a:t>
            </a:r>
          </a:p>
          <a:p>
            <a:r>
              <a:rPr lang="en-US" sz="2000" dirty="0"/>
              <a:t>67 Intravenous Microdialysis Catheter</a:t>
            </a:r>
          </a:p>
        </p:txBody>
      </p:sp>
    </p:spTree>
    <p:extLst>
      <p:ext uri="{BB962C8B-B14F-4D97-AF65-F5344CB8AC3E}">
        <p14:creationId xmlns:p14="http://schemas.microsoft.com/office/powerpoint/2010/main" val="3820393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2B3F9-83CC-4D22-8898-DFF35CEBA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76200"/>
            <a:ext cx="9258300" cy="990600"/>
          </a:xfrm>
        </p:spPr>
        <p:txBody>
          <a:bodyPr>
            <a:normAutofit fontScale="90000"/>
          </a:bodyPr>
          <a:lstStyle/>
          <a:p>
            <a:pPr algn="l"/>
            <a:r>
              <a:rPr lang="sv-SE" dirty="0"/>
              <a:t>CE approved as a Class IIa Medical Device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58F0FD-38C5-4952-9A7C-91E41584F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70" y="1092200"/>
            <a:ext cx="3630260" cy="5226204"/>
          </a:xfrm>
          <a:prstGeom prst="rect">
            <a:avLst/>
          </a:prstGeom>
          <a:ln w="3175">
            <a:solidFill>
              <a:schemeClr val="accent1">
                <a:shade val="50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55643D-93C0-4314-963B-DCBD9B7C3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6670" y="1133707"/>
            <a:ext cx="3630260" cy="5207734"/>
          </a:xfrm>
          <a:prstGeom prst="rect">
            <a:avLst/>
          </a:prstGeom>
          <a:ln w="3175">
            <a:solidFill>
              <a:schemeClr val="accent1">
                <a:shade val="50000"/>
              </a:schemeClr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257E403-C6C9-49B8-A735-F865C0249221}"/>
              </a:ext>
            </a:extLst>
          </p:cNvPr>
          <p:cNvSpPr/>
          <p:nvPr/>
        </p:nvSpPr>
        <p:spPr>
          <a:xfrm>
            <a:off x="5295900" y="3657600"/>
            <a:ext cx="29718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2077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66700" y="304800"/>
            <a:ext cx="9829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Centers already invested in the new technology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Motiraw Regular" pitchFamily="50" charset="0"/>
              </a:rPr>
              <a:t>Lunds</a:t>
            </a:r>
            <a:r>
              <a:rPr lang="en-US" dirty="0">
                <a:latin typeface="Motiraw Regular" pitchFamily="50" charset="0"/>
              </a:rPr>
              <a:t> University Hospital, Sweden</a:t>
            </a:r>
          </a:p>
          <a:p>
            <a:r>
              <a:rPr lang="en-US" dirty="0" err="1">
                <a:latin typeface="Motiraw Regular" pitchFamily="50" charset="0"/>
              </a:rPr>
              <a:t>Kepler</a:t>
            </a:r>
            <a:r>
              <a:rPr lang="en-US" dirty="0">
                <a:latin typeface="Motiraw Regular" pitchFamily="50" charset="0"/>
              </a:rPr>
              <a:t> </a:t>
            </a:r>
            <a:r>
              <a:rPr lang="en-US" dirty="0" err="1">
                <a:latin typeface="Motiraw Regular" pitchFamily="50" charset="0"/>
              </a:rPr>
              <a:t>Uniklinikum</a:t>
            </a:r>
            <a:r>
              <a:rPr lang="en-US" dirty="0">
                <a:latin typeface="Motiraw Regular" pitchFamily="50" charset="0"/>
              </a:rPr>
              <a:t> , Linz, Austria</a:t>
            </a:r>
          </a:p>
          <a:p>
            <a:r>
              <a:rPr lang="en-US" dirty="0" err="1">
                <a:latin typeface="Motiraw Regular" pitchFamily="50" charset="0"/>
              </a:rPr>
              <a:t>Karolinska</a:t>
            </a:r>
            <a:r>
              <a:rPr lang="en-US" dirty="0">
                <a:latin typeface="Motiraw Regular" pitchFamily="50" charset="0"/>
              </a:rPr>
              <a:t> Hospital, </a:t>
            </a:r>
            <a:r>
              <a:rPr lang="en-US" dirty="0" err="1">
                <a:latin typeface="Motiraw Regular" pitchFamily="50" charset="0"/>
              </a:rPr>
              <a:t>Solna</a:t>
            </a:r>
            <a:r>
              <a:rPr lang="en-US" dirty="0">
                <a:latin typeface="Motiraw Regular" pitchFamily="50" charset="0"/>
              </a:rPr>
              <a:t>, Sweden</a:t>
            </a:r>
          </a:p>
          <a:p>
            <a:r>
              <a:rPr lang="en-US" dirty="0">
                <a:latin typeface="Motiraw Regular" pitchFamily="50" charset="0"/>
              </a:rPr>
              <a:t>Academic Hospital, Uppsala, Sweden</a:t>
            </a:r>
          </a:p>
          <a:p>
            <a:r>
              <a:rPr lang="en-US" dirty="0" err="1">
                <a:latin typeface="Motiraw Regular" pitchFamily="50" charset="0"/>
              </a:rPr>
              <a:t>Örebro</a:t>
            </a:r>
            <a:r>
              <a:rPr lang="en-US" dirty="0">
                <a:latin typeface="Motiraw Regular" pitchFamily="50" charset="0"/>
              </a:rPr>
              <a:t> University Hospital, Sweden</a:t>
            </a:r>
          </a:p>
        </p:txBody>
      </p:sp>
    </p:spTree>
    <p:extLst>
      <p:ext uri="{BB962C8B-B14F-4D97-AF65-F5344CB8AC3E}">
        <p14:creationId xmlns:p14="http://schemas.microsoft.com/office/powerpoint/2010/main" val="3969845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8A9B4-F7E9-435D-8BB7-0907CA1E7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Ordering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34009-C208-413E-88DA-67952B520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b="1" i="1" dirty="0"/>
              <a:t>REF</a:t>
            </a:r>
            <a:r>
              <a:rPr lang="en-US" sz="1200" b="1" dirty="0"/>
              <a:t>	</a:t>
            </a:r>
            <a:r>
              <a:rPr lang="en-US" sz="1200" b="1" i="1" dirty="0"/>
              <a:t>Description</a:t>
            </a:r>
            <a:r>
              <a:rPr lang="en-US" sz="1200" b="1" dirty="0"/>
              <a:t>					</a:t>
            </a:r>
            <a:r>
              <a:rPr lang="en-US" sz="1200" b="1" i="1" dirty="0"/>
              <a:t>Unit </a:t>
            </a:r>
            <a:r>
              <a:rPr lang="en-US" sz="1200" dirty="0"/>
              <a:t>	</a:t>
            </a:r>
          </a:p>
          <a:p>
            <a:pPr marL="0" indent="0">
              <a:buNone/>
            </a:pPr>
            <a:r>
              <a:rPr lang="sv-SE" sz="1200" b="1" dirty="0"/>
              <a:t>8070228</a:t>
            </a:r>
            <a:r>
              <a:rPr lang="sv-SE" sz="1200" dirty="0"/>
              <a:t>	</a:t>
            </a:r>
            <a:r>
              <a:rPr lang="sv-SE" sz="1200" b="1" dirty="0"/>
              <a:t>MD System	</a:t>
            </a:r>
            <a:r>
              <a:rPr lang="sv-SE" sz="1200" dirty="0"/>
              <a:t>				1 pc		</a:t>
            </a:r>
          </a:p>
          <a:p>
            <a:pPr marL="0" indent="0">
              <a:buNone/>
            </a:pPr>
            <a:r>
              <a:rPr lang="en-US" sz="1200" dirty="0"/>
              <a:t>incl:	</a:t>
            </a:r>
            <a:r>
              <a:rPr lang="en-US" sz="1200" i="1" dirty="0"/>
              <a:t>8070014 MD Unit, 8070088 MD Unit Holder, Test sensor</a:t>
            </a:r>
            <a:r>
              <a:rPr lang="en-US" sz="1200" dirty="0"/>
              <a:t>	</a:t>
            </a:r>
          </a:p>
          <a:p>
            <a:pPr marL="0" indent="0">
              <a:buNone/>
            </a:pPr>
            <a:r>
              <a:rPr lang="sv-SE" sz="1200" i="1" dirty="0"/>
              <a:t>	8070151 MD Cartridge, 8070198 MD Amplifier, Users Manual</a:t>
            </a:r>
            <a:r>
              <a:rPr lang="sv-SE" sz="1200" dirty="0"/>
              <a:t>	</a:t>
            </a:r>
          </a:p>
          <a:p>
            <a:pPr marL="0" indent="0">
              <a:buNone/>
            </a:pPr>
            <a:r>
              <a:rPr lang="en-US" sz="1200" i="1" dirty="0"/>
              <a:t>	8070223 MD Monitor (with selected option of attachment, see below)</a:t>
            </a:r>
            <a:r>
              <a:rPr lang="en-US" sz="1200" dirty="0"/>
              <a:t>	</a:t>
            </a:r>
          </a:p>
          <a:p>
            <a:pPr marL="0" indent="0">
              <a:buNone/>
            </a:pPr>
            <a:r>
              <a:rPr lang="en-US" sz="1200" i="1" dirty="0"/>
              <a:t>	Options for attachment of MD Monitor; </a:t>
            </a:r>
            <a:r>
              <a:rPr lang="en-US" sz="1200" dirty="0"/>
              <a:t>	</a:t>
            </a:r>
          </a:p>
          <a:p>
            <a:pPr marL="0" indent="0">
              <a:buNone/>
            </a:pPr>
            <a:r>
              <a:rPr lang="sv-SE" sz="1200" i="1" dirty="0"/>
              <a:t>	8072019 MD Monitor arm Standard runner</a:t>
            </a:r>
            <a:r>
              <a:rPr lang="sv-SE" sz="1200" dirty="0"/>
              <a:t>	</a:t>
            </a:r>
          </a:p>
          <a:p>
            <a:pPr marL="0" indent="0">
              <a:buNone/>
            </a:pPr>
            <a:r>
              <a:rPr lang="sv-SE" sz="1200" i="1" dirty="0"/>
              <a:t>	8072020 MD Monitor arm Pole </a:t>
            </a:r>
            <a:r>
              <a:rPr lang="sv-SE" sz="1200" dirty="0"/>
              <a:t>	</a:t>
            </a:r>
          </a:p>
          <a:p>
            <a:pPr marL="0" indent="0">
              <a:buNone/>
            </a:pPr>
            <a:r>
              <a:rPr lang="sv-SE" sz="1200" i="1" dirty="0"/>
              <a:t>	8072029 MD Monitor Deskstand</a:t>
            </a:r>
            <a:r>
              <a:rPr lang="sv-SE" sz="1200" dirty="0"/>
              <a:t>	</a:t>
            </a:r>
          </a:p>
          <a:p>
            <a:pPr marL="0" indent="0">
              <a:buNone/>
            </a:pPr>
            <a:r>
              <a:rPr lang="sv-SE" sz="1200" i="1" dirty="0"/>
              <a:t>	8072038 MD Monitor Holder</a:t>
            </a:r>
            <a:r>
              <a:rPr lang="sv-SE" sz="1200" dirty="0"/>
              <a:t>	</a:t>
            </a:r>
          </a:p>
          <a:p>
            <a:pPr marL="0" indent="0">
              <a:buNone/>
            </a:pPr>
            <a:r>
              <a:rPr lang="sv-SE" sz="1200" b="1" dirty="0"/>
              <a:t>8050187</a:t>
            </a:r>
            <a:r>
              <a:rPr lang="sv-SE" sz="1200" dirty="0"/>
              <a:t>	</a:t>
            </a:r>
            <a:r>
              <a:rPr lang="sv-SE" sz="1200" b="1" dirty="0"/>
              <a:t>MD System Sensor LPG kit	</a:t>
            </a:r>
            <a:r>
              <a:rPr lang="sv-SE" sz="1200" dirty="0"/>
              <a:t>			1 pc		</a:t>
            </a:r>
          </a:p>
          <a:p>
            <a:pPr marL="0" indent="0">
              <a:buNone/>
            </a:pPr>
            <a:r>
              <a:rPr lang="sv-SE" sz="1200" dirty="0"/>
              <a:t>incl:	</a:t>
            </a:r>
            <a:r>
              <a:rPr lang="sv-SE" sz="1200" i="1" dirty="0"/>
              <a:t>8070203 MD Sensor LPG, 8072001 Catheter Extension</a:t>
            </a:r>
            <a:r>
              <a:rPr lang="sv-SE" sz="1200" dirty="0"/>
              <a:t>	</a:t>
            </a:r>
          </a:p>
          <a:p>
            <a:pPr marL="0" indent="0">
              <a:buNone/>
            </a:pPr>
            <a:r>
              <a:rPr lang="sv-SE" sz="1200" b="1" dirty="0"/>
              <a:t>8050181	MD System Syringe kit , Brain Tissue</a:t>
            </a:r>
            <a:r>
              <a:rPr lang="sv-SE" sz="1200" dirty="0"/>
              <a:t>			1 pc		</a:t>
            </a:r>
          </a:p>
          <a:p>
            <a:pPr marL="0" indent="0">
              <a:buNone/>
            </a:pPr>
            <a:r>
              <a:rPr lang="sv-SE" sz="1200" dirty="0"/>
              <a:t>incl:	</a:t>
            </a:r>
            <a:r>
              <a:rPr lang="sv-SE" sz="1200" i="1" dirty="0"/>
              <a:t>1 106 Syringe, 1 Orange Syringe ,1 Perfusion Fluid CNS, 1 MD Calibrator</a:t>
            </a:r>
            <a:r>
              <a:rPr lang="sv-SE" sz="1200" dirty="0"/>
              <a:t>	</a:t>
            </a:r>
          </a:p>
          <a:p>
            <a:pPr marL="0" indent="0">
              <a:buNone/>
            </a:pPr>
            <a:r>
              <a:rPr lang="sv-SE" sz="1200" b="1" dirty="0"/>
              <a:t>8050182</a:t>
            </a:r>
            <a:r>
              <a:rPr lang="sv-SE" sz="1200" dirty="0"/>
              <a:t>	</a:t>
            </a:r>
            <a:r>
              <a:rPr lang="sv-SE" sz="1200" b="1" dirty="0"/>
              <a:t>MD System Syringe kit , Perip Tissue</a:t>
            </a:r>
            <a:r>
              <a:rPr lang="sv-SE" sz="1200" dirty="0"/>
              <a:t>			1 pc		</a:t>
            </a:r>
          </a:p>
          <a:p>
            <a:pPr marL="0" indent="0">
              <a:buNone/>
            </a:pPr>
            <a:r>
              <a:rPr lang="sv-SE" sz="1200" dirty="0"/>
              <a:t>incl:	</a:t>
            </a:r>
            <a:r>
              <a:rPr lang="sv-SE" sz="1200" i="1" dirty="0"/>
              <a:t>1 106 Syringe, 1 Orange Syringe ,1 Perfusion Fluid T1, 1 MD Calibrator</a:t>
            </a:r>
            <a:r>
              <a:rPr lang="sv-SE" sz="1200" dirty="0"/>
              <a:t>	</a:t>
            </a:r>
          </a:p>
          <a:p>
            <a:pPr marL="0" indent="0">
              <a:buNone/>
            </a:pPr>
            <a:r>
              <a:rPr lang="sv-SE" sz="1200" b="1" dirty="0"/>
              <a:t>8070081</a:t>
            </a:r>
            <a:r>
              <a:rPr lang="sv-SE" sz="1200" dirty="0"/>
              <a:t>	</a:t>
            </a:r>
            <a:r>
              <a:rPr lang="sv-SE" sz="1200" b="1" dirty="0"/>
              <a:t>Syringe Orange</a:t>
            </a:r>
            <a:r>
              <a:rPr lang="sv-SE" sz="1200" dirty="0"/>
              <a:t>				20/pkg		</a:t>
            </a:r>
          </a:p>
          <a:p>
            <a:pPr marL="0" indent="0">
              <a:buNone/>
            </a:pPr>
            <a:r>
              <a:rPr lang="it-IT" sz="1200" b="1" dirty="0"/>
              <a:t>8072009</a:t>
            </a:r>
            <a:r>
              <a:rPr lang="it-IT" sz="1200" dirty="0"/>
              <a:t>	</a:t>
            </a:r>
            <a:r>
              <a:rPr lang="it-IT" sz="1200" b="1" dirty="0"/>
              <a:t>MD Calibrator</a:t>
            </a:r>
            <a:r>
              <a:rPr lang="it-IT" sz="1200" dirty="0"/>
              <a:t>					2x5mL		</a:t>
            </a:r>
          </a:p>
          <a:p>
            <a:pPr marL="0" indent="0">
              <a:buNone/>
            </a:pPr>
            <a:r>
              <a:rPr lang="fr-FR" sz="1200" b="1" dirty="0"/>
              <a:t>8070198</a:t>
            </a:r>
            <a:r>
              <a:rPr lang="fr-FR" sz="1200" dirty="0"/>
              <a:t>	</a:t>
            </a:r>
            <a:r>
              <a:rPr lang="fr-FR" sz="1200" b="1" dirty="0"/>
              <a:t>MD Amplifier</a:t>
            </a:r>
            <a:r>
              <a:rPr lang="fr-FR" sz="1200" dirty="0"/>
              <a:t>					1 pc	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9716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4300" y="76200"/>
            <a:ext cx="9258300" cy="876146"/>
          </a:xfrm>
        </p:spPr>
        <p:txBody>
          <a:bodyPr>
            <a:normAutofit fontScale="90000"/>
          </a:bodyPr>
          <a:lstStyle/>
          <a:p>
            <a:pPr algn="l"/>
            <a:r>
              <a:rPr lang="sv-SE" sz="4000" dirty="0">
                <a:solidFill>
                  <a:schemeClr val="bg1"/>
                </a:solidFill>
              </a:rPr>
              <a:t>MD System, Loke - Microdialysis in real-time</a:t>
            </a:r>
          </a:p>
        </p:txBody>
      </p:sp>
      <p:pic>
        <p:nvPicPr>
          <p:cNvPr id="1026" name="AF70FBCB-66D0-4AE5-8802-805554131A37" descr="77C66E34-DB14-47D6-B75B-499FD053076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96" y="789143"/>
            <a:ext cx="7891256" cy="561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A1B3F044-06D6-4BCC-BD40-DCF23B575384}"/>
              </a:ext>
            </a:extLst>
          </p:cNvPr>
          <p:cNvSpPr txBox="1"/>
          <p:nvPr/>
        </p:nvSpPr>
        <p:spPr>
          <a:xfrm>
            <a:off x="5769003" y="1371600"/>
            <a:ext cx="2697149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Automated plug &amp; play system</a:t>
            </a:r>
          </a:p>
          <a:p>
            <a:pPr marL="285750" indent="-285750" algn="l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sv-SE" sz="1600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  <a:p>
            <a:pPr marL="285750" indent="-285750" algn="l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Continuous monitoring of:</a:t>
            </a:r>
          </a:p>
          <a:p>
            <a:pPr marL="285750" indent="-285750" algn="l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Glucose</a:t>
            </a:r>
          </a:p>
          <a:p>
            <a:pPr marL="285750" indent="-285750" algn="l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Lactate</a:t>
            </a:r>
          </a:p>
          <a:p>
            <a:pPr marL="285750" indent="-285750" algn="l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Pyruvate</a:t>
            </a:r>
          </a:p>
          <a:p>
            <a:pPr algn="l">
              <a:buClr>
                <a:schemeClr val="accent3"/>
              </a:buClr>
            </a:pPr>
            <a:endParaRPr lang="sv-SE" sz="1400" b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171450" indent="-171450" algn="l"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sv-SE" sz="1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7734300" y="6344770"/>
            <a:ext cx="1905000" cy="5132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0" y="5867400"/>
            <a:ext cx="2693547" cy="105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867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>
          <a:xfrm>
            <a:off x="3604329" y="260649"/>
            <a:ext cx="5908635" cy="1075687"/>
          </a:xfrm>
        </p:spPr>
        <p:txBody>
          <a:bodyPr>
            <a:normAutofit/>
          </a:bodyPr>
          <a:lstStyle/>
          <a:p>
            <a:r>
              <a:rPr lang="sv-SE" dirty="0"/>
              <a:t>MD System, Loke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7" t="3675" r="6210" b="13702"/>
          <a:stretch/>
        </p:blipFill>
        <p:spPr>
          <a:xfrm>
            <a:off x="3327980" y="1171634"/>
            <a:ext cx="4448645" cy="5660966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4" t="244" r="17924" b="7089"/>
          <a:stretch/>
        </p:blipFill>
        <p:spPr>
          <a:xfrm>
            <a:off x="-48138" y="457200"/>
            <a:ext cx="3238368" cy="4546800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4604061" y="4476523"/>
            <a:ext cx="883834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>
                <a:solidFill>
                  <a:schemeClr val="tx1"/>
                </a:solidFill>
                <a:latin typeface="Motiraw Light" pitchFamily="50" charset="0"/>
              </a:rPr>
              <a:t>MD </a:t>
            </a:r>
            <a:r>
              <a:rPr lang="sv-SE" sz="1100" dirty="0" err="1">
                <a:solidFill>
                  <a:schemeClr val="tx1"/>
                </a:solidFill>
                <a:latin typeface="Motiraw Light" pitchFamily="50" charset="0"/>
              </a:rPr>
              <a:t>Amplifier</a:t>
            </a:r>
            <a:endParaRPr lang="sv-SE" sz="1100" dirty="0">
              <a:solidFill>
                <a:schemeClr val="tx1"/>
              </a:solidFill>
              <a:latin typeface="Motiraw Light" pitchFamily="50" charset="0"/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6233489" y="3680204"/>
            <a:ext cx="1458162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>
                <a:solidFill>
                  <a:schemeClr val="tx1"/>
                </a:solidFill>
                <a:latin typeface="Motiraw Light" pitchFamily="50" charset="0"/>
              </a:rPr>
              <a:t>MD </a:t>
            </a:r>
            <a:r>
              <a:rPr lang="sv-SE" sz="1100" dirty="0" err="1">
                <a:solidFill>
                  <a:schemeClr val="tx1"/>
                </a:solidFill>
                <a:latin typeface="Motiraw Light" pitchFamily="50" charset="0"/>
              </a:rPr>
              <a:t>Unit</a:t>
            </a:r>
            <a:endParaRPr lang="sv-SE" sz="1100" dirty="0">
              <a:solidFill>
                <a:schemeClr val="tx1"/>
              </a:solidFill>
              <a:latin typeface="Motiraw Light" pitchFamily="50" charset="0"/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2551212" y="4482698"/>
            <a:ext cx="1296144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>
                <a:solidFill>
                  <a:schemeClr val="tx1"/>
                </a:solidFill>
                <a:latin typeface="Motiraw Light" pitchFamily="50" charset="0"/>
              </a:rPr>
              <a:t>MD Catheter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4039181" y="5473700"/>
            <a:ext cx="1470547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100" dirty="0">
                <a:solidFill>
                  <a:schemeClr val="tx1"/>
                </a:solidFill>
                <a:latin typeface="Motiraw Light" pitchFamily="50" charset="0"/>
              </a:rPr>
              <a:t>MD Biosensor</a:t>
            </a:r>
          </a:p>
        </p:txBody>
      </p:sp>
      <p:sp>
        <p:nvSpPr>
          <p:cNvPr id="12" name="Rektangel 11"/>
          <p:cNvSpPr/>
          <p:nvPr/>
        </p:nvSpPr>
        <p:spPr>
          <a:xfrm>
            <a:off x="524452" y="4816538"/>
            <a:ext cx="1003801" cy="244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100" dirty="0">
                <a:solidFill>
                  <a:schemeClr val="tx1"/>
                </a:solidFill>
                <a:latin typeface="Motiraw Light" pitchFamily="50" charset="0"/>
              </a:rPr>
              <a:t>MD-Monitor</a:t>
            </a:r>
          </a:p>
        </p:txBody>
      </p:sp>
      <p:sp>
        <p:nvSpPr>
          <p:cNvPr id="13" name="Frihandsfigur 12"/>
          <p:cNvSpPr/>
          <p:nvPr/>
        </p:nvSpPr>
        <p:spPr>
          <a:xfrm>
            <a:off x="5740400" y="3613231"/>
            <a:ext cx="1735411" cy="2838369"/>
          </a:xfrm>
          <a:custGeom>
            <a:avLst/>
            <a:gdLst>
              <a:gd name="connsiteX0" fmla="*/ 0 w 1735411"/>
              <a:gd name="connsiteY0" fmla="*/ 2838369 h 2838369"/>
              <a:gd name="connsiteX1" fmla="*/ 215900 w 1735411"/>
              <a:gd name="connsiteY1" fmla="*/ 2736769 h 2838369"/>
              <a:gd name="connsiteX2" fmla="*/ 317500 w 1735411"/>
              <a:gd name="connsiteY2" fmla="*/ 2698669 h 2838369"/>
              <a:gd name="connsiteX3" fmla="*/ 393700 w 1735411"/>
              <a:gd name="connsiteY3" fmla="*/ 2647869 h 2838369"/>
              <a:gd name="connsiteX4" fmla="*/ 520700 w 1735411"/>
              <a:gd name="connsiteY4" fmla="*/ 2571669 h 2838369"/>
              <a:gd name="connsiteX5" fmla="*/ 558800 w 1735411"/>
              <a:gd name="connsiteY5" fmla="*/ 2546269 h 2838369"/>
              <a:gd name="connsiteX6" fmla="*/ 609600 w 1735411"/>
              <a:gd name="connsiteY6" fmla="*/ 2508169 h 2838369"/>
              <a:gd name="connsiteX7" fmla="*/ 647700 w 1735411"/>
              <a:gd name="connsiteY7" fmla="*/ 2495469 h 2838369"/>
              <a:gd name="connsiteX8" fmla="*/ 723900 w 1735411"/>
              <a:gd name="connsiteY8" fmla="*/ 2431969 h 2838369"/>
              <a:gd name="connsiteX9" fmla="*/ 800100 w 1735411"/>
              <a:gd name="connsiteY9" fmla="*/ 2393869 h 2838369"/>
              <a:gd name="connsiteX10" fmla="*/ 850900 w 1735411"/>
              <a:gd name="connsiteY10" fmla="*/ 2355769 h 2838369"/>
              <a:gd name="connsiteX11" fmla="*/ 927100 w 1735411"/>
              <a:gd name="connsiteY11" fmla="*/ 2304969 h 2838369"/>
              <a:gd name="connsiteX12" fmla="*/ 990600 w 1735411"/>
              <a:gd name="connsiteY12" fmla="*/ 2254169 h 2838369"/>
              <a:gd name="connsiteX13" fmla="*/ 1028700 w 1735411"/>
              <a:gd name="connsiteY13" fmla="*/ 2216069 h 2838369"/>
              <a:gd name="connsiteX14" fmla="*/ 1117600 w 1735411"/>
              <a:gd name="connsiteY14" fmla="*/ 2165269 h 2838369"/>
              <a:gd name="connsiteX15" fmla="*/ 1155700 w 1735411"/>
              <a:gd name="connsiteY15" fmla="*/ 2114469 h 2838369"/>
              <a:gd name="connsiteX16" fmla="*/ 1282700 w 1735411"/>
              <a:gd name="connsiteY16" fmla="*/ 2012869 h 2838369"/>
              <a:gd name="connsiteX17" fmla="*/ 1638300 w 1735411"/>
              <a:gd name="connsiteY17" fmla="*/ 1530269 h 2838369"/>
              <a:gd name="connsiteX18" fmla="*/ 1714500 w 1735411"/>
              <a:gd name="connsiteY18" fmla="*/ 1301669 h 2838369"/>
              <a:gd name="connsiteX19" fmla="*/ 1727200 w 1735411"/>
              <a:gd name="connsiteY19" fmla="*/ 1212769 h 2838369"/>
              <a:gd name="connsiteX20" fmla="*/ 1701800 w 1735411"/>
              <a:gd name="connsiteY20" fmla="*/ 399969 h 2838369"/>
              <a:gd name="connsiteX21" fmla="*/ 1663700 w 1735411"/>
              <a:gd name="connsiteY21" fmla="*/ 272969 h 2838369"/>
              <a:gd name="connsiteX22" fmla="*/ 1625600 w 1735411"/>
              <a:gd name="connsiteY22" fmla="*/ 196769 h 2838369"/>
              <a:gd name="connsiteX23" fmla="*/ 1600200 w 1735411"/>
              <a:gd name="connsiteY23" fmla="*/ 158669 h 2838369"/>
              <a:gd name="connsiteX24" fmla="*/ 1587500 w 1735411"/>
              <a:gd name="connsiteY24" fmla="*/ 120569 h 2838369"/>
              <a:gd name="connsiteX25" fmla="*/ 1549400 w 1735411"/>
              <a:gd name="connsiteY25" fmla="*/ 82469 h 2838369"/>
              <a:gd name="connsiteX26" fmla="*/ 1498600 w 1735411"/>
              <a:gd name="connsiteY26" fmla="*/ 18969 h 2838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735411" h="2838369">
                <a:moveTo>
                  <a:pt x="0" y="2838369"/>
                </a:moveTo>
                <a:cubicBezTo>
                  <a:pt x="148988" y="2788706"/>
                  <a:pt x="8185" y="2840627"/>
                  <a:pt x="215900" y="2736769"/>
                </a:cubicBezTo>
                <a:cubicBezTo>
                  <a:pt x="351948" y="2668745"/>
                  <a:pt x="111601" y="2810978"/>
                  <a:pt x="317500" y="2698669"/>
                </a:cubicBezTo>
                <a:cubicBezTo>
                  <a:pt x="344300" y="2684051"/>
                  <a:pt x="366396" y="2661521"/>
                  <a:pt x="393700" y="2647869"/>
                </a:cubicBezTo>
                <a:cubicBezTo>
                  <a:pt x="471804" y="2608817"/>
                  <a:pt x="428748" y="2632971"/>
                  <a:pt x="520700" y="2571669"/>
                </a:cubicBezTo>
                <a:cubicBezTo>
                  <a:pt x="533400" y="2563202"/>
                  <a:pt x="546589" y="2555427"/>
                  <a:pt x="558800" y="2546269"/>
                </a:cubicBezTo>
                <a:cubicBezTo>
                  <a:pt x="575733" y="2533569"/>
                  <a:pt x="591222" y="2518671"/>
                  <a:pt x="609600" y="2508169"/>
                </a:cubicBezTo>
                <a:cubicBezTo>
                  <a:pt x="621223" y="2501527"/>
                  <a:pt x="635726" y="2501456"/>
                  <a:pt x="647700" y="2495469"/>
                </a:cubicBezTo>
                <a:cubicBezTo>
                  <a:pt x="694998" y="2471820"/>
                  <a:pt x="681769" y="2467078"/>
                  <a:pt x="723900" y="2431969"/>
                </a:cubicBezTo>
                <a:cubicBezTo>
                  <a:pt x="756726" y="2404614"/>
                  <a:pt x="761915" y="2406597"/>
                  <a:pt x="800100" y="2393869"/>
                </a:cubicBezTo>
                <a:cubicBezTo>
                  <a:pt x="817033" y="2381169"/>
                  <a:pt x="833560" y="2367907"/>
                  <a:pt x="850900" y="2355769"/>
                </a:cubicBezTo>
                <a:cubicBezTo>
                  <a:pt x="875909" y="2338263"/>
                  <a:pt x="927100" y="2304969"/>
                  <a:pt x="927100" y="2304969"/>
                </a:cubicBezTo>
                <a:cubicBezTo>
                  <a:pt x="983906" y="2219760"/>
                  <a:pt x="916988" y="2303244"/>
                  <a:pt x="990600" y="2254169"/>
                </a:cubicBezTo>
                <a:cubicBezTo>
                  <a:pt x="1005544" y="2244206"/>
                  <a:pt x="1014902" y="2227567"/>
                  <a:pt x="1028700" y="2216069"/>
                </a:cubicBezTo>
                <a:cubicBezTo>
                  <a:pt x="1055626" y="2193630"/>
                  <a:pt x="1086546" y="2180796"/>
                  <a:pt x="1117600" y="2165269"/>
                </a:cubicBezTo>
                <a:cubicBezTo>
                  <a:pt x="1130300" y="2148336"/>
                  <a:pt x="1140147" y="2128826"/>
                  <a:pt x="1155700" y="2114469"/>
                </a:cubicBezTo>
                <a:cubicBezTo>
                  <a:pt x="1195536" y="2077697"/>
                  <a:pt x="1248173" y="2054665"/>
                  <a:pt x="1282700" y="2012869"/>
                </a:cubicBezTo>
                <a:cubicBezTo>
                  <a:pt x="1409962" y="1858815"/>
                  <a:pt x="1519767" y="1691136"/>
                  <a:pt x="1638300" y="1530269"/>
                </a:cubicBezTo>
                <a:cubicBezTo>
                  <a:pt x="1651657" y="1492868"/>
                  <a:pt x="1702072" y="1370024"/>
                  <a:pt x="1714500" y="1301669"/>
                </a:cubicBezTo>
                <a:cubicBezTo>
                  <a:pt x="1719855" y="1272218"/>
                  <a:pt x="1722967" y="1242402"/>
                  <a:pt x="1727200" y="1212769"/>
                </a:cubicBezTo>
                <a:cubicBezTo>
                  <a:pt x="1720684" y="828316"/>
                  <a:pt x="1762924" y="675029"/>
                  <a:pt x="1701800" y="399969"/>
                </a:cubicBezTo>
                <a:cubicBezTo>
                  <a:pt x="1695884" y="373346"/>
                  <a:pt x="1674253" y="288798"/>
                  <a:pt x="1663700" y="272969"/>
                </a:cubicBezTo>
                <a:cubicBezTo>
                  <a:pt x="1590907" y="163780"/>
                  <a:pt x="1678180" y="301929"/>
                  <a:pt x="1625600" y="196769"/>
                </a:cubicBezTo>
                <a:cubicBezTo>
                  <a:pt x="1618774" y="183117"/>
                  <a:pt x="1607026" y="172321"/>
                  <a:pt x="1600200" y="158669"/>
                </a:cubicBezTo>
                <a:cubicBezTo>
                  <a:pt x="1594213" y="146695"/>
                  <a:pt x="1594926" y="131708"/>
                  <a:pt x="1587500" y="120569"/>
                </a:cubicBezTo>
                <a:cubicBezTo>
                  <a:pt x="1577537" y="105625"/>
                  <a:pt x="1560427" y="96646"/>
                  <a:pt x="1549400" y="82469"/>
                </a:cubicBezTo>
                <a:cubicBezTo>
                  <a:pt x="1496252" y="14136"/>
                  <a:pt x="1498600" y="-25837"/>
                  <a:pt x="1498600" y="18969"/>
                </a:cubicBezTo>
              </a:path>
            </a:pathLst>
          </a:custGeom>
          <a:noFill/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207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38100"/>
            <a:ext cx="8743950" cy="1143000"/>
          </a:xfrm>
        </p:spPr>
        <p:txBody>
          <a:bodyPr/>
          <a:lstStyle/>
          <a:p>
            <a:r>
              <a:rPr lang="sv-SE" dirty="0"/>
              <a:t>MD System Loke,  overview</a:t>
            </a:r>
            <a:endParaRPr lang="en-GB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sv-SE" dirty="0"/>
              <a:t>1</a:t>
            </a:r>
            <a:endParaRPr lang="en-GB" dirty="0"/>
          </a:p>
        </p:txBody>
      </p:sp>
      <p:pic>
        <p:nvPicPr>
          <p:cNvPr id="6" name="Bildobjekt 5" descr="En bild som visar text&#10;&#10;Automatiskt genererad beskrivning"/>
          <p:cNvPicPr/>
          <p:nvPr/>
        </p:nvPicPr>
        <p:blipFill rotWithShape="1">
          <a:blip r:embed="rId3"/>
          <a:srcRect l="-591" r="-591"/>
          <a:stretch/>
        </p:blipFill>
        <p:spPr>
          <a:xfrm>
            <a:off x="2971800" y="927100"/>
            <a:ext cx="6629400" cy="4114800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6286500" y="3886200"/>
            <a:ext cx="9144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ktangel 8"/>
          <p:cNvSpPr/>
          <p:nvPr/>
        </p:nvSpPr>
        <p:spPr>
          <a:xfrm>
            <a:off x="3238500" y="1676400"/>
            <a:ext cx="2514600" cy="3657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Bildobjekt 7" descr="En bild som visar text&#10;&#10;Automatiskt genererad beskrivning"/>
          <p:cNvPicPr/>
          <p:nvPr/>
        </p:nvPicPr>
        <p:blipFill rotWithShape="1">
          <a:blip r:embed="rId3"/>
          <a:srcRect l="-6" t="18737" r="47621" b="22"/>
          <a:stretch/>
        </p:blipFill>
        <p:spPr>
          <a:xfrm>
            <a:off x="190500" y="1701800"/>
            <a:ext cx="5181600" cy="4587600"/>
          </a:xfrm>
          <a:prstGeom prst="rect">
            <a:avLst/>
          </a:prstGeom>
        </p:spPr>
      </p:pic>
      <p:sp>
        <p:nvSpPr>
          <p:cNvPr id="11" name="Rektangel 10"/>
          <p:cNvSpPr/>
          <p:nvPr/>
        </p:nvSpPr>
        <p:spPr>
          <a:xfrm>
            <a:off x="4991100" y="927100"/>
            <a:ext cx="1295400" cy="3568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3"/>
          </p:nvPr>
        </p:nvSpPr>
        <p:spPr>
          <a:xfrm>
            <a:off x="5372100" y="3517900"/>
            <a:ext cx="4648200" cy="2463800"/>
          </a:xfrm>
        </p:spPr>
        <p:txBody>
          <a:bodyPr/>
          <a:lstStyle/>
          <a:p>
            <a:pPr marL="228600" lvl="0" indent="-228600">
              <a:buFont typeface="+mj-lt"/>
              <a:buAutoNum type="arabicPeriod"/>
            </a:pPr>
            <a:r>
              <a:rPr lang="en-US" sz="1600" dirty="0"/>
              <a:t>MD Unit: power supply, syringe pumps &amp; computer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600" dirty="0"/>
              <a:t>MD Sensor: Biosensor &amp; tubing's </a:t>
            </a:r>
            <a:endParaRPr lang="en-GB" sz="1600" dirty="0"/>
          </a:p>
          <a:p>
            <a:pPr marL="228600" lvl="0" indent="-228600">
              <a:buFont typeface="+mj-lt"/>
              <a:buAutoNum type="arabicPeriod"/>
            </a:pPr>
            <a:r>
              <a:rPr lang="en-US" sz="1600" dirty="0"/>
              <a:t>MD Cartridge: interface for the MD Unit and a syringe retainer</a:t>
            </a:r>
            <a:endParaRPr lang="en-GB" sz="1600" dirty="0"/>
          </a:p>
          <a:p>
            <a:pPr marL="228600" lvl="0" indent="-228600">
              <a:buFont typeface="+mj-lt"/>
              <a:buAutoNum type="arabicPeriod"/>
            </a:pPr>
            <a:r>
              <a:rPr lang="en-US" sz="1600" dirty="0"/>
              <a:t>MD Amplifier: amplifier with cable</a:t>
            </a:r>
            <a:endParaRPr lang="en-GB" sz="1600" dirty="0"/>
          </a:p>
          <a:p>
            <a:pPr marL="228600" lvl="0" indent="-228600">
              <a:buFont typeface="+mj-lt"/>
              <a:buAutoNum type="arabicPeriod"/>
            </a:pPr>
            <a:r>
              <a:rPr lang="en-US" sz="1600" dirty="0"/>
              <a:t>MD Catheter: </a:t>
            </a:r>
            <a:r>
              <a:rPr lang="en-US" sz="1600" dirty="0" err="1"/>
              <a:t>eg</a:t>
            </a:r>
            <a:r>
              <a:rPr lang="en-US" sz="1600" dirty="0"/>
              <a:t>. 70 Brain MD Catheter, 63 MD Catheter and others</a:t>
            </a:r>
            <a:endParaRPr lang="en-GB" sz="1600" dirty="0"/>
          </a:p>
          <a:p>
            <a:pPr marL="228600" lvl="0" indent="-228600">
              <a:buFont typeface="+mj-lt"/>
              <a:buAutoNum type="arabicPeriod"/>
            </a:pPr>
            <a:r>
              <a:rPr lang="en-US" sz="1600" dirty="0"/>
              <a:t>MD Monitor :Touch panel Windows PC  with integrated monitor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086140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MD System main functions:</a:t>
            </a:r>
            <a:br>
              <a:rPr lang="en-GB" dirty="0"/>
            </a:br>
            <a:endParaRPr lang="en-GB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half" idx="1"/>
          </p:nvPr>
        </p:nvSpPr>
        <p:spPr>
          <a:xfrm>
            <a:off x="771525" y="1981200"/>
            <a:ext cx="9401175" cy="4114800"/>
          </a:xfrm>
        </p:spPr>
        <p:txBody>
          <a:bodyPr/>
          <a:lstStyle/>
          <a:p>
            <a:pPr lvl="0"/>
            <a:r>
              <a:rPr lang="en-US" sz="2000" dirty="0"/>
              <a:t>A controlled flow of perfusion liquid to the Microdialysis Catheter.</a:t>
            </a:r>
          </a:p>
          <a:p>
            <a:pPr lvl="0"/>
            <a:endParaRPr lang="en-GB" sz="2000" dirty="0"/>
          </a:p>
          <a:p>
            <a:pPr lvl="0"/>
            <a:r>
              <a:rPr lang="en-US" sz="2000" dirty="0"/>
              <a:t>A controlled flow for Calibration fluid to perform calibrations regularly (6h).</a:t>
            </a:r>
          </a:p>
          <a:p>
            <a:pPr lvl="0"/>
            <a:endParaRPr lang="en-GB" sz="2000" dirty="0"/>
          </a:p>
          <a:p>
            <a:pPr lvl="0"/>
            <a:r>
              <a:rPr lang="en-US" sz="2000" dirty="0"/>
              <a:t>A Biosensor that converts the content in the </a:t>
            </a:r>
            <a:r>
              <a:rPr lang="en-US" sz="2000" dirty="0" err="1"/>
              <a:t>microdialysate</a:t>
            </a:r>
            <a:r>
              <a:rPr lang="en-US" sz="2000" dirty="0"/>
              <a:t> to an electric current.</a:t>
            </a:r>
          </a:p>
          <a:p>
            <a:pPr lvl="0"/>
            <a:endParaRPr lang="en-GB" sz="2000" dirty="0"/>
          </a:p>
          <a:p>
            <a:pPr lvl="0"/>
            <a:r>
              <a:rPr lang="en-US" sz="2000" dirty="0"/>
              <a:t>An amplifier that amplifies the signal from the biosensor.</a:t>
            </a:r>
          </a:p>
          <a:p>
            <a:pPr lvl="0"/>
            <a:endParaRPr lang="en-GB" sz="2000" dirty="0"/>
          </a:p>
          <a:p>
            <a:pPr lvl="0"/>
            <a:r>
              <a:rPr lang="en-US" sz="2000" dirty="0"/>
              <a:t>Analysis software that displays the signal from the biosensor at the MD Monitor.</a:t>
            </a:r>
            <a:endParaRPr lang="en-GB" sz="2000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9846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228600"/>
            <a:ext cx="10287000" cy="1143000"/>
          </a:xfrm>
        </p:spPr>
        <p:txBody>
          <a:bodyPr>
            <a:normAutofit/>
          </a:bodyPr>
          <a:lstStyle/>
          <a:p>
            <a:r>
              <a:rPr lang="sv-SE" dirty="0"/>
              <a:t>MD </a:t>
            </a:r>
            <a:r>
              <a:rPr lang="sv-SE" dirty="0" err="1"/>
              <a:t>Unit</a:t>
            </a:r>
            <a:r>
              <a:rPr lang="sv-SE" dirty="0"/>
              <a:t> </a:t>
            </a:r>
            <a:endParaRPr lang="en-GB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498" y="1671868"/>
            <a:ext cx="3341551" cy="5186132"/>
          </a:xfrm>
          <a:prstGeom prst="rect">
            <a:avLst/>
          </a:prstGeom>
        </p:spPr>
      </p:pic>
      <p:sp>
        <p:nvSpPr>
          <p:cNvPr id="15" name="Textruta 325"/>
          <p:cNvSpPr txBox="1"/>
          <p:nvPr/>
        </p:nvSpPr>
        <p:spPr>
          <a:xfrm>
            <a:off x="7924120" y="2110115"/>
            <a:ext cx="933790" cy="333724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200" dirty="0">
                <a:effectLst/>
                <a:latin typeface="Motiraw Light" pitchFamily="50" charset="0"/>
                <a:ea typeface="Times New Roman"/>
                <a:cs typeface="Times New Roman"/>
              </a:rPr>
              <a:t>MD Unit</a:t>
            </a:r>
            <a:endParaRPr lang="en-GB" sz="1200" dirty="0">
              <a:effectLst/>
              <a:latin typeface="Motiraw Light" pitchFamily="50" charset="0"/>
              <a:ea typeface="Times New Roman"/>
              <a:cs typeface="Times New Roman"/>
            </a:endParaRPr>
          </a:p>
        </p:txBody>
      </p:sp>
      <p:cxnSp>
        <p:nvCxnSpPr>
          <p:cNvPr id="16" name="Rak 15"/>
          <p:cNvCxnSpPr/>
          <p:nvPr/>
        </p:nvCxnSpPr>
        <p:spPr>
          <a:xfrm flipV="1">
            <a:off x="6956126" y="2286000"/>
            <a:ext cx="794348" cy="16912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ruta 325"/>
          <p:cNvSpPr txBox="1"/>
          <p:nvPr/>
        </p:nvSpPr>
        <p:spPr>
          <a:xfrm>
            <a:off x="3329178" y="3170499"/>
            <a:ext cx="1259064" cy="304981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200" dirty="0">
                <a:solidFill>
                  <a:schemeClr val="tx1"/>
                </a:solidFill>
                <a:effectLst/>
                <a:latin typeface="Motiraw Light" pitchFamily="50" charset="0"/>
                <a:ea typeface="Times New Roman"/>
                <a:cs typeface="Times New Roman"/>
              </a:rPr>
              <a:t>MD Cartridge</a:t>
            </a:r>
            <a:endParaRPr lang="en-GB" sz="1200" dirty="0">
              <a:solidFill>
                <a:schemeClr val="tx1"/>
              </a:solidFill>
              <a:effectLst/>
              <a:latin typeface="Motiraw Light" pitchFamily="50" charset="0"/>
              <a:ea typeface="Times New Roman"/>
              <a:cs typeface="Times New Roman"/>
            </a:endParaRPr>
          </a:p>
        </p:txBody>
      </p:sp>
      <p:cxnSp>
        <p:nvCxnSpPr>
          <p:cNvPr id="14" name="Rak 13"/>
          <p:cNvCxnSpPr/>
          <p:nvPr/>
        </p:nvCxnSpPr>
        <p:spPr>
          <a:xfrm flipH="1" flipV="1">
            <a:off x="4432779" y="3475480"/>
            <a:ext cx="1066799" cy="66451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ruta 325"/>
          <p:cNvSpPr txBox="1"/>
          <p:nvPr/>
        </p:nvSpPr>
        <p:spPr>
          <a:xfrm>
            <a:off x="2174778" y="6146569"/>
            <a:ext cx="2207201" cy="399211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200" dirty="0">
                <a:effectLst/>
                <a:latin typeface="Motiraw Light" pitchFamily="50" charset="0"/>
                <a:ea typeface="Times New Roman"/>
                <a:cs typeface="Times New Roman"/>
              </a:rPr>
              <a:t>Function indicators for MD System and battery</a:t>
            </a:r>
            <a:endParaRPr lang="en-GB" sz="1200" dirty="0">
              <a:effectLst/>
              <a:latin typeface="Motiraw Light" pitchFamily="50" charset="0"/>
              <a:ea typeface="Times New Roman"/>
              <a:cs typeface="Times New Roman"/>
            </a:endParaRPr>
          </a:p>
        </p:txBody>
      </p:sp>
      <p:cxnSp>
        <p:nvCxnSpPr>
          <p:cNvPr id="12" name="Rak 11"/>
          <p:cNvCxnSpPr>
            <a:endCxn id="11" idx="3"/>
          </p:cNvCxnSpPr>
          <p:nvPr/>
        </p:nvCxnSpPr>
        <p:spPr>
          <a:xfrm flipH="1">
            <a:off x="4381979" y="6341322"/>
            <a:ext cx="992990" cy="4853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Rektangel 46"/>
          <p:cNvSpPr/>
          <p:nvPr/>
        </p:nvSpPr>
        <p:spPr>
          <a:xfrm>
            <a:off x="25400" y="1116332"/>
            <a:ext cx="10261600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 </a:t>
            </a:r>
            <a:r>
              <a:rPr lang="en-US" sz="1600" dirty="0">
                <a:solidFill>
                  <a:schemeClr val="bg2"/>
                </a:solidFill>
              </a:rPr>
              <a:t>Central unit containing process control and analyzing unit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896590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152400"/>
            <a:ext cx="10287000" cy="1143000"/>
          </a:xfrm>
        </p:spPr>
        <p:txBody>
          <a:bodyPr/>
          <a:lstStyle/>
          <a:p>
            <a:r>
              <a:rPr lang="sv-SE" dirty="0"/>
              <a:t>MD </a:t>
            </a:r>
            <a:r>
              <a:rPr lang="sv-SE" dirty="0" err="1"/>
              <a:t>Unit</a:t>
            </a:r>
            <a:r>
              <a:rPr lang="sv-SE" dirty="0"/>
              <a:t> parts</a:t>
            </a:r>
            <a:endParaRPr lang="en-GB" dirty="0"/>
          </a:p>
        </p:txBody>
      </p:sp>
      <p:grpSp>
        <p:nvGrpSpPr>
          <p:cNvPr id="6" name="Group 477"/>
          <p:cNvGrpSpPr/>
          <p:nvPr/>
        </p:nvGrpSpPr>
        <p:grpSpPr>
          <a:xfrm>
            <a:off x="1632585" y="1483800"/>
            <a:ext cx="6996431" cy="5135245"/>
            <a:chOff x="0" y="0"/>
            <a:chExt cx="6997014" cy="5135270"/>
          </a:xfrm>
        </p:grpSpPr>
        <p:pic>
          <p:nvPicPr>
            <p:cNvPr id="7" name="Bildobjekt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82496" y="314554"/>
              <a:ext cx="3094330" cy="4820716"/>
            </a:xfrm>
            <a:prstGeom prst="rect">
              <a:avLst/>
            </a:prstGeom>
          </p:spPr>
        </p:pic>
        <p:grpSp>
          <p:nvGrpSpPr>
            <p:cNvPr id="8" name="Group 479"/>
            <p:cNvGrpSpPr/>
            <p:nvPr/>
          </p:nvGrpSpPr>
          <p:grpSpPr>
            <a:xfrm>
              <a:off x="4279392" y="0"/>
              <a:ext cx="2278837" cy="921106"/>
              <a:chOff x="0" y="0"/>
              <a:chExt cx="2278837" cy="921106"/>
            </a:xfrm>
          </p:grpSpPr>
          <p:sp>
            <p:nvSpPr>
              <p:cNvPr id="27" name="Textruta 325"/>
              <p:cNvSpPr txBox="1"/>
              <p:nvPr/>
            </p:nvSpPr>
            <p:spPr>
              <a:xfrm>
                <a:off x="994867" y="0"/>
                <a:ext cx="1283970" cy="45402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dirty="0">
                    <a:effectLst/>
                    <a:latin typeface="Motiraw Light" pitchFamily="50" charset="0"/>
                    <a:ea typeface="Times New Roman"/>
                    <a:cs typeface="Times New Roman"/>
                  </a:rPr>
                  <a:t>MD Unit label –</a:t>
                </a:r>
                <a:endParaRPr lang="en-GB" sz="1200" dirty="0">
                  <a:effectLst/>
                  <a:latin typeface="Motiraw Light" pitchFamily="50" charset="0"/>
                  <a:ea typeface="Times New Roman"/>
                  <a:cs typeface="Times New Roman"/>
                </a:endParaRP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dirty="0">
                    <a:effectLst/>
                    <a:latin typeface="Motiraw Light" pitchFamily="50" charset="0"/>
                    <a:ea typeface="Times New Roman"/>
                    <a:cs typeface="Times New Roman"/>
                  </a:rPr>
                  <a:t>Serial number</a:t>
                </a:r>
                <a:endParaRPr lang="en-GB" sz="1200" dirty="0">
                  <a:effectLst/>
                  <a:latin typeface="Motiraw Light" pitchFamily="50" charset="0"/>
                  <a:ea typeface="Times New Roman"/>
                  <a:cs typeface="Times New Roman"/>
                </a:endParaRPr>
              </a:p>
            </p:txBody>
          </p:sp>
          <p:cxnSp>
            <p:nvCxnSpPr>
              <p:cNvPr id="28" name="Rak 27"/>
              <p:cNvCxnSpPr/>
              <p:nvPr/>
            </p:nvCxnSpPr>
            <p:spPr>
              <a:xfrm flipV="1">
                <a:off x="0" y="204826"/>
                <a:ext cx="986790" cy="71628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  <a:headEnd type="oval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482"/>
            <p:cNvGrpSpPr/>
            <p:nvPr/>
          </p:nvGrpSpPr>
          <p:grpSpPr>
            <a:xfrm>
              <a:off x="3291840" y="1038758"/>
              <a:ext cx="3509596" cy="394513"/>
              <a:chOff x="0" y="0"/>
              <a:chExt cx="3509596" cy="394513"/>
            </a:xfrm>
          </p:grpSpPr>
          <p:sp>
            <p:nvSpPr>
              <p:cNvPr id="25" name="Textruta 325"/>
              <p:cNvSpPr txBox="1"/>
              <p:nvPr/>
            </p:nvSpPr>
            <p:spPr>
              <a:xfrm>
                <a:off x="1982420" y="102412"/>
                <a:ext cx="1527176" cy="292101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dirty="0">
                    <a:latin typeface="Motiraw Light" pitchFamily="50" charset="0"/>
                    <a:ea typeface="Times New Roman"/>
                    <a:cs typeface="Times New Roman"/>
                  </a:rPr>
                  <a:t>MD Amplifier port</a:t>
                </a:r>
                <a:endParaRPr lang="en-GB" sz="1200" dirty="0">
                  <a:latin typeface="Motiraw Light" pitchFamily="50" charset="0"/>
                  <a:ea typeface="Times New Roman"/>
                  <a:cs typeface="Times New Roman"/>
                </a:endParaRPr>
              </a:p>
            </p:txBody>
          </p:sp>
          <p:cxnSp>
            <p:nvCxnSpPr>
              <p:cNvPr id="26" name="Rak 25"/>
              <p:cNvCxnSpPr/>
              <p:nvPr/>
            </p:nvCxnSpPr>
            <p:spPr>
              <a:xfrm>
                <a:off x="0" y="0"/>
                <a:ext cx="1975485" cy="252095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  <a:headEnd type="oval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486"/>
            <p:cNvGrpSpPr/>
            <p:nvPr/>
          </p:nvGrpSpPr>
          <p:grpSpPr>
            <a:xfrm>
              <a:off x="3540557" y="1111910"/>
              <a:ext cx="3334854" cy="735507"/>
              <a:chOff x="0" y="0"/>
              <a:chExt cx="3334854" cy="735507"/>
            </a:xfrm>
          </p:grpSpPr>
          <p:sp>
            <p:nvSpPr>
              <p:cNvPr id="23" name="Textruta 325"/>
              <p:cNvSpPr txBox="1"/>
              <p:nvPr/>
            </p:nvSpPr>
            <p:spPr>
              <a:xfrm>
                <a:off x="1733704" y="434340"/>
                <a:ext cx="1601150" cy="301167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dirty="0">
                    <a:latin typeface="Motiraw Light" pitchFamily="50" charset="0"/>
                    <a:ea typeface="Times New Roman"/>
                    <a:cs typeface="Times New Roman"/>
                  </a:rPr>
                  <a:t>Power supply port</a:t>
                </a:r>
                <a:endParaRPr lang="en-GB" sz="1200" dirty="0">
                  <a:latin typeface="Motiraw Light" pitchFamily="50" charset="0"/>
                  <a:ea typeface="Times New Roman"/>
                  <a:cs typeface="Times New Roman"/>
                </a:endParaRPr>
              </a:p>
            </p:txBody>
          </p:sp>
          <p:cxnSp>
            <p:nvCxnSpPr>
              <p:cNvPr id="24" name="Rak 23"/>
              <p:cNvCxnSpPr/>
              <p:nvPr/>
            </p:nvCxnSpPr>
            <p:spPr>
              <a:xfrm>
                <a:off x="0" y="0"/>
                <a:ext cx="1732280" cy="59563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  <a:headEnd type="oval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490"/>
            <p:cNvGrpSpPr/>
            <p:nvPr/>
          </p:nvGrpSpPr>
          <p:grpSpPr>
            <a:xfrm>
              <a:off x="3745383" y="1243584"/>
              <a:ext cx="2913176" cy="1023620"/>
              <a:chOff x="0" y="0"/>
              <a:chExt cx="2913176" cy="1023620"/>
            </a:xfrm>
          </p:grpSpPr>
          <p:sp>
            <p:nvSpPr>
              <p:cNvPr id="21" name="Textruta 325"/>
              <p:cNvSpPr txBox="1"/>
              <p:nvPr/>
            </p:nvSpPr>
            <p:spPr>
              <a:xfrm>
                <a:off x="1528876" y="731520"/>
                <a:ext cx="1384300" cy="292100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dirty="0">
                    <a:latin typeface="Motiraw Light" pitchFamily="50" charset="0"/>
                    <a:ea typeface="Times New Roman"/>
                    <a:cs typeface="Times New Roman"/>
                  </a:rPr>
                  <a:t>MD Monitor port</a:t>
                </a:r>
                <a:endParaRPr lang="en-GB" sz="1200" dirty="0">
                  <a:latin typeface="Motiraw Light" pitchFamily="50" charset="0"/>
                  <a:ea typeface="Times New Roman"/>
                  <a:cs typeface="Times New Roman"/>
                </a:endParaRPr>
              </a:p>
            </p:txBody>
          </p:sp>
          <p:cxnSp>
            <p:nvCxnSpPr>
              <p:cNvPr id="22" name="Rak 21"/>
              <p:cNvCxnSpPr/>
              <p:nvPr/>
            </p:nvCxnSpPr>
            <p:spPr>
              <a:xfrm>
                <a:off x="0" y="0"/>
                <a:ext cx="1524000" cy="88773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  <a:headEnd type="oval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506"/>
            <p:cNvGrpSpPr/>
            <p:nvPr/>
          </p:nvGrpSpPr>
          <p:grpSpPr>
            <a:xfrm>
              <a:off x="3818535" y="1367942"/>
              <a:ext cx="3178479" cy="1356970"/>
              <a:chOff x="0" y="0"/>
              <a:chExt cx="3178479" cy="1356970"/>
            </a:xfrm>
          </p:grpSpPr>
          <p:sp>
            <p:nvSpPr>
              <p:cNvPr id="19" name="Textruta 325"/>
              <p:cNvSpPr txBox="1"/>
              <p:nvPr/>
            </p:nvSpPr>
            <p:spPr>
              <a:xfrm>
                <a:off x="1455724" y="979547"/>
                <a:ext cx="1722755" cy="377423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dirty="0">
                    <a:latin typeface="Motiraw Light" pitchFamily="50" charset="0"/>
                    <a:ea typeface="Times New Roman"/>
                    <a:cs typeface="Times New Roman"/>
                  </a:rPr>
                  <a:t>Service port (plugged)</a:t>
                </a:r>
                <a:endParaRPr lang="en-GB" sz="1200" dirty="0">
                  <a:latin typeface="Motiraw Light" pitchFamily="50" charset="0"/>
                  <a:ea typeface="Times New Roman"/>
                  <a:cs typeface="Times New Roman"/>
                </a:endParaRPr>
              </a:p>
            </p:txBody>
          </p:sp>
          <p:cxnSp>
            <p:nvCxnSpPr>
              <p:cNvPr id="20" name="Rak 19"/>
              <p:cNvCxnSpPr/>
              <p:nvPr/>
            </p:nvCxnSpPr>
            <p:spPr>
              <a:xfrm>
                <a:off x="0" y="0"/>
                <a:ext cx="1444625" cy="1194435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  <a:headEnd type="oval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510"/>
            <p:cNvGrpSpPr/>
            <p:nvPr/>
          </p:nvGrpSpPr>
          <p:grpSpPr>
            <a:xfrm>
              <a:off x="0" y="848563"/>
              <a:ext cx="3100657" cy="1272590"/>
              <a:chOff x="0" y="0"/>
              <a:chExt cx="3100657" cy="1272590"/>
            </a:xfrm>
          </p:grpSpPr>
          <p:sp>
            <p:nvSpPr>
              <p:cNvPr id="17" name="Textruta 325"/>
              <p:cNvSpPr txBox="1"/>
              <p:nvPr/>
            </p:nvSpPr>
            <p:spPr>
              <a:xfrm>
                <a:off x="0" y="841248"/>
                <a:ext cx="1318120" cy="431342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200" dirty="0">
                    <a:effectLst/>
                    <a:latin typeface="Motiraw Light" pitchFamily="50" charset="0"/>
                    <a:ea typeface="Times New Roman"/>
                    <a:cs typeface="Times New Roman"/>
                  </a:rPr>
                  <a:t>ON/OFF switch</a:t>
                </a:r>
                <a:endParaRPr lang="en-GB" sz="1200" dirty="0">
                  <a:effectLst/>
                  <a:latin typeface="Motiraw Light" pitchFamily="50" charset="0"/>
                  <a:ea typeface="Times New Roman"/>
                  <a:cs typeface="Times New Roman"/>
                </a:endParaRPr>
              </a:p>
            </p:txBody>
          </p:sp>
          <p:cxnSp>
            <p:nvCxnSpPr>
              <p:cNvPr id="18" name="Rak 17"/>
              <p:cNvCxnSpPr/>
              <p:nvPr/>
            </p:nvCxnSpPr>
            <p:spPr>
              <a:xfrm flipH="1">
                <a:off x="1316736" y="0"/>
                <a:ext cx="1783921" cy="998855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  <a:headEnd type="oval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513"/>
            <p:cNvGrpSpPr/>
            <p:nvPr/>
          </p:nvGrpSpPr>
          <p:grpSpPr>
            <a:xfrm>
              <a:off x="0" y="1514246"/>
              <a:ext cx="2509152" cy="1675815"/>
              <a:chOff x="0" y="0"/>
              <a:chExt cx="2509152" cy="1675815"/>
            </a:xfrm>
          </p:grpSpPr>
          <p:sp>
            <p:nvSpPr>
              <p:cNvPr id="15" name="Textruta 325"/>
              <p:cNvSpPr txBox="1"/>
              <p:nvPr/>
            </p:nvSpPr>
            <p:spPr>
              <a:xfrm>
                <a:off x="0" y="1163117"/>
                <a:ext cx="1317625" cy="512698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200" dirty="0">
                    <a:effectLst/>
                    <a:latin typeface="Motiraw Light" pitchFamily="50" charset="0"/>
                    <a:ea typeface="Times New Roman"/>
                    <a:cs typeface="Times New Roman"/>
                  </a:rPr>
                  <a:t>Interface for MD Unit Holder</a:t>
                </a:r>
                <a:endParaRPr lang="en-GB" sz="1200" dirty="0">
                  <a:effectLst/>
                  <a:latin typeface="Motiraw Light" pitchFamily="50" charset="0"/>
                  <a:ea typeface="Times New Roman"/>
                  <a:cs typeface="Times New Roman"/>
                </a:endParaRPr>
              </a:p>
            </p:txBody>
          </p:sp>
          <p:cxnSp>
            <p:nvCxnSpPr>
              <p:cNvPr id="16" name="Rak 15"/>
              <p:cNvCxnSpPr/>
              <p:nvPr/>
            </p:nvCxnSpPr>
            <p:spPr>
              <a:xfrm flipH="1">
                <a:off x="1316736" y="0"/>
                <a:ext cx="1192416" cy="1436568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  <a:headEnd type="oval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860484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MD </a:t>
            </a:r>
            <a:r>
              <a:rPr lang="sv-SE" dirty="0" err="1"/>
              <a:t>Cartridge</a:t>
            </a:r>
            <a:endParaRPr lang="en-GB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300" y="1752600"/>
            <a:ext cx="3745064" cy="4530655"/>
          </a:xfrm>
        </p:spPr>
      </p:pic>
      <p:sp>
        <p:nvSpPr>
          <p:cNvPr id="6" name="textruta 5"/>
          <p:cNvSpPr txBox="1"/>
          <p:nvPr/>
        </p:nvSpPr>
        <p:spPr>
          <a:xfrm>
            <a:off x="22564" y="1295400"/>
            <a:ext cx="1026443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containing filled syringes connected to the MD Sensor. The MD Cartridge is, prepared with syringes, inserted in the MD Unit and the syringes are actuated by the </a:t>
            </a:r>
            <a:r>
              <a:rPr lang="en-US" sz="16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Pietzo</a:t>
            </a:r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syringe motors.</a:t>
            </a:r>
            <a:endParaRPr lang="en-GB" sz="1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ruta 322"/>
          <p:cNvSpPr txBox="1"/>
          <p:nvPr/>
        </p:nvSpPr>
        <p:spPr>
          <a:xfrm>
            <a:off x="8420099" y="2107336"/>
            <a:ext cx="1524635" cy="51689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200" dirty="0">
                <a:effectLst/>
                <a:latin typeface="Motiraw Light" pitchFamily="50" charset="0"/>
                <a:ea typeface="Times New Roman"/>
                <a:cs typeface="Times New Roman"/>
              </a:rPr>
              <a:t>Orange syringe</a:t>
            </a:r>
            <a:endParaRPr lang="en-GB" sz="1200" dirty="0">
              <a:effectLst/>
              <a:latin typeface="Motiraw Light" pitchFamily="50" charset="0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effectLst/>
                <a:latin typeface="Motiraw Light" pitchFamily="50" charset="0"/>
                <a:ea typeface="Times New Roman"/>
                <a:cs typeface="Times New Roman"/>
              </a:rPr>
              <a:t>with MD Calibrator</a:t>
            </a:r>
            <a:endParaRPr lang="en-GB" sz="1200" dirty="0">
              <a:effectLst/>
              <a:latin typeface="Motiraw Light" pitchFamily="50" charset="0"/>
              <a:ea typeface="Times New Roman"/>
              <a:cs typeface="Times New Roman"/>
            </a:endParaRPr>
          </a:p>
        </p:txBody>
      </p:sp>
      <p:sp>
        <p:nvSpPr>
          <p:cNvPr id="8" name="Textruta 325"/>
          <p:cNvSpPr txBox="1"/>
          <p:nvPr/>
        </p:nvSpPr>
        <p:spPr>
          <a:xfrm>
            <a:off x="3234915" y="2365781"/>
            <a:ext cx="2708593" cy="43180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Motiraw Light" pitchFamily="50" charset="0"/>
                <a:ea typeface="Times New Roman"/>
                <a:cs typeface="Times New Roman"/>
              </a:rPr>
              <a:t>106 syringe (non-colored piston) </a:t>
            </a:r>
            <a:endParaRPr lang="en-GB" sz="1200" dirty="0">
              <a:effectLst/>
              <a:latin typeface="Motiraw Light" pitchFamily="50" charset="0"/>
              <a:ea typeface="Times New Roman"/>
              <a:cs typeface="Times New Roman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Motiraw Light" pitchFamily="50" charset="0"/>
                <a:ea typeface="Times New Roman"/>
                <a:cs typeface="Times New Roman"/>
              </a:rPr>
              <a:t>with perfusion fluid</a:t>
            </a:r>
            <a:endParaRPr lang="en-GB" sz="1200" dirty="0">
              <a:effectLst/>
              <a:latin typeface="Motiraw Light" pitchFamily="50" charset="0"/>
              <a:ea typeface="Times New Roman"/>
              <a:cs typeface="Times New Roman"/>
            </a:endParaRPr>
          </a:p>
        </p:txBody>
      </p:sp>
      <p:cxnSp>
        <p:nvCxnSpPr>
          <p:cNvPr id="9" name="Rak 8"/>
          <p:cNvCxnSpPr/>
          <p:nvPr/>
        </p:nvCxnSpPr>
        <p:spPr>
          <a:xfrm flipH="1" flipV="1">
            <a:off x="5295900" y="2926620"/>
            <a:ext cx="673008" cy="10722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Rak 12"/>
          <p:cNvCxnSpPr/>
          <p:nvPr/>
        </p:nvCxnSpPr>
        <p:spPr>
          <a:xfrm flipV="1">
            <a:off x="8039100" y="2572480"/>
            <a:ext cx="1213121" cy="62792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ruta 324"/>
          <p:cNvSpPr txBox="1"/>
          <p:nvPr/>
        </p:nvSpPr>
        <p:spPr>
          <a:xfrm>
            <a:off x="8805544" y="5105400"/>
            <a:ext cx="1139190" cy="29908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200" dirty="0">
                <a:effectLst/>
                <a:latin typeface="Motiraw Light" pitchFamily="50" charset="0"/>
                <a:ea typeface="Times New Roman"/>
                <a:cs typeface="Times New Roman"/>
              </a:rPr>
              <a:t>MD Cartridge</a:t>
            </a:r>
            <a:endParaRPr lang="en-GB" sz="1200" dirty="0">
              <a:effectLst/>
              <a:latin typeface="Motiraw Light" pitchFamily="50" charset="0"/>
              <a:ea typeface="Times New Roman"/>
              <a:cs typeface="Times New Roman"/>
            </a:endParaRPr>
          </a:p>
        </p:txBody>
      </p:sp>
      <p:cxnSp>
        <p:nvCxnSpPr>
          <p:cNvPr id="16" name="Rak 15"/>
          <p:cNvCxnSpPr/>
          <p:nvPr/>
        </p:nvCxnSpPr>
        <p:spPr>
          <a:xfrm>
            <a:off x="8115300" y="5105400"/>
            <a:ext cx="690244" cy="149542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981200"/>
            <a:ext cx="2833158" cy="421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Rak pil 4"/>
          <p:cNvCxnSpPr>
            <a:cxnSpLocks/>
          </p:cNvCxnSpPr>
          <p:nvPr/>
        </p:nvCxnSpPr>
        <p:spPr>
          <a:xfrm flipH="1">
            <a:off x="2617636" y="4724400"/>
            <a:ext cx="3745065" cy="3026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135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MD Sensor </a:t>
            </a:r>
            <a:endParaRPr lang="en-GB" dirty="0"/>
          </a:p>
        </p:txBody>
      </p:sp>
      <p:pic>
        <p:nvPicPr>
          <p:cNvPr id="4" name="Bildobjekt 3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65027" y="2193925"/>
            <a:ext cx="982345" cy="24701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ruta 401"/>
          <p:cNvSpPr txBox="1"/>
          <p:nvPr/>
        </p:nvSpPr>
        <p:spPr>
          <a:xfrm>
            <a:off x="5863272" y="4089241"/>
            <a:ext cx="1323340" cy="51117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0"/>
              </a:spcAft>
            </a:pPr>
            <a:r>
              <a:rPr lang="en-US" sz="1200" dirty="0">
                <a:effectLst/>
                <a:latin typeface="Motiraw Light" pitchFamily="50" charset="0"/>
                <a:ea typeface="Times New Roman"/>
                <a:cs typeface="Times New Roman"/>
              </a:rPr>
              <a:t>Tubing to</a:t>
            </a:r>
            <a:r>
              <a:rPr lang="en-GB" sz="1200" dirty="0">
                <a:effectLst/>
                <a:latin typeface="Motiraw Light" pitchFamily="50" charset="0"/>
                <a:ea typeface="Times New Roman"/>
                <a:cs typeface="Times New Roman"/>
              </a:rPr>
              <a:t> MD</a:t>
            </a:r>
            <a:r>
              <a:rPr lang="en-US" sz="1200" dirty="0">
                <a:effectLst/>
                <a:latin typeface="Motiraw Light" pitchFamily="50" charset="0"/>
                <a:ea typeface="Times New Roman"/>
                <a:cs typeface="Times New Roman"/>
              </a:rPr>
              <a:t> cartridge</a:t>
            </a:r>
            <a:endParaRPr lang="en-GB" sz="1200" dirty="0">
              <a:effectLst/>
              <a:latin typeface="Motiraw Light" pitchFamily="50" charset="0"/>
              <a:ea typeface="Times New Roman"/>
              <a:cs typeface="Times New Roman"/>
            </a:endParaRPr>
          </a:p>
        </p:txBody>
      </p:sp>
      <p:sp>
        <p:nvSpPr>
          <p:cNvPr id="7" name="Textruta 398"/>
          <p:cNvSpPr txBox="1"/>
          <p:nvPr/>
        </p:nvSpPr>
        <p:spPr>
          <a:xfrm>
            <a:off x="6286500" y="2808287"/>
            <a:ext cx="990600" cy="32702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0"/>
              </a:spcAft>
            </a:pPr>
            <a:r>
              <a:rPr lang="en-GB" sz="1200" dirty="0">
                <a:effectLst/>
                <a:latin typeface="Motiraw Light" pitchFamily="50" charset="0"/>
                <a:ea typeface="Times New Roman"/>
                <a:cs typeface="Times New Roman"/>
              </a:rPr>
              <a:t>MD Sensor</a:t>
            </a:r>
          </a:p>
        </p:txBody>
      </p:sp>
      <p:sp>
        <p:nvSpPr>
          <p:cNvPr id="8" name="Textruta 400"/>
          <p:cNvSpPr txBox="1"/>
          <p:nvPr/>
        </p:nvSpPr>
        <p:spPr>
          <a:xfrm>
            <a:off x="2874328" y="4089241"/>
            <a:ext cx="1777999" cy="463868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0"/>
              </a:spcAft>
            </a:pPr>
            <a:r>
              <a:rPr lang="en-GB" sz="1200" dirty="0">
                <a:effectLst/>
                <a:latin typeface="Motiraw Light" pitchFamily="50" charset="0"/>
                <a:ea typeface="Times New Roman"/>
                <a:cs typeface="Times New Roman"/>
              </a:rPr>
              <a:t>Catheter Connection (</a:t>
            </a:r>
            <a:r>
              <a:rPr lang="en-GB" sz="1200" dirty="0" err="1">
                <a:effectLst/>
                <a:latin typeface="Motiraw Light" pitchFamily="50" charset="0"/>
                <a:ea typeface="Times New Roman"/>
                <a:cs typeface="Times New Roman"/>
              </a:rPr>
              <a:t>Microvial</a:t>
            </a:r>
            <a:r>
              <a:rPr lang="en-GB" sz="1200" dirty="0">
                <a:effectLst/>
                <a:latin typeface="Motiraw Light" pitchFamily="50" charset="0"/>
                <a:ea typeface="Times New Roman"/>
                <a:cs typeface="Times New Roman"/>
              </a:rPr>
              <a:t> </a:t>
            </a:r>
            <a:r>
              <a:rPr lang="en-US" sz="1200" dirty="0">
                <a:effectLst/>
                <a:latin typeface="Motiraw Light" pitchFamily="50" charset="0"/>
                <a:ea typeface="Times New Roman"/>
                <a:cs typeface="Times New Roman"/>
              </a:rPr>
              <a:t>holder</a:t>
            </a:r>
            <a:r>
              <a:rPr lang="en-GB" sz="1200" dirty="0">
                <a:effectLst/>
                <a:latin typeface="Palatino"/>
                <a:ea typeface="Times New Roman"/>
                <a:cs typeface="Times New Roman"/>
              </a:rPr>
              <a:t>)</a:t>
            </a:r>
          </a:p>
        </p:txBody>
      </p:sp>
      <p:cxnSp>
        <p:nvCxnSpPr>
          <p:cNvPr id="9" name="Rak 8"/>
          <p:cNvCxnSpPr/>
          <p:nvPr/>
        </p:nvCxnSpPr>
        <p:spPr>
          <a:xfrm flipH="1">
            <a:off x="4394196" y="3747293"/>
            <a:ext cx="457201" cy="31829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Rak 13"/>
          <p:cNvCxnSpPr/>
          <p:nvPr/>
        </p:nvCxnSpPr>
        <p:spPr>
          <a:xfrm flipV="1">
            <a:off x="5584586" y="2971798"/>
            <a:ext cx="608172" cy="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ktangel 2"/>
          <p:cNvSpPr/>
          <p:nvPr/>
        </p:nvSpPr>
        <p:spPr>
          <a:xfrm>
            <a:off x="0" y="1219200"/>
            <a:ext cx="1028700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</a:rPr>
              <a:t>Is a part containing biosensors that continuously measures Glucose Lactate and Pyruvate in the Microdialysis catheter out flow. </a:t>
            </a:r>
          </a:p>
        </p:txBody>
      </p:sp>
    </p:spTree>
    <p:extLst>
      <p:ext uri="{BB962C8B-B14F-4D97-AF65-F5344CB8AC3E}">
        <p14:creationId xmlns:p14="http://schemas.microsoft.com/office/powerpoint/2010/main" val="1334266161"/>
      </p:ext>
    </p:extLst>
  </p:cSld>
  <p:clrMapOvr>
    <a:masterClrMapping/>
  </p:clrMapOvr>
</p:sld>
</file>

<file path=ppt/theme/theme1.xml><?xml version="1.0" encoding="utf-8"?>
<a:theme xmlns:a="http://schemas.openxmlformats.org/drawingml/2006/main" name="Dipylon">
  <a:themeElements>
    <a:clrScheme name="M Dialysis test">
      <a:dk1>
        <a:srgbClr val="000000"/>
      </a:dk1>
      <a:lt1>
        <a:sysClr val="window" lastClr="FFFFFF"/>
      </a:lt1>
      <a:dk2>
        <a:srgbClr val="7F7F7F"/>
      </a:dk2>
      <a:lt2>
        <a:srgbClr val="EEECE1"/>
      </a:lt2>
      <a:accent1>
        <a:srgbClr val="D8D8D8"/>
      </a:accent1>
      <a:accent2>
        <a:srgbClr val="DBE5F1"/>
      </a:accent2>
      <a:accent3>
        <a:srgbClr val="92CDDC"/>
      </a:accent3>
      <a:accent4>
        <a:srgbClr val="95B3D7"/>
      </a:accent4>
      <a:accent5>
        <a:srgbClr val="D8D8D8"/>
      </a:accent5>
      <a:accent6>
        <a:srgbClr val="FAC08F"/>
      </a:accent6>
      <a:hlink>
        <a:srgbClr val="92CDDC"/>
      </a:hlink>
      <a:folHlink>
        <a:srgbClr val="DBEEF3"/>
      </a:folHlink>
    </a:clrScheme>
    <a:fontScheme name="M Dialysis">
      <a:majorFont>
        <a:latin typeface="Motiraw Light"/>
        <a:ea typeface=""/>
        <a:cs typeface=""/>
      </a:majorFont>
      <a:minorFont>
        <a:latin typeface="Motiraw Regular"/>
        <a:ea typeface=""/>
        <a:cs typeface=""/>
      </a:minorFont>
    </a:fontScheme>
    <a:fmtScheme name="Teknik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OKE">
  <a:themeElements>
    <a:clrScheme name="M DIALYSIS ny 2020">
      <a:dk1>
        <a:srgbClr val="000000"/>
      </a:dk1>
      <a:lt1>
        <a:sysClr val="window" lastClr="FFFFFF"/>
      </a:lt1>
      <a:dk2>
        <a:srgbClr val="363534"/>
      </a:dk2>
      <a:lt2>
        <a:srgbClr val="50DAB0"/>
      </a:lt2>
      <a:accent1>
        <a:srgbClr val="50DAB0"/>
      </a:accent1>
      <a:accent2>
        <a:srgbClr val="3DB7E4"/>
      </a:accent2>
      <a:accent3>
        <a:srgbClr val="3DB7BE"/>
      </a:accent3>
      <a:accent4>
        <a:srgbClr val="57626E"/>
      </a:accent4>
      <a:accent5>
        <a:srgbClr val="92D050"/>
      </a:accent5>
      <a:accent6>
        <a:srgbClr val="00B0F0"/>
      </a:accent6>
      <a:hlink>
        <a:srgbClr val="2D8FFF"/>
      </a:hlink>
      <a:folHlink>
        <a:srgbClr val="C00000"/>
      </a:folHlink>
    </a:clrScheme>
    <a:fontScheme name="M Dialysis 2020">
      <a:majorFont>
        <a:latin typeface="Motiraw Light"/>
        <a:ea typeface=""/>
        <a:cs typeface=""/>
      </a:majorFont>
      <a:minorFont>
        <a:latin typeface="Motiraw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H:\LENAS\A 2002\New Design\grafisk profil\ppt\templates\CMA ppt template ver2 .pot</Template>
  <TotalTime>23729</TotalTime>
  <Words>464</Words>
  <Application>Microsoft Office PowerPoint</Application>
  <PresentationFormat>35mm Slides</PresentationFormat>
  <Paragraphs>106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Arial Narrow</vt:lpstr>
      <vt:lpstr>Gill Sans MT</vt:lpstr>
      <vt:lpstr>Motiraw Bold</vt:lpstr>
      <vt:lpstr>Motiraw Light</vt:lpstr>
      <vt:lpstr>Motiraw Regular</vt:lpstr>
      <vt:lpstr>Palatino</vt:lpstr>
      <vt:lpstr>Times New Roman</vt:lpstr>
      <vt:lpstr>Wingdings</vt:lpstr>
      <vt:lpstr>Dipylon</vt:lpstr>
      <vt:lpstr>LOKE</vt:lpstr>
      <vt:lpstr>Tommorow Today</vt:lpstr>
      <vt:lpstr>MD System, Loke - Microdialysis in real-time</vt:lpstr>
      <vt:lpstr>MD System, Loke</vt:lpstr>
      <vt:lpstr>MD System Loke,  overview</vt:lpstr>
      <vt:lpstr>MD System main functions: </vt:lpstr>
      <vt:lpstr>MD Unit </vt:lpstr>
      <vt:lpstr>MD Unit parts</vt:lpstr>
      <vt:lpstr>MD Cartridge</vt:lpstr>
      <vt:lpstr>MD Sensor </vt:lpstr>
      <vt:lpstr>MD Monitor</vt:lpstr>
      <vt:lpstr>Applications for MD System Loke</vt:lpstr>
      <vt:lpstr>CE approved as a Class IIa Medical Device</vt:lpstr>
      <vt:lpstr>Centers already invested in the new technology</vt:lpstr>
      <vt:lpstr>Ordering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CMA Microdialysis</dc:title>
  <dc:creator>mdumenil</dc:creator>
  <cp:lastModifiedBy>Katarina Åsberg</cp:lastModifiedBy>
  <cp:revision>629</cp:revision>
  <dcterms:created xsi:type="dcterms:W3CDTF">2000-02-13T11:29:10Z</dcterms:created>
  <dcterms:modified xsi:type="dcterms:W3CDTF">2020-07-02T05:36:09Z</dcterms:modified>
</cp:coreProperties>
</file>