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433" r:id="rId3"/>
    <p:sldId id="456" r:id="rId4"/>
    <p:sldId id="489" r:id="rId5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598" autoAdjust="0"/>
  </p:normalViewPr>
  <p:slideViewPr>
    <p:cSldViewPr>
      <p:cViewPr varScale="1">
        <p:scale>
          <a:sx n="108" d="100"/>
          <a:sy n="108" d="100"/>
        </p:scale>
        <p:origin x="17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468" cy="494019"/>
          </a:xfrm>
          <a:prstGeom prst="rect">
            <a:avLst/>
          </a:prstGeom>
        </p:spPr>
        <p:txBody>
          <a:bodyPr vert="horz" lIns="89777" tIns="44889" rIns="89777" bIns="448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742" y="1"/>
            <a:ext cx="2918468" cy="494019"/>
          </a:xfrm>
          <a:prstGeom prst="rect">
            <a:avLst/>
          </a:prstGeom>
        </p:spPr>
        <p:txBody>
          <a:bodyPr vert="horz" lIns="89777" tIns="44889" rIns="89777" bIns="44889" rtlCol="0"/>
          <a:lstStyle>
            <a:lvl1pPr algn="r">
              <a:defRPr sz="1200"/>
            </a:lvl1pPr>
          </a:lstStyle>
          <a:p>
            <a:fld id="{DF7F7440-85D7-442F-AA47-A8262C105C61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0730"/>
            <a:ext cx="2918468" cy="494019"/>
          </a:xfrm>
          <a:prstGeom prst="rect">
            <a:avLst/>
          </a:prstGeom>
        </p:spPr>
        <p:txBody>
          <a:bodyPr vert="horz" lIns="89777" tIns="44889" rIns="89777" bIns="448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742" y="9370730"/>
            <a:ext cx="2918468" cy="494019"/>
          </a:xfrm>
          <a:prstGeom prst="rect">
            <a:avLst/>
          </a:prstGeom>
        </p:spPr>
        <p:txBody>
          <a:bodyPr vert="horz" lIns="89777" tIns="44889" rIns="89777" bIns="44889" rtlCol="0" anchor="b"/>
          <a:lstStyle>
            <a:lvl1pPr algn="r">
              <a:defRPr sz="1200"/>
            </a:lvl1pPr>
          </a:lstStyle>
          <a:p>
            <a:fld id="{A5A566A9-8254-4C75-A368-DE50B204A4E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334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0" cy="493316"/>
          </a:xfrm>
          <a:prstGeom prst="rect">
            <a:avLst/>
          </a:prstGeom>
        </p:spPr>
        <p:txBody>
          <a:bodyPr vert="horz" lIns="95147" tIns="47574" rIns="95147" bIns="4757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5147" tIns="47574" rIns="95147" bIns="47574" rtlCol="0"/>
          <a:lstStyle>
            <a:lvl1pPr algn="r">
              <a:defRPr sz="1300"/>
            </a:lvl1pPr>
          </a:lstStyle>
          <a:p>
            <a:fld id="{7ED04696-7C8D-46C7-A1F1-D680B4036047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147" tIns="47574" rIns="95147" bIns="4757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0"/>
          </a:xfrm>
          <a:prstGeom prst="rect">
            <a:avLst/>
          </a:prstGeom>
        </p:spPr>
        <p:txBody>
          <a:bodyPr vert="horz" lIns="95147" tIns="47574" rIns="95147" bIns="47574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9371285"/>
            <a:ext cx="2918830" cy="493316"/>
          </a:xfrm>
          <a:prstGeom prst="rect">
            <a:avLst/>
          </a:prstGeom>
        </p:spPr>
        <p:txBody>
          <a:bodyPr vert="horz" lIns="95147" tIns="47574" rIns="95147" bIns="4757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5147" tIns="47574" rIns="95147" bIns="47574" rtlCol="0" anchor="b"/>
          <a:lstStyle>
            <a:lvl1pPr algn="r">
              <a:defRPr sz="1300"/>
            </a:lvl1pPr>
          </a:lstStyle>
          <a:p>
            <a:fld id="{DDE346EF-B090-4D15-97C6-1AAD902445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898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346EF-B090-4D15-97C6-1AAD9024457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3AACC-3013-4622-9AAC-6A3D5E0F5DC2}" type="datetimeFigureOut">
              <a:rPr lang="cs-CZ" smtClean="0"/>
              <a:pPr/>
              <a:t>21.01.2021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BE673-57B1-4F7F-9B29-AA6624F4B98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Podklady pro </a:t>
            </a:r>
            <a:r>
              <a:rPr lang="cs-CZ" dirty="0" err="1"/>
              <a:t>React</a:t>
            </a:r>
            <a:r>
              <a:rPr lang="cs-CZ" dirty="0"/>
              <a:t> EU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/>
          <a:lstStyle/>
          <a:p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683568" y="5661248"/>
            <a:ext cx="7920880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 descr="HOK_logotyp_horizont_poz_cz_B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39" y="3789040"/>
            <a:ext cx="6969951" cy="18379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5540"/>
            <a:ext cx="9143999" cy="475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Investiční plán 2021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5" name="Obrázek 4" descr="HOK_logotyp_horizont_poz_cz_B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6051140"/>
            <a:ext cx="3059832" cy="806860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45540"/>
            <a:ext cx="9143999" cy="475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196752"/>
            <a:ext cx="7236296" cy="4856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680520"/>
          </a:xfrm>
        </p:spPr>
        <p:txBody>
          <a:bodyPr>
            <a:normAutofit fontScale="47500" lnSpcReduction="20000"/>
          </a:bodyPr>
          <a:lstStyle/>
          <a:p>
            <a:pPr>
              <a:buFontTx/>
              <a:buChar char="-"/>
            </a:pPr>
            <a:endParaRPr lang="cs-CZ" dirty="0"/>
          </a:p>
          <a:p>
            <a:r>
              <a:rPr lang="cs-CZ" sz="2600" dirty="0"/>
              <a:t>Probíhá specifikace několika zakázek financovaných z výnosů klinických studií </a:t>
            </a:r>
          </a:p>
          <a:p>
            <a:pPr lvl="1"/>
            <a:r>
              <a:rPr lang="cs-CZ" sz="2600" dirty="0"/>
              <a:t>mrazicí box – 70 C bude </a:t>
            </a:r>
            <a:r>
              <a:rPr lang="cs-CZ" sz="2600" dirty="0">
                <a:solidFill>
                  <a:srgbClr val="FF0000"/>
                </a:solidFill>
              </a:rPr>
              <a:t>instalace proběhla v 12/2020</a:t>
            </a:r>
          </a:p>
          <a:p>
            <a:pPr lvl="1"/>
            <a:r>
              <a:rPr lang="cs-CZ" sz="4600" dirty="0" err="1"/>
              <a:t>bioanalyzér</a:t>
            </a:r>
            <a:r>
              <a:rPr lang="cs-CZ" sz="2600" dirty="0"/>
              <a:t> </a:t>
            </a:r>
            <a:r>
              <a:rPr lang="cs-CZ" sz="2600" dirty="0">
                <a:solidFill>
                  <a:srgbClr val="FF0000"/>
                </a:solidFill>
              </a:rPr>
              <a:t>instalace proběhla 12/2020</a:t>
            </a:r>
          </a:p>
          <a:p>
            <a:pPr lvl="1"/>
            <a:r>
              <a:rPr lang="cs-CZ" sz="2600" dirty="0"/>
              <a:t>sekvenční software </a:t>
            </a:r>
            <a:r>
              <a:rPr lang="cs-CZ" sz="2600" dirty="0">
                <a:solidFill>
                  <a:srgbClr val="FF0000"/>
                </a:solidFill>
              </a:rPr>
              <a:t>dodán</a:t>
            </a:r>
          </a:p>
          <a:p>
            <a:pPr lvl="1"/>
            <a:r>
              <a:rPr lang="cs-CZ" sz="2600" dirty="0">
                <a:solidFill>
                  <a:srgbClr val="FF0000"/>
                </a:solidFill>
              </a:rPr>
              <a:t>Specifikace </a:t>
            </a:r>
            <a:r>
              <a:rPr lang="cs-CZ" sz="5100" dirty="0">
                <a:solidFill>
                  <a:srgbClr val="FF0000"/>
                </a:solidFill>
              </a:rPr>
              <a:t>2 ks mikroskopů </a:t>
            </a:r>
            <a:r>
              <a:rPr lang="cs-CZ" sz="2600" dirty="0">
                <a:solidFill>
                  <a:srgbClr val="FF0000"/>
                </a:solidFill>
              </a:rPr>
              <a:t>– zatím není vypsáno VŘ</a:t>
            </a:r>
          </a:p>
          <a:p>
            <a:pPr lvl="1"/>
            <a:r>
              <a:rPr lang="cs-CZ" sz="2600" dirty="0"/>
              <a:t>Centrifugy (3 ks </a:t>
            </a:r>
            <a:r>
              <a:rPr lang="cs-CZ" sz="2600" dirty="0" err="1"/>
              <a:t>minicentrifug</a:t>
            </a:r>
            <a:r>
              <a:rPr lang="cs-CZ" sz="2600" dirty="0"/>
              <a:t>) budou nakoupeny přes nákup – urgence p. Novák, nicméně </a:t>
            </a:r>
            <a:r>
              <a:rPr lang="cs-CZ" sz="2600" dirty="0">
                <a:solidFill>
                  <a:srgbClr val="FF0000"/>
                </a:solidFill>
              </a:rPr>
              <a:t>už přislíbil termín</a:t>
            </a:r>
          </a:p>
          <a:p>
            <a:r>
              <a:rPr lang="cs-CZ" sz="2600" dirty="0"/>
              <a:t>Zakoupen upgrade </a:t>
            </a:r>
            <a:r>
              <a:rPr lang="cs-CZ" sz="2600" dirty="0" err="1"/>
              <a:t>GenMarker</a:t>
            </a:r>
            <a:r>
              <a:rPr lang="cs-CZ" sz="2600" dirty="0"/>
              <a:t>, pro příští rok je však nutné </a:t>
            </a:r>
            <a:r>
              <a:rPr lang="cs-CZ" sz="2600" dirty="0" err="1"/>
              <a:t>vysoutěžit</a:t>
            </a:r>
            <a:r>
              <a:rPr lang="cs-CZ" sz="2600" dirty="0"/>
              <a:t> podporu tj. zařadit do plánu investic </a:t>
            </a:r>
            <a:r>
              <a:rPr lang="cs-CZ" sz="2600" dirty="0">
                <a:solidFill>
                  <a:srgbClr val="FF0000"/>
                </a:solidFill>
              </a:rPr>
              <a:t>(v procesu)</a:t>
            </a:r>
          </a:p>
          <a:p>
            <a:r>
              <a:rPr lang="cs-CZ" sz="2600" dirty="0"/>
              <a:t>Mol. Genetika upozorňuje na problém s </a:t>
            </a:r>
            <a:r>
              <a:rPr lang="cs-CZ" sz="5100" dirty="0" err="1"/>
              <a:t>cyclery</a:t>
            </a:r>
            <a:r>
              <a:rPr lang="cs-CZ" sz="2600" dirty="0"/>
              <a:t>, kde bude třeba nakoupit 1 nový </a:t>
            </a:r>
            <a:r>
              <a:rPr lang="cs-CZ" sz="2600" dirty="0" err="1"/>
              <a:t>cycler</a:t>
            </a:r>
            <a:r>
              <a:rPr lang="cs-CZ" sz="2600" dirty="0"/>
              <a:t>.  </a:t>
            </a:r>
          </a:p>
          <a:p>
            <a:pPr lvl="1"/>
            <a:r>
              <a:rPr lang="cs-CZ" sz="2600" dirty="0"/>
              <a:t>specifikace </a:t>
            </a:r>
            <a:r>
              <a:rPr lang="cs-CZ" sz="2600" dirty="0" err="1"/>
              <a:t>dr.Divoká</a:t>
            </a:r>
            <a:r>
              <a:rPr lang="cs-CZ" sz="2600" dirty="0"/>
              <a:t> – </a:t>
            </a:r>
            <a:r>
              <a:rPr lang="cs-CZ" sz="2600" dirty="0">
                <a:solidFill>
                  <a:srgbClr val="FF0000"/>
                </a:solidFill>
              </a:rPr>
              <a:t>splněno zahájeno VŘ, bohužel je nutné jej zopakovat, jelikož nepřišla žádná nabídka</a:t>
            </a:r>
          </a:p>
          <a:p>
            <a:r>
              <a:rPr lang="cs-CZ" sz="2600" dirty="0"/>
              <a:t>Cytogenetika – požadován nákup nové </a:t>
            </a:r>
            <a:r>
              <a:rPr lang="cs-CZ" sz="5100" dirty="0"/>
              <a:t>centrifugy</a:t>
            </a:r>
            <a:r>
              <a:rPr lang="cs-CZ" sz="2600" dirty="0"/>
              <a:t>- specifikace dodá Jana Balcárková – </a:t>
            </a:r>
            <a:r>
              <a:rPr lang="cs-CZ" sz="2600" dirty="0">
                <a:solidFill>
                  <a:srgbClr val="FF0000"/>
                </a:solidFill>
              </a:rPr>
              <a:t>splněno předáno ing. Zemánkovi, procesuje se</a:t>
            </a:r>
          </a:p>
          <a:p>
            <a:r>
              <a:rPr lang="cs-CZ" sz="4400" dirty="0">
                <a:solidFill>
                  <a:srgbClr val="FF0000"/>
                </a:solidFill>
              </a:rPr>
              <a:t>Svářečka 80 tis. </a:t>
            </a:r>
            <a:r>
              <a:rPr lang="cs-CZ" sz="4400" dirty="0" err="1">
                <a:solidFill>
                  <a:srgbClr val="FF0000"/>
                </a:solidFill>
              </a:rPr>
              <a:t>kč</a:t>
            </a:r>
            <a:endParaRPr lang="cs-CZ" sz="4400" dirty="0">
              <a:solidFill>
                <a:srgbClr val="FF0000"/>
              </a:solidFill>
            </a:endParaRPr>
          </a:p>
          <a:p>
            <a:r>
              <a:rPr lang="cs-CZ" sz="4400" dirty="0" err="1">
                <a:solidFill>
                  <a:srgbClr val="FF0000"/>
                </a:solidFill>
              </a:rPr>
              <a:t>Ledovník</a:t>
            </a:r>
            <a:r>
              <a:rPr lang="cs-CZ" sz="4400" dirty="0">
                <a:solidFill>
                  <a:srgbClr val="FF0000"/>
                </a:solidFill>
              </a:rPr>
              <a:t> 87 tis. Kč</a:t>
            </a:r>
          </a:p>
          <a:p>
            <a:r>
              <a:rPr lang="cs-CZ" sz="4400" dirty="0">
                <a:solidFill>
                  <a:srgbClr val="FF0000"/>
                </a:solidFill>
              </a:rPr>
              <a:t>Mrazící box -80 C realizován říjen/</a:t>
            </a:r>
            <a:r>
              <a:rPr lang="cs-CZ" sz="4400" dirty="0" err="1">
                <a:solidFill>
                  <a:srgbClr val="FF0000"/>
                </a:solidFill>
              </a:rPr>
              <a:t>litopad</a:t>
            </a:r>
            <a:r>
              <a:rPr lang="cs-CZ" sz="4400" dirty="0">
                <a:solidFill>
                  <a:srgbClr val="FF0000"/>
                </a:solidFill>
              </a:rPr>
              <a:t> 2020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5" name="Obrázek 4" descr="HOK_logotyp_horizont_poz_cz_B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6051140"/>
            <a:ext cx="3059832" cy="8068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45540"/>
            <a:ext cx="9143999" cy="475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/>
          <a:lstStyle/>
          <a:p>
            <a:r>
              <a:rPr lang="cs-CZ" dirty="0" err="1"/>
              <a:t>React</a:t>
            </a:r>
            <a:r>
              <a:rPr lang="cs-CZ" dirty="0"/>
              <a:t> </a:t>
            </a:r>
            <a:r>
              <a:rPr lang="cs-CZ" dirty="0" err="1"/>
              <a:t>Eu</a:t>
            </a:r>
            <a:r>
              <a:rPr lang="cs-CZ" dirty="0"/>
              <a:t> příprava MP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352928" cy="5112568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cs-CZ" sz="5100" dirty="0">
                <a:solidFill>
                  <a:schemeClr val="tx1"/>
                </a:solidFill>
              </a:rPr>
              <a:t>Projekt 2 – </a:t>
            </a:r>
            <a:r>
              <a:rPr lang="cs-CZ" sz="5100" dirty="0" err="1">
                <a:solidFill>
                  <a:schemeClr val="tx1"/>
                </a:solidFill>
              </a:rPr>
              <a:t>triážování</a:t>
            </a:r>
            <a:r>
              <a:rPr lang="cs-CZ" sz="5100" dirty="0">
                <a:solidFill>
                  <a:schemeClr val="tx1"/>
                </a:solidFill>
              </a:rPr>
              <a:t> pacientů</a:t>
            </a:r>
          </a:p>
          <a:p>
            <a:pPr algn="l"/>
            <a:r>
              <a:rPr lang="cs-CZ" dirty="0" err="1">
                <a:solidFill>
                  <a:schemeClr val="tx1"/>
                </a:solidFill>
              </a:rPr>
              <a:t>Cytometr</a:t>
            </a:r>
            <a:r>
              <a:rPr lang="cs-CZ" dirty="0">
                <a:solidFill>
                  <a:schemeClr val="tx1"/>
                </a:solidFill>
              </a:rPr>
              <a:t> 2ks 				dr. Pikalová, mgr. </a:t>
            </a:r>
            <a:r>
              <a:rPr lang="cs-CZ" dirty="0" err="1">
                <a:solidFill>
                  <a:schemeClr val="tx1"/>
                </a:solidFill>
              </a:rPr>
              <a:t>Grohman</a:t>
            </a:r>
            <a:r>
              <a:rPr lang="cs-CZ" dirty="0">
                <a:solidFill>
                  <a:schemeClr val="tx1"/>
                </a:solidFill>
              </a:rPr>
              <a:t>, doc. Slavík</a:t>
            </a:r>
          </a:p>
          <a:p>
            <a:pPr algn="l"/>
            <a:r>
              <a:rPr lang="cs-CZ" dirty="0" err="1">
                <a:solidFill>
                  <a:schemeClr val="tx1"/>
                </a:solidFill>
              </a:rPr>
              <a:t>Lyzační</a:t>
            </a:r>
            <a:r>
              <a:rPr lang="cs-CZ" dirty="0">
                <a:solidFill>
                  <a:schemeClr val="tx1"/>
                </a:solidFill>
              </a:rPr>
              <a:t> stanice				 dr. Pikalová, mgr. </a:t>
            </a:r>
            <a:r>
              <a:rPr lang="cs-CZ" dirty="0" err="1">
                <a:solidFill>
                  <a:schemeClr val="tx1"/>
                </a:solidFill>
              </a:rPr>
              <a:t>Grohman</a:t>
            </a:r>
            <a:r>
              <a:rPr lang="cs-CZ" dirty="0">
                <a:solidFill>
                  <a:schemeClr val="tx1"/>
                </a:solidFill>
              </a:rPr>
              <a:t>, doc. Slavík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Digitální morfologie				</a:t>
            </a:r>
            <a:r>
              <a:rPr lang="cs-CZ" dirty="0" err="1">
                <a:solidFill>
                  <a:schemeClr val="tx1"/>
                </a:solidFill>
              </a:rPr>
              <a:t>mgr.</a:t>
            </a:r>
            <a:r>
              <a:rPr lang="cs-CZ" dirty="0">
                <a:solidFill>
                  <a:schemeClr val="tx1"/>
                </a:solidFill>
              </a:rPr>
              <a:t> Juráňová	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Lednice kombinovaná				Kadlecová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Centrifuga					</a:t>
            </a:r>
            <a:r>
              <a:rPr lang="cs-CZ" dirty="0">
                <a:solidFill>
                  <a:srgbClr val="FF0000"/>
                </a:solidFill>
              </a:rPr>
              <a:t>Kadlecová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Mikroskopy					</a:t>
            </a:r>
            <a:r>
              <a:rPr lang="cs-CZ" dirty="0" err="1">
                <a:solidFill>
                  <a:srgbClr val="FF0000"/>
                </a:solidFill>
              </a:rPr>
              <a:t>mgr.</a:t>
            </a:r>
            <a:r>
              <a:rPr lang="cs-CZ" dirty="0">
                <a:solidFill>
                  <a:srgbClr val="FF0000"/>
                </a:solidFill>
              </a:rPr>
              <a:t> Juráňová, Kadlecová	</a:t>
            </a:r>
          </a:p>
          <a:p>
            <a:pPr algn="l"/>
            <a:endParaRPr lang="cs-CZ" sz="4400" dirty="0">
              <a:solidFill>
                <a:schemeClr val="tx1"/>
              </a:solidFill>
            </a:endParaRPr>
          </a:p>
          <a:p>
            <a:pPr algn="l"/>
            <a:r>
              <a:rPr lang="cs-CZ" sz="5100" dirty="0">
                <a:solidFill>
                  <a:schemeClr val="tx1"/>
                </a:solidFill>
              </a:rPr>
              <a:t>Projekt 1 zvýšení kapacity mol.genetických laboratoří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Digital PCR					dr. Divoká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Izolátory DNA				</a:t>
            </a:r>
            <a:r>
              <a:rPr lang="cs-CZ" dirty="0">
                <a:solidFill>
                  <a:srgbClr val="FF0000"/>
                </a:solidFill>
              </a:rPr>
              <a:t>dr. Divoká, doc. Slavík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cs-CZ" dirty="0" err="1">
                <a:solidFill>
                  <a:schemeClr val="tx1"/>
                </a:solidFill>
              </a:rPr>
              <a:t>Light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cycler</a:t>
            </a:r>
            <a:r>
              <a:rPr lang="cs-CZ" dirty="0">
                <a:solidFill>
                  <a:schemeClr val="tx1"/>
                </a:solidFill>
              </a:rPr>
              <a:t>					dr. Divoká, doc. Slavík + patologie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Kapilární elektroforéza				dr. Divoká, doc. Slavík + Lékařská genetika</a:t>
            </a:r>
          </a:p>
          <a:p>
            <a:pPr algn="l"/>
            <a:r>
              <a:rPr lang="cs-CZ" dirty="0" err="1">
                <a:solidFill>
                  <a:schemeClr val="tx1"/>
                </a:solidFill>
              </a:rPr>
              <a:t>Sekvenační</a:t>
            </a:r>
            <a:r>
              <a:rPr lang="cs-CZ" dirty="0">
                <a:solidFill>
                  <a:schemeClr val="tx1"/>
                </a:solidFill>
              </a:rPr>
              <a:t> software				dr. Divoká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Spektrofotometr na měření kvality DNA			dr. Divoká 	</a:t>
            </a:r>
          </a:p>
          <a:p>
            <a:pPr algn="l"/>
            <a:r>
              <a:rPr lang="cs-CZ" dirty="0" err="1">
                <a:solidFill>
                  <a:schemeClr val="tx1"/>
                </a:solidFill>
              </a:rPr>
              <a:t>FlowBox</a:t>
            </a:r>
            <a:r>
              <a:rPr lang="cs-CZ" dirty="0">
                <a:solidFill>
                  <a:schemeClr val="tx1"/>
                </a:solidFill>
              </a:rPr>
              <a:t> 2ks					dr. Skoumalová, dr. Nováková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Mrazící box -20 C				Kadlecová – kontrola centrálního zadání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Mrazící box -80 C				</a:t>
            </a:r>
            <a:r>
              <a:rPr lang="cs-CZ" dirty="0">
                <a:solidFill>
                  <a:srgbClr val="FF0000"/>
                </a:solidFill>
              </a:rPr>
              <a:t>Kadlecová realizován	</a:t>
            </a:r>
          </a:p>
          <a:p>
            <a:pPr algn="l"/>
            <a:r>
              <a:rPr lang="cs-CZ" dirty="0" err="1">
                <a:solidFill>
                  <a:schemeClr val="tx1"/>
                </a:solidFill>
              </a:rPr>
              <a:t>Cycler</a:t>
            </a:r>
            <a:r>
              <a:rPr lang="cs-CZ" dirty="0">
                <a:solidFill>
                  <a:schemeClr val="tx1"/>
                </a:solidFill>
              </a:rPr>
              <a:t>					dr. Divoká - centrálně	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Inkubátor					dr. Skoumalová, dr. Nováková 	</a:t>
            </a:r>
          </a:p>
          <a:p>
            <a:pPr algn="l"/>
            <a:r>
              <a:rPr lang="cs-CZ" dirty="0" err="1">
                <a:solidFill>
                  <a:schemeClr val="tx1"/>
                </a:solidFill>
              </a:rPr>
              <a:t>Bioanalyzér</a:t>
            </a:r>
            <a:r>
              <a:rPr lang="cs-CZ" dirty="0">
                <a:solidFill>
                  <a:schemeClr val="tx1"/>
                </a:solidFill>
              </a:rPr>
              <a:t>					</a:t>
            </a:r>
            <a:r>
              <a:rPr lang="cs-CZ" dirty="0">
                <a:solidFill>
                  <a:srgbClr val="FF0000"/>
                </a:solidFill>
              </a:rPr>
              <a:t>Navrátilová realizován</a:t>
            </a:r>
          </a:p>
          <a:p>
            <a:pPr algn="l"/>
            <a:r>
              <a:rPr lang="cs-CZ" dirty="0">
                <a:solidFill>
                  <a:srgbClr val="FF0000"/>
                </a:solidFill>
              </a:rPr>
              <a:t>Svářečka					</a:t>
            </a:r>
            <a:r>
              <a:rPr lang="cs-CZ" dirty="0">
                <a:solidFill>
                  <a:schemeClr val="tx1"/>
                </a:solidFill>
              </a:rPr>
              <a:t>dr. Skoumalová, dr. Nováková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Výrobník ledu				dr. Divoká	</a:t>
            </a:r>
            <a:r>
              <a:rPr lang="cs-CZ" dirty="0">
                <a:solidFill>
                  <a:srgbClr val="FF0000"/>
                </a:solidFill>
              </a:rPr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129509</TotalTime>
  <Words>426</Words>
  <Application>Microsoft Office PowerPoint</Application>
  <PresentationFormat>Předvádění na obrazovce (4:3)</PresentationFormat>
  <Paragraphs>42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Podklady pro React EU</vt:lpstr>
      <vt:lpstr>Investiční plán 2021</vt:lpstr>
      <vt:lpstr>Přístroje</vt:lpstr>
      <vt:lpstr>React Eu příprava MP</vt:lpstr>
    </vt:vector>
  </TitlesOfParts>
  <Company>FNOL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Koagulace</dc:title>
  <dc:creator>37894</dc:creator>
  <cp:lastModifiedBy>D314390 User</cp:lastModifiedBy>
  <cp:revision>8166</cp:revision>
  <dcterms:created xsi:type="dcterms:W3CDTF">2014-10-22T09:38:53Z</dcterms:created>
  <dcterms:modified xsi:type="dcterms:W3CDTF">2021-01-21T07:49:58Z</dcterms:modified>
</cp:coreProperties>
</file>