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65" r:id="rId2"/>
    <p:sldId id="292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291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DBE01AF-B4D6-47FC-8E08-2526AAA3A6F1}">
          <p14:sldIdLst>
            <p14:sldId id="265"/>
          </p14:sldIdLst>
        </p14:section>
        <p14:section name="Oddíl bez názvu" id="{F48DCBF0-1E08-4B2F-8247-721F233B82EA}">
          <p14:sldIdLst>
            <p14:sldId id="292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Knápek" initials="MK" lastIdx="1" clrIdx="0">
    <p:extLst>
      <p:ext uri="{19B8F6BF-5375-455C-9EA6-DF929625EA0E}">
        <p15:presenceInfo xmlns:p15="http://schemas.microsoft.com/office/powerpoint/2012/main" userId="ed7597bd89b4b9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533" autoAdjust="0"/>
  </p:normalViewPr>
  <p:slideViewPr>
    <p:cSldViewPr showGuides="1">
      <p:cViewPr varScale="1">
        <p:scale>
          <a:sx n="70" d="100"/>
          <a:sy n="70" d="100"/>
        </p:scale>
        <p:origin x="66" y="306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em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e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em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-24384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27177" y="5843176"/>
            <a:ext cx="13897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Roboto Condensed" panose="02000000000000000000" pitchFamily="2" charset="0"/>
              </a:rPr>
              <a:t>Sběr a předání dat za rok 2022 pro CZ DRG</a:t>
            </a:r>
          </a:p>
          <a:p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15.12.2023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42139" y="7942689"/>
            <a:ext cx="4396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FAKULTNÍ NEMOCNICE OLOMOUC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34" y="2572736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34F09F46-5E94-4E2F-9B40-EB9BD56D7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 smoothness="0"/>
                    </a14:imgEffect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27341" y="7412086"/>
            <a:ext cx="1946169" cy="193838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362C7DE-7FAC-4D08-8F30-58F2DBC99539}"/>
              </a:ext>
            </a:extLst>
          </p:cNvPr>
          <p:cNvSpPr txBox="1"/>
          <p:nvPr/>
        </p:nvSpPr>
        <p:spPr>
          <a:xfrm>
            <a:off x="914400" y="758562"/>
            <a:ext cx="1618479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000" b="1" dirty="0"/>
              <a:t>Jak na data roku 2023 ?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A0215E9-CBA6-46DF-AB81-A5FB919253DA}"/>
              </a:ext>
            </a:extLst>
          </p:cNvPr>
          <p:cNvSpPr txBox="1"/>
          <p:nvPr/>
        </p:nvSpPr>
        <p:spPr>
          <a:xfrm>
            <a:off x="1079104" y="2119164"/>
            <a:ext cx="12961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Zásadní otázka </a:t>
            </a:r>
            <a:r>
              <a:rPr lang="cs-CZ" dirty="0"/>
              <a:t>– kde řešit kontrolní mechanismy a kde provádět opravy a korekce dat</a:t>
            </a:r>
          </a:p>
          <a:p>
            <a:endParaRPr lang="cs-CZ" dirty="0"/>
          </a:p>
          <a:p>
            <a:r>
              <a:rPr lang="cs-CZ" dirty="0"/>
              <a:t>			- na straně NIS v době pořízení ? (snad data roku 2024?)</a:t>
            </a:r>
          </a:p>
          <a:p>
            <a:endParaRPr lang="cs-CZ" dirty="0"/>
          </a:p>
          <a:p>
            <a:r>
              <a:rPr lang="cs-CZ" dirty="0"/>
              <a:t>			- na straně DS (Modelu)? Asi jediná cesta pro data 2023</a:t>
            </a:r>
          </a:p>
          <a:p>
            <a:r>
              <a:rPr lang="cs-CZ" dirty="0"/>
              <a:t>				- vytvoření chybových protokolů</a:t>
            </a:r>
          </a:p>
          <a:p>
            <a:r>
              <a:rPr lang="cs-CZ" dirty="0"/>
              <a:t>				- kontroly na shodu výkonů a ZUM</a:t>
            </a:r>
          </a:p>
          <a:p>
            <a:r>
              <a:rPr lang="cs-CZ" dirty="0"/>
              <a:t>		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5221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34F09F46-5E94-4E2F-9B40-EB9BD56D7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 smoothness="0"/>
                    </a14:imgEffect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27341" y="7412086"/>
            <a:ext cx="1946169" cy="193838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362C7DE-7FAC-4D08-8F30-58F2DBC99539}"/>
              </a:ext>
            </a:extLst>
          </p:cNvPr>
          <p:cNvSpPr txBox="1"/>
          <p:nvPr/>
        </p:nvSpPr>
        <p:spPr>
          <a:xfrm>
            <a:off x="919598" y="905854"/>
            <a:ext cx="1618479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000" b="1" dirty="0"/>
              <a:t>Harmonogram pro předání dat za rok 2023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5B7CA8-7AC6-47A9-A070-5E2B3408D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807" y="2551214"/>
            <a:ext cx="13499809" cy="590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21241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780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" y="1"/>
            <a:ext cx="18287999" cy="1028700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17520" tIns="274320" rIns="3017520" bIns="274320" rtlCol="0" anchor="ctr" anchorCtr="0"/>
          <a:lstStyle/>
          <a:p>
            <a:pPr algn="ctr">
              <a:spcBef>
                <a:spcPts val="600"/>
              </a:spcBef>
            </a:pPr>
            <a:r>
              <a:rPr lang="cs-CZ" sz="7200" dirty="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DĚKUJI ZA POZORNOST</a:t>
            </a:r>
            <a:endParaRPr lang="en-US" sz="7200" dirty="0"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atin typeface="+mj-lt"/>
              <a:ea typeface="Roboto Black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cs-CZ" sz="24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FAKULTNÍ NEMOCNICE OLOMOUC</a:t>
            </a:r>
            <a:endParaRPr lang="en-US" sz="24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  <p:pic>
        <p:nvPicPr>
          <p:cNvPr id="5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67636"/>
            <a:ext cx="2485377" cy="6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30001"/>
      </p:ext>
    </p:extLst>
  </p:cSld>
  <p:clrMapOvr>
    <a:masterClrMapping/>
  </p:clrMapOvr>
  <p:transition spd="slow">
    <p:wipe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 p14:presetBounceEnd="54000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34F09F46-5E94-4E2F-9B40-EB9BD56D7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 smoothness="0"/>
                    </a14:imgEffect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27341" y="7412086"/>
            <a:ext cx="1946169" cy="193838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362C7DE-7FAC-4D08-8F30-58F2DBC99539}"/>
              </a:ext>
            </a:extLst>
          </p:cNvPr>
          <p:cNvSpPr txBox="1"/>
          <p:nvPr/>
        </p:nvSpPr>
        <p:spPr>
          <a:xfrm>
            <a:off x="1439144" y="758562"/>
            <a:ext cx="1526569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000" b="1" dirty="0"/>
              <a:t>Běžný sběr dat – časový průběh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36D566E4-9106-4F43-92A9-3DE4778DA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7216" y="2695235"/>
            <a:ext cx="12889431" cy="432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03849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34F09F46-5E94-4E2F-9B40-EB9BD56D7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 smoothness="0"/>
                    </a14:imgEffect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27341" y="7412086"/>
            <a:ext cx="1946169" cy="193838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362C7DE-7FAC-4D08-8F30-58F2DBC99539}"/>
              </a:ext>
            </a:extLst>
          </p:cNvPr>
          <p:cNvSpPr txBox="1"/>
          <p:nvPr/>
        </p:nvSpPr>
        <p:spPr>
          <a:xfrm>
            <a:off x="1439144" y="758562"/>
            <a:ext cx="1490565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000" b="1" dirty="0"/>
              <a:t>Běžný sběr dat – časový průběh 2023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889F48A-1660-4C4B-B3F8-16E9BD177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208" y="2407202"/>
            <a:ext cx="12673407" cy="511256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C8E26EF-EE91-4882-9CC8-9FD8B168617E}"/>
              </a:ext>
            </a:extLst>
          </p:cNvPr>
          <p:cNvSpPr txBox="1"/>
          <p:nvPr/>
        </p:nvSpPr>
        <p:spPr>
          <a:xfrm>
            <a:off x="2457500" y="7751245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dirty="0"/>
              <a:t>-    v 1.kole předalo data jen 25 RN</a:t>
            </a:r>
          </a:p>
          <a:p>
            <a:pPr marL="342900" lvl="0" indent="-342900">
              <a:buFontTx/>
              <a:buChar char="-"/>
            </a:pPr>
            <a:r>
              <a:rPr lang="cs-CZ" sz="2400" dirty="0"/>
              <a:t>RN,  které předala data dosáhly na   </a:t>
            </a:r>
          </a:p>
          <a:p>
            <a:pPr lvl="0"/>
            <a:r>
              <a:rPr lang="cs-CZ" sz="2400" dirty="0"/>
              <a:t>     bonifikaci a uznané případy 2.kolo    </a:t>
            </a:r>
          </a:p>
          <a:p>
            <a:pPr lvl="0"/>
            <a:r>
              <a:rPr lang="cs-CZ" sz="2400" dirty="0"/>
              <a:t>     s vyšší úhradou</a:t>
            </a:r>
          </a:p>
          <a:p>
            <a:endParaRPr lang="cs-CZ" sz="24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FFA9F7B-2B87-4EF8-A63D-C5F62B8604F7}"/>
              </a:ext>
            </a:extLst>
          </p:cNvPr>
          <p:cNvSpPr txBox="1"/>
          <p:nvPr/>
        </p:nvSpPr>
        <p:spPr>
          <a:xfrm>
            <a:off x="8942420" y="7777424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dirty="0"/>
              <a:t>- v 2.kole předalo data 40 RN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37111400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34F09F46-5E94-4E2F-9B40-EB9BD56D7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 smoothness="0"/>
                    </a14:imgEffect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27341" y="7412086"/>
            <a:ext cx="1946169" cy="193838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362C7DE-7FAC-4D08-8F30-58F2DBC99539}"/>
              </a:ext>
            </a:extLst>
          </p:cNvPr>
          <p:cNvSpPr txBox="1"/>
          <p:nvPr/>
        </p:nvSpPr>
        <p:spPr>
          <a:xfrm>
            <a:off x="1188806" y="758562"/>
            <a:ext cx="1544402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000" b="1" dirty="0"/>
              <a:t>Výsledky předaných dat za rok 2023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BD774A9-F45B-41CF-9B45-7DCA79CEE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1157" y="2623223"/>
            <a:ext cx="12315411" cy="43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12566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34F09F46-5E94-4E2F-9B40-EB9BD56D7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 smoothness="0"/>
                    </a14:imgEffect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27341" y="7412086"/>
            <a:ext cx="1946169" cy="193838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362C7DE-7FAC-4D08-8F30-58F2DBC99539}"/>
              </a:ext>
            </a:extLst>
          </p:cNvPr>
          <p:cNvSpPr txBox="1"/>
          <p:nvPr/>
        </p:nvSpPr>
        <p:spPr>
          <a:xfrm>
            <a:off x="1188806" y="758562"/>
            <a:ext cx="1544402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000" b="1" dirty="0"/>
              <a:t>Nejčastější chyby ve validacích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4CC8BE6-9142-4E72-8896-8A57B88BC566}"/>
              </a:ext>
            </a:extLst>
          </p:cNvPr>
          <p:cNvSpPr txBox="1"/>
          <p:nvPr/>
        </p:nvSpPr>
        <p:spPr>
          <a:xfrm>
            <a:off x="1799184" y="2983260"/>
            <a:ext cx="110172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2a)   Validace klinických pravidel pro kódování zdravotních služeb</a:t>
            </a:r>
          </a:p>
          <a:p>
            <a:endParaRPr lang="cs-CZ" b="1" dirty="0"/>
          </a:p>
          <a:p>
            <a:endParaRPr lang="cs-CZ" b="1" dirty="0"/>
          </a:p>
          <a:p>
            <a:pPr marL="457200" lvl="0" indent="-457200"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Vyskytla se nepřípustná kombinace diagnóz, </a:t>
            </a:r>
          </a:p>
          <a:p>
            <a:pPr lvl="0"/>
            <a:endParaRPr lang="cs-CZ" dirty="0">
              <a:solidFill>
                <a:srgbClr val="FF0000"/>
              </a:solidFill>
            </a:endParaRPr>
          </a:p>
          <a:p>
            <a:pPr marL="457200" lvl="0" indent="-457200"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Specificky mužský výkon je zde uveden u ženy, </a:t>
            </a:r>
          </a:p>
          <a:p>
            <a:pPr lvl="0"/>
            <a:endParaRPr lang="cs-CZ" dirty="0">
              <a:solidFill>
                <a:srgbClr val="FF0000"/>
              </a:solidFill>
            </a:endParaRPr>
          </a:p>
          <a:p>
            <a:pPr marL="457200" lvl="0" indent="-457200"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Specificky ženský výkon je zde uveden u muže,</a:t>
            </a:r>
          </a:p>
          <a:p>
            <a:pPr lvl="0"/>
            <a:r>
              <a:rPr lang="cs-CZ" dirty="0">
                <a:solidFill>
                  <a:srgbClr val="FF0000"/>
                </a:solidFill>
              </a:rPr>
              <a:t>  </a:t>
            </a:r>
          </a:p>
          <a:p>
            <a:pPr lvl="0"/>
            <a:r>
              <a:rPr lang="cs-CZ" dirty="0">
                <a:solidFill>
                  <a:srgbClr val="FF0000"/>
                </a:solidFill>
              </a:rPr>
              <a:t>-    Uvedený výkon je věkově specifický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0561478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34F09F46-5E94-4E2F-9B40-EB9BD56D7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 smoothness="0"/>
                    </a14:imgEffect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27341" y="7412086"/>
            <a:ext cx="1946169" cy="193838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362C7DE-7FAC-4D08-8F30-58F2DBC99539}"/>
              </a:ext>
            </a:extLst>
          </p:cNvPr>
          <p:cNvSpPr txBox="1"/>
          <p:nvPr/>
        </p:nvSpPr>
        <p:spPr>
          <a:xfrm>
            <a:off x="914400" y="758562"/>
            <a:ext cx="1618479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000" b="1" dirty="0"/>
              <a:t>Nejčastější chyby ve validacích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4CC8BE6-9142-4E72-8896-8A57B88BC566}"/>
              </a:ext>
            </a:extLst>
          </p:cNvPr>
          <p:cNvSpPr txBox="1"/>
          <p:nvPr/>
        </p:nvSpPr>
        <p:spPr>
          <a:xfrm>
            <a:off x="1799184" y="1903144"/>
            <a:ext cx="13753528" cy="6877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2b)  Kontroly vztažené k hospitalizačním případům pro DRG klasifikaci</a:t>
            </a:r>
          </a:p>
          <a:p>
            <a:endParaRPr lang="cs-CZ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000" dirty="0">
                <a:solidFill>
                  <a:srgbClr val="FF0000"/>
                </a:solidFill>
              </a:rPr>
              <a:t>Celkový počet uvedených OD v souboru CC je o X větší než maximálně přípustný počet OD dle dokladů v souboru CB,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000" dirty="0">
                <a:solidFill>
                  <a:srgbClr val="FF0000"/>
                </a:solidFill>
              </a:rPr>
              <a:t>Uvedeny 2-4 OD resuscitační péče, ale není vykázán DRG </a:t>
            </a:r>
            <a:r>
              <a:rPr lang="cs-CZ" sz="2000" dirty="0" err="1">
                <a:solidFill>
                  <a:srgbClr val="FF0000"/>
                </a:solidFill>
              </a:rPr>
              <a:t>marker</a:t>
            </a:r>
            <a:r>
              <a:rPr lang="cs-CZ" sz="2000" dirty="0">
                <a:solidFill>
                  <a:srgbClr val="FF0000"/>
                </a:solidFill>
              </a:rPr>
              <a:t> pro umělou plicní ventilaci, </a:t>
            </a:r>
            <a:r>
              <a:rPr lang="cs-CZ" sz="2000" dirty="0" err="1">
                <a:solidFill>
                  <a:srgbClr val="FF0000"/>
                </a:solidFill>
              </a:rPr>
              <a:t>Polytrauma</a:t>
            </a:r>
            <a:r>
              <a:rPr lang="cs-CZ" sz="2000" dirty="0">
                <a:solidFill>
                  <a:srgbClr val="FF0000"/>
                </a:solidFill>
              </a:rPr>
              <a:t> bez pobytu na JIP, 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FF0000"/>
                </a:solidFill>
              </a:rPr>
              <a:t>-     Operační výkon není vykázán na operačním sále (na pracovišti s atributem 1 OPOS), 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FF0000"/>
                </a:solidFill>
              </a:rPr>
              <a:t>-     Ošetřovací den vykázaný mimo lůžkovou stanici,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000" dirty="0">
                <a:solidFill>
                  <a:srgbClr val="FF0000"/>
                </a:solidFill>
              </a:rPr>
              <a:t>Pro výkon provedený na operačním sále (OPOS) není vykázaný operační protokol, nesoulad s vykázanou anestezií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000" dirty="0">
                <a:solidFill>
                  <a:srgbClr val="FF0000"/>
                </a:solidFill>
              </a:rPr>
              <a:t>Operační výkon bez kladné délky pobytu na operačním sále, Krátký pobyt na operačním sále, 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FF0000"/>
                </a:solidFill>
              </a:rPr>
              <a:t>-     Výkon vstupující do definice rehabilitačního dne vykázány na lůžkové stanici (APST, APIN) nebo oper. sále, 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FF0000"/>
                </a:solidFill>
              </a:rPr>
              <a:t>-     Vykázaný výkon na zákrokovém sálku a současně vykázaný operační protokol, 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FF0000"/>
                </a:solidFill>
              </a:rPr>
              <a:t>-     Obligatorní ZUM bez příslušejícího DRG </a:t>
            </a:r>
            <a:r>
              <a:rPr lang="cs-CZ" sz="2000" dirty="0" err="1">
                <a:solidFill>
                  <a:srgbClr val="FF0000"/>
                </a:solidFill>
              </a:rPr>
              <a:t>markeru</a:t>
            </a:r>
            <a:r>
              <a:rPr lang="cs-CZ" sz="2000" dirty="0">
                <a:solidFill>
                  <a:srgbClr val="FF0000"/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FF0000"/>
                </a:solidFill>
              </a:rPr>
              <a:t>-     Chybějící CZ-DRG </a:t>
            </a:r>
            <a:r>
              <a:rPr lang="cs-CZ" sz="2000" dirty="0" err="1">
                <a:solidFill>
                  <a:srgbClr val="FF0000"/>
                </a:solidFill>
              </a:rPr>
              <a:t>marker</a:t>
            </a:r>
            <a:r>
              <a:rPr lang="cs-CZ" sz="2000" dirty="0">
                <a:solidFill>
                  <a:srgbClr val="FF0000"/>
                </a:solidFill>
              </a:rPr>
              <a:t> pro gestační stáří u novorozence (0-28 dní), 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FF0000"/>
                </a:solidFill>
              </a:rPr>
              <a:t>-     Chybějící hlavní nebo vedlejší diagnóza pro zhoubný novotvar k CZ-DRG </a:t>
            </a:r>
            <a:r>
              <a:rPr lang="cs-CZ" sz="2000" dirty="0" err="1">
                <a:solidFill>
                  <a:srgbClr val="FF0000"/>
                </a:solidFill>
              </a:rPr>
              <a:t>markeru</a:t>
            </a:r>
            <a:r>
              <a:rPr lang="cs-CZ" sz="2000" dirty="0">
                <a:solidFill>
                  <a:srgbClr val="FF0000"/>
                </a:solidFill>
              </a:rPr>
              <a:t> pro stupeň diferenciace,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000" dirty="0">
                <a:solidFill>
                  <a:srgbClr val="FF0000"/>
                </a:solidFill>
              </a:rPr>
              <a:t>Chybně vykázaný počet DRG </a:t>
            </a:r>
            <a:r>
              <a:rPr lang="cs-CZ" sz="2000" dirty="0" err="1">
                <a:solidFill>
                  <a:srgbClr val="FF0000"/>
                </a:solidFill>
              </a:rPr>
              <a:t>markerů</a:t>
            </a:r>
            <a:r>
              <a:rPr lang="cs-CZ" sz="2000" dirty="0">
                <a:solidFill>
                  <a:srgbClr val="FF0000"/>
                </a:solidFill>
              </a:rPr>
              <a:t> pro porodní hmotnost novorozence (2 různé DRG </a:t>
            </a:r>
            <a:r>
              <a:rPr lang="cs-CZ" sz="2000" dirty="0" err="1">
                <a:solidFill>
                  <a:srgbClr val="FF0000"/>
                </a:solidFill>
              </a:rPr>
              <a:t>markery</a:t>
            </a:r>
            <a:r>
              <a:rPr lang="cs-CZ" sz="2000" dirty="0">
                <a:solidFill>
                  <a:srgbClr val="FF0000"/>
                </a:solidFill>
              </a:rPr>
              <a:t>),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000" dirty="0">
                <a:solidFill>
                  <a:srgbClr val="FF0000"/>
                </a:solidFill>
              </a:rPr>
              <a:t>Chybějící DRG </a:t>
            </a:r>
            <a:r>
              <a:rPr lang="cs-CZ" sz="2000" dirty="0" err="1">
                <a:solidFill>
                  <a:srgbClr val="FF0000"/>
                </a:solidFill>
              </a:rPr>
              <a:t>marker</a:t>
            </a:r>
            <a:r>
              <a:rPr lang="cs-CZ" sz="2000" dirty="0">
                <a:solidFill>
                  <a:srgbClr val="FF0000"/>
                </a:solidFill>
              </a:rPr>
              <a:t> k  výkonu KVCH</a:t>
            </a:r>
          </a:p>
        </p:txBody>
      </p:sp>
    </p:spTree>
    <p:extLst>
      <p:ext uri="{BB962C8B-B14F-4D97-AF65-F5344CB8AC3E}">
        <p14:creationId xmlns:p14="http://schemas.microsoft.com/office/powerpoint/2010/main" val="3662063554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34F09F46-5E94-4E2F-9B40-EB9BD56D7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 smoothness="0"/>
                    </a14:imgEffect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27341" y="7412086"/>
            <a:ext cx="1946169" cy="193838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362C7DE-7FAC-4D08-8F30-58F2DBC99539}"/>
              </a:ext>
            </a:extLst>
          </p:cNvPr>
          <p:cNvSpPr txBox="1"/>
          <p:nvPr/>
        </p:nvSpPr>
        <p:spPr>
          <a:xfrm>
            <a:off x="914400" y="758562"/>
            <a:ext cx="1618479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000" b="1" dirty="0"/>
              <a:t>Validace předaných dat proti referenčním datovým zdrojům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20811F6-1E03-4AD4-855C-14558877FEFB}"/>
              </a:ext>
            </a:extLst>
          </p:cNvPr>
          <p:cNvSpPr txBox="1"/>
          <p:nvPr/>
        </p:nvSpPr>
        <p:spPr>
          <a:xfrm>
            <a:off x="1295128" y="2865931"/>
            <a:ext cx="13067761" cy="5013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cs-CZ" dirty="0"/>
              <a:t>Validace ekonomických a personálních  dat</a:t>
            </a:r>
          </a:p>
          <a:p>
            <a:pPr>
              <a:lnSpc>
                <a:spcPct val="150000"/>
              </a:lnSpc>
            </a:pPr>
            <a:r>
              <a:rPr lang="cs-CZ" dirty="0"/>
              <a:t>-     Validace předaných dat proti referenčním datovým zdrojům</a:t>
            </a:r>
          </a:p>
          <a:p>
            <a:pPr>
              <a:lnSpc>
                <a:spcPct val="150000"/>
              </a:lnSpc>
            </a:pPr>
            <a:r>
              <a:rPr lang="cs-CZ" dirty="0"/>
              <a:t>-     Validace hospitalizačních případů proti datům Národního registru hospitalizovaných</a:t>
            </a:r>
          </a:p>
          <a:p>
            <a:pPr>
              <a:lnSpc>
                <a:spcPct val="150000"/>
              </a:lnSpc>
            </a:pPr>
            <a:r>
              <a:rPr lang="cs-CZ" dirty="0"/>
              <a:t>-     Validace proti účetním výkazům referenčních nemocnic</a:t>
            </a:r>
          </a:p>
          <a:p>
            <a:pPr>
              <a:lnSpc>
                <a:spcPct val="150000"/>
              </a:lnSpc>
            </a:pPr>
            <a:r>
              <a:rPr lang="cs-CZ" dirty="0"/>
              <a:t>-     Validace proti datům resortního statistického šetření státní statistické služby</a:t>
            </a:r>
          </a:p>
          <a:p>
            <a:pPr>
              <a:lnSpc>
                <a:spcPct val="150000"/>
              </a:lnSpc>
            </a:pPr>
            <a:r>
              <a:rPr lang="cs-CZ" dirty="0"/>
              <a:t>-     Validace proti datům Národního registru hrazených zdravotních služeb</a:t>
            </a:r>
          </a:p>
          <a:p>
            <a:pPr>
              <a:lnSpc>
                <a:spcPct val="150000"/>
              </a:lnSpc>
            </a:pPr>
            <a:r>
              <a:rPr lang="cs-CZ" dirty="0"/>
              <a:t>-    Validace výsledného ocenění poskytovaných zdravotních služeb</a:t>
            </a:r>
          </a:p>
          <a:p>
            <a:pPr>
              <a:lnSpc>
                <a:spcPct val="150000"/>
              </a:lnSpc>
            </a:pPr>
            <a:r>
              <a:rPr lang="cs-CZ" dirty="0"/>
              <a:t>-    Validace vypočtených nákladových hodnot kalkulačních jednic přímých pracovišť</a:t>
            </a:r>
          </a:p>
        </p:txBody>
      </p:sp>
    </p:spTree>
    <p:extLst>
      <p:ext uri="{BB962C8B-B14F-4D97-AF65-F5344CB8AC3E}">
        <p14:creationId xmlns:p14="http://schemas.microsoft.com/office/powerpoint/2010/main" val="3458633390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34F09F46-5E94-4E2F-9B40-EB9BD56D7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 smoothness="0"/>
                    </a14:imgEffect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27341" y="7412086"/>
            <a:ext cx="1946169" cy="193838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362C7DE-7FAC-4D08-8F30-58F2DBC99539}"/>
              </a:ext>
            </a:extLst>
          </p:cNvPr>
          <p:cNvSpPr txBox="1"/>
          <p:nvPr/>
        </p:nvSpPr>
        <p:spPr>
          <a:xfrm>
            <a:off x="914400" y="758562"/>
            <a:ext cx="1618479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000" b="1" dirty="0"/>
              <a:t>Validace výsledného ocenění poskytovaných zdravotních služeb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20811F6-1E03-4AD4-855C-14558877FEFB}"/>
              </a:ext>
            </a:extLst>
          </p:cNvPr>
          <p:cNvSpPr txBox="1"/>
          <p:nvPr/>
        </p:nvSpPr>
        <p:spPr>
          <a:xfrm>
            <a:off x="1295128" y="2865931"/>
            <a:ext cx="13067761" cy="651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E9B4DCA4-517B-4660-869E-B302B9E05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807" y="2162634"/>
            <a:ext cx="14075873" cy="7085312"/>
          </a:xfrm>
          <a:prstGeom prst="rect">
            <a:avLst/>
          </a:prstGeom>
        </p:spPr>
      </p:pic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F6213942-37D6-430D-B10E-C6E8A2249A40}"/>
              </a:ext>
            </a:extLst>
          </p:cNvPr>
          <p:cNvCxnSpPr/>
          <p:nvPr/>
        </p:nvCxnSpPr>
        <p:spPr>
          <a:xfrm>
            <a:off x="9864080" y="4969730"/>
            <a:ext cx="864096" cy="1800200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0243B21D-1E1C-4D25-865F-94ABC31E6BA3}"/>
              </a:ext>
            </a:extLst>
          </p:cNvPr>
          <p:cNvCxnSpPr>
            <a:cxnSpLocks/>
          </p:cNvCxnSpPr>
          <p:nvPr/>
        </p:nvCxnSpPr>
        <p:spPr>
          <a:xfrm>
            <a:off x="9648056" y="4725801"/>
            <a:ext cx="1296144" cy="12908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735933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34F09F46-5E94-4E2F-9B40-EB9BD56D7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 smoothness="0"/>
                    </a14:imgEffect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27341" y="7412086"/>
            <a:ext cx="1946169" cy="193838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362C7DE-7FAC-4D08-8F30-58F2DBC99539}"/>
              </a:ext>
            </a:extLst>
          </p:cNvPr>
          <p:cNvSpPr txBox="1"/>
          <p:nvPr/>
        </p:nvSpPr>
        <p:spPr>
          <a:xfrm>
            <a:off x="914400" y="758562"/>
            <a:ext cx="1618479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000" b="1" dirty="0"/>
              <a:t>Použití převodníků - příklady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20811F6-1E03-4AD4-855C-14558877FEFB}"/>
              </a:ext>
            </a:extLst>
          </p:cNvPr>
          <p:cNvSpPr txBox="1"/>
          <p:nvPr/>
        </p:nvSpPr>
        <p:spPr>
          <a:xfrm>
            <a:off x="1295128" y="2865931"/>
            <a:ext cx="13067761" cy="563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dirty="0"/>
              <a:t>- Převodník alokace nákladů a výnosů (převody SZM např. z 0171,0172 na 0111)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- Převodník alokace systemizace (převody lékařů z lůžek na </a:t>
            </a:r>
            <a:r>
              <a:rPr lang="cs-CZ" dirty="0" err="1"/>
              <a:t>ambulance,katerizační</a:t>
            </a:r>
            <a:r>
              <a:rPr lang="cs-CZ" dirty="0"/>
              <a:t> sály,..)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- Převodník alokace přeúčtování režie (převody u provozních služeb, doprava)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- Převodník lůžek (převody mezi IČP, odbornostmi)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- Převodník produkčních dat (převody mezi operačním sálem a porodním sálem,..)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- Převodník organizační struktury (převod typu střediska)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- Převodník plochy (úpravy ploch mezi středisky)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- Převodník kalkulovaných odpisů movitého majetku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0649096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FNOL_PPT_základní_CZ</Template>
  <TotalTime>7966</TotalTime>
  <Words>639</Words>
  <Application>Microsoft Office PowerPoint</Application>
  <PresentationFormat>Vlastní</PresentationFormat>
  <Paragraphs>79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Calibri</vt:lpstr>
      <vt:lpstr>Roboto Condensed Light</vt:lpstr>
      <vt:lpstr>Arial</vt:lpstr>
      <vt:lpstr>Roboto Condensed</vt:lpstr>
      <vt:lpstr>Roboto Black</vt:lpstr>
      <vt:lpstr>Medical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Peřina Dalibor</dc:creator>
  <cp:lastModifiedBy>Káňa Jaroslav, Ing., MHA</cp:lastModifiedBy>
  <cp:revision>379</cp:revision>
  <dcterms:created xsi:type="dcterms:W3CDTF">2017-06-01T08:02:02Z</dcterms:created>
  <dcterms:modified xsi:type="dcterms:W3CDTF">2023-12-08T09:20:14Z</dcterms:modified>
</cp:coreProperties>
</file>