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307" r:id="rId8"/>
    <p:sldId id="262" r:id="rId9"/>
    <p:sldId id="263" r:id="rId10"/>
    <p:sldId id="265" r:id="rId11"/>
    <p:sldId id="267" r:id="rId12"/>
    <p:sldId id="266" r:id="rId13"/>
    <p:sldId id="264" r:id="rId14"/>
    <p:sldId id="272" r:id="rId15"/>
    <p:sldId id="268" r:id="rId16"/>
    <p:sldId id="273" r:id="rId17"/>
    <p:sldId id="269" r:id="rId18"/>
    <p:sldId id="270" r:id="rId19"/>
    <p:sldId id="278" r:id="rId20"/>
    <p:sldId id="280" r:id="rId21"/>
    <p:sldId id="274" r:id="rId22"/>
    <p:sldId id="279" r:id="rId23"/>
    <p:sldId id="281" r:id="rId24"/>
    <p:sldId id="308" r:id="rId25"/>
    <p:sldId id="309" r:id="rId26"/>
    <p:sldId id="282" r:id="rId27"/>
    <p:sldId id="284" r:id="rId28"/>
    <p:sldId id="291" r:id="rId29"/>
    <p:sldId id="292" r:id="rId30"/>
    <p:sldId id="293" r:id="rId31"/>
    <p:sldId id="283" r:id="rId32"/>
    <p:sldId id="294" r:id="rId33"/>
    <p:sldId id="295" r:id="rId34"/>
    <p:sldId id="310" r:id="rId35"/>
    <p:sldId id="285" r:id="rId36"/>
    <p:sldId id="297" r:id="rId37"/>
    <p:sldId id="286" r:id="rId38"/>
    <p:sldId id="299" r:id="rId39"/>
    <p:sldId id="312" r:id="rId40"/>
    <p:sldId id="300" r:id="rId41"/>
    <p:sldId id="311" r:id="rId42"/>
    <p:sldId id="287" r:id="rId43"/>
    <p:sldId id="302" r:id="rId44"/>
    <p:sldId id="288" r:id="rId45"/>
    <p:sldId id="303" r:id="rId46"/>
    <p:sldId id="313" r:id="rId47"/>
    <p:sldId id="305" r:id="rId48"/>
    <p:sldId id="289" r:id="rId49"/>
    <p:sldId id="314" r:id="rId50"/>
    <p:sldId id="315" r:id="rId51"/>
    <p:sldId id="316" r:id="rId52"/>
    <p:sldId id="317" r:id="rId53"/>
    <p:sldId id="318" r:id="rId54"/>
    <p:sldId id="319" r:id="rId55"/>
    <p:sldId id="320" r:id="rId56"/>
    <p:sldId id="321" r:id="rId57"/>
    <p:sldId id="322" r:id="rId58"/>
    <p:sldId id="277" r:id="rId59"/>
    <p:sldId id="290" r:id="rId6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7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406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7/13/2016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691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786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25512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995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7/13/2016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08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7/13/2016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9147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1377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5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675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327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62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253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180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802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453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30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1104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mailto:cermak@aksu.cz" TargetMode="External"/><Relationship Id="rId2" Type="http://schemas.openxmlformats.org/officeDocument/2006/relationships/hyperlink" Target="mailto:sida@aksu.cz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54955" y="1447801"/>
            <a:ext cx="8825658" cy="2917166"/>
          </a:xfrm>
        </p:spPr>
        <p:txBody>
          <a:bodyPr/>
          <a:lstStyle/>
          <a:p>
            <a:pPr algn="ctr"/>
            <a:r>
              <a:rPr lang="cs-CZ" sz="5400" dirty="0" smtClean="0"/>
              <a:t>Zákon o zadávání veřejných zakázek č. 134/2016 Sb.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r"/>
            <a:r>
              <a:rPr lang="cs-CZ" dirty="0" smtClean="0"/>
              <a:t>AK JUDr. </a:t>
            </a:r>
            <a:r>
              <a:rPr lang="cs-CZ" dirty="0" err="1" smtClean="0"/>
              <a:t>PEtR</a:t>
            </a:r>
            <a:r>
              <a:rPr lang="cs-CZ" dirty="0" smtClean="0"/>
              <a:t> ŠUSTEK, Ph.D.</a:t>
            </a:r>
          </a:p>
          <a:p>
            <a:pPr algn="r"/>
            <a:r>
              <a:rPr lang="cs-CZ" dirty="0" smtClean="0"/>
              <a:t>Mgr. Lubor Šída</a:t>
            </a:r>
          </a:p>
          <a:p>
            <a:pPr algn="r"/>
            <a:r>
              <a:rPr lang="cs-CZ" dirty="0" smtClean="0"/>
              <a:t>Mgr. Michal Čermák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413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Výjimky: §§ 29 až 32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226695" algn="l"/>
              </a:tabLst>
            </a:pPr>
            <a:endParaRPr lang="cs-CZ" sz="1600" dirty="0" smtClean="0"/>
          </a:p>
          <a:p>
            <a:pPr>
              <a:tabLst>
                <a:tab pos="226695" algn="l"/>
              </a:tabLst>
            </a:pPr>
            <a:r>
              <a:rPr lang="cs-CZ" sz="1600" dirty="0" smtClean="0"/>
              <a:t>l</a:t>
            </a:r>
            <a:r>
              <a:rPr lang="cs-CZ" sz="1600" dirty="0"/>
              <a:t>) </a:t>
            </a:r>
            <a:r>
              <a:rPr lang="cs-CZ" sz="1600" dirty="0" smtClean="0"/>
              <a:t>jejímž </a:t>
            </a:r>
            <a:r>
              <a:rPr lang="cs-CZ" sz="1600" dirty="0"/>
              <a:t>předmětem je úvěr nebo zápůjčka,</a:t>
            </a:r>
          </a:p>
          <a:p>
            <a:pPr>
              <a:tabLst>
                <a:tab pos="226695" algn="l"/>
              </a:tabLst>
            </a:pPr>
            <a:r>
              <a:rPr lang="cs-CZ" sz="1600" dirty="0" smtClean="0"/>
              <a:t>n) jde-li </a:t>
            </a:r>
            <a:r>
              <a:rPr lang="cs-CZ" sz="1600" dirty="0"/>
              <a:t>o služby uvedené v příloze č. 1 k tomuto zákonu poskytované osobami založenými za jiným účelem než je dosahování zisku,</a:t>
            </a:r>
          </a:p>
          <a:p>
            <a:pPr>
              <a:tabLst>
                <a:tab pos="226695" algn="l"/>
              </a:tabLst>
            </a:pPr>
            <a:r>
              <a:rPr lang="cs-CZ" sz="1600" dirty="0"/>
              <a:t>r)	jde-li o veřejnou zakázku, jejímž předmětem jsou služby ve výzkumu a vývoji, s výjimkou činností uvedených v příloze č. 1 k tomuto zákonu, pokud </a:t>
            </a:r>
          </a:p>
          <a:p>
            <a:pPr>
              <a:tabLst>
                <a:tab pos="226695" algn="l"/>
              </a:tabLst>
            </a:pPr>
            <a:r>
              <a:rPr lang="cs-CZ" sz="1600" dirty="0" smtClean="0"/>
              <a:t>1.cena </a:t>
            </a:r>
            <a:r>
              <a:rPr lang="cs-CZ" sz="1600" dirty="0"/>
              <a:t>za provedení výzkumu a vývoje je hrazena výlučně zadavatelem a</a:t>
            </a:r>
          </a:p>
          <a:p>
            <a:pPr>
              <a:tabLst>
                <a:tab pos="226695" algn="l"/>
              </a:tabLst>
            </a:pPr>
            <a:r>
              <a:rPr lang="cs-CZ" sz="1600" dirty="0" smtClean="0"/>
              <a:t>2.výsledek </a:t>
            </a:r>
            <a:r>
              <a:rPr lang="cs-CZ" sz="1600" dirty="0"/>
              <a:t>takového výzkumu a vývoje využívá výhradně zadavatel ke své činnosti,</a:t>
            </a:r>
          </a:p>
          <a:p>
            <a:endParaRPr lang="cs-CZ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86717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VZMR: § 31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Zadavatel </a:t>
            </a:r>
            <a:r>
              <a:rPr lang="cs-CZ" dirty="0"/>
              <a:t>není povinen zadat v zadávacím řízení veřejnou zakázku malého rozsahu. Při jejím zadávání je však zadavatel povinen dodržet zásady podle § </a:t>
            </a:r>
            <a:r>
              <a:rPr lang="cs-CZ" dirty="0" smtClean="0"/>
              <a:t>6.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332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Smíšená veřejná zakázka § 32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(1) Pro účely tohoto zákona se smíšenou zakázkou rozumí zakázka, která je z části veřejnou zakázkou, kterou je zadavatel povinen zadat v zadávacím řízení, a z části zakázkou, na niž se tato povinnost nevztahuje. </a:t>
            </a:r>
          </a:p>
          <a:p>
            <a:r>
              <a:rPr lang="cs-CZ" dirty="0" smtClean="0"/>
              <a:t>(</a:t>
            </a:r>
            <a:r>
              <a:rPr lang="cs-CZ" dirty="0"/>
              <a:t>2) V případě smíšené zakázky, jejíž části jsou objektivně oddělitelné, může zadavatel zvolit, zda bude její jednotlivé části zadávat samostatně nebo jako jednu veřejnou zakázku.</a:t>
            </a:r>
          </a:p>
          <a:p>
            <a:r>
              <a:rPr lang="cs-CZ" dirty="0" smtClean="0"/>
              <a:t>(</a:t>
            </a:r>
            <a:r>
              <a:rPr lang="cs-CZ" dirty="0"/>
              <a:t>3) Pokud zadavatel smíšenou zakázku zadává jako jednu veřejnou zakázku, musí ji zadat v zadávacím řízení. Předpokládanou hodnotu smíšené zakázky zadavatel stanoví podle hodnoty části, kterou je povinen zadat v zadávacím řízení</a:t>
            </a:r>
            <a:r>
              <a:rPr lang="cs-CZ" dirty="0" smtClean="0"/>
              <a:t>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Průlomová výjimka co do dělení předmětu VZ: nově se bude posuzovat tzv. funkční celek. Nezbytná judikatura a rozhodovací praxe UOHS pro výklad pojmu.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27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Nové: předběžné tržní konzultace § 33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Zadavatel </a:t>
            </a:r>
            <a:r>
              <a:rPr lang="cs-CZ" dirty="0"/>
              <a:t>je oprávněn vést tržní konzultace s odborníky či dodavateli s cílem připravit zadávací podmínky a informovat dodavatele o svých záměrech a požadavcích, pokud to nenarušuje hospodářskou soutěž</a:t>
            </a:r>
            <a:r>
              <a:rPr lang="cs-CZ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ale: § 36 odst. 4: Pokud </a:t>
            </a:r>
            <a:r>
              <a:rPr lang="cs-CZ" dirty="0"/>
              <a:t>některou část zadávací  dokumentace vypracovala osoba odlišná od zadavatele, označí zadavatel tuto část spolu s identifikací osoby, která ji vypracovala. </a:t>
            </a:r>
            <a:r>
              <a:rPr lang="cs-CZ" dirty="0">
                <a:solidFill>
                  <a:srgbClr val="FF0000"/>
                </a:solidFill>
              </a:rPr>
              <a:t>Pokud proběhla předběžná tržní konzultace, zadavatel identifikuje v zadávací dokumentaci osoby, které se na předběžné tržní konzultaci podílely a uvede všechny podstatné informace, které byly obsahem předběžné tržní konzultace. 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423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Podlimitní režim §§ 52 a 53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Pro zadání veřejné zakázky v podlimitním režimu může zadavatel použít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zjednodušené </a:t>
            </a:r>
            <a:r>
              <a:rPr lang="cs-CZ" dirty="0">
                <a:solidFill>
                  <a:srgbClr val="FF0000"/>
                </a:solidFill>
              </a:rPr>
              <a:t>podlimitní řízení s výjimkou veřejné zakázky na stavební práce, jejíž předpokládaná hodnota přesáhne 50 000 000 </a:t>
            </a:r>
            <a:r>
              <a:rPr lang="cs-CZ" dirty="0" smtClean="0">
                <a:solidFill>
                  <a:srgbClr val="FF0000"/>
                </a:solidFill>
              </a:rPr>
              <a:t>Kč.</a:t>
            </a:r>
          </a:p>
          <a:p>
            <a:r>
              <a:rPr lang="cs-CZ" dirty="0"/>
              <a:t>Zadavatel zahajuje zjednodušené podlimitní řízení uveřejněním výzvy k podání nabídek na profilu zadavatele podle § 215, kterou vyzývá neomezený počet dodavatelů k podání nabídky. Zadavatel může výzvu po jejím uveřejnění odeslat některým dodavatelům, v takovém případě musí být výzva odeslána alespoň 5 dodavatelům. Výzva k podání nabídek musí obsahovat náležitosti stanovené v příloze č. 5 k tomuto zákonu. </a:t>
            </a:r>
          </a:p>
          <a:p>
            <a:r>
              <a:rPr lang="cs-CZ" dirty="0" smtClean="0"/>
              <a:t>(</a:t>
            </a:r>
            <a:r>
              <a:rPr lang="cs-CZ" dirty="0"/>
              <a:t>3) Zadávací dokumentace musí být uveřejněna na profilu zadavatele po celou lhůtu pro podání nabídek. </a:t>
            </a:r>
            <a:endParaRPr lang="cs-CZ" dirty="0" smtClean="0"/>
          </a:p>
          <a:p>
            <a:r>
              <a:rPr lang="cs-CZ" dirty="0" smtClean="0"/>
              <a:t>(</a:t>
            </a:r>
            <a:r>
              <a:rPr lang="cs-CZ" dirty="0"/>
              <a:t>4) Zadavatel může stanovit v zadávacích podmínkách jednotlivá pravidla pro zadávací řízení pro nadlimitní režim. Zadavatel může stanovit i jiná kritéria kvalifikace dodavatele, než jsou uvedena v části </a:t>
            </a:r>
            <a:r>
              <a:rPr lang="cs-CZ" dirty="0" smtClean="0"/>
              <a:t>čtvrté. Doklady </a:t>
            </a:r>
            <a:r>
              <a:rPr lang="cs-CZ" dirty="0"/>
              <a:t>o kvalifikaci předkládají dodavatelé v nabídkách v kopiích a mohou je nahradit čestným prohlášením nebo jednotným evropským osvědčením pro veřejné zakázky podle § 87. </a:t>
            </a:r>
          </a:p>
        </p:txBody>
      </p:sp>
    </p:spTree>
    <p:extLst>
      <p:ext uri="{BB962C8B-B14F-4D97-AF65-F5344CB8AC3E}">
        <p14:creationId xmlns:p14="http://schemas.microsoft.com/office/powerpoint/2010/main" val="202833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Lhůty v podlimitních řízeních § 54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(1) Lhůtu pro podání nabídek </a:t>
            </a:r>
            <a:r>
              <a:rPr lang="cs-CZ" dirty="0">
                <a:solidFill>
                  <a:srgbClr val="FF0000"/>
                </a:solidFill>
              </a:rPr>
              <a:t>ve zjednodušeném podlimitním řízení </a:t>
            </a:r>
            <a:r>
              <a:rPr lang="cs-CZ" dirty="0"/>
              <a:t>zadavatel stanoví v délce nejméně </a:t>
            </a:r>
            <a:r>
              <a:rPr lang="cs-CZ" dirty="0">
                <a:solidFill>
                  <a:srgbClr val="FF0000"/>
                </a:solidFill>
              </a:rPr>
              <a:t>11 pracovních dnů </a:t>
            </a:r>
            <a:r>
              <a:rPr lang="cs-CZ" dirty="0"/>
              <a:t>od zahájení zadávacího řízení.</a:t>
            </a:r>
          </a:p>
          <a:p>
            <a:r>
              <a:rPr lang="cs-CZ" dirty="0"/>
              <a:t>(2) Lhůtu pro podání nabídek v otevřeném řízení zadavatel stanoví v délce nejméně</a:t>
            </a:r>
          </a:p>
          <a:p>
            <a:r>
              <a:rPr lang="cs-CZ" dirty="0"/>
              <a:t>a)	15 pracovních dnů od zahájení zadávacího řízení v případě veřejných zakázek na dodávky nebo služby, nebo</a:t>
            </a:r>
          </a:p>
          <a:p>
            <a:r>
              <a:rPr lang="cs-CZ" dirty="0"/>
              <a:t>b)	20 pracovních dnů od zahájení zadávacího řízení v případě veřejných zakázek na stavební práce.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22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Nadlimitní režim – část čtvrtá nového ZVZ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§ 55: Pro </a:t>
            </a:r>
            <a:r>
              <a:rPr lang="cs-CZ" dirty="0"/>
              <a:t>zadání veřejné zakázky v nadlimitním režimu může zadavatel použít otevřené řízení nebo užší řízení a za splnění dále uvedených podmínek také jednací řízení s uveřejněním, jednací řízení bez uveřejnění, soutěžní dialog nebo řízení o inovačním partnerství.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296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Lhůty v otevřeném nadlimitním řízení § 57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(1) Zadavatel stanoví lhůtu pro podání nabídek v otevřeném řízení na </a:t>
            </a:r>
            <a:r>
              <a:rPr lang="cs-CZ" dirty="0">
                <a:solidFill>
                  <a:srgbClr val="FF0000"/>
                </a:solidFill>
              </a:rPr>
              <a:t>nejméně 22 pracovních dnů</a:t>
            </a:r>
            <a:r>
              <a:rPr lang="cs-CZ" dirty="0"/>
              <a:t> od zahájení zadávacího řízení. Lhůta pro podání nabídek musí být </a:t>
            </a:r>
            <a:r>
              <a:rPr lang="cs-CZ" dirty="0">
                <a:solidFill>
                  <a:srgbClr val="FF0000"/>
                </a:solidFill>
              </a:rPr>
              <a:t>prodloužena </a:t>
            </a:r>
          </a:p>
          <a:p>
            <a:r>
              <a:rPr lang="cs-CZ" dirty="0" smtClean="0"/>
              <a:t>a) </a:t>
            </a:r>
            <a:r>
              <a:rPr lang="cs-CZ" dirty="0" smtClean="0">
                <a:solidFill>
                  <a:srgbClr val="FF0000"/>
                </a:solidFill>
              </a:rPr>
              <a:t>o </a:t>
            </a:r>
            <a:r>
              <a:rPr lang="cs-CZ" dirty="0">
                <a:solidFill>
                  <a:srgbClr val="FF0000"/>
                </a:solidFill>
              </a:rPr>
              <a:t>5 pracovních dnů, jestliže zadavatel neumožní podávat nabídky prostřednictvím elektronického nástroje,</a:t>
            </a:r>
          </a:p>
          <a:p>
            <a:r>
              <a:rPr lang="en-US" dirty="0" smtClean="0"/>
              <a:t>b)</a:t>
            </a:r>
            <a:r>
              <a:rPr lang="cs-CZ" dirty="0" smtClean="0"/>
              <a:t> </a:t>
            </a:r>
            <a:r>
              <a:rPr lang="en-US" dirty="0" smtClean="0"/>
              <a:t>o </a:t>
            </a:r>
            <a:r>
              <a:rPr lang="en-US" dirty="0"/>
              <a:t>5 pracovních dnů, jestliže zadavatel postupuje podle § 96 odst. 2; to neplatí v případech podle odstavce 2 písm. b). </a:t>
            </a:r>
            <a:endParaRPr lang="cs-CZ" dirty="0"/>
          </a:p>
          <a:p>
            <a:r>
              <a:rPr lang="cs-CZ" dirty="0" smtClean="0"/>
              <a:t>(</a:t>
            </a:r>
            <a:r>
              <a:rPr lang="cs-CZ" dirty="0"/>
              <a:t>2) </a:t>
            </a:r>
            <a:r>
              <a:rPr lang="cs-CZ" dirty="0">
                <a:solidFill>
                  <a:srgbClr val="FF0000"/>
                </a:solidFill>
              </a:rPr>
              <a:t>Lhůta pro podání nabídek může být u veřejných zakázek na dodávky nebo veřejných zakázek na služby zkrácena tak, aby činila nejméně 11 pracovních dnů</a:t>
            </a:r>
            <a:r>
              <a:rPr lang="cs-CZ" dirty="0"/>
              <a:t>, jestliže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a) zadavatel </a:t>
            </a:r>
            <a:r>
              <a:rPr lang="cs-CZ" dirty="0">
                <a:solidFill>
                  <a:srgbClr val="FF0000"/>
                </a:solidFill>
              </a:rPr>
              <a:t>uveřejnil předběžné oznámení, které bylo odesláno k uveřejnění nejméně 27 pracovních dnů a nejvýše 12 měsíců přede dnem, kdy bylo odesláno oznámení o zahájení zadávacího řízení, nebo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b) naléhavé </a:t>
            </a:r>
            <a:r>
              <a:rPr lang="cs-CZ" dirty="0">
                <a:solidFill>
                  <a:srgbClr val="FF0000"/>
                </a:solidFill>
              </a:rPr>
              <a:t>okolnosti, které zadavatel nemohl předvídat, ani je nezpůsobil, znemožňují použití lhůty podle odstavce 1; naléhavost situace zadavatel odůvodní v zadávacích podmínkách.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923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užití jednacího řízení bez uveřejnění § 63 až 67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(1) Zadavatel může použít jednací řízení bez uveřejnění, pokud v předchozím otevřeném řízení, užším řízení nebo zjednodušeném podlimitním řízení </a:t>
            </a:r>
          </a:p>
          <a:p>
            <a:r>
              <a:rPr lang="cs-CZ" dirty="0"/>
              <a:t>a)	nebyly podány žádné nabídky nebo žádosti o účast,</a:t>
            </a:r>
          </a:p>
          <a:p>
            <a:r>
              <a:rPr lang="cs-CZ" dirty="0"/>
              <a:t>b)	podané nabídky nesplňovaly požadavky zadavatele na předmět veřejné zakázky, nebo </a:t>
            </a:r>
          </a:p>
          <a:p>
            <a:r>
              <a:rPr lang="cs-CZ" dirty="0"/>
              <a:t>c)	účastníci zadávacího řízení nesplnili podmínky účasti v žádosti o účast a</a:t>
            </a:r>
          </a:p>
          <a:p>
            <a:r>
              <a:rPr lang="cs-CZ" dirty="0"/>
              <a:t>zadavatel podstatně nezměnil zadávací podmínky. Zadavatel je povinen důvod pro použití jednacího řízení bez uveřejnění oznámit Evropské komisi na její žádost.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556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užití jednacího řízení bez uveřejnění § 63 až 67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(</a:t>
            </a:r>
            <a:r>
              <a:rPr lang="cs-CZ" dirty="0"/>
              <a:t>2) Zadavatel může také použít jednací řízení bez uveřejnění, pokud veřejná zakázka může být splněna pouze určitým dodavatelem, neboť</a:t>
            </a:r>
          </a:p>
          <a:p>
            <a:r>
              <a:rPr lang="cs-CZ" dirty="0"/>
              <a:t>a)	předmětem plnění veřejné zakázky je jedinečné umělecké dílo nebo výkon,</a:t>
            </a:r>
          </a:p>
          <a:p>
            <a:r>
              <a:rPr lang="cs-CZ" dirty="0"/>
              <a:t>b)	z technických důvodů neexistuje hospodářská soutěž, nebo</a:t>
            </a:r>
          </a:p>
          <a:p>
            <a:r>
              <a:rPr lang="cs-CZ" dirty="0"/>
              <a:t>c)	je to nezbytné z důvodu ochrany výhradních práv včetně práv duševního vlastnictví.</a:t>
            </a:r>
          </a:p>
          <a:p>
            <a:r>
              <a:rPr lang="cs-CZ" dirty="0" smtClean="0"/>
              <a:t>(</a:t>
            </a:r>
            <a:r>
              <a:rPr lang="cs-CZ" dirty="0"/>
              <a:t>3) Podmínky podle odstavce 2 písm. b) a c) jsou splněny pouze v takovém případě, že nelze využít jiného postupu a že zadavatel nestanovil zadávací podmínky veřejné zakázky s cílem vyloučit hospodářskou soutěž.</a:t>
            </a:r>
          </a:p>
          <a:p>
            <a:r>
              <a:rPr lang="cs-CZ" dirty="0" smtClean="0"/>
              <a:t>(</a:t>
            </a:r>
            <a:r>
              <a:rPr lang="cs-CZ" dirty="0"/>
              <a:t>4) Zadavatel může použít jednací řízení bez uveřejnění také, pokud je to nezbytné v důsledku krajně naléhavé okolnosti, kterou zadavatel nemohl předvídat a ani ji nezpůsobil, a nelze dodržet lhůty pro otevřené řízení, užší řízení nebo jednací řízení s uveřejněním.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841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nový zákon?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Nový zákon o zadávacích řízeních nebo představuje transpozici evropských směrnic: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Evropského </a:t>
            </a:r>
            <a:r>
              <a:rPr lang="cs-CZ" dirty="0"/>
              <a:t>parlamentu a Rady </a:t>
            </a:r>
            <a:r>
              <a:rPr lang="cs-CZ" dirty="0" smtClean="0"/>
              <a:t>2014/24/EU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Evropského parlamentu a Rady </a:t>
            </a:r>
            <a:r>
              <a:rPr lang="cs-CZ" dirty="0" smtClean="0"/>
              <a:t>2014/18/EU</a:t>
            </a:r>
            <a:r>
              <a:rPr lang="cs-CZ" dirty="0"/>
              <a:t>, 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Evropského parlamentu a Rady </a:t>
            </a:r>
            <a:r>
              <a:rPr lang="cs-CZ" dirty="0" smtClean="0"/>
              <a:t>2014/25/EU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 období zdůrazňování transparentnosti přichází období zdůrazňování flexibility a důrazu na elektronizaci a zrychlení zadávacích řízení.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65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Kvalifikace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 některých ohledech se zjednodušuje, příliš se však nemění.</a:t>
            </a:r>
          </a:p>
          <a:p>
            <a:r>
              <a:rPr lang="cs-CZ" dirty="0" smtClean="0"/>
              <a:t>Nový zákon reflektuje některé doposud sporné věci – okamžik uznávání referencí, ztráta a opětovné nabytí kvalifikačních schopností dodavatelem apod. </a:t>
            </a:r>
          </a:p>
          <a:p>
            <a:r>
              <a:rPr lang="cs-CZ" dirty="0" smtClean="0"/>
              <a:t>Vrací se ekonomická kvalifikace.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335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Kvalifikace v nadlimitním režimu § 73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(1) V nadlimitním režimu musí zadavatel požadovat prokázání základní způsobilosti podle § 74.</a:t>
            </a:r>
          </a:p>
          <a:p>
            <a:r>
              <a:rPr lang="cs-CZ" dirty="0" smtClean="0"/>
              <a:t>(</a:t>
            </a:r>
            <a:r>
              <a:rPr lang="cs-CZ" dirty="0"/>
              <a:t>2) V nadlimitním režimu zadavatel</a:t>
            </a:r>
          </a:p>
          <a:p>
            <a:r>
              <a:rPr lang="cs-CZ" dirty="0"/>
              <a:t>a)	musí s výjimkou jednacího řízení bez uveřejnění požadovat prokázání profesní způsobilosti podle § 77 odst. </a:t>
            </a:r>
            <a:r>
              <a:rPr lang="en-US" dirty="0"/>
              <a:t>1 a </a:t>
            </a:r>
            <a:endParaRPr lang="cs-CZ" dirty="0"/>
          </a:p>
          <a:p>
            <a:r>
              <a:rPr lang="en-US" dirty="0"/>
              <a:t>b)	může požadovat prokázání profesní způsobilosti podle § 77 odst. 2.</a:t>
            </a:r>
            <a:endParaRPr lang="cs-CZ" dirty="0"/>
          </a:p>
          <a:p>
            <a:r>
              <a:rPr lang="cs-CZ" dirty="0" smtClean="0"/>
              <a:t>(</a:t>
            </a:r>
            <a:r>
              <a:rPr lang="cs-CZ" dirty="0"/>
              <a:t>3) V nadlimitním režimu může zadavatel požadovat prokázání</a:t>
            </a:r>
          </a:p>
          <a:p>
            <a:r>
              <a:rPr lang="en-US" dirty="0"/>
              <a:t>a)	ekonomické kvalifikace podle § 78 nebo</a:t>
            </a:r>
            <a:endParaRPr lang="cs-CZ" dirty="0"/>
          </a:p>
          <a:p>
            <a:r>
              <a:rPr lang="en-US" dirty="0"/>
              <a:t>b)	technické kvalifikace podle § 79.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895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Kvalifikace v nadlimitním režimu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(</a:t>
            </a:r>
            <a:r>
              <a:rPr lang="cs-CZ" dirty="0"/>
              <a:t>4) V nadlimitním režimu není zadavatel oprávněn požadovat prokázání jiné kvalifikace, než která je uvedena v odstavci 1 až 3; tím není dotčen § 48 odst. 5 a 6. </a:t>
            </a:r>
          </a:p>
          <a:p>
            <a:r>
              <a:rPr lang="cs-CZ" dirty="0" smtClean="0"/>
              <a:t>(</a:t>
            </a:r>
            <a:r>
              <a:rPr lang="cs-CZ" dirty="0"/>
              <a:t>5)  Zadavatel je povinen v zadávacích podmínkách stanovit, které údaje, doklady, vzorky nebo modely k prokázání splnění požadovaných kritérií kvalifikace požaduje.</a:t>
            </a:r>
          </a:p>
          <a:p>
            <a:r>
              <a:rPr lang="cs-CZ" dirty="0" smtClean="0"/>
              <a:t>(</a:t>
            </a:r>
            <a:r>
              <a:rPr lang="cs-CZ" dirty="0"/>
              <a:t>6) Pokud zadavatel požaduje prokázání ekonomické nebo technické kvalifikace, musí v zadávacích podmínkách stanovit,</a:t>
            </a:r>
          </a:p>
          <a:p>
            <a:r>
              <a:rPr lang="cs-CZ" dirty="0"/>
              <a:t>a)	která kritéria ekonomické nebo technické kvalifikace požaduje a </a:t>
            </a:r>
          </a:p>
          <a:p>
            <a:r>
              <a:rPr lang="cs-CZ" dirty="0"/>
              <a:t>b)	minimální úroveň pro jejich splnění,</a:t>
            </a:r>
          </a:p>
          <a:p>
            <a:r>
              <a:rPr lang="cs-CZ" dirty="0"/>
              <a:t>a to přiměřeně vzhledem ke složitosti a rozsahu předmětu veřejné zakázky.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228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Ekonomická kvalifikace § 78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(1) Zadavatel může požadovat, aby minimální roční obrat dodavatele dosahoval zadavatelem určené minimální úrovně, a to nejdéle za 3 bezprostředně předcházející účetní období; jestliže dodavatel vznikl později, postačí, předloží-li údaje o svém obratu v požadované výši za všechna účetní období od svého vzniku.</a:t>
            </a:r>
          </a:p>
          <a:p>
            <a:r>
              <a:rPr lang="cs-CZ" dirty="0" smtClean="0"/>
              <a:t>(</a:t>
            </a:r>
            <a:r>
              <a:rPr lang="cs-CZ" dirty="0"/>
              <a:t>2) Podmínka minimální výše ročního obratu nesmí přesahovat dvojnásobek předpokládané hodnoty veřejné </a:t>
            </a:r>
            <a:r>
              <a:rPr lang="cs-CZ" dirty="0" smtClean="0"/>
              <a:t>zakázky…</a:t>
            </a:r>
          </a:p>
          <a:p>
            <a:r>
              <a:rPr lang="cs-CZ" dirty="0" smtClean="0"/>
              <a:t>(</a:t>
            </a:r>
            <a:r>
              <a:rPr lang="cs-CZ" dirty="0"/>
              <a:t>5) Dodavatel prokáže obrat výkazem zisku a ztrát dodavatele.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67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Objasnění a doplnění nabídek § 46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Ustanovení vychází z dosavadních zkušeností.</a:t>
            </a:r>
          </a:p>
          <a:p>
            <a:r>
              <a:rPr lang="cs-CZ" dirty="0" smtClean="0"/>
              <a:t>Zadavatel může požadovat vyjasnění, ale i doplnění zcela nových chybějících dokladů</a:t>
            </a:r>
          </a:p>
          <a:p>
            <a:r>
              <a:rPr lang="cs-CZ" dirty="0" smtClean="0"/>
              <a:t>Zadavatel může požadovat kdykoliv a to i opakovaně v průběhu zadávacího řízení</a:t>
            </a:r>
          </a:p>
          <a:p>
            <a:r>
              <a:rPr lang="cs-CZ" dirty="0" smtClean="0"/>
              <a:t>Lhůtu pro objasnění/doplnění může prominout a prodloužit</a:t>
            </a:r>
          </a:p>
          <a:p>
            <a:r>
              <a:rPr lang="cs-CZ" dirty="0" smtClean="0"/>
              <a:t>Nesmí být měněna nabídka, nicméně lze doplnit cokoliv,  pokud to nezasáhne do hodnocení nabídek</a:t>
            </a:r>
          </a:p>
          <a:p>
            <a:r>
              <a:rPr lang="cs-CZ" dirty="0" smtClean="0"/>
              <a:t>Lze upravovat položky v „cenovém rozpadu“ pokud to nebude mít vliv na celkovou nabídkovou cenu (reflexe </a:t>
            </a:r>
            <a:r>
              <a:rPr lang="cs-CZ" i="1" dirty="0" smtClean="0"/>
              <a:t>lidového výkladu </a:t>
            </a:r>
            <a:r>
              <a:rPr lang="cs-CZ" dirty="0" smtClean="0"/>
              <a:t>62 Af 50/2010)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993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 46 - 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§ 46: Objasnění </a:t>
            </a:r>
            <a:r>
              <a:rPr lang="cs-CZ" dirty="0"/>
              <a:t>nebo doplnění údajů, dokladů, vzorků nebo </a:t>
            </a:r>
            <a:r>
              <a:rPr lang="cs-CZ" dirty="0" smtClean="0"/>
              <a:t>modelů</a:t>
            </a:r>
            <a:endParaRPr lang="cs-CZ" dirty="0"/>
          </a:p>
          <a:p>
            <a:r>
              <a:rPr lang="cs-CZ" dirty="0" smtClean="0"/>
              <a:t>(</a:t>
            </a:r>
            <a:r>
              <a:rPr lang="cs-CZ" dirty="0"/>
              <a:t>1) Zadavatel může pro účely zajištění řádného průběhu zadávacího řízení požadovat, aby účastník zadávacího řízení v přiměřené lhůtě objasnil předložené údaje, doklady, vzorky nebo modely nebo doplnil další nebo chybějící údaje, doklady, vzorky nebo modely. Zadavatel může tuto žádost učinit opakovaně a může rovněž stanovenou lhůtu prodloužit nebo prominout její zmeškání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(</a:t>
            </a:r>
            <a:r>
              <a:rPr lang="cs-CZ" dirty="0"/>
              <a:t>2) Po uplynutí lhůty pro podání nabídek nemůže být nabídka měněna, nestanoví-li tento zákon jinak; nabídka však může být doplněna na základě žádosti podle odstavce 1 o údaje, doklady, vzorky nebo modely, které nebudou hodnoceny podle kritérií hodnocení. V takovém případě se doplnění údajů týkajících se prokázání splnění podmínek účasti za změnu nabídky nepovažují, přičemž skutečnosti rozhodné pro posouzení splnění podmínek účasti mohou nastat i po uplynutí lhůty pro podání nabídek.</a:t>
            </a:r>
          </a:p>
          <a:p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/>
              <a:t>3) Za objasnění se považuje i oprava položkového rozpočtu, pokud není dotčena celková nabídková cena nebo jiné kritérium hodnocení nabídek.</a:t>
            </a:r>
          </a:p>
        </p:txBody>
      </p:sp>
    </p:spTree>
    <p:extLst>
      <p:ext uri="{BB962C8B-B14F-4D97-AF65-F5344CB8AC3E}">
        <p14:creationId xmlns:p14="http://schemas.microsoft.com/office/powerpoint/2010/main" val="104885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Otevírání obálek s nabídkami § 110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1) Otevírání nabídek podaných v listinné podobě se provede formou otevírání obálek s nabídkami, kterého se mají právo účastnit účastníci zadávacího řízení a další osoby, o nichž tak stanoví zadavatel. Zadavatel zahájí otevírání obálek bez zbytečného odkladu po uplynutí lhůty pro podání nabídek. Pokud však má být v zadávacím řízení provedena elektronická aukce, koná se otevírání obálek bez přítomnosti účastníků zadávacího řízení.</a:t>
            </a:r>
          </a:p>
          <a:p>
            <a:r>
              <a:rPr lang="cs-CZ" dirty="0"/>
              <a:t>(2) Zadavatel při otevírání obálek kontroluje, zda nabídky byly doručeny ve stanovené lhůtě a v souladu s § 107 odst. 1.</a:t>
            </a:r>
          </a:p>
          <a:p>
            <a:r>
              <a:rPr lang="cs-CZ" dirty="0"/>
              <a:t>(3) Zadavatel přítomným osobám sdělí identifikační údaje účastníků zadávacího řízení a údaje z nabídek odpovídající číselně vyjádřitelným kritériím hodnocení. To neplatí ve vztahu k údajům o nabídkové ceně nebo nákladech, pokud si zadavatel v zadávacích podmínkách vyhradil, že tyto údaje musí být uvedeny v samostatné obálce, která bude zadavatelem otevřena po vyhodnocení kritérií kvality; v takovém případě se na otevírání obálek s nabídkovou cenou nebo údaji o nákladech použijí pravidla pro otevírání obálek obdobně.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Tj. odpadá kontrola podpisu smluv a jazyka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89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Mimořádně nízká nabídková cena § 113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(</a:t>
            </a:r>
            <a:r>
              <a:rPr lang="cs-CZ" dirty="0"/>
              <a:t>1) Mimořádně nízkou nabídkovou cenou se pro účely tohoto zákona rozumí nabídková cena nebo náklady uvedené účastníkem zadávacího řízení, které se jeví jako mimořádně nízké ve vztahu k předmětu veřejné zakázky. Posouzení mimořádně nízké nabídkové ceny zadavatel provede před odesláním oznámení o výběru dodavatele.</a:t>
            </a:r>
          </a:p>
          <a:p>
            <a:r>
              <a:rPr lang="cs-CZ" dirty="0" smtClean="0"/>
              <a:t>(</a:t>
            </a:r>
            <a:r>
              <a:rPr lang="cs-CZ" dirty="0"/>
              <a:t>2) Zadavatel může v zadávacích podmínkách stanovit</a:t>
            </a:r>
          </a:p>
          <a:p>
            <a:r>
              <a:rPr lang="cs-CZ" dirty="0" smtClean="0"/>
              <a:t>a) cenu </a:t>
            </a:r>
            <a:r>
              <a:rPr lang="cs-CZ" dirty="0"/>
              <a:t>nebo náklady, které bude považovat za mimořádně nízkou nabídkovou cenu, nebo</a:t>
            </a:r>
          </a:p>
          <a:p>
            <a:r>
              <a:rPr lang="cs-CZ" dirty="0" smtClean="0"/>
              <a:t>b) způsob </a:t>
            </a:r>
            <a:r>
              <a:rPr lang="cs-CZ" dirty="0"/>
              <a:t>určení mimořádně nízké nabídkové ceny;</a:t>
            </a:r>
          </a:p>
          <a:p>
            <a:r>
              <a:rPr lang="cs-CZ" dirty="0"/>
              <a:t>v takovém případě není vyloučeno, aby zadavatel posoudil nabídkovou cenu nebo náklady jako mimořádně nízkou nabídkovou cenu i v jiných případech než jsou uvedeny pod písmeny a) nebo b</a:t>
            </a:r>
            <a:r>
              <a:rPr lang="cs-CZ" dirty="0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6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Mimořádně nízká nabídková cena § 113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(</a:t>
            </a:r>
            <a:r>
              <a:rPr lang="cs-CZ" dirty="0"/>
              <a:t>3) Zadavatel požádá účastníka zadávacího řízení o písemné zdůvodnění způsobu stanovení mimořádně nízké nabídkové ceny. Žádost o zdůvodnění mimořádně nízké nabídkové ceny se považuje za žádost podle § 46 odst. 1, lze ji doplňovat a vznést opakovaně. V žádosti o zdůvodnění mimořádně nízké nabídkové ceny musí zadavatel požadovat, aby účastník zadávacího řízení potvrdil, že </a:t>
            </a:r>
          </a:p>
          <a:p>
            <a:r>
              <a:rPr lang="cs-CZ" dirty="0" smtClean="0"/>
              <a:t>a) při </a:t>
            </a:r>
            <a:r>
              <a:rPr lang="cs-CZ" dirty="0"/>
              <a:t>plnění veřejné zakázky zajistí dodržování povinností vyplývajících z právních předpisů vztahujících se k předmětu veřejné zakázky, včetně pracovněprávních předpisů a kolektivních smluv vztahujících se na zaměstnance, kteří se budou podílet na plnění veřejné zakázky a</a:t>
            </a:r>
          </a:p>
          <a:p>
            <a:r>
              <a:rPr lang="cs-CZ" dirty="0" smtClean="0"/>
              <a:t>b) neobdržel </a:t>
            </a:r>
            <a:r>
              <a:rPr lang="cs-CZ" dirty="0"/>
              <a:t>neoprávněnou veřejnou podporu.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48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Mimořádně nízká nabídková cena § 113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(</a:t>
            </a:r>
            <a:r>
              <a:rPr lang="cs-CZ" dirty="0"/>
              <a:t>4) Účastník zadávacího řízení musí v objasnění mimořádně nízké nabídkové ceny potvrdit skutečnosti podle odstavce 3. Mimořádně nízkou nabídkovou cenu může účastník zadávacího řízení dále odůvodnit zejména prostřednictvím</a:t>
            </a:r>
          </a:p>
          <a:p>
            <a:r>
              <a:rPr lang="cs-CZ" dirty="0" smtClean="0"/>
              <a:t>a) ekonomických </a:t>
            </a:r>
            <a:r>
              <a:rPr lang="cs-CZ" dirty="0"/>
              <a:t>aspektů výrobního procesu, poskytovaných služeb nebo konstrukčních metod,</a:t>
            </a:r>
          </a:p>
          <a:p>
            <a:r>
              <a:rPr lang="cs-CZ" dirty="0" smtClean="0"/>
              <a:t>b) použitých </a:t>
            </a:r>
            <a:r>
              <a:rPr lang="cs-CZ" dirty="0"/>
              <a:t>technických řešení nebo výjimečně příznivých podmínek, které má účastník zadávacího řízení k dispozici pro plnění veřejné zakázky, nebo</a:t>
            </a:r>
          </a:p>
          <a:p>
            <a:r>
              <a:rPr lang="en-US" dirty="0" smtClean="0"/>
              <a:t>c)</a:t>
            </a:r>
            <a:r>
              <a:rPr lang="cs-CZ" dirty="0" smtClean="0"/>
              <a:t> </a:t>
            </a:r>
            <a:r>
              <a:rPr lang="en-US" dirty="0" smtClean="0"/>
              <a:t>originality </a:t>
            </a:r>
            <a:r>
              <a:rPr lang="en-US" dirty="0"/>
              <a:t>stavebních prací, dodávek nebo služeb.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730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Nový ZVZ v čase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Implementační lhůta uplynula dne 18. dubna 2016.</a:t>
            </a:r>
          </a:p>
          <a:p>
            <a:r>
              <a:rPr lang="cs-CZ" dirty="0" smtClean="0"/>
              <a:t>Nový zákon má číslo 134/2016 Sb. Zákon o zadávání veřejných zakázek, v platném znění.</a:t>
            </a:r>
          </a:p>
          <a:p>
            <a:r>
              <a:rPr lang="cs-CZ" dirty="0" smtClean="0"/>
              <a:t>Účinnosti nabude od 1. října 2016 Sb.</a:t>
            </a:r>
          </a:p>
          <a:p>
            <a:r>
              <a:rPr lang="cs-CZ" b="1" dirty="0" smtClean="0"/>
              <a:t>Přináší poměrně dost zásadních změn, většina z nich zvyšuje komfort zadavatelů.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2337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Mimořádně nízká nabídková cena § 113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(</a:t>
            </a:r>
            <a:r>
              <a:rPr lang="cs-CZ" dirty="0"/>
              <a:t>5) Zadavatel posoudí objasnění mimořádně nízké nabídkové ceny. Zadavatel účastníka zadávacího řízení vyloučí, pokud z objasnění mimořádně nízké nabídkové ceny vyplývá, že </a:t>
            </a:r>
          </a:p>
          <a:p>
            <a:r>
              <a:rPr lang="cs-CZ" dirty="0" smtClean="0"/>
              <a:t>a) nabídková </a:t>
            </a:r>
            <a:r>
              <a:rPr lang="cs-CZ" dirty="0"/>
              <a:t>cena je mimořádně nízká nabídková cena z důvodu porušování povinností uvedených v odstavci 3 písm. a), </a:t>
            </a:r>
          </a:p>
          <a:p>
            <a:r>
              <a:rPr lang="cs-CZ" dirty="0" smtClean="0"/>
              <a:t>b) nabídková </a:t>
            </a:r>
            <a:r>
              <a:rPr lang="cs-CZ" dirty="0"/>
              <a:t>cena je mimořádně nízká z důvodu veřejné podpory a účastník zadávacího řízení není schopen na výzvu zadavatele prokázat, že veřejná podpora byla poskytnuta v souladu s předpisy Evropské </a:t>
            </a:r>
            <a:r>
              <a:rPr lang="cs-CZ" dirty="0" smtClean="0"/>
              <a:t>unie; </a:t>
            </a:r>
            <a:r>
              <a:rPr lang="cs-CZ" dirty="0"/>
              <a:t>jestliže je účastník zadávacího řízení vyloučen z tohoto důvodu, informuje zadavatel o této skutečnosti Evropskou komisi, nebo</a:t>
            </a:r>
          </a:p>
          <a:p>
            <a:r>
              <a:rPr lang="cs-CZ" dirty="0" smtClean="0"/>
              <a:t>c) neobsahuje </a:t>
            </a:r>
            <a:r>
              <a:rPr lang="cs-CZ" dirty="0"/>
              <a:t>potvrzení skutečností podle odstavce 3.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70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nabídek § 114 až § 118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Ústup od preference ceny na úkor kvality (vyslyšeno volání z praxe – nicméně i za stávajícího ZVZ bylo možné).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Výslovně dovoleno hodnocení určitých, doposud sporných kategorií hodnocení (např. zkušenosti expertních teamů, estetické vlastnosti, uživatelské přívětivost, podmínky a hůta dodání apod. – bylo nicméně možné i za současného ZVZ).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Lze stanovit pevnou cenu a hodnotit jen kvalitu (tzv. „upside down hodnocení“)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Hodnocením nesmí podléhat smluvní podmínky.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77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Ekonomická výhodnost nabídek § 114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(1) Zadavatel </a:t>
            </a:r>
            <a:r>
              <a:rPr lang="cs-CZ" dirty="0"/>
              <a:t>v zadávacích podmínkách stanoví, že </a:t>
            </a:r>
            <a:r>
              <a:rPr lang="cs-CZ" dirty="0">
                <a:solidFill>
                  <a:srgbClr val="FF0000"/>
                </a:solidFill>
              </a:rPr>
              <a:t>nabídky budou hodnoceny podle jejich ekonomické výhodnosti.</a:t>
            </a:r>
          </a:p>
          <a:p>
            <a:r>
              <a:rPr lang="cs-CZ" dirty="0" smtClean="0"/>
              <a:t>(</a:t>
            </a:r>
            <a:r>
              <a:rPr lang="cs-CZ" dirty="0"/>
              <a:t>2) Ekonomická výhodnost nabídek se hodnotí </a:t>
            </a:r>
            <a:r>
              <a:rPr lang="cs-CZ" dirty="0">
                <a:solidFill>
                  <a:srgbClr val="FF0000"/>
                </a:solidFill>
              </a:rPr>
              <a:t>na základě nejvýhodnějšího poměru nabídkové ceny a kvality</a:t>
            </a:r>
            <a:r>
              <a:rPr lang="cs-CZ" dirty="0"/>
              <a:t> včetně poměru nákladů životního cyklu a kvality. Zadavatel může ekonomickou výhodnost nabídek hodnotit také podle nejnižší nabídkové ceny nebo nejnižších nákladů životního cyklu.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776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 kvality § 116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(1) Pro hodnocení ekonomické výhodnosti nabídky podle kvality je zadavatel povinen stanovit kritéria, která vyjadřují kvalitativní, environmentální nebo sociální hlediska spojená s předmětem veřejné zakázky.</a:t>
            </a:r>
          </a:p>
          <a:p>
            <a:r>
              <a:rPr lang="cs-CZ" dirty="0" smtClean="0"/>
              <a:t>(</a:t>
            </a:r>
            <a:r>
              <a:rPr lang="cs-CZ" dirty="0"/>
              <a:t>2) Kritériem kvality mohou být </a:t>
            </a:r>
            <a:r>
              <a:rPr lang="cs-CZ" dirty="0">
                <a:solidFill>
                  <a:srgbClr val="FF0000"/>
                </a:solidFill>
              </a:rPr>
              <a:t>zejména </a:t>
            </a:r>
          </a:p>
          <a:p>
            <a:r>
              <a:rPr lang="cs-CZ" dirty="0"/>
              <a:t>a)	technická úroveň, </a:t>
            </a:r>
          </a:p>
          <a:p>
            <a:r>
              <a:rPr lang="cs-CZ" dirty="0"/>
              <a:t>b)	estetické nebo funkční vlastnosti, </a:t>
            </a:r>
          </a:p>
          <a:p>
            <a:r>
              <a:rPr lang="cs-CZ" dirty="0"/>
              <a:t>c)	uživatelská přístupnost, </a:t>
            </a:r>
          </a:p>
          <a:p>
            <a:r>
              <a:rPr lang="cs-CZ" dirty="0"/>
              <a:t>d)	sociální, environmentální nebo inovační aspekty,</a:t>
            </a:r>
          </a:p>
          <a:p>
            <a:r>
              <a:rPr lang="cs-CZ" dirty="0"/>
              <a:t>e)	organizace, kvalifikace nebo zkušenost osob, které se mají přímo podílet na plnění veřejné zakázky v případě, že na úroveň plnění má významný dopad kvalita těchto osob, </a:t>
            </a:r>
          </a:p>
          <a:p>
            <a:r>
              <a:rPr lang="cs-CZ" dirty="0"/>
              <a:t>f)	úroveň servisních služeb včetně technické pomoci, nebo</a:t>
            </a:r>
          </a:p>
          <a:p>
            <a:r>
              <a:rPr lang="cs-CZ" dirty="0"/>
              <a:t>g)	podmínky a lhůta dodání nebo dokončení plnění.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501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 117 </a:t>
            </a:r>
            <a:r>
              <a:rPr lang="cs-CZ" dirty="0" err="1" smtClean="0"/>
              <a:t>Life</a:t>
            </a:r>
            <a:r>
              <a:rPr lang="cs-CZ" dirty="0" smtClean="0"/>
              <a:t> </a:t>
            </a:r>
            <a:r>
              <a:rPr lang="cs-CZ" dirty="0" err="1" smtClean="0"/>
              <a:t>cycle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Náklady životního cyklu musí zahrnovat nabídkovou cenu a mohou </a:t>
            </a:r>
            <a:r>
              <a:rPr lang="cs-CZ" dirty="0" smtClean="0"/>
              <a:t>zahrnovat</a:t>
            </a:r>
            <a:endParaRPr lang="cs-CZ" dirty="0"/>
          </a:p>
          <a:p>
            <a:r>
              <a:rPr lang="cs-CZ" dirty="0"/>
              <a:t>a) náklady zadavatele nebo jiných uživatelů v průběhu životního cyklu předmětu veřejné zakázky, kterými mohou být zejména</a:t>
            </a:r>
          </a:p>
          <a:p>
            <a:r>
              <a:rPr lang="cs-CZ" dirty="0"/>
              <a:t>1. ostatní pořizovací náklady,</a:t>
            </a:r>
          </a:p>
          <a:p>
            <a:r>
              <a:rPr lang="cs-CZ" dirty="0"/>
              <a:t>2. náklady související s užíváním předmětu veřejné zakázky,</a:t>
            </a:r>
          </a:p>
          <a:p>
            <a:r>
              <a:rPr lang="cs-CZ" dirty="0"/>
              <a:t>3. náklady na údržbu, nebo</a:t>
            </a:r>
          </a:p>
          <a:p>
            <a:r>
              <a:rPr lang="cs-CZ" dirty="0"/>
              <a:t>4. náklady spojené s koncem životnosti, </a:t>
            </a:r>
            <a:r>
              <a:rPr lang="cs-CZ" dirty="0" smtClean="0"/>
              <a:t>nebo</a:t>
            </a:r>
            <a:endParaRPr lang="cs-CZ" dirty="0"/>
          </a:p>
          <a:p>
            <a:r>
              <a:rPr lang="cs-CZ" dirty="0"/>
              <a:t>b) náklady způsobené dopady na životní prostředí, které jsou spojeny s předmětem plnění veřejné zakázky kdykoli v průběhu jeho životního cyklu, a to v případě, že lze vyčíslit jejich peněžní hodnotu; mohou jimi být zejména náklady na emise skleníkových plynů nebo jiných znečišťujících látek nebo jiné náklady na zmírnění změny klimatu.</a:t>
            </a:r>
          </a:p>
        </p:txBody>
      </p:sp>
    </p:spTree>
    <p:extLst>
      <p:ext uri="{BB962C8B-B14F-4D97-AF65-F5344CB8AC3E}">
        <p14:creationId xmlns:p14="http://schemas.microsoft.com/office/powerpoint/2010/main" val="107979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Zrušení zadávacího řízení § 127 a § 128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(1) Zadavatel zruší zadávací řízení, pokud v zadávacím řízení není žádný účastník zadávacího řízení.</a:t>
            </a:r>
          </a:p>
          <a:p>
            <a:r>
              <a:rPr lang="cs-CZ" dirty="0"/>
              <a:t>(2) Zadavatel </a:t>
            </a:r>
            <a:r>
              <a:rPr lang="cs-CZ" b="1" dirty="0"/>
              <a:t>může zrušit </a:t>
            </a:r>
            <a:r>
              <a:rPr lang="cs-CZ" dirty="0"/>
              <a:t>zadávací řízení, pokud</a:t>
            </a:r>
          </a:p>
          <a:p>
            <a:r>
              <a:rPr lang="cs-CZ" dirty="0" smtClean="0"/>
              <a:t>a) počet </a:t>
            </a:r>
            <a:r>
              <a:rPr lang="cs-CZ" dirty="0"/>
              <a:t>účastníků zadávacího řízení, kteří mohou být vyzváni k podání nabídky v užším řízení, předběžné nabídky v jednacím řízení s uveřejněním nebo řešení v soutěžním dialogu, je nižší než minimální počet stanovený v zadávacích podmínkách, nebo nabídku, předběžnou nabídku nebo řešení podá menší počet účastníků zadávacího řízení než stanovený minimální počet,</a:t>
            </a:r>
          </a:p>
          <a:p>
            <a:r>
              <a:rPr lang="cs-CZ" dirty="0" smtClean="0"/>
              <a:t>b) zanikne </a:t>
            </a:r>
            <a:r>
              <a:rPr lang="cs-CZ" dirty="0"/>
              <a:t>účast v zadávacím řízení vybranému dodavateli po jeho vyloučení,</a:t>
            </a:r>
          </a:p>
          <a:p>
            <a:r>
              <a:rPr lang="cs-CZ" dirty="0" smtClean="0"/>
              <a:t>c) </a:t>
            </a:r>
            <a:r>
              <a:rPr lang="cs-CZ" dirty="0" smtClean="0">
                <a:solidFill>
                  <a:srgbClr val="FF0000"/>
                </a:solidFill>
              </a:rPr>
              <a:t>odpadly </a:t>
            </a:r>
            <a:r>
              <a:rPr lang="cs-CZ" dirty="0">
                <a:solidFill>
                  <a:srgbClr val="FF0000"/>
                </a:solidFill>
              </a:rPr>
              <a:t>důvody pro pokračování v zadávacím řízení v důsledku podstatné změny okolností, která nastala po zahájení zadávacího řízení a kterou zadavatel jednající s řádnou péčí nemohl předvídat a ani ji nezpůsobil</a:t>
            </a:r>
            <a:r>
              <a:rPr lang="cs-CZ" dirty="0" smtClean="0">
                <a:solidFill>
                  <a:srgbClr val="FF0000"/>
                </a:solidFill>
              </a:rPr>
              <a:t>,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6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Zrušení zadávacího řízení § 127 a § 128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d) v </a:t>
            </a:r>
            <a:r>
              <a:rPr lang="cs-CZ" dirty="0"/>
              <a:t>průběhu zadávacího řízení se vyskytly </a:t>
            </a:r>
            <a:r>
              <a:rPr lang="cs-CZ" dirty="0">
                <a:solidFill>
                  <a:srgbClr val="FF0000"/>
                </a:solidFill>
              </a:rPr>
              <a:t>důvody hodné zvláštního zřetele, včetně důvodů ekonomických</a:t>
            </a:r>
            <a:r>
              <a:rPr lang="cs-CZ" dirty="0"/>
              <a:t>, pro které nelze po zadavateli požadovat, aby v zadávacím řízení pokračoval, bez ohledu na to, zda tyto důvody zadavatel způsobil či nikoliv, </a:t>
            </a:r>
          </a:p>
          <a:p>
            <a:r>
              <a:rPr lang="cs-CZ" dirty="0" smtClean="0"/>
              <a:t>e) </a:t>
            </a:r>
            <a:r>
              <a:rPr lang="cs-CZ" dirty="0" smtClean="0">
                <a:solidFill>
                  <a:srgbClr val="FF0000"/>
                </a:solidFill>
              </a:rPr>
              <a:t>zadavatel </a:t>
            </a:r>
            <a:r>
              <a:rPr lang="cs-CZ" dirty="0">
                <a:solidFill>
                  <a:srgbClr val="FF0000"/>
                </a:solidFill>
              </a:rPr>
              <a:t>neobdržel dotaci</a:t>
            </a:r>
            <a:r>
              <a:rPr lang="cs-CZ" dirty="0"/>
              <a:t>, z níž měla být veřejná zakázka zcela nebo částečně uhrazena, </a:t>
            </a:r>
          </a:p>
          <a:p>
            <a:r>
              <a:rPr lang="cs-CZ" dirty="0" smtClean="0"/>
              <a:t>f) vybraný </a:t>
            </a:r>
            <a:r>
              <a:rPr lang="cs-CZ" dirty="0"/>
              <a:t>dodavatel v zadávacím řízení obsahujícím soutěž o návrh předložil nabídku pro zadavatele ekonomicky nepřijatelnou,</a:t>
            </a:r>
          </a:p>
          <a:p>
            <a:r>
              <a:rPr lang="cs-CZ" dirty="0" smtClean="0"/>
              <a:t>g) se </a:t>
            </a:r>
            <a:r>
              <a:rPr lang="cs-CZ" dirty="0"/>
              <a:t>jedná o zadávací řízení, </a:t>
            </a:r>
            <a:r>
              <a:rPr lang="cs-CZ" dirty="0">
                <a:solidFill>
                  <a:srgbClr val="FF0000"/>
                </a:solidFill>
              </a:rPr>
              <a:t>které zadavatel zahájil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i když k tomu nebyl povinen</a:t>
            </a:r>
            <a:r>
              <a:rPr lang="cs-CZ" dirty="0"/>
              <a:t>, nebo</a:t>
            </a:r>
          </a:p>
          <a:p>
            <a:r>
              <a:rPr lang="cs-CZ" dirty="0" smtClean="0"/>
              <a:t>h) </a:t>
            </a:r>
            <a:r>
              <a:rPr lang="cs-CZ" dirty="0" smtClean="0">
                <a:solidFill>
                  <a:srgbClr val="FF0000"/>
                </a:solidFill>
              </a:rPr>
              <a:t>je </a:t>
            </a:r>
            <a:r>
              <a:rPr lang="cs-CZ" dirty="0">
                <a:solidFill>
                  <a:srgbClr val="FF0000"/>
                </a:solidFill>
              </a:rPr>
              <a:t>v zadávacím řízení jediný účastník zadávacího řízení</a:t>
            </a:r>
            <a:r>
              <a:rPr lang="cs-CZ" dirty="0"/>
              <a:t>; tento důvod zrušení může zadavatel použít pouze do doby odeslání oznámení o výběru dodavatele.</a:t>
            </a:r>
          </a:p>
          <a:p>
            <a:r>
              <a:rPr lang="cs-CZ" dirty="0"/>
              <a:t>(3) Zadavatel může zrušit jednací řízení bez uveřejnění, pokud účastníkům zadávacího řízení sdělí důvod zrušení zadávacího řízení.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655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Námitky § 241 aŽ § 247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Námitky může podat dodavatel, kterému postupem zadavatele souvisejícím se zadáváním podlimitní nebo nadlimitní veřejné zakázky, včetně koncese s výjimkou koncesí malého rozsahu podle § </a:t>
            </a:r>
            <a:r>
              <a:rPr lang="cs-CZ" dirty="0" smtClean="0"/>
              <a:t>178 </a:t>
            </a:r>
            <a:r>
              <a:rPr lang="cs-CZ" dirty="0"/>
              <a:t>nebo se zvláštními postupy podle části šesté hrozí nebo vznikla újma (dále jen „stěžovatel“).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845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Lhůta pro podání námitek § 242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(1) Není-li dále uvedeno jinak, musí být námitky doručeny zadavateli do 15 dnů ode dne, kdy se stěžovatel dozvěděl o domnělém porušení tohoto zákona zadavatelem; námitky nelze podat po uzavření smlouvy nebo poté, co se soutěž o návrh považuje po výběru návrhu za ukončenou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(</a:t>
            </a:r>
            <a:r>
              <a:rPr lang="cs-CZ" dirty="0"/>
              <a:t>2) Námitky proti úkonům oznamovaným v dokumentech, které je zadavatel povinen podle tohoto zákona uveřejnit či odeslat stěžovateli, musí být doručeny zadavateli do 15 dnů od jejich uveřejnění či doručení stěžovateli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(</a:t>
            </a:r>
            <a:r>
              <a:rPr lang="cs-CZ" dirty="0"/>
              <a:t>4) </a:t>
            </a:r>
            <a:r>
              <a:rPr lang="cs-CZ" dirty="0">
                <a:solidFill>
                  <a:srgbClr val="FF0000"/>
                </a:solidFill>
              </a:rPr>
              <a:t>Pokud je v zadávacím řízení stanovena lhůta pro podání nabídek, musí být námitky proti zadávací dokumentaci doručeny zadavateli nejpozději do skončení této lhůty</a:t>
            </a:r>
            <a:r>
              <a:rPr lang="cs-CZ" dirty="0"/>
              <a:t>; v případě jednacího řízení s uveřejněním musí být námitky proti zadávací dokumentaci doručeny zadavateli nejpozději do skončení lhůty pro podání předběžných nabídek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970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Náležitosti námitek § 244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Náležitosti námitek</a:t>
            </a:r>
          </a:p>
          <a:p>
            <a:r>
              <a:rPr lang="cs-CZ" dirty="0" smtClean="0"/>
              <a:t>(</a:t>
            </a:r>
            <a:r>
              <a:rPr lang="cs-CZ" dirty="0"/>
              <a:t>1) V námitkách musí být uvedeno, kdo je podává, v čem je spatřováno porušení tohoto zákona zadavatelem a čeho se stěžovatel domáhá. V případě, že účastník zadávacího řízení podává proti svému vyloučení námitky z důvodu obnovení své způsobilosti podle § 76, v námitkách neuvádí, v čem je spatřováno porušení zákona; uvede však popis nápravných opatření, která přijal k obnovení své způsobilosti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(</a:t>
            </a:r>
            <a:r>
              <a:rPr lang="cs-CZ" dirty="0"/>
              <a:t>2) Pokud nejde o námitky, na které se vztahují lhůty podle § 242 odst. 2 až 5, musí být také uvedeno, kdy se stěžovatel o namítaném porušení zákona dozvěděl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(</a:t>
            </a:r>
            <a:r>
              <a:rPr lang="cs-CZ" dirty="0"/>
              <a:t>3) V případě námitek proti zadávacím podmínkám, proti volbě druhu zadávacího řízení nebo režimu veřejné zakázky, proti postupu, který směřuje k zadání zakázky mimo zadávací řízení, nebo proti dobrovolnému oznámení o záměru uzavřít smlouvu podle § 212 odst. 2 musí být také uvedeno, jaká újma stěžovateli vznikla či hrozí.</a:t>
            </a:r>
          </a:p>
        </p:txBody>
      </p:sp>
    </p:spTree>
    <p:extLst>
      <p:ext uri="{BB962C8B-B14F-4D97-AF65-F5344CB8AC3E}">
        <p14:creationId xmlns:p14="http://schemas.microsoft.com/office/powerpoint/2010/main" val="279102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instituty nového ZVZ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Zásady (§ 6) se nemění – mění se jen formulace. Zásada 3 opět není explicitně zmíněna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Nepřibyl žádný nový druh veřejné zakázky (stále VZ na dodávky, služby a stavební práce (§ 2 odst. 2)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Nová úprava in-house zadávání – tzv. vertikální spolupráce (§ 11) – normativně zakotveno doposud „nepsané pravidlo 80%“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Nově zavedena možnost tzv. horizontální spolupráce zadavatelů (§ 12), v dosavadním ZVZ chyběla.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942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Vyřízení námitek § 245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(1) Zadavatel do 15 dnů od doručení námitek odešle rozhodnutí o námitkách stěžovateli. V rozhodnutí uvede, zda námitkám vyhovuje nebo je odmítá; součástí rozhodnutí musí být odůvodnění, ve kterém se zadavatel podrobně a srozumitelně vyjádří ke všem skutečnostem uvedeným stěžovatelem v námitkách. Pokud zadavatel námitkám vyhoví, sdělí v rozhodnutí současně, jaké provede opatření k nápravě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2) Pokud zadavatel neshledá důvody pro vyhovění, námitky rozhodnutím odmítne. Za odmítnutí se považuje i částečné vyhovění námitkám nebo provedení jiného opatření k nápravě, než kterého se stěžovatel v námitkách domáhal. Provede-li zadavatel jiné opatření k nápravě, než kterého se stěžovatel domáhá, je stěžovatel oprávněn podat nové námitky i proti takovému opatření k nápravě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71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Vyřízení námitek § 245 – </a:t>
            </a:r>
            <a:r>
              <a:rPr lang="cs-CZ" dirty="0" err="1" smtClean="0"/>
              <a:t>pokr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(</a:t>
            </a:r>
            <a:r>
              <a:rPr lang="cs-CZ" dirty="0"/>
              <a:t>3) </a:t>
            </a:r>
            <a:r>
              <a:rPr lang="cs-CZ" dirty="0">
                <a:solidFill>
                  <a:srgbClr val="FF0000"/>
                </a:solidFill>
              </a:rPr>
              <a:t>Zadavatel odmítne</a:t>
            </a:r>
            <a:r>
              <a:rPr lang="cs-CZ" dirty="0"/>
              <a:t> rovněž námitky, </a:t>
            </a:r>
            <a:r>
              <a:rPr lang="cs-CZ" dirty="0" smtClean="0"/>
              <a:t>které</a:t>
            </a:r>
            <a:endParaRPr lang="cs-CZ" dirty="0"/>
          </a:p>
          <a:p>
            <a:r>
              <a:rPr lang="cs-CZ" dirty="0"/>
              <a:t>a) nejsou </a:t>
            </a:r>
            <a:r>
              <a:rPr lang="cs-CZ" dirty="0" smtClean="0"/>
              <a:t>podané </a:t>
            </a:r>
            <a:r>
              <a:rPr lang="cs-CZ" dirty="0"/>
              <a:t>oprávněnou osobou podle § 241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/>
              <a:t>b) jsou podány opožděně, </a:t>
            </a:r>
            <a:r>
              <a:rPr lang="cs-CZ" dirty="0" smtClean="0"/>
              <a:t>nebo</a:t>
            </a:r>
            <a:endParaRPr lang="cs-CZ" dirty="0"/>
          </a:p>
          <a:p>
            <a:r>
              <a:rPr lang="cs-CZ" dirty="0"/>
              <a:t>c) nesplňují náležitosti podle § 244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(</a:t>
            </a:r>
            <a:r>
              <a:rPr lang="cs-CZ" dirty="0"/>
              <a:t>4) Pokud zadavatel námitky odmítne, </a:t>
            </a:r>
            <a:r>
              <a:rPr lang="cs-CZ" dirty="0">
                <a:solidFill>
                  <a:srgbClr val="FF0000"/>
                </a:solidFill>
              </a:rPr>
              <a:t>poučí stěžovatele v rozhodnutí o námitkách o možnosti podat ve lhůtě</a:t>
            </a:r>
            <a:r>
              <a:rPr lang="cs-CZ" dirty="0"/>
              <a:t> podle § 251 odst. 2 návrh na zahájení řízení o přezkoumání úkonů zadavatele u Úřadu a o povinnosti doručit v téže lhůtě stejnopis návrhu zadavateli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5) Pokud zadavatel o námitkách nerozhodne ve lhůtě podle odstavce 1, platí pro účely podání návrhu podle § 250 odst. 1, že námitky odmítl.</a:t>
            </a:r>
          </a:p>
        </p:txBody>
      </p:sp>
    </p:spTree>
    <p:extLst>
      <p:ext uri="{BB962C8B-B14F-4D97-AF65-F5344CB8AC3E}">
        <p14:creationId xmlns:p14="http://schemas.microsoft.com/office/powerpoint/2010/main" val="192982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Zákaz uzavřít smlouvu § 246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(1) Zadavatel nesmí uzavřít smlouvu s </a:t>
            </a:r>
            <a:r>
              <a:rPr lang="cs-CZ" dirty="0" smtClean="0"/>
              <a:t>dodavatelem</a:t>
            </a:r>
            <a:endParaRPr lang="cs-CZ" dirty="0"/>
          </a:p>
          <a:p>
            <a:r>
              <a:rPr lang="cs-CZ" dirty="0"/>
              <a:t>a) před uplynutím lhůty pro podání námitek proti rozhodnutí o vyloučení účastníka zadávacího řízení, o výběru dodavatele nebo proti úkonu dobrovolného oznámení o záměru uzavřít smlouvu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/>
              <a:t>b) do doby doručení rozhodnutí o námitkách stěžovateli, byly-li námitky podány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/>
              <a:t>c) před uplynutím lhůty pro podání návrhu na zahájení řízení o přezkoumání úkonů zadavatele, pokud podané námitky odmítl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/>
              <a:t>d) </a:t>
            </a:r>
            <a:r>
              <a:rPr lang="cs-CZ" dirty="0">
                <a:solidFill>
                  <a:srgbClr val="FF0000"/>
                </a:solidFill>
              </a:rPr>
              <a:t>ve lhůtě 60 dnů ode dne zahájení řízení o přezkoumání úkonů zadavatele, pokud byl návrh na zahájení řízení podán včas; zadavatel však může i v této lhůtě smlouvu uzavřít, pokud Úřad návrh zamítl nebo bylo správní řízení vedené o návrhu zastaveno a takové rozhodnutí nabylo právní moci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smtClean="0"/>
              <a:t>(</a:t>
            </a:r>
            <a:r>
              <a:rPr lang="cs-CZ" dirty="0"/>
              <a:t>2) </a:t>
            </a:r>
            <a:r>
              <a:rPr lang="cs-CZ" dirty="0">
                <a:solidFill>
                  <a:srgbClr val="FF0000"/>
                </a:solidFill>
              </a:rPr>
              <a:t>Zadavatel rovněž nesmí uzavřít smlouvu s dodavatelem ve lhůtě 60 dnů ode dne zahájení řízení o přezkoumání úkonů zadavatele, zahájí-li Úřad toto řízení z moci úřední</a:t>
            </a:r>
            <a:r>
              <a:rPr lang="cs-CZ" dirty="0"/>
              <a:t>; zadavatel však může i v této lhůtě smlouvu uzavřít, pokud bylo správní řízení zastaveno a takové rozhodnutí nabylo právní moci.</a:t>
            </a:r>
          </a:p>
        </p:txBody>
      </p:sp>
    </p:spTree>
    <p:extLst>
      <p:ext uri="{BB962C8B-B14F-4D97-AF65-F5344CB8AC3E}">
        <p14:creationId xmlns:p14="http://schemas.microsoft.com/office/powerpoint/2010/main" val="39739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Zahájení řízení ÚOHS § 249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(</a:t>
            </a:r>
            <a:r>
              <a:rPr lang="cs-CZ" dirty="0"/>
              <a:t>1) Řízení o přezkoumání úkonů zadavatele se zahajuje </a:t>
            </a:r>
            <a:r>
              <a:rPr lang="cs-CZ" dirty="0">
                <a:solidFill>
                  <a:srgbClr val="FF0000"/>
                </a:solidFill>
              </a:rPr>
              <a:t>na písemný návrh stěžovatele </a:t>
            </a:r>
            <a:r>
              <a:rPr lang="cs-CZ" dirty="0"/>
              <a:t>(dále jen „navrhovatel“) </a:t>
            </a:r>
            <a:r>
              <a:rPr lang="cs-CZ" dirty="0">
                <a:solidFill>
                  <a:srgbClr val="FF0000"/>
                </a:solidFill>
              </a:rPr>
              <a:t>nebo z moci úřední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064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na zahájení řízení k ÚOHS § 250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1) Návrh lze podat proti všem úkonům i opomenutím zadavatele, které nejsou v souladu s tímto zákonem a v jejichž důsledku vznikla nebo hrozí újma na právech navrhovatele, a to zejména </a:t>
            </a:r>
            <a:r>
              <a:rPr lang="cs-CZ" dirty="0" smtClean="0"/>
              <a:t>proti</a:t>
            </a:r>
            <a:endParaRPr lang="cs-CZ" dirty="0"/>
          </a:p>
          <a:p>
            <a:r>
              <a:rPr lang="cs-CZ" dirty="0"/>
              <a:t>a) zadávacím podmínkám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/>
              <a:t>b) dobrovolnému oznámení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/>
              <a:t>c) vyloučení účastníka zadávacího řízení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/>
              <a:t>d) rozhodnutí o výběru dodavatele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 smtClean="0"/>
              <a:t>e) volbě </a:t>
            </a:r>
            <a:r>
              <a:rPr lang="cs-CZ" dirty="0"/>
              <a:t>druhu zadávacího řízení, </a:t>
            </a:r>
            <a:r>
              <a:rPr lang="cs-CZ" dirty="0" smtClean="0"/>
              <a:t>nebo</a:t>
            </a:r>
            <a:endParaRPr lang="cs-CZ" dirty="0"/>
          </a:p>
          <a:p>
            <a:r>
              <a:rPr lang="cs-CZ" dirty="0"/>
              <a:t>f) postupu zadavatele, který směřuje k zadání veřejné zakázky mimo zadávací řízení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(</a:t>
            </a:r>
            <a:r>
              <a:rPr lang="cs-CZ" dirty="0"/>
              <a:t>2) Po uzavření smlouvy na veřejnou zakázku či rámcové dohody lze podat pouze návrh na uložení zákazu plnění smlouvy podle § 254, a to i bez předchozího podání námitek.</a:t>
            </a:r>
          </a:p>
        </p:txBody>
      </p:sp>
    </p:spTree>
    <p:extLst>
      <p:ext uri="{BB962C8B-B14F-4D97-AF65-F5344CB8AC3E}">
        <p14:creationId xmlns:p14="http://schemas.microsoft.com/office/powerpoint/2010/main" val="250138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Náležitosti návrhu § 251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(1) Návrh musí vedle obecných náležitostí podání stanovených správním řádem obsahovat označení zadavatele, v čem je spatřováno porušení zákona, v jehož důsledku navrhovateli vznikla nebo hrozí újma na jeho právech, návrhy na provedení důkazů, a čeho se navrhovatel domáhá. </a:t>
            </a:r>
            <a:r>
              <a:rPr lang="cs-CZ" dirty="0">
                <a:solidFill>
                  <a:srgbClr val="FF0000"/>
                </a:solidFill>
              </a:rPr>
              <a:t>Navrhovatel je povinen k návrhu připojit v elektronické podobě písemné důkazní prostředky, jejichž provedení navrhl, nejsou-li součástí dokumentace o zadávacím řízení. </a:t>
            </a:r>
            <a:r>
              <a:rPr lang="cs-CZ" dirty="0"/>
              <a:t>Součástí návrhu je doklad o složení kauce podle § 255 odst. 1 nebo 2 a v případě návrhu zasílaného Úřadu před uzavřením smlouvy na veřejnou zakázku rovněž doklad o doručení námitek zadavateli.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/>
              <a:t>2) </a:t>
            </a:r>
            <a:r>
              <a:rPr lang="cs-CZ" dirty="0">
                <a:solidFill>
                  <a:srgbClr val="FF0000"/>
                </a:solidFill>
              </a:rPr>
              <a:t>Návrh musí být, není-li stanoveno jinak, doručen Úřadu a ve stejnopisu zadavateli do 10 dnů ode dne, v němž stěžovatel obdržel rozhodnutí, kterým zadavatel námitky odmítnul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3) Pokud zadavatel o námitkách ve lhůtě podle § 245 odst. 1 nerozhodl, musí být návrh podle § 250 odst. 1 doručen Úřadu a zadavateli nejpozději do 25 dnů ode dne odeslání námitek stěžovatelem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666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Náležitosti návrhu § 251 – POKR.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4) </a:t>
            </a:r>
            <a:r>
              <a:rPr lang="cs-CZ" dirty="0">
                <a:solidFill>
                  <a:srgbClr val="FF0000"/>
                </a:solidFill>
              </a:rPr>
              <a:t>Náležitosti návrhu podle odstavce 1 věty první a druhé nemohou být dodatečně měněny ani doplňovány s výjimkou odstranění nedostatků návrhu ve lhůtě stanovené Úřadem; Úřad k takovým změnám a doplněním nepřihlíží</a:t>
            </a:r>
            <a:r>
              <a:rPr lang="cs-CZ" dirty="0"/>
              <a:t>. K novým skutečnostem uvedeným v návrhu oproti skutečnostem obsaženým v námitkách podaných zadavateli přihlédne Úřad jen tehdy, jde-li o takové skutečnosti, které navrhovatel nemohl tvrdit již vůči zadavateli; navrhovatel je povinen prokázat, že jde o takové nové skutečnosti, které nemohl tvrdit již vůči zadavateli.</a:t>
            </a:r>
          </a:p>
          <a:p>
            <a:pPr marL="0" indent="0">
              <a:buNone/>
            </a:pPr>
            <a:r>
              <a:rPr lang="cs-CZ" dirty="0"/>
              <a:t>(5) </a:t>
            </a:r>
            <a:r>
              <a:rPr lang="cs-CZ" dirty="0">
                <a:solidFill>
                  <a:srgbClr val="FF0000"/>
                </a:solidFill>
              </a:rPr>
              <a:t>V řízení zahájeném na návrh mohou účastníci řízení navrhovat důkazy, uvádět </a:t>
            </a:r>
            <a:r>
              <a:rPr lang="cs-CZ" dirty="0"/>
              <a:t>skutečnosti a činit jiné návrhy nejpozději ve lhůtě 15 dnů ode dne doručení oznámení o zahájení řízení, nevztahuje-li se na ně omezení podle odstavce 4; k později uvedeným skutečnostem, návrhům důkazů a jiným návrhům Úřad nepřihlíží s výjimkou skutečností, návrhů důkazů a jiných návrhů, jimiž má být zpochybněna věrohodnost podkladů pro vydání rozhodnutí. O podmínkách pro uplatňování návrhů důkazů, nových skutečností a jiných návrhů podle věty první musí být účastníci řízení s výjimkou navrhovatele poučeni v oznámení o zahájení řízení.</a:t>
            </a:r>
          </a:p>
        </p:txBody>
      </p:sp>
    </p:spTree>
    <p:extLst>
      <p:ext uri="{BB962C8B-B14F-4D97-AF65-F5344CB8AC3E}">
        <p14:creationId xmlns:p14="http://schemas.microsoft.com/office/powerpoint/2010/main" val="53428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Náležitosti návrhu § 254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(9) Náležitosti </a:t>
            </a:r>
            <a:r>
              <a:rPr lang="cs-CZ" dirty="0"/>
              <a:t>návrhu podle odstavce 1 věty první a druhé </a:t>
            </a:r>
            <a:r>
              <a:rPr lang="cs-CZ" dirty="0">
                <a:solidFill>
                  <a:srgbClr val="FF0000"/>
                </a:solidFill>
              </a:rPr>
              <a:t>nemohou být dodatečně měněny ani doplňovány s výjimkou odstranění nedostatků návrhu ve lhůtě stanovené Úřadem</a:t>
            </a:r>
            <a:r>
              <a:rPr lang="cs-CZ" dirty="0"/>
              <a:t>; Úřad k takovým změnám a doplněním nepřihlíží. K novým skutečnostem uvedeným v návrhu oproti skutečnostem obsaženým v námitkách podaných zadavateli přihlédne Úřad jen tehdy, jde-li o takové skutečnosti, které navrhovatel nemohl tvrdit již vůči zadavateli; navrhovatel je povinen prokázat, že jde o takové nové skutečnosti, které nemohl tvrdit již vůči zadavateli.</a:t>
            </a:r>
          </a:p>
          <a:p>
            <a:r>
              <a:rPr lang="cs-CZ" dirty="0"/>
              <a:t>(10) </a:t>
            </a:r>
            <a:r>
              <a:rPr lang="cs-CZ" dirty="0">
                <a:solidFill>
                  <a:srgbClr val="FF0000"/>
                </a:solidFill>
              </a:rPr>
              <a:t>V řízení zahájeném na návrh mohou účastníci řízení navrhovat důkazy, uvádět skutečnosti a činit jiné návrhy nejpozději ve lhůtě 11 pracovních  dnů ode dne doručení oznámení o zahájení řízení</a:t>
            </a:r>
            <a:r>
              <a:rPr lang="cs-CZ" dirty="0"/>
              <a:t>, nevztahuje-li se na ně omezení podle odstavce 9; </a:t>
            </a:r>
            <a:r>
              <a:rPr lang="cs-CZ" dirty="0">
                <a:solidFill>
                  <a:srgbClr val="FF0000"/>
                </a:solidFill>
              </a:rPr>
              <a:t>k později uvedeným skutečnostem, návrhům důkazů a jiným návrhům Úřad nepřihlíží s výjimkou skutečností, návrhů důkazů a jiných návrhů, jimiž má být zpochybněna věrohodnost podkladů pro vydání rozhodnutí</a:t>
            </a:r>
            <a:r>
              <a:rPr lang="cs-CZ" dirty="0"/>
              <a:t>. O podmínkách pro uplatňování návrhů důkazů, nových skutečností a jiných návrhů podle věty první musí být účastníci řízení s výjimkou navrhovatele poučeni v oznámení o zahájení řízení.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246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KAUCE § 255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(1) Ve lhůtě pro doručení návrhu je navrhovatel, nejde-li o případ podle odstavce 2, povinen složit na účet Úřadu </a:t>
            </a:r>
            <a:r>
              <a:rPr lang="cs-CZ" dirty="0">
                <a:solidFill>
                  <a:srgbClr val="FF0000"/>
                </a:solidFill>
              </a:rPr>
              <a:t>kauci ve výši 1 % z nabídkové ceny navrhovatele </a:t>
            </a:r>
            <a:r>
              <a:rPr lang="cs-CZ" dirty="0"/>
              <a:t>za celou dobu plnění veřejné zakázky nebo za dobu prvních čtyř let plnění v případě smluv na dobu neurčitou, nejméně však ve výši 50 000 Kč, nejvýše ve výši 10 000 000 Kč. V případě, že navrhovatel nemůže stanovit celkovou nabídkovou cenu, je povinen složit kauci ve výši 100 000 Kč. V případě návrhu na uložení zákazu plnění smlouvy je navrhovatel povinen složit kauci ve výši 200 000 Kč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132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Kauce § 255 – </a:t>
            </a:r>
            <a:r>
              <a:rPr lang="cs-CZ" dirty="0" err="1" smtClean="0"/>
              <a:t>pokr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(3) Kauce připadne státu, jestliže Úřad</a:t>
            </a:r>
          </a:p>
          <a:p>
            <a:r>
              <a:rPr lang="cs-CZ" dirty="0"/>
              <a:t>a) pravomocným rozhodnutím návrh zamítne podle § 265 písm. a), nebo</a:t>
            </a:r>
          </a:p>
          <a:p>
            <a:r>
              <a:rPr lang="cs-CZ" dirty="0"/>
              <a:t>b) pravomocným rozhodnutím rozhodne o zastavení řízení, pokud vzal navrhovatel návrh zpět poté, co bylo v témže správním řízení nepravomocně rozhodnuto o zamítnutí návrhu podle § 265 písm. a).</a:t>
            </a:r>
          </a:p>
          <a:p>
            <a:r>
              <a:rPr lang="cs-CZ" dirty="0"/>
              <a:t>(4) </a:t>
            </a:r>
            <a:r>
              <a:rPr lang="cs-CZ" dirty="0">
                <a:solidFill>
                  <a:srgbClr val="FF0000"/>
                </a:solidFill>
              </a:rPr>
              <a:t>V případě, že navrhovatel vzal svůj návrh před vydáním rozhodnutí ve věci samé zpět, připadne státu 35 % kauce, nejméně však 30 000 Kč; zbývající část kauce Úřad vrátí navrhovateli.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>
                <a:solidFill>
                  <a:srgbClr val="FF0000"/>
                </a:solidFill>
              </a:rPr>
              <a:t>6) Pokud Úřad rozhodne jiným způsobem, než je uvedeno v odstavci 3, nebo zastaví řízení z jiného důvodu než podle odstavce 3, vrátí kauci </a:t>
            </a:r>
            <a:r>
              <a:rPr lang="cs-CZ" dirty="0"/>
              <a:t>nebo její část navrhovateli do 1 měsíce ode dne nabytí právní moci rozhodnutí.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657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Zadavtelé a Provozní jednotky § 17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Definice a druhy zadavatelů se v podstatě nemění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Novinkou jsou tzv. provozní jednotky (§ 17):</a:t>
            </a:r>
          </a:p>
          <a:p>
            <a:r>
              <a:rPr lang="cs-CZ" dirty="0" smtClean="0"/>
              <a:t>(1) Zadavatel </a:t>
            </a:r>
            <a:r>
              <a:rPr lang="cs-CZ" dirty="0"/>
              <a:t>stanoví předpokládanou hodnotu veřejné zakázky za všechny své provozní jednotky.</a:t>
            </a:r>
          </a:p>
          <a:p>
            <a:r>
              <a:rPr lang="cs-CZ" dirty="0" smtClean="0"/>
              <a:t>(</a:t>
            </a:r>
            <a:r>
              <a:rPr lang="cs-CZ" dirty="0"/>
              <a:t>2) Jde-li však o provozní jednotku  s funkční samostatností při zadávání veřejných zakázek nebo některých jejich kategorií, může se předpokládaná hodnota veřejné zakázky stanovit na úrovni této jednotky. </a:t>
            </a:r>
            <a:endParaRPr lang="cs-CZ" dirty="0" smtClean="0"/>
          </a:p>
          <a:p>
            <a:endParaRPr lang="cs-CZ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Uvedené se bude týkat zejm. fakult vysokých škol, městských částí statutárních měst, organizačních složek nemocnic (?!).</a:t>
            </a: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72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Vyhrazené v ZD</a:t>
            </a:r>
          </a:p>
          <a:p>
            <a:r>
              <a:rPr lang="cs-CZ" dirty="0" smtClean="0"/>
              <a:t>2. Změny smluv v JŘBU</a:t>
            </a:r>
          </a:p>
          <a:p>
            <a:r>
              <a:rPr lang="cs-CZ" dirty="0" smtClean="0"/>
              <a:t>3. Změny možné ze zákona (ZZVZ)</a:t>
            </a:r>
          </a:p>
          <a:p>
            <a:r>
              <a:rPr lang="cs-CZ" dirty="0" smtClean="0"/>
              <a:t>4. Změny jiné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170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Změny vyhrazené v ZD - §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(1) </a:t>
            </a:r>
            <a:r>
              <a:rPr lang="cs-CZ" dirty="0">
                <a:solidFill>
                  <a:srgbClr val="FF0000"/>
                </a:solidFill>
              </a:rPr>
              <a:t>Zadavatel si může v zadávací dokumentaci vyhradit změnu závazku ze smlouvy na veřejnou zakázku nebo rámcové dohody, pokud jsou podmínky pro tuto změnu a její obsah jednoznačně vymezeny a změna nemění celkovou povahu veřejné zakázky. </a:t>
            </a:r>
            <a:r>
              <a:rPr lang="cs-CZ" dirty="0"/>
              <a:t>Taková změna se může týkat rozsahu dodávek, služeb nebo stavebních prací, ceny nebo jiných obchodních nebo technických podmínek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(</a:t>
            </a:r>
            <a:r>
              <a:rPr lang="cs-CZ" dirty="0"/>
              <a:t>2) Zadavatel si může v zadávací dokumentaci </a:t>
            </a:r>
            <a:r>
              <a:rPr lang="cs-CZ" dirty="0">
                <a:solidFill>
                  <a:srgbClr val="FF0000"/>
                </a:solidFill>
              </a:rPr>
              <a:t>vyhradit změnu dodavatele v průběhu plnění veřejné zakázky, pokud jsou podmínky pro tuto změnu a způsob určení nového dodavatele jednoznačně vymezeny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(</a:t>
            </a:r>
            <a:r>
              <a:rPr lang="cs-CZ" dirty="0"/>
              <a:t>3) Zadavatel si může v zadávací dokumentaci vyhradit </a:t>
            </a:r>
            <a:r>
              <a:rPr lang="cs-CZ" dirty="0">
                <a:solidFill>
                  <a:srgbClr val="FF0000"/>
                </a:solidFill>
              </a:rPr>
              <a:t>možnost použití jednacího řízení bez uveřejnění pro poskytnutí nových služeb nebo nových stavebních prací</a:t>
            </a:r>
            <a:r>
              <a:rPr lang="cs-CZ" dirty="0"/>
              <a:t> vybraným dodavatelem za předpokladu, </a:t>
            </a:r>
            <a:r>
              <a:rPr lang="cs-CZ" dirty="0" smtClean="0"/>
              <a:t>že</a:t>
            </a:r>
            <a:endParaRPr lang="cs-CZ" dirty="0"/>
          </a:p>
          <a:p>
            <a:r>
              <a:rPr lang="cs-CZ" dirty="0"/>
              <a:t>a) podmínky pro nové služby nebo nové stavební práce odpovídají podmínkám pro použití jednacího řízení bez uveřejnění podle § 66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/>
              <a:t>b) předpokládaná hodnota nových služeb nebo nových stavebních prací nepřevyšuje 30 % předpokládané hodnoty veřejné zakázky </a:t>
            </a:r>
            <a:r>
              <a:rPr lang="cs-CZ" dirty="0" smtClean="0"/>
              <a:t>a</a:t>
            </a:r>
            <a:endParaRPr lang="cs-CZ" dirty="0"/>
          </a:p>
          <a:p>
            <a:r>
              <a:rPr lang="cs-CZ" dirty="0"/>
              <a:t>c) v zadávací dokumentaci uvede předpokládanou dobu a rozsah poskytnutí nových služeb nebo nových stavebních prací.</a:t>
            </a:r>
          </a:p>
        </p:txBody>
      </p:sp>
    </p:spTree>
    <p:extLst>
      <p:ext uri="{BB962C8B-B14F-4D97-AF65-F5344CB8AC3E}">
        <p14:creationId xmlns:p14="http://schemas.microsoft.com/office/powerpoint/2010/main" val="305673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Změny ex lege § 222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(1) Není-li dále stanoveno jinak, nesmí zadavatel umožnit podstatnou změnu závazku ze smlouvy na veřejnou zakázku po dobu jeho trvání bez provedení nového zadávacího řízení podle tohoto zákona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(</a:t>
            </a:r>
            <a:r>
              <a:rPr lang="cs-CZ" dirty="0"/>
              <a:t>2) Za podstatnou změnu závazku ze smlouvy na veřejnou zakázku se nepovažuje uplatnění vyhrazených změn závazku sjednaných ve smlouvě na veřejnou zakázku na základě zadávacích podmínek podle § 100 odst. 1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(</a:t>
            </a:r>
            <a:r>
              <a:rPr lang="cs-CZ" dirty="0"/>
              <a:t>3) Podstatnou změnou závazku ze smlouvy na veřejnou zakázku je taková změna smluvních podmínek, která </a:t>
            </a:r>
            <a:r>
              <a:rPr lang="cs-CZ" dirty="0" smtClean="0"/>
              <a:t>by</a:t>
            </a:r>
            <a:endParaRPr lang="cs-CZ" dirty="0"/>
          </a:p>
          <a:p>
            <a:r>
              <a:rPr lang="cs-CZ" dirty="0"/>
              <a:t>a) umožnila účast jiných dodavatelů nebo by mohla ovlivnit výběr dodavatele v původním zadávacím řízení, pokud by zadávací podmínky původního zadávacího řízení odpovídaly této změně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/>
              <a:t>b) měnila ekonomickou rovnováhu závazku ze smlouvy ve prospěch vybraného dodavatele, </a:t>
            </a:r>
            <a:r>
              <a:rPr lang="cs-CZ" dirty="0" smtClean="0"/>
              <a:t>nebo</a:t>
            </a:r>
            <a:endParaRPr lang="cs-CZ" dirty="0"/>
          </a:p>
          <a:p>
            <a:r>
              <a:rPr lang="cs-CZ" dirty="0"/>
              <a:t>c) vedla k významnému rozšíření rozsahu plnění veřejné zakázky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781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ex lege – </a:t>
            </a:r>
            <a:r>
              <a:rPr lang="cs-CZ" dirty="0" err="1" smtClean="0"/>
              <a:t>pokr</a:t>
            </a:r>
            <a:r>
              <a:rPr lang="cs-CZ" dirty="0" smtClean="0"/>
              <a:t>. I. – „bianco šek na změny“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(4) Za podstatnou změnu závazku ze smlouvy na veřejnou zakázku se nepovažuje změna, která nemění celkovou povahu veřejné zakázky a jejíž hodnota je</a:t>
            </a:r>
          </a:p>
          <a:p>
            <a:r>
              <a:rPr lang="cs-CZ" dirty="0"/>
              <a:t>a) nižší než finanční limit pro nadlimitní veřejnou zakázku a</a:t>
            </a:r>
          </a:p>
          <a:p>
            <a:r>
              <a:rPr lang="cs-CZ" dirty="0"/>
              <a:t>b) nižší než</a:t>
            </a:r>
          </a:p>
          <a:p>
            <a:r>
              <a:rPr lang="cs-CZ" dirty="0"/>
              <a:t>1. 10 % původní hodnoty závazku, nebo</a:t>
            </a:r>
          </a:p>
          <a:p>
            <a:r>
              <a:rPr lang="cs-CZ" dirty="0"/>
              <a:t>2. 15 % původní hodnoty závazku ze smlouvy na veřejnou zakázku na stavební práce, která není koncesí.</a:t>
            </a:r>
          </a:p>
          <a:p>
            <a:r>
              <a:rPr lang="cs-CZ" dirty="0"/>
              <a:t>Pokud bude provedeno více změn, je rozhodný součet hodnot všech těchto změn.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16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ex lege – </a:t>
            </a:r>
            <a:r>
              <a:rPr lang="cs-CZ" dirty="0" err="1" smtClean="0"/>
              <a:t>pokr</a:t>
            </a:r>
            <a:r>
              <a:rPr lang="cs-CZ" dirty="0" smtClean="0"/>
              <a:t>. II. – Dodatečná plnění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(5) Za podstatnou změnu závazku ze smlouvy na veřejnou zakázku se nepovažují dodatečné stavební práce, služby nebo dodávky od dodavatele původní veřejné zakázky, které nebyly zahrnuty v původním závazku ze smlouvy na veřejnou zakázku, pokud jsou nezbytné a změna v osobě </a:t>
            </a:r>
            <a:r>
              <a:rPr lang="cs-CZ" dirty="0" smtClean="0"/>
              <a:t>dodavatele</a:t>
            </a:r>
            <a:endParaRPr lang="cs-CZ" dirty="0"/>
          </a:p>
          <a:p>
            <a:r>
              <a:rPr lang="cs-CZ" dirty="0"/>
              <a:t>a) není možná z ekonomických anebo technických důvodů spočívajících zejména v požadavcích na slučitelnost nebo interoperabilitu se stávajícím zařízením, službami nebo instalacemi pořízenými zadavatelem v původním zadávacím řízení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/>
              <a:t>b) by způsobila zadavateli značné obtíže nebo výrazné zvýšení nákladů </a:t>
            </a:r>
            <a:r>
              <a:rPr lang="cs-CZ" dirty="0" smtClean="0"/>
              <a:t>a</a:t>
            </a:r>
            <a:endParaRPr lang="cs-CZ" dirty="0"/>
          </a:p>
          <a:p>
            <a:r>
              <a:rPr lang="cs-CZ" dirty="0"/>
              <a:t>c) hodnota dodatečných stavebních prací, služeb nebo dodávek nepřekročí 50 % původní hodnoty závazku; pokud bude provedeno více změn, je rozhodný součet hodnoty všech změn podle tohoto odstavce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59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ex lege – </a:t>
            </a:r>
            <a:r>
              <a:rPr lang="cs-CZ" dirty="0" err="1" smtClean="0"/>
              <a:t>pokr</a:t>
            </a:r>
            <a:r>
              <a:rPr lang="cs-CZ" dirty="0" smtClean="0"/>
              <a:t>. III. – Nepředvídatelné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(6) Za podstatnou změnu závazku ze smlouvy na veřejnou zakázku se nepovažuje změna,</a:t>
            </a:r>
          </a:p>
          <a:p>
            <a:r>
              <a:rPr lang="cs-CZ" dirty="0"/>
              <a:t>a) jejíž potřeba vznikla v důsledku okolností, které zadavatel jednající s náležitou péčí nemohl předvídat,</a:t>
            </a:r>
          </a:p>
          <a:p>
            <a:r>
              <a:rPr lang="cs-CZ" dirty="0"/>
              <a:t>b) nemění celkovou povahu veřejné zakázky a</a:t>
            </a:r>
          </a:p>
          <a:p>
            <a:r>
              <a:rPr lang="cs-CZ" dirty="0"/>
              <a:t>c) hodnota změny nepřekročí 50 % původní hodnoty závazku; pokud bude provedeno více změn, je rozhodný součet hodnoty všech změn podle tohoto odstavce.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185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Změny ex lege – </a:t>
            </a:r>
            <a:r>
              <a:rPr lang="cs-CZ" dirty="0" err="1" smtClean="0"/>
              <a:t>pokr</a:t>
            </a:r>
            <a:r>
              <a:rPr lang="cs-CZ" dirty="0" smtClean="0"/>
              <a:t>. IV. – záměny v pol. rozpočtu u stavebních prací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§ 222/4: (7) Za podstatnou změnu závazku ze smlouvy dle odstavce 3 na veřejnou zakázku, jejímž předmětem je provedení stavebních prací, se nepovažuje záměna jedné nebo více položek soupisu stavebních prací jednou nebo více položkami, za předpokladu </a:t>
            </a:r>
            <a:r>
              <a:rPr lang="cs-CZ" dirty="0" smtClean="0"/>
              <a:t>že</a:t>
            </a:r>
            <a:endParaRPr lang="cs-CZ" dirty="0"/>
          </a:p>
          <a:p>
            <a:r>
              <a:rPr lang="cs-CZ" dirty="0"/>
              <a:t>a) nové položky soupisu stavebních prací představují srovnatelný druh materiálu nebo prací ve vztahu k nahrazovaným položkám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/>
              <a:t>b) cena materiálu nebo prací podle nových položek soupisu stavebních prací je ve vztahu k nahrazovaným položkám stejná nebo nižší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/>
              <a:t>c) materiál nebo práce podle nových položek soupisu stavebních prací jsou ve vztahu k nahrazovaným položkám kvalitativně stejné nebo vyšší </a:t>
            </a:r>
            <a:r>
              <a:rPr lang="cs-CZ" dirty="0" smtClean="0"/>
              <a:t>a</a:t>
            </a:r>
            <a:endParaRPr lang="cs-CZ" dirty="0"/>
          </a:p>
          <a:p>
            <a:r>
              <a:rPr lang="cs-CZ" dirty="0"/>
              <a:t>d) zadavatel vyhotoví o každé jednotlivé záměně přehled obsahující nové položky soupisu stavebních prací s vymezením položek v původním soupisu stavebních prací, které jsou takto nahrazovány, spolu s podrobným a srozumitelným odůvodněním srovnatelnosti materiálu nebo prací podle písmene a) a stejné nebo vyšší kvality podle písmene c</a:t>
            </a:r>
            <a:r>
              <a:rPr lang="cs-CZ" dirty="0" smtClean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018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ex lege V. – oznamování &amp; jiné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§ 222/8: </a:t>
            </a:r>
            <a:r>
              <a:rPr lang="cs-CZ" dirty="0"/>
              <a:t>V případě postupu podle odstavce 5 nebo 6 </a:t>
            </a:r>
            <a:r>
              <a:rPr lang="cs-CZ" dirty="0">
                <a:solidFill>
                  <a:srgbClr val="FF0000"/>
                </a:solidFill>
              </a:rPr>
              <a:t>je zadavatel povinen do 30 dnů od změny závazku odeslat oznámení o změně závazku k uveřejnění </a:t>
            </a:r>
            <a:r>
              <a:rPr lang="cs-CZ" dirty="0"/>
              <a:t>způsobem podle § 212</a:t>
            </a:r>
            <a:r>
              <a:rPr lang="cs-CZ" dirty="0" smtClean="0"/>
              <a:t>.</a:t>
            </a:r>
          </a:p>
          <a:p>
            <a:r>
              <a:rPr lang="cs-CZ" dirty="0"/>
              <a:t>§ 222/10: </a:t>
            </a:r>
            <a:r>
              <a:rPr lang="cs-CZ" dirty="0" smtClean="0"/>
              <a:t>podstatnou </a:t>
            </a:r>
            <a:r>
              <a:rPr lang="cs-CZ" dirty="0"/>
              <a:t>změnou závazku ze smlouvy na veřejnou zakázku je také nahrazení dodavatele jiným dodavatelem. Nahrazení dodavatele jiným dodavatelem je však </a:t>
            </a:r>
            <a:r>
              <a:rPr lang="cs-CZ" dirty="0" smtClean="0"/>
              <a:t>možné</a:t>
            </a:r>
            <a:endParaRPr lang="cs-CZ" dirty="0"/>
          </a:p>
          <a:p>
            <a:r>
              <a:rPr lang="cs-CZ" dirty="0"/>
              <a:t>a) v případě uplatnění vyhrazených změn závazku sjednaných ve smlouvě na veřejnou zakázku na základě zadávacích podmínek podle § 100 odst. 2, </a:t>
            </a:r>
            <a:r>
              <a:rPr lang="cs-CZ" dirty="0" smtClean="0"/>
              <a:t>nebo</a:t>
            </a:r>
            <a:endParaRPr lang="cs-CZ" dirty="0"/>
          </a:p>
          <a:p>
            <a:r>
              <a:rPr lang="cs-CZ" dirty="0"/>
              <a:t>b) pokud změna v osobě dodavatele je důsledkem právního nástupnictví v souvislosti s přeměnou dodavatele, jeho smrtí nebo převodem jeho závodu, popřípadě části závodu, a nový dodavatel splňuje kritéria kvalifikace stanovená v zadávací dokumentaci původního zadávacího řízení.</a:t>
            </a:r>
          </a:p>
        </p:txBody>
      </p:sp>
    </p:spTree>
    <p:extLst>
      <p:ext uri="{BB962C8B-B14F-4D97-AF65-F5344CB8AC3E}">
        <p14:creationId xmlns:p14="http://schemas.microsoft.com/office/powerpoint/2010/main" val="162185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smlouvy § 223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(1) Zadavatel může závazek ze smlouvy na veřejnou zakázku vypovědět nebo od ní odstoupit v případě, že v jejím plnění nelze pokračovat, aniž by byla porušena pravidla uvedená v § 222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2) Zadavatel může závazek ze smlouvy na veřejnou zakázku vypovědět nebo od ní odstoupit, a to bez zbytečného odkladu poté, co zjistí, že smlouva neměla být uzavřena, </a:t>
            </a:r>
            <a:r>
              <a:rPr lang="cs-CZ" dirty="0" smtClean="0"/>
              <a:t>neboť</a:t>
            </a:r>
            <a:endParaRPr lang="cs-CZ" dirty="0"/>
          </a:p>
          <a:p>
            <a:r>
              <a:rPr lang="cs-CZ" dirty="0"/>
              <a:t>a) vybraný dodavatel měl být vyloučen z účasti v zadávacím řízení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/>
              <a:t>b) </a:t>
            </a:r>
            <a:r>
              <a:rPr lang="cs-CZ" dirty="0" smtClean="0"/>
              <a:t>vybraný </a:t>
            </a:r>
            <a:r>
              <a:rPr lang="cs-CZ" dirty="0"/>
              <a:t>dodavatel před zadáním veřejné zakázky předložil údaje, dokumenty, vzorky nebo modely, které neodpovídaly skutečnosti a měly nebo mohly mít vliv na výběr dodavatele, </a:t>
            </a:r>
            <a:r>
              <a:rPr lang="cs-CZ" dirty="0" smtClean="0"/>
              <a:t>nebo</a:t>
            </a:r>
            <a:endParaRPr lang="cs-CZ" dirty="0"/>
          </a:p>
          <a:p>
            <a:r>
              <a:rPr lang="cs-CZ" dirty="0"/>
              <a:t>c) výběr dodavatele souvisí se závažným porušením povinnosti členského státu ve smyslu čl. 258 Smlouvy o fungování Evropské unie, o kterém rozhodl Soudní dvůr Evropské unie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(</a:t>
            </a:r>
            <a:r>
              <a:rPr lang="cs-CZ" dirty="0"/>
              <a:t>3) Právo zadavatele ukončit závazek ze smlouvy na veřejnou zakázku podle jiných právních předpisů není tímto ustanovením dotčeno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(</a:t>
            </a:r>
            <a:r>
              <a:rPr lang="cs-CZ" dirty="0"/>
              <a:t>4) K ujednáním odchylným od odstavců 1 až 3 se nepřihlíží.</a:t>
            </a:r>
          </a:p>
        </p:txBody>
      </p:sp>
    </p:spTree>
    <p:extLst>
      <p:ext uri="{BB962C8B-B14F-4D97-AF65-F5344CB8AC3E}">
        <p14:creationId xmlns:p14="http://schemas.microsoft.com/office/powerpoint/2010/main" val="39455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24128" y="585215"/>
            <a:ext cx="9720072" cy="5505483"/>
          </a:xfrm>
        </p:spPr>
        <p:txBody>
          <a:bodyPr>
            <a:normAutofit/>
          </a:bodyPr>
          <a:lstStyle/>
          <a:p>
            <a:r>
              <a:rPr lang="cs-CZ" dirty="0" smtClean="0"/>
              <a:t>Děkujeme za Vaši pozornost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>
                <a:hlinkClick r:id="rId2"/>
              </a:rPr>
              <a:t>sida@aksu.cz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hlinkClick r:id="rId3"/>
              </a:rPr>
              <a:t>cermak@aksu.cz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341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Předpokládná hodnota veřejné zakázky  §§16 až 23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1. PH částí VZ</a:t>
            </a:r>
          </a:p>
          <a:p>
            <a:r>
              <a:rPr lang="cs-CZ" dirty="0" smtClean="0"/>
              <a:t>2. PH VZ pravidelné povahy</a:t>
            </a:r>
          </a:p>
          <a:p>
            <a:r>
              <a:rPr lang="cs-CZ" dirty="0" smtClean="0"/>
              <a:t>3. Speciální pravidla pro VZ na dodávky, služby a stavební práce</a:t>
            </a:r>
          </a:p>
          <a:p>
            <a:r>
              <a:rPr lang="cs-CZ" dirty="0" smtClean="0"/>
              <a:t>§ 16</a:t>
            </a:r>
          </a:p>
          <a:p>
            <a:pPr algn="just"/>
            <a:r>
              <a:rPr lang="cs-CZ" dirty="0"/>
              <a:t>(1) Před zahájením zadávacího řízení nebo před zadáním veřejné zakázky na základě výjimky podle § 30 stanoví zadavatel předpokládanou hodnotu veřejné zakázky. Předpokládanou hodnotou veřejné zakázky je zadavatelem předpokládaná výše úplaty za plnění veřejné zakázky vyjádřená v penězích. Do předpokládané hodnoty veřejné zakázky se nezahrnuje daň z přidané hodnoty. </a:t>
            </a:r>
          </a:p>
          <a:p>
            <a:pPr algn="just"/>
            <a:r>
              <a:rPr lang="cs-CZ" dirty="0" smtClean="0"/>
              <a:t>(</a:t>
            </a:r>
            <a:r>
              <a:rPr lang="cs-CZ" dirty="0"/>
              <a:t>2) Do předpokládané hodnoty veřejné zakázky se zahrne hodnota všech plnění, která mohou vyplývat ze smlouvy na veřejnou zakázku, není-li dále stanoveno jinak.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502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§18 a 19 – předpokládaná hodnota VZ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§ </a:t>
            </a:r>
            <a:r>
              <a:rPr lang="cs-CZ" dirty="0" smtClean="0"/>
              <a:t>18/2: Součet </a:t>
            </a:r>
            <a:r>
              <a:rPr lang="cs-CZ" dirty="0"/>
              <a:t>předpokládaných hodnot částí veřejné zakázky podle odstavce 1 musí zahrnovat předpokládanou hodnotu všech plnění, </a:t>
            </a:r>
            <a:r>
              <a:rPr lang="cs-CZ" b="1" dirty="0"/>
              <a:t>která tvoří jeden funkční celek a jsou zadávána v časové souvislosti.</a:t>
            </a:r>
            <a:r>
              <a:rPr lang="cs-CZ" dirty="0"/>
              <a:t> Kromě případů uvedených v odstavci 3 musí být každá část veřejné zakázky zadávána postupy odpovídajícími celkové předpokládané hodnotě veřejné </a:t>
            </a:r>
            <a:r>
              <a:rPr lang="cs-CZ" dirty="0" smtClean="0"/>
              <a:t>zakázky – padlo pravidlo sčítání jen v kalendářním roce</a:t>
            </a:r>
          </a:p>
          <a:p>
            <a:r>
              <a:rPr lang="cs-CZ" dirty="0" smtClean="0"/>
              <a:t>§ 19/3 ZZVZ </a:t>
            </a:r>
            <a:r>
              <a:rPr lang="cs-CZ" i="1" dirty="0" err="1" smtClean="0"/>
              <a:t>is</a:t>
            </a:r>
            <a:r>
              <a:rPr lang="cs-CZ" i="1" dirty="0" smtClean="0"/>
              <a:t> the </a:t>
            </a:r>
            <a:r>
              <a:rPr lang="cs-CZ" i="1" dirty="0" err="1" smtClean="0"/>
              <a:t>new</a:t>
            </a:r>
            <a:r>
              <a:rPr lang="cs-CZ" i="1" dirty="0" smtClean="0"/>
              <a:t> </a:t>
            </a:r>
            <a:r>
              <a:rPr lang="cs-CZ" dirty="0" smtClean="0"/>
              <a:t>§ 13/8 in fine ZVZ – opakované nákupy komodit, jejichž cena je v průběhu účetního </a:t>
            </a:r>
            <a:r>
              <a:rPr lang="cs-CZ" dirty="0"/>
              <a:t>roku proměnlivá: </a:t>
            </a:r>
            <a:r>
              <a:rPr lang="cs-CZ" i="1" dirty="0"/>
              <a:t>Za veřejné zakázky podle odstavce 1 se nepovažují veřejné zakázky s takovým předmětem, jehož jednotková cena je v průběhu účetního období proměnlivá a zadavatel pořizuje takové dodávky či služby opakovaně podle svých aktuálních potřeb.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16384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Režimy veřejných zakázek § 24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 dnešním ZVZ jako druhy VZ dle předpokládané hodnoty; v novém ZVZ jako režimy VZ.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Nadlimitní režim – VZ je rovna nebo přesahuje limit stanoveného zvl. </a:t>
            </a:r>
            <a:r>
              <a:rPr lang="cs-CZ" dirty="0" err="1"/>
              <a:t>p</a:t>
            </a:r>
            <a:r>
              <a:rPr lang="cs-CZ" dirty="0" err="1" smtClean="0"/>
              <a:t>r</a:t>
            </a:r>
            <a:r>
              <a:rPr lang="cs-CZ" dirty="0" smtClean="0"/>
              <a:t>. předpisem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Podlimitní režim – VZ přesahuje VZMR, ale nedosahuje limitu pro nadlimitní VZ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Veřejná zakázka malého rozsahu – 2.000.000,- Kč u dodávek a služeb, 6.000.000,- u stavebních prací (zde je předpokládána ingerence poslaneckých pozměňovacích návrhů, i v důvodové zprávě stále variantně).</a:t>
            </a:r>
          </a:p>
          <a:p>
            <a:pPr marL="0" indent="0">
              <a:buNone/>
            </a:pPr>
            <a:r>
              <a:rPr lang="cs-CZ" dirty="0" smtClean="0"/>
              <a:t>Druhy veřejných zakázek jsou zadávány v příslušném režimu za užití druhu zadávacího řízení.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269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Výjimky: §§ 29 až 32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indent="0" algn="just">
              <a:spcBef>
                <a:spcPts val="600"/>
              </a:spcBef>
              <a:spcAft>
                <a:spcPts val="0"/>
              </a:spcAft>
              <a:buNone/>
            </a:pPr>
            <a:endParaRPr lang="cs-CZ" u="sng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cs-CZ" sz="4000" dirty="0">
                <a:solidFill>
                  <a:srgbClr val="FF0000"/>
                </a:solidFill>
              </a:rPr>
              <a:t>Zadavatel není povinen zadat veřejnou zakázku v zadávacím řízení</a:t>
            </a:r>
            <a:r>
              <a:rPr lang="cs-CZ" sz="4000" dirty="0"/>
              <a:t>, </a:t>
            </a:r>
          </a:p>
          <a:p>
            <a:pPr>
              <a:lnSpc>
                <a:spcPct val="110000"/>
              </a:lnSpc>
              <a:tabLst>
                <a:tab pos="226695" algn="l"/>
              </a:tabLst>
            </a:pPr>
            <a:r>
              <a:rPr lang="cs-CZ" sz="4000" dirty="0" smtClean="0"/>
              <a:t>h)jejímž </a:t>
            </a:r>
            <a:r>
              <a:rPr lang="cs-CZ" sz="4000" dirty="0"/>
              <a:t>předmětem je </a:t>
            </a:r>
            <a:r>
              <a:rPr lang="cs-CZ" sz="4000" dirty="0">
                <a:solidFill>
                  <a:srgbClr val="FF0000"/>
                </a:solidFill>
              </a:rPr>
              <a:t>nabytí, nájem nebo pacht</a:t>
            </a:r>
            <a:r>
              <a:rPr lang="cs-CZ" sz="4000" dirty="0"/>
              <a:t> existující věci nemovité nebo s ní souvisejících věcných práv, </a:t>
            </a:r>
          </a:p>
          <a:p>
            <a:pPr>
              <a:lnSpc>
                <a:spcPct val="110000"/>
              </a:lnSpc>
              <a:tabLst>
                <a:tab pos="226695" algn="l"/>
              </a:tabLst>
            </a:pPr>
            <a:r>
              <a:rPr lang="cs-CZ" sz="4000" dirty="0" smtClean="0"/>
              <a:t>k)</a:t>
            </a:r>
            <a:r>
              <a:rPr lang="cs-CZ" sz="4000" dirty="0" smtClean="0">
                <a:solidFill>
                  <a:srgbClr val="FF0000"/>
                </a:solidFill>
              </a:rPr>
              <a:t>jde-li </a:t>
            </a:r>
            <a:r>
              <a:rPr lang="cs-CZ" sz="4000" dirty="0">
                <a:solidFill>
                  <a:srgbClr val="FF0000"/>
                </a:solidFill>
              </a:rPr>
              <a:t>o právní služby</a:t>
            </a:r>
            <a:r>
              <a:rPr lang="cs-CZ" sz="4000" dirty="0"/>
              <a:t>,</a:t>
            </a:r>
          </a:p>
          <a:p>
            <a:pPr>
              <a:lnSpc>
                <a:spcPct val="110000"/>
              </a:lnSpc>
              <a:tabLst>
                <a:tab pos="226695" algn="l"/>
              </a:tabLst>
            </a:pPr>
            <a:r>
              <a:rPr lang="cs-CZ" sz="4000" dirty="0" smtClean="0">
                <a:solidFill>
                  <a:srgbClr val="FF0000"/>
                </a:solidFill>
              </a:rPr>
              <a:t>1.které </a:t>
            </a:r>
            <a:r>
              <a:rPr lang="cs-CZ" sz="4000" dirty="0">
                <a:solidFill>
                  <a:srgbClr val="FF0000"/>
                </a:solidFill>
              </a:rPr>
              <a:t>poskytuje advokát v rámci zastupování klienta v soudním</a:t>
            </a:r>
            <a:r>
              <a:rPr lang="cs-CZ" sz="4000" dirty="0"/>
              <a:t>, rozhodčím, smírčím nebo správním řízení před soudem, tribunálem nebo jiným veřejným orgánem nebo v řízení před mezinárodním tribunálem nebo mezinárodní organizací, </a:t>
            </a:r>
          </a:p>
          <a:p>
            <a:pPr>
              <a:lnSpc>
                <a:spcPct val="110000"/>
              </a:lnSpc>
              <a:tabLst>
                <a:tab pos="226695" algn="l"/>
              </a:tabLst>
            </a:pPr>
            <a:r>
              <a:rPr lang="cs-CZ" sz="4000" dirty="0" smtClean="0">
                <a:solidFill>
                  <a:srgbClr val="FF0000"/>
                </a:solidFill>
              </a:rPr>
              <a:t>2.které </a:t>
            </a:r>
            <a:r>
              <a:rPr lang="cs-CZ" sz="4000" dirty="0">
                <a:solidFill>
                  <a:srgbClr val="FF0000"/>
                </a:solidFill>
              </a:rPr>
              <a:t>poskytuje advokát při přípravě na řízení uvedená v bodě 1, nebo pokud okolnosti nasvědčují tomu, že dotčená věc se s vysokou pravděpodobností stane předmětem řízení uvedeného v bodě 1</a:t>
            </a:r>
            <a:r>
              <a:rPr lang="cs-CZ" sz="4000" dirty="0"/>
              <a:t>,</a:t>
            </a:r>
          </a:p>
          <a:p>
            <a:pPr>
              <a:lnSpc>
                <a:spcPct val="110000"/>
              </a:lnSpc>
              <a:tabLst>
                <a:tab pos="226695" algn="l"/>
              </a:tabLst>
            </a:pPr>
            <a:r>
              <a:rPr lang="cs-CZ" sz="4000" dirty="0" smtClean="0"/>
              <a:t>3.které </a:t>
            </a:r>
            <a:r>
              <a:rPr lang="cs-CZ" sz="4000" dirty="0"/>
              <a:t>musí poskytovat notář na základě jiného právního </a:t>
            </a:r>
            <a:r>
              <a:rPr lang="cs-CZ" sz="4000" dirty="0" smtClean="0"/>
              <a:t>předpisu </a:t>
            </a:r>
            <a:r>
              <a:rPr lang="cs-CZ" sz="4000" dirty="0"/>
              <a:t>v rámci osvědčování a ověřování listin, nebo</a:t>
            </a:r>
          </a:p>
          <a:p>
            <a:pPr>
              <a:lnSpc>
                <a:spcPct val="110000"/>
              </a:lnSpc>
              <a:tabLst>
                <a:tab pos="226695" algn="l"/>
              </a:tabLst>
            </a:pPr>
            <a:r>
              <a:rPr lang="cs-CZ" sz="4000" dirty="0" smtClean="0"/>
              <a:t>4.při </a:t>
            </a:r>
            <a:r>
              <a:rPr lang="cs-CZ" sz="4000" dirty="0"/>
              <a:t>kterých na základě jiného právního </a:t>
            </a:r>
            <a:r>
              <a:rPr lang="cs-CZ" sz="4000" dirty="0" smtClean="0"/>
              <a:t>předpisu, </a:t>
            </a:r>
            <a:r>
              <a:rPr lang="cs-CZ" sz="4000" dirty="0"/>
              <a:t>byť i příležitostně, vykonává dodavatel veřejnou moc,</a:t>
            </a:r>
          </a:p>
          <a:p>
            <a:pPr marL="0" indent="0" algn="just">
              <a:spcAft>
                <a:spcPts val="0"/>
              </a:spcAft>
              <a:buNone/>
              <a:tabLst>
                <a:tab pos="226695" algn="l"/>
              </a:tabLs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9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240</TotalTime>
  <Words>5189</Words>
  <Application>Microsoft Office PowerPoint</Application>
  <PresentationFormat>Širokoúhlá obrazovka</PresentationFormat>
  <Paragraphs>323</Paragraphs>
  <Slides>59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5" baseType="lpstr">
      <vt:lpstr>Arial</vt:lpstr>
      <vt:lpstr>Century Gothic</vt:lpstr>
      <vt:lpstr>Times New Roman</vt:lpstr>
      <vt:lpstr>Wingdings</vt:lpstr>
      <vt:lpstr>Wingdings 3</vt:lpstr>
      <vt:lpstr>Ion</vt:lpstr>
      <vt:lpstr>Zákon o zadávání veřejných zakázek č. 134/2016 Sb.</vt:lpstr>
      <vt:lpstr>Proč nový zákon?</vt:lpstr>
      <vt:lpstr>Nový ZVZ v čase</vt:lpstr>
      <vt:lpstr>Hlavní instituty nového ZVZ</vt:lpstr>
      <vt:lpstr>Zadavtelé a Provozní jednotky § 17</vt:lpstr>
      <vt:lpstr>Předpokládná hodnota veřejné zakázky  §§16 až 23</vt:lpstr>
      <vt:lpstr>§18 a 19 – předpokládaná hodnota VZ</vt:lpstr>
      <vt:lpstr>Režimy veřejných zakázek § 24</vt:lpstr>
      <vt:lpstr>Výjimky: §§ 29 až 32</vt:lpstr>
      <vt:lpstr>Výjimky: §§ 29 až 32</vt:lpstr>
      <vt:lpstr>VZMR: § 31</vt:lpstr>
      <vt:lpstr>Smíšená veřejná zakázka § 32</vt:lpstr>
      <vt:lpstr>Nové: předběžné tržní konzultace § 33</vt:lpstr>
      <vt:lpstr>Podlimitní režim §§ 52 a 53</vt:lpstr>
      <vt:lpstr>Lhůty v podlimitních řízeních § 54</vt:lpstr>
      <vt:lpstr>Nadlimitní režim – část čtvrtá nového ZVZ</vt:lpstr>
      <vt:lpstr>Lhůty v otevřeném nadlimitním řízení § 57</vt:lpstr>
      <vt:lpstr>Podmínky užití jednacího řízení bez uveřejnění § 63 až 67</vt:lpstr>
      <vt:lpstr>Podmínky užití jednacího řízení bez uveřejnění § 63 až 67</vt:lpstr>
      <vt:lpstr>Kvalifikace obecně</vt:lpstr>
      <vt:lpstr>Kvalifikace v nadlimitním režimu § 73</vt:lpstr>
      <vt:lpstr>Kvalifikace v nadlimitním režimu</vt:lpstr>
      <vt:lpstr>Ekonomická kvalifikace § 78</vt:lpstr>
      <vt:lpstr>Objasnění a doplnění nabídek § 46</vt:lpstr>
      <vt:lpstr>§ 46 - Citace</vt:lpstr>
      <vt:lpstr>Otevírání obálek s nabídkami § 110</vt:lpstr>
      <vt:lpstr>Mimořádně nízká nabídková cena § 113</vt:lpstr>
      <vt:lpstr>Mimořádně nízká nabídková cena § 113</vt:lpstr>
      <vt:lpstr>Mimořádně nízká nabídková cena § 113</vt:lpstr>
      <vt:lpstr>Mimořádně nízká nabídková cena § 113</vt:lpstr>
      <vt:lpstr>Hodnocení nabídek § 114 až § 118</vt:lpstr>
      <vt:lpstr>Ekonomická výhodnost nabídek § 114</vt:lpstr>
      <vt:lpstr>Kritéria kvality § 116</vt:lpstr>
      <vt:lpstr>§ 117 Life cycle costs</vt:lpstr>
      <vt:lpstr>Zrušení zadávacího řízení § 127 a § 128</vt:lpstr>
      <vt:lpstr>Zrušení zadávacího řízení § 127 a § 128</vt:lpstr>
      <vt:lpstr>Námitky § 241 aŽ § 247</vt:lpstr>
      <vt:lpstr>Lhůta pro podání námitek § 242</vt:lpstr>
      <vt:lpstr>Náležitosti námitek § 244</vt:lpstr>
      <vt:lpstr>Vyřízení námitek § 245</vt:lpstr>
      <vt:lpstr>Vyřízení námitek § 245 – pokr.</vt:lpstr>
      <vt:lpstr>Zákaz uzavřít smlouvu § 246</vt:lpstr>
      <vt:lpstr>Zahájení řízení ÚOHS § 249</vt:lpstr>
      <vt:lpstr>Návrh na zahájení řízení k ÚOHS § 250</vt:lpstr>
      <vt:lpstr>Náležitosti návrhu § 251</vt:lpstr>
      <vt:lpstr>Náležitosti návrhu § 251 – POKR.</vt:lpstr>
      <vt:lpstr>Náležitosti návrhu § 254</vt:lpstr>
      <vt:lpstr>KAUCE § 255</vt:lpstr>
      <vt:lpstr>Kauce § 255 – pokr.</vt:lpstr>
      <vt:lpstr>Změny smlouvy</vt:lpstr>
      <vt:lpstr>1. Změny vyhrazené v ZD - § 100</vt:lpstr>
      <vt:lpstr>2. Změny ex lege § 222</vt:lpstr>
      <vt:lpstr>Změny ex lege – pokr. I. – „bianco šek na změny“</vt:lpstr>
      <vt:lpstr>Změny ex lege – pokr. II. – Dodatečná plnění</vt:lpstr>
      <vt:lpstr>Změny ex lege – pokr. III. – Nepředvídatelné změny</vt:lpstr>
      <vt:lpstr>Změny ex lege – pokr. IV. – záměny v pol. rozpočtu u stavebních prací</vt:lpstr>
      <vt:lpstr>Změny ex lege V. – oznamování &amp; jiné</vt:lpstr>
      <vt:lpstr>Ukončení smlouvy § 223</vt:lpstr>
      <vt:lpstr>Děkujeme za Vaši pozornost  sida@aksu.cz cermak@aksu.cz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Zákon o zadávacích řízeních</dc:title>
  <dc:creator>Michal Čermák</dc:creator>
  <cp:lastModifiedBy>63610</cp:lastModifiedBy>
  <cp:revision>30</cp:revision>
  <dcterms:created xsi:type="dcterms:W3CDTF">2016-02-23T02:30:07Z</dcterms:created>
  <dcterms:modified xsi:type="dcterms:W3CDTF">2016-07-13T13:30:34Z</dcterms:modified>
</cp:coreProperties>
</file>