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handoutMasterIdLst>
    <p:handoutMasterId r:id="rId11"/>
  </p:handoutMasterIdLst>
  <p:sldIdLst>
    <p:sldId id="256" r:id="rId6"/>
    <p:sldId id="390" r:id="rId7"/>
    <p:sldId id="391" r:id="rId8"/>
    <p:sldId id="392" r:id="rId9"/>
    <p:sldId id="389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FF"/>
    <a:srgbClr val="3333CC"/>
    <a:srgbClr val="F04E4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0679FD9-D9EF-4188-9E79-3BB78DF3BDFD}" type="datetimeFigureOut">
              <a:rPr lang="cs-CZ"/>
              <a:pPr>
                <a:defRPr/>
              </a:pPr>
              <a:t>11.6.2015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394EDD8-EFA4-40BD-8CD1-6A29951494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52116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B5C95E-75FA-409C-935B-5830F4AA8957}" type="datetimeFigureOut">
              <a:rPr lang="cs-CZ" smtClean="0"/>
              <a:pPr>
                <a:defRPr/>
              </a:pPr>
              <a:t>11.6.2015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89207-42E3-48D9-B1E3-C1F7922C65D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D7165F-D28D-4294-9CC6-D601324CD652}" type="datetimeFigureOut">
              <a:rPr lang="cs-CZ" smtClean="0"/>
              <a:pPr>
                <a:defRPr/>
              </a:pPr>
              <a:t>11.6.2015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F5B570-5FCA-482F-AA6D-4E487489B31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C9207B-1C47-4F1A-8226-24548C64C201}" type="datetimeFigureOut">
              <a:rPr lang="cs-CZ" smtClean="0"/>
              <a:pPr>
                <a:defRPr/>
              </a:pPr>
              <a:t>11.6.2015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10A2A-8816-4BE5-80F6-80BB82DCE5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FEC741-8479-4B39-8CC1-4D3C32581FDA}" type="datetimeFigureOut">
              <a:rPr lang="cs-CZ" smtClean="0"/>
              <a:pPr>
                <a:defRPr/>
              </a:pPr>
              <a:t>11.6.2015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E3C1CB-6ABC-4DCC-9087-DACF22BD1D5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6CF9BA-9F1B-4863-BD3B-3A0122FFB36E}" type="datetimeFigureOut">
              <a:rPr lang="cs-CZ" smtClean="0"/>
              <a:pPr>
                <a:defRPr/>
              </a:pPr>
              <a:t>11.6.2015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4535E6-32A3-4774-BE9E-9E8236BAD28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83B1D5-5FFA-49B7-980F-782B11AB8B3E}" type="datetimeFigureOut">
              <a:rPr lang="cs-CZ" smtClean="0"/>
              <a:pPr>
                <a:defRPr/>
              </a:pPr>
              <a:t>11.6.2015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0279D-E806-4815-A0A3-FA41B5E9A1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85A4BC-5959-4897-8FA6-10CBD329FA9F}" type="datetimeFigureOut">
              <a:rPr lang="cs-CZ" smtClean="0"/>
              <a:pPr>
                <a:defRPr/>
              </a:pPr>
              <a:t>11.6.2015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8DCD7-A4EF-4742-9C09-2E950837B5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C8746-EC9D-4065-8989-2EF8219160C5}" type="datetimeFigureOut">
              <a:rPr lang="cs-CZ" smtClean="0"/>
              <a:pPr>
                <a:defRPr/>
              </a:pPr>
              <a:t>11.6.2015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1602A-8C21-476A-80FE-C1ACED8A908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1EB9EA-E017-44AB-8E3D-01B1A6D8E954}" type="datetimeFigureOut">
              <a:rPr lang="cs-CZ" smtClean="0"/>
              <a:pPr>
                <a:defRPr/>
              </a:pPr>
              <a:t>11.6.2015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24D386-55B9-4B0C-81DB-D90D8498EE6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E8D033-1E56-4062-A9FE-7781E028345D}" type="datetimeFigureOut">
              <a:rPr lang="cs-CZ" smtClean="0"/>
              <a:pPr>
                <a:defRPr/>
              </a:pPr>
              <a:t>11.6.2015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FAB826-40F9-4BDD-9D56-E65790D0223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DCE768-3907-448E-8422-E81ED92A9CF8}" type="datetimeFigureOut">
              <a:rPr lang="cs-CZ" smtClean="0"/>
              <a:pPr>
                <a:defRPr/>
              </a:pPr>
              <a:t>11.6.2015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0477A1-9FA9-42DB-B327-D29EDDC34BC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013A808-2409-4765-BA35-3A8F58AC7F27}" type="datetimeFigureOut">
              <a:rPr lang="cs-CZ" smtClean="0"/>
              <a:pPr>
                <a:defRPr/>
              </a:pPr>
              <a:t>11.6.2015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D1493AD-6142-42A0-A4EB-D171E0137D0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470025"/>
          </a:xfrm>
        </p:spPr>
        <p:txBody>
          <a:bodyPr>
            <a:noAutofit/>
          </a:bodyPr>
          <a:lstStyle/>
          <a:p>
            <a:r>
              <a:rPr lang="cs-CZ" sz="40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40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r>
              <a:rPr lang="cs-CZ" sz="40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Porada vedení FNOL evidence identifikačních karet</a:t>
            </a:r>
            <a:br>
              <a:rPr lang="cs-CZ" sz="40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r>
              <a:rPr lang="cs-CZ" sz="20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1.6.2015</a:t>
            </a:r>
            <a:r>
              <a:rPr lang="cs-CZ" sz="40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40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r>
              <a:rPr lang="cs-CZ" sz="20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Jaroslav Lhoťan, Jiří Marek</a:t>
            </a:r>
            <a:endParaRPr lang="cs-CZ" sz="20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51" name="Podnadpis 5"/>
          <p:cNvSpPr>
            <a:spLocks noGrp="1"/>
          </p:cNvSpPr>
          <p:nvPr>
            <p:ph type="subTitle" idx="1"/>
          </p:nvPr>
        </p:nvSpPr>
        <p:spPr>
          <a:xfrm>
            <a:off x="1547813" y="476250"/>
            <a:ext cx="5937250" cy="576263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solidFill>
                  <a:schemeClr val="tx2"/>
                </a:solidFill>
              </a:rPr>
              <a:t>FAKULTNÍ NEMOCNICE OLOMOUC</a:t>
            </a:r>
          </a:p>
        </p:txBody>
      </p:sp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</a:t>
            </a:r>
            <a:r>
              <a:rPr lang="cs-CZ" sz="2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rofesionalita</a:t>
            </a: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a lidský přístup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Podnadpis 5"/>
          <p:cNvSpPr>
            <a:spLocks noGrp="1"/>
          </p:cNvSpPr>
          <p:nvPr>
            <p:ph type="subTitle" idx="1"/>
          </p:nvPr>
        </p:nvSpPr>
        <p:spPr>
          <a:xfrm>
            <a:off x="1547813" y="476250"/>
            <a:ext cx="5937250" cy="576263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solidFill>
                  <a:schemeClr val="tx2"/>
                </a:solidFill>
              </a:rPr>
              <a:t>Evidence karet možnosti</a:t>
            </a:r>
          </a:p>
        </p:txBody>
      </p:sp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</a:t>
            </a:r>
            <a:r>
              <a:rPr lang="cs-CZ" sz="2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rofesionalita</a:t>
            </a: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a lidský přístup</a:t>
            </a: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772400" cy="2376264"/>
          </a:xfrm>
        </p:spPr>
        <p:txBody>
          <a:bodyPr>
            <a:normAutofit fontScale="90000"/>
          </a:bodyPr>
          <a:lstStyle/>
          <a:p>
            <a:pPr algn="l"/>
            <a:r>
              <a:rPr lang="cs-CZ" sz="2000" b="1" u="sng" dirty="0" smtClean="0"/>
              <a:t>Evidence – 2 možnosti: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Shiftmaster – výhody, navázání na budoucí přístupový systém do budov a docházkový a plánovací systém</a:t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VEMA – výhody, základní evidenční systém ve FNOL, veškerá data o zaměstnanci</a:t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Eviduje se číselná řada jedinečná pro dané medium</a:t>
            </a:r>
            <a:endParaRPr lang="cs-CZ" sz="2000" dirty="0"/>
          </a:p>
        </p:txBody>
      </p:sp>
      <p:sp>
        <p:nvSpPr>
          <p:cNvPr id="9" name="Nadpis 5"/>
          <p:cNvSpPr txBox="1">
            <a:spLocks/>
          </p:cNvSpPr>
          <p:nvPr/>
        </p:nvSpPr>
        <p:spPr>
          <a:xfrm>
            <a:off x="683568" y="4005064"/>
            <a:ext cx="7772400" cy="2376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fontAlgn="auto">
              <a:spcAft>
                <a:spcPts val="0"/>
              </a:spcAft>
            </a:pPr>
            <a:r>
              <a:rPr kumimoji="0" lang="cs-CZ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 systémy evidence a přístupů: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Evidenční karta zaměstnance (a stážisty)</a:t>
            </a:r>
            <a:b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Vjezdová karta zaměstnance (a stážisty…)</a:t>
            </a:r>
            <a:b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cs-CZ" sz="2000" dirty="0" smtClean="0">
                <a:latin typeface="+mj-lt"/>
                <a:ea typeface="+mj-ea"/>
                <a:cs typeface="+mj-cs"/>
              </a:rPr>
              <a:t>Č</a:t>
            </a:r>
            <a:r>
              <a:rPr kumimoji="0" lang="cs-CZ" sz="2000" b="0" i="0" u="non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ip</a:t>
            </a:r>
            <a:r>
              <a:rPr kumimoji="0" lang="cs-CZ" sz="2000" b="0" i="0" u="non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zaměstnance (a externisty)</a:t>
            </a:r>
            <a:r>
              <a:rPr kumimoji="0" lang="cs-CZ" sz="2000" b="0" i="0" u="none" strike="sng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000" b="0" i="0" u="none" strike="sng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Výtahový čip zaměstnance </a:t>
            </a:r>
            <a:r>
              <a:rPr lang="cs-CZ" sz="2000" dirty="0" smtClean="0"/>
              <a:t>(a externisty a stážisty)</a:t>
            </a:r>
            <a:br>
              <a:rPr lang="cs-CZ" sz="2000" dirty="0" smtClean="0"/>
            </a:b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Podnadpis 5"/>
          <p:cNvSpPr>
            <a:spLocks noGrp="1"/>
          </p:cNvSpPr>
          <p:nvPr>
            <p:ph type="subTitle" idx="1"/>
          </p:nvPr>
        </p:nvSpPr>
        <p:spPr>
          <a:xfrm>
            <a:off x="1547813" y="476250"/>
            <a:ext cx="5937250" cy="576263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solidFill>
                  <a:schemeClr val="tx2"/>
                </a:solidFill>
              </a:rPr>
              <a:t>Aktuální stav</a:t>
            </a:r>
          </a:p>
        </p:txBody>
      </p:sp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</a:t>
            </a:r>
            <a:r>
              <a:rPr lang="cs-CZ" sz="2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rofesionalita</a:t>
            </a: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a lidský přístup</a:t>
            </a: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848872" cy="2376264"/>
          </a:xfrm>
        </p:spPr>
        <p:txBody>
          <a:bodyPr>
            <a:normAutofit fontScale="90000"/>
          </a:bodyPr>
          <a:lstStyle/>
          <a:p>
            <a:pPr algn="l"/>
            <a:r>
              <a:rPr lang="cs-CZ" sz="2000" b="1" u="sng" dirty="0" smtClean="0"/>
              <a:t>Místa evidence různých typů medií: </a:t>
            </a:r>
            <a:br>
              <a:rPr lang="cs-CZ" sz="2000" b="1" u="sng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ing. Rozehnal (TPÚ) – 10 systémů  - uděluje přístupy</a:t>
            </a:r>
            <a:br>
              <a:rPr lang="cs-CZ" sz="2000" dirty="0" smtClean="0"/>
            </a:br>
            <a:r>
              <a:rPr lang="cs-CZ" sz="2000" dirty="0" smtClean="0"/>
              <a:t>Jídelna (TPÚ) 4000 zaměstnanců, 4000 externistů </a:t>
            </a:r>
            <a:r>
              <a:rPr lang="cs-CZ" sz="2700" dirty="0" smtClean="0"/>
              <a:t>(</a:t>
            </a:r>
            <a:r>
              <a:rPr lang="cs-CZ" sz="2000" dirty="0" smtClean="0"/>
              <a:t>včetně LF UP)</a:t>
            </a:r>
            <a:br>
              <a:rPr lang="cs-CZ" sz="2000" dirty="0" smtClean="0"/>
            </a:br>
            <a:r>
              <a:rPr lang="cs-CZ" sz="2000" dirty="0" smtClean="0"/>
              <a:t>Ředitelství – podatelna </a:t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  <p:sp>
        <p:nvSpPr>
          <p:cNvPr id="8" name="Nadpis 5"/>
          <p:cNvSpPr txBox="1">
            <a:spLocks/>
          </p:cNvSpPr>
          <p:nvPr/>
        </p:nvSpPr>
        <p:spPr>
          <a:xfrm>
            <a:off x="827584" y="3284984"/>
            <a:ext cx="7848872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Očekávaný stav – plánovaný: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000" dirty="0" smtClean="0">
                <a:latin typeface="+mj-lt"/>
                <a:ea typeface="+mj-ea"/>
                <a:cs typeface="+mj-cs"/>
              </a:rPr>
              <a:t>Optická evidence zaměstnance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000" dirty="0" smtClean="0">
                <a:latin typeface="+mj-lt"/>
                <a:ea typeface="+mj-ea"/>
                <a:cs typeface="+mj-cs"/>
              </a:rPr>
              <a:t>Jídelna…</a:t>
            </a:r>
            <a:endParaRPr kumimoji="0" lang="cs-CZ" sz="200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000" dirty="0" smtClean="0">
                <a:latin typeface="+mj-lt"/>
                <a:ea typeface="+mj-ea"/>
                <a:cs typeface="+mj-cs"/>
              </a:rPr>
              <a:t>Zavedení přístupového systému do většiny budov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Evidence pracovní doby (stejné zařízení…)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000" dirty="0" smtClean="0">
                <a:latin typeface="+mj-lt"/>
                <a:ea typeface="+mj-ea"/>
                <a:cs typeface="+mj-cs"/>
              </a:rPr>
              <a:t>Vjezd do areálu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Elektronický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podpis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000" b="0" i="0" u="none" strike="sng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Podnadpis 5"/>
          <p:cNvSpPr>
            <a:spLocks noGrp="1"/>
          </p:cNvSpPr>
          <p:nvPr>
            <p:ph type="subTitle" idx="1"/>
          </p:nvPr>
        </p:nvSpPr>
        <p:spPr>
          <a:xfrm>
            <a:off x="1547813" y="476250"/>
            <a:ext cx="5937250" cy="576263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solidFill>
                  <a:schemeClr val="tx2"/>
                </a:solidFill>
              </a:rPr>
              <a:t>Doporučení </a:t>
            </a:r>
          </a:p>
        </p:txBody>
      </p:sp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</a:t>
            </a:r>
            <a:r>
              <a:rPr lang="cs-CZ" sz="2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rofesionalita</a:t>
            </a: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a lidský přístup</a:t>
            </a:r>
          </a:p>
        </p:txBody>
      </p:sp>
      <p:sp>
        <p:nvSpPr>
          <p:cNvPr id="8" name="Nadpis 5"/>
          <p:cNvSpPr txBox="1">
            <a:spLocks/>
          </p:cNvSpPr>
          <p:nvPr/>
        </p:nvSpPr>
        <p:spPr>
          <a:xfrm>
            <a:off x="467544" y="1268760"/>
            <a:ext cx="7848872" cy="35283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Sjednotit evidenci současných karet všech zaměstnanců ve VEMA, zodpovědnost PÚ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2000" b="1" u="sng" noProof="0" dirty="0" smtClean="0">
                <a:latin typeface="+mj-lt"/>
                <a:ea typeface="+mj-ea"/>
                <a:cs typeface="+mj-cs"/>
              </a:rPr>
              <a:t>Evidovat stážisty, externisty  (nutno technicky dořešit v rámci projektu)</a:t>
            </a:r>
            <a:endParaRPr kumimoji="0" lang="cs-CZ" sz="20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2000" b="1" u="sng" dirty="0" smtClean="0">
                <a:latin typeface="+mj-lt"/>
                <a:ea typeface="+mj-ea"/>
                <a:cs typeface="+mj-cs"/>
              </a:rPr>
              <a:t>Zahájit projekt na evidenci docházky vybraných pracovišť 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2000" b="1" u="sng" dirty="0" smtClean="0">
                <a:latin typeface="+mj-lt"/>
                <a:ea typeface="+mj-ea"/>
                <a:cs typeface="+mj-cs"/>
              </a:rPr>
              <a:t>Rozšířit přístupové systémy do budov  či místností (nové projekty  vždy , jinak dle preferencí – vyhodnocení rizik)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Zahájit</a:t>
            </a:r>
            <a:r>
              <a:rPr kumimoji="0" lang="cs-CZ" sz="20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projekt sjednocení evidence dalších medií (2 karty, 2 čipy) (UIT + PTN)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2000" b="1" u="sng" baseline="0" dirty="0" smtClean="0">
                <a:latin typeface="+mj-lt"/>
                <a:ea typeface="+mj-ea"/>
                <a:cs typeface="+mj-cs"/>
              </a:rPr>
              <a:t>Zahájit projekt na další –</a:t>
            </a:r>
            <a:r>
              <a:rPr lang="cs-CZ" sz="2000" b="1" u="sng" dirty="0" smtClean="0">
                <a:latin typeface="+mj-lt"/>
                <a:ea typeface="+mj-ea"/>
                <a:cs typeface="+mj-cs"/>
              </a:rPr>
              <a:t> elektronický podpis, elektronický recept, elektronický certifikát ad (UIT + NLP)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Podnadpis 5"/>
          <p:cNvSpPr>
            <a:spLocks noGrp="1"/>
          </p:cNvSpPr>
          <p:nvPr>
            <p:ph type="subTitle" idx="1"/>
          </p:nvPr>
        </p:nvSpPr>
        <p:spPr>
          <a:xfrm>
            <a:off x="683568" y="1628800"/>
            <a:ext cx="8064896" cy="1800622"/>
          </a:xfrm>
        </p:spPr>
        <p:txBody>
          <a:bodyPr>
            <a:noAutofit/>
          </a:bodyPr>
          <a:lstStyle/>
          <a:p>
            <a:r>
              <a:rPr lang="cs-CZ" sz="4000" i="1" dirty="0" smtClean="0">
                <a:solidFill>
                  <a:schemeClr val="tx2"/>
                </a:solidFill>
              </a:rPr>
              <a:t>Náměty, komentáře…</a:t>
            </a:r>
          </a:p>
        </p:txBody>
      </p:sp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430784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5"/>
          <p:cNvSpPr txBox="1">
            <a:spLocks/>
          </p:cNvSpPr>
          <p:nvPr/>
        </p:nvSpPr>
        <p:spPr bwMode="auto">
          <a:xfrm>
            <a:off x="1187450" y="6021388"/>
            <a:ext cx="67691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</a:t>
            </a:r>
            <a:r>
              <a:rPr lang="cs-CZ" sz="2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rofesionalita</a:t>
            </a:r>
            <a:r>
              <a:rPr lang="cs-CZ" sz="2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a lidský přístup</a:t>
            </a:r>
          </a:p>
        </p:txBody>
      </p:sp>
      <p:sp>
        <p:nvSpPr>
          <p:cNvPr id="5" name="Podnadpis 5"/>
          <p:cNvSpPr txBox="1">
            <a:spLocks/>
          </p:cNvSpPr>
          <p:nvPr/>
        </p:nvSpPr>
        <p:spPr>
          <a:xfrm>
            <a:off x="611560" y="2852936"/>
            <a:ext cx="8064896" cy="18006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4000" b="1" dirty="0" smtClean="0">
                <a:solidFill>
                  <a:schemeClr val="tx2"/>
                </a:solidFill>
                <a:latin typeface="+mn-lt"/>
              </a:rPr>
              <a:t>Děkuji Vám za pozornost </a:t>
            </a:r>
            <a:endParaRPr kumimoji="0" lang="cs-CZ" sz="4000" b="0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5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63F7F87740EFC4FB00474A1A94384E2" ma:contentTypeVersion="2" ma:contentTypeDescription="Vytvoří nový dokument" ma:contentTypeScope="" ma:versionID="315424f996ec1eef3a9b6e5dbed9cdb8">
  <xsd:schema xmlns:xsd="http://www.w3.org/2001/XMLSchema" xmlns:xs="http://www.w3.org/2001/XMLSchema" xmlns:p="http://schemas.microsoft.com/office/2006/metadata/properties" xmlns:ns2="572ec664-ab88-47be-9c2c-15f42a17743e" xmlns:ns3="a3103e8f-d124-424c-9fed-1be922739227" targetNamespace="http://schemas.microsoft.com/office/2006/metadata/properties" ma:root="true" ma:fieldsID="d3eb277c442295ed67755eec80e06c06" ns2:_="" ns3:_="">
    <xsd:import namespace="572ec664-ab88-47be-9c2c-15f42a17743e"/>
    <xsd:import namespace="a3103e8f-d124-424c-9fed-1be922739227"/>
    <xsd:element name="properties">
      <xsd:complexType>
        <xsd:sequence>
          <xsd:element name="documentManagement">
            <xsd:complexType>
              <xsd:all>
                <xsd:element ref="ns2:Typ_x0020_dokumentu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2ec664-ab88-47be-9c2c-15f42a17743e" elementFormDefault="qualified">
    <xsd:import namespace="http://schemas.microsoft.com/office/2006/documentManagement/types"/>
    <xsd:import namespace="http://schemas.microsoft.com/office/infopath/2007/PartnerControls"/>
    <xsd:element name="Typ_x0020_dokumentu" ma:index="8" nillable="true" ma:displayName="Typ dokumentu" ma:format="Dropdown" ma:internalName="Typ_x0020_dokumentu">
      <xsd:simpleType>
        <xsd:restriction base="dms:Choice">
          <xsd:enumeration value="Porada přednostů"/>
          <xsd:enumeration value="Porada vedení FNOL"/>
          <xsd:enumeration value="Rozšířená porada vedení FNOL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103e8f-d124-424c-9fed-1be922739227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10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yp_x0020_dokumentu xmlns="572ec664-ab88-47be-9c2c-15f42a17743e" xsi:nil="true"/>
    <_dlc_DocId xmlns="a3103e8f-d124-424c-9fed-1be922739227">FNOL-4-172</_dlc_DocId>
    <_dlc_DocIdUrl xmlns="a3103e8f-d124-424c-9fed-1be922739227">
      <Url>http://intrafnol/_layouts/DocIdRedir.aspx?ID=FNOL-4-172</Url>
      <Description>FNOL-4-172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AD0DA9-CAC2-43FB-8AFD-7930CBC11F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2ec664-ab88-47be-9c2c-15f42a17743e"/>
    <ds:schemaRef ds:uri="a3103e8f-d124-424c-9fed-1be9227392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14474A1-3615-4308-86FB-15CD55FE53C9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F13A1362-80D9-4F9D-92FE-778512435132}">
  <ds:schemaRefs>
    <ds:schemaRef ds:uri="http://schemas.microsoft.com/office/2006/metadata/properties"/>
    <ds:schemaRef ds:uri="http://schemas.microsoft.com/office/infopath/2007/PartnerControls"/>
    <ds:schemaRef ds:uri="572ec664-ab88-47be-9c2c-15f42a17743e"/>
    <ds:schemaRef ds:uri="a3103e8f-d124-424c-9fed-1be922739227"/>
  </ds:schemaRefs>
</ds:datastoreItem>
</file>

<file path=customXml/itemProps4.xml><?xml version="1.0" encoding="utf-8"?>
<ds:datastoreItem xmlns:ds="http://schemas.openxmlformats.org/officeDocument/2006/customXml" ds:itemID="{5FA9D43C-D583-4EF0-8C38-2BEEE6E563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2345</TotalTime>
  <Words>168</Words>
  <Application>Microsoft Office PowerPoint</Application>
  <PresentationFormat>Předvádění na obrazovce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 Porada vedení FNOL evidence identifikačních karet 1.6.2015 Jaroslav Lhoťan, Jiří Marek</vt:lpstr>
      <vt:lpstr>Evidence – 2 možnosti:   Shiftmaster – výhody, navázání na budoucí přístupový systém do budov a docházkový a plánovací systém  VEMA – výhody, základní evidenční systém ve FNOL, veškerá data o zaměstnanci  Eviduje se číselná řada jedinečná pro dané medium</vt:lpstr>
      <vt:lpstr>Místa evidence různých typů medií:   ing. Rozehnal (TPÚ) – 10 systémů  - uděluje přístupy Jídelna (TPÚ) 4000 zaměstnanců, 4000 externistů (včetně LF UP) Ředitelství – podatelna    </vt:lpstr>
      <vt:lpstr>Snímek 4</vt:lpstr>
      <vt:lpstr>Snímek 5</vt:lpstr>
    </vt:vector>
  </TitlesOfParts>
  <Company>FNOL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Zuzana Němcová</dc:creator>
  <cp:lastModifiedBy>63510</cp:lastModifiedBy>
  <cp:revision>332</cp:revision>
  <dcterms:created xsi:type="dcterms:W3CDTF">2010-12-10T11:29:20Z</dcterms:created>
  <dcterms:modified xsi:type="dcterms:W3CDTF">2015-06-11T10:05:15Z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0x010100963F7F87740EFC4FB00474A1A94384E2</vt:lpwstr>
  </property>
  <property fmtid="{D5CDD505-2E9C-101B-9397-08002B2CF9AE}" pid="3" name="_dlc_DocIdItemGuid">
    <vt:lpwstr>b5eb423b-360a-4c46-912c-c297cda8bc8f</vt:lpwstr>
  </property>
</Properties>
</file>