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77" r:id="rId6"/>
    <p:sldId id="258" r:id="rId7"/>
    <p:sldId id="260" r:id="rId8"/>
    <p:sldId id="259" r:id="rId9"/>
    <p:sldId id="261" r:id="rId10"/>
    <p:sldId id="263" r:id="rId11"/>
    <p:sldId id="276" r:id="rId12"/>
    <p:sldId id="262" r:id="rId13"/>
    <p:sldId id="266" r:id="rId14"/>
    <p:sldId id="267" r:id="rId15"/>
    <p:sldId id="268" r:id="rId16"/>
    <p:sldId id="270" r:id="rId17"/>
    <p:sldId id="269" r:id="rId18"/>
    <p:sldId id="271" r:id="rId19"/>
    <p:sldId id="272" r:id="rId20"/>
    <p:sldId id="273" r:id="rId21"/>
    <p:sldId id="274" r:id="rId22"/>
    <p:sldId id="275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DFD51-C001-49B3-AFE4-D324E96124AE}" type="datetimeFigureOut">
              <a:rPr lang="cs-CZ" smtClean="0"/>
              <a:pPr/>
              <a:t>13.7.2015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6E6AC-B661-4DD3-AD76-42F0DA761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Parenterální výživa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5085184"/>
            <a:ext cx="3416424" cy="553616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cs-CZ" dirty="0" smtClean="0"/>
              <a:t>Mgr. Robert Běhal, Lékárna FNOL</a:t>
            </a:r>
          </a:p>
          <a:p>
            <a:pPr algn="r"/>
            <a:r>
              <a:rPr lang="cs-CZ" dirty="0" smtClean="0"/>
              <a:t>8.7.2015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Parenterální výživa -speciální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pediatrii a </a:t>
            </a:r>
            <a:r>
              <a:rPr lang="cs-CZ" dirty="0" smtClean="0"/>
              <a:t>neonatologii</a:t>
            </a:r>
          </a:p>
          <a:p>
            <a:endParaRPr lang="cs-CZ" dirty="0" smtClean="0"/>
          </a:p>
          <a:p>
            <a:r>
              <a:rPr lang="cs-CZ" dirty="0" smtClean="0"/>
              <a:t>Při selhávání </a:t>
            </a:r>
            <a:r>
              <a:rPr lang="cs-CZ" dirty="0" smtClean="0"/>
              <a:t>jater</a:t>
            </a:r>
          </a:p>
          <a:p>
            <a:endParaRPr lang="cs-CZ" dirty="0" smtClean="0"/>
          </a:p>
          <a:p>
            <a:r>
              <a:rPr lang="cs-CZ" dirty="0" smtClean="0"/>
              <a:t>Při selhávání </a:t>
            </a:r>
            <a:r>
              <a:rPr lang="cs-CZ" dirty="0" smtClean="0"/>
              <a:t>ledvin</a:t>
            </a:r>
          </a:p>
          <a:p>
            <a:endParaRPr lang="cs-CZ" dirty="0" smtClean="0"/>
          </a:p>
          <a:p>
            <a:r>
              <a:rPr lang="cs-CZ" dirty="0" err="1" smtClean="0"/>
              <a:t>Hyperkatabolické</a:t>
            </a:r>
            <a:r>
              <a:rPr lang="cs-CZ" dirty="0" smtClean="0"/>
              <a:t> stavy a sepse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Registrované hotové HVLP vaky </a:t>
            </a:r>
            <a:r>
              <a:rPr lang="cs-CZ" dirty="0" err="1" smtClean="0"/>
              <a:t>vs</a:t>
            </a:r>
            <a:r>
              <a:rPr lang="cs-CZ" dirty="0" smtClean="0"/>
              <a:t>  individuální příprava v lékárně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Těžiště PV leží v hotových vacích</a:t>
            </a:r>
          </a:p>
          <a:p>
            <a:pPr lvl="1"/>
            <a:r>
              <a:rPr lang="cs-CZ" dirty="0" smtClean="0"/>
              <a:t>1.pol r. 2015 </a:t>
            </a:r>
            <a:r>
              <a:rPr lang="cs-CZ" dirty="0" err="1" smtClean="0"/>
              <a:t>spotř</a:t>
            </a:r>
            <a:r>
              <a:rPr lang="cs-CZ" dirty="0" smtClean="0"/>
              <a:t>. FNOL 5000 </a:t>
            </a:r>
            <a:r>
              <a:rPr lang="cs-CZ" dirty="0" smtClean="0"/>
              <a:t>vaků za 3mil.Kč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 lékárnách se připravují pouze vaky:</a:t>
            </a:r>
          </a:p>
          <a:p>
            <a:pPr lvl="1"/>
            <a:r>
              <a:rPr lang="cs-CZ" dirty="0" smtClean="0"/>
              <a:t>Pro neonatologii a pediatrii</a:t>
            </a:r>
          </a:p>
          <a:p>
            <a:pPr lvl="1"/>
            <a:r>
              <a:rPr lang="cs-CZ" dirty="0" smtClean="0"/>
              <a:t>Pro pacienty na JIP, kde se složení pružně přizpůsobuje aktuálnímu stavu pacienta</a:t>
            </a:r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Parenterální výživa -komplikace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Mechanické –zavedení kanyly v žíle (pneumotorax, arteriální punkce, trombóza…)</a:t>
            </a:r>
          </a:p>
          <a:p>
            <a:pPr lvl="1"/>
            <a:r>
              <a:rPr lang="cs-CZ" dirty="0" smtClean="0"/>
              <a:t>Flebitidy při periferním podání </a:t>
            </a:r>
            <a:r>
              <a:rPr lang="cs-CZ" dirty="0" err="1" smtClean="0"/>
              <a:t>hyperosm.rozt</a:t>
            </a:r>
            <a:r>
              <a:rPr lang="cs-CZ" dirty="0" smtClean="0"/>
              <a:t>.</a:t>
            </a:r>
          </a:p>
          <a:p>
            <a:r>
              <a:rPr lang="cs-CZ" dirty="0" smtClean="0"/>
              <a:t>Septické komplikace –</a:t>
            </a:r>
            <a:r>
              <a:rPr lang="cs-CZ" dirty="0" err="1" smtClean="0"/>
              <a:t>katetrová</a:t>
            </a:r>
            <a:r>
              <a:rPr lang="cs-CZ" dirty="0" smtClean="0"/>
              <a:t> sepse (malnutrice, katabolismus)</a:t>
            </a:r>
          </a:p>
          <a:p>
            <a:r>
              <a:rPr lang="cs-CZ" dirty="0" smtClean="0"/>
              <a:t>Metabolické komplikace –celá řada, zejména při příliš rychlém přísunu substrátů:</a:t>
            </a:r>
          </a:p>
          <a:p>
            <a:pPr lvl="1"/>
            <a:r>
              <a:rPr lang="cs-CZ" dirty="0" smtClean="0"/>
              <a:t>Tuky –anemie, leukopenie, elevace AST/ALT, HSM</a:t>
            </a:r>
          </a:p>
          <a:p>
            <a:pPr lvl="1"/>
            <a:r>
              <a:rPr lang="cs-CZ" dirty="0" smtClean="0"/>
              <a:t>Cukry –hyperglykémie, </a:t>
            </a:r>
            <a:r>
              <a:rPr lang="cs-CZ" dirty="0" err="1" smtClean="0"/>
              <a:t>hyperosmolární</a:t>
            </a:r>
            <a:r>
              <a:rPr lang="cs-CZ" dirty="0" smtClean="0"/>
              <a:t> stav, nadprodukce CO2</a:t>
            </a:r>
          </a:p>
          <a:p>
            <a:pPr lvl="1"/>
            <a:r>
              <a:rPr lang="cs-CZ" dirty="0" smtClean="0"/>
              <a:t>AMK –jaterní </a:t>
            </a:r>
            <a:r>
              <a:rPr lang="cs-CZ" dirty="0" smtClean="0"/>
              <a:t>poruchy</a:t>
            </a:r>
            <a:r>
              <a:rPr lang="cs-CZ" dirty="0" smtClean="0"/>
              <a:t>, poruchy ABR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pozadí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Vyhláška 84/2008 O správné lékárenské praxi</a:t>
            </a:r>
          </a:p>
          <a:p>
            <a:pPr lvl="1"/>
            <a:r>
              <a:rPr lang="cs-CZ" dirty="0" smtClean="0"/>
              <a:t>Povinnost přípravy v čistých prostorech třídy A</a:t>
            </a:r>
          </a:p>
          <a:p>
            <a:r>
              <a:rPr lang="cs-CZ" dirty="0" smtClean="0"/>
              <a:t>Cenový předpis MZČR 1/2013/FAR</a:t>
            </a:r>
          </a:p>
          <a:p>
            <a:pPr lvl="1"/>
            <a:r>
              <a:rPr lang="cs-CZ" dirty="0" smtClean="0"/>
              <a:t>věcná regulace ceny IP PV, vyjmenovává co vše je možné zahrnout do ceny</a:t>
            </a:r>
          </a:p>
          <a:p>
            <a:r>
              <a:rPr lang="cs-CZ" dirty="0" smtClean="0"/>
              <a:t>SUKL –opatření obecné povahy 04-14 </a:t>
            </a:r>
            <a:r>
              <a:rPr lang="cs-CZ" sz="2000" dirty="0" smtClean="0"/>
              <a:t>(stanovení výše a podmínek úhrady IP PV pro domácí terapii)</a:t>
            </a:r>
          </a:p>
          <a:p>
            <a:pPr lvl="1"/>
            <a:r>
              <a:rPr lang="cs-CZ" dirty="0" smtClean="0"/>
              <a:t>V odůvodnění: ExactaMix2400 splňuje současné požadavky, je certifikováno FDA a ISO 13485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ExactaMix2400</a:t>
            </a:r>
            <a:endParaRPr lang="cs-CZ" dirty="0"/>
          </a:p>
        </p:txBody>
      </p:sp>
      <p:pic>
        <p:nvPicPr>
          <p:cNvPr id="4" name="Zástupný symbol pro obsah 3" descr="4165-1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052736"/>
            <a:ext cx="5328592" cy="532859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ExactaMix</a:t>
            </a:r>
            <a:r>
              <a:rPr lang="cs-CZ" dirty="0" smtClean="0"/>
              <a:t> 2400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Objemové dávkování od 0,2ml +gravimetrická kontrola</a:t>
            </a:r>
          </a:p>
          <a:p>
            <a:pPr lvl="1"/>
            <a:r>
              <a:rPr lang="cs-CZ" dirty="0" smtClean="0"/>
              <a:t>Jako zdroj složek možno použít lahve vaky i stříkačky, až 24 složek</a:t>
            </a:r>
          </a:p>
          <a:p>
            <a:pPr lvl="1"/>
            <a:r>
              <a:rPr lang="cs-CZ" dirty="0" smtClean="0"/>
              <a:t>Bezpečnostní kontrola složek pomocí ČK</a:t>
            </a:r>
          </a:p>
          <a:p>
            <a:pPr lvl="1"/>
            <a:r>
              <a:rPr lang="cs-CZ" dirty="0" smtClean="0"/>
              <a:t>Součástí je software ABACUS –slouží pro výpočty, objednávání, tisk štítků</a:t>
            </a:r>
          </a:p>
          <a:p>
            <a:pPr lvl="1"/>
            <a:r>
              <a:rPr lang="cs-CZ" dirty="0" smtClean="0"/>
              <a:t>Přípravy jsou dokumentovány -ukládání protokolů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ExactaMix</a:t>
            </a:r>
            <a:r>
              <a:rPr lang="cs-CZ" dirty="0" smtClean="0"/>
              <a:t> 2400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cena spotřebního materiálu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Shrnutí –vysoce bezpečný systém s úplnou dokumentací procesu přípravy a minimem manuálních úkonů.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7" y="1"/>
            <a:ext cx="45266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 mezi úhradou domácí parenterální výživy a PV pro kliniky FNOL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Domácí PV:</a:t>
            </a:r>
          </a:p>
          <a:p>
            <a:pPr lvl="1"/>
            <a:r>
              <a:rPr lang="cs-CZ" dirty="0" smtClean="0"/>
              <a:t> stanoveno několik kódů pro zajištění PV</a:t>
            </a:r>
          </a:p>
          <a:p>
            <a:pPr lvl="1"/>
            <a:r>
              <a:rPr lang="cs-CZ" dirty="0" smtClean="0"/>
              <a:t> vykazuje se formou receptu</a:t>
            </a:r>
          </a:p>
          <a:p>
            <a:pPr lvl="1"/>
            <a:r>
              <a:rPr lang="cs-CZ" dirty="0" smtClean="0"/>
              <a:t>úhrady umožňují plně pokrýt náklady a generovat určitý zisk (variabilní).</a:t>
            </a:r>
          </a:p>
          <a:p>
            <a:pPr lvl="1"/>
            <a:r>
              <a:rPr lang="cs-CZ" dirty="0" smtClean="0"/>
              <a:t>špatně se predikuje, historicky 1 až 4 pacienti ve FNOL</a:t>
            </a:r>
          </a:p>
          <a:p>
            <a:pPr lvl="1"/>
            <a:r>
              <a:rPr lang="cs-CZ" dirty="0" smtClean="0"/>
              <a:t>1 pac. / 30 vaků měsíc +lékové a hydratační zajištění.</a:t>
            </a:r>
          </a:p>
          <a:p>
            <a:pPr lvl="1"/>
            <a:r>
              <a:rPr lang="cs-CZ" dirty="0" smtClean="0"/>
              <a:t>povinnost dodat vaky do místa bydliště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Malnutrice</a:t>
            </a:r>
          </a:p>
          <a:p>
            <a:r>
              <a:rPr lang="cs-CZ" dirty="0" smtClean="0"/>
              <a:t>Parenterální výživa –definice, indikace, odborné aspekty</a:t>
            </a:r>
          </a:p>
          <a:p>
            <a:r>
              <a:rPr lang="cs-CZ" dirty="0" smtClean="0"/>
              <a:t>Legislativní pozadí</a:t>
            </a:r>
          </a:p>
          <a:p>
            <a:r>
              <a:rPr lang="cs-CZ" dirty="0" smtClean="0"/>
              <a:t>Pumpa ExactaMix2000</a:t>
            </a:r>
            <a:endParaRPr lang="cs-CZ" dirty="0"/>
          </a:p>
          <a:p>
            <a:r>
              <a:rPr lang="cs-CZ" dirty="0" smtClean="0"/>
              <a:t>Ekonomická rozvaha</a:t>
            </a:r>
          </a:p>
          <a:p>
            <a:r>
              <a:rPr lang="cs-CZ" dirty="0" smtClean="0"/>
              <a:t>Cíle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PV pro spotřebu na klinikách FNOL</a:t>
            </a:r>
          </a:p>
          <a:p>
            <a:pPr lvl="1"/>
            <a:r>
              <a:rPr lang="cs-CZ" dirty="0" smtClean="0"/>
              <a:t>Odhadovaná potřeba ve FNOL cca 20 vaků/den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Náklady na spotřební materiál cca 6000Kč/den</a:t>
            </a:r>
          </a:p>
          <a:p>
            <a:pPr lvl="1"/>
            <a:r>
              <a:rPr lang="cs-CZ" dirty="0" smtClean="0"/>
              <a:t>Cena prázdného vaku: průměr 60Kč </a:t>
            </a:r>
          </a:p>
          <a:p>
            <a:pPr lvl="1"/>
            <a:r>
              <a:rPr lang="cs-CZ" dirty="0" smtClean="0"/>
              <a:t>Cena surovin: </a:t>
            </a:r>
            <a:r>
              <a:rPr lang="cs-CZ" dirty="0" smtClean="0"/>
              <a:t>200-800 </a:t>
            </a:r>
            <a:r>
              <a:rPr lang="cs-CZ" dirty="0" smtClean="0"/>
              <a:t>Kč</a:t>
            </a:r>
          </a:p>
          <a:p>
            <a:pPr lvl="1"/>
            <a:r>
              <a:rPr lang="cs-CZ" dirty="0" smtClean="0"/>
              <a:t>Ostatní náklady (</a:t>
            </a:r>
            <a:r>
              <a:rPr lang="cs-CZ" dirty="0" err="1" smtClean="0"/>
              <a:t>pers</a:t>
            </a:r>
            <a:r>
              <a:rPr lang="cs-CZ" dirty="0" smtClean="0"/>
              <a:t>., odpisy): 6000/Kč </a:t>
            </a:r>
            <a:r>
              <a:rPr lang="cs-CZ" dirty="0" smtClean="0"/>
              <a:t>den</a:t>
            </a:r>
          </a:p>
          <a:p>
            <a:pPr lvl="1"/>
            <a:r>
              <a:rPr lang="cs-CZ" dirty="0" smtClean="0"/>
              <a:t>Celkově fixní náklady na 1 vak cca 660Kč+suroviny</a:t>
            </a:r>
            <a:endParaRPr lang="cs-CZ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Cenový předpis MZČR 1/2013/FAR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ceny PV vaku je možno zahrnout:</a:t>
            </a:r>
          </a:p>
          <a:p>
            <a:pPr lvl="1"/>
            <a:r>
              <a:rPr lang="cs-CZ" dirty="0" smtClean="0"/>
              <a:t>cenu spotřebovaných registrovaných složek</a:t>
            </a:r>
          </a:p>
          <a:p>
            <a:pPr lvl="1"/>
            <a:r>
              <a:rPr lang="cs-CZ" dirty="0" smtClean="0"/>
              <a:t>poměrnou část ceny technologického materiálu</a:t>
            </a:r>
          </a:p>
          <a:p>
            <a:pPr lvl="1"/>
            <a:r>
              <a:rPr lang="cs-CZ" dirty="0" smtClean="0"/>
              <a:t>cenu oprávněně použitých pomocných látek</a:t>
            </a:r>
          </a:p>
          <a:p>
            <a:pPr lvl="1"/>
            <a:r>
              <a:rPr lang="cs-CZ" dirty="0" smtClean="0"/>
              <a:t>náklady na mikrobiální kontroly, úpravu PV, výdej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konce roku zavést kvalitní a bezpečnou přípravu PV k pokrytí potřeb FNOL (jedna z nejnáročnějších lékárenských příprav) =splnění legislativních podmínek</a:t>
            </a:r>
            <a:r>
              <a:rPr lang="cs-CZ" dirty="0" smtClean="0"/>
              <a:t>.</a:t>
            </a:r>
          </a:p>
          <a:p>
            <a:r>
              <a:rPr lang="cs-CZ" dirty="0" smtClean="0"/>
              <a:t>Od 1.9. pro neonatologii</a:t>
            </a:r>
            <a:endParaRPr lang="cs-CZ" dirty="0" smtClean="0"/>
          </a:p>
          <a:p>
            <a:r>
              <a:rPr lang="cs-CZ" dirty="0" smtClean="0"/>
              <a:t>V roce 2016 </a:t>
            </a:r>
            <a:r>
              <a:rPr lang="cs-CZ" dirty="0" smtClean="0"/>
              <a:t>a dále bude nutné </a:t>
            </a:r>
            <a:r>
              <a:rPr lang="cs-CZ" dirty="0" smtClean="0"/>
              <a:t>hledat nové odběratele, abychom co nejvíce „rozředili“ fixní náklady.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Malnutrice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Stav zhoršené výživy</a:t>
            </a:r>
          </a:p>
          <a:p>
            <a:r>
              <a:rPr lang="cs-CZ" dirty="0" smtClean="0"/>
              <a:t>Ve vyspělých zemích –nemocnice, sociální ústavy</a:t>
            </a:r>
          </a:p>
          <a:p>
            <a:r>
              <a:rPr lang="cs-CZ" dirty="0" smtClean="0"/>
              <a:t>Příčiny různé, obecně ↓příjmu potravy, porucha trávení, </a:t>
            </a:r>
            <a:r>
              <a:rPr lang="cs-CZ" dirty="0" smtClean="0"/>
              <a:t>vstřebávání, zvýšený výdej</a:t>
            </a:r>
          </a:p>
          <a:p>
            <a:r>
              <a:rPr lang="cs-CZ" dirty="0" smtClean="0"/>
              <a:t>H</a:t>
            </a:r>
            <a:r>
              <a:rPr lang="cs-CZ" dirty="0" smtClean="0"/>
              <a:t>ladovění </a:t>
            </a:r>
            <a:r>
              <a:rPr lang="cs-CZ" dirty="0" smtClean="0"/>
              <a:t>za </a:t>
            </a:r>
            <a:r>
              <a:rPr lang="cs-CZ" dirty="0" smtClean="0"/>
              <a:t>„ideálních“ </a:t>
            </a:r>
            <a:r>
              <a:rPr lang="cs-CZ" dirty="0" err="1" smtClean="0"/>
              <a:t>podm</a:t>
            </a:r>
            <a:r>
              <a:rPr lang="cs-CZ" dirty="0" smtClean="0"/>
              <a:t>.–až 10 týdnů</a:t>
            </a:r>
          </a:p>
          <a:p>
            <a:r>
              <a:rPr lang="cs-CZ" dirty="0" smtClean="0"/>
              <a:t>Hladovění za stresu (zánět, trauma, operace, sepse) –deplece rezerv do 2 až 10 dnů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Malnutrice –klinické 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Protrahovaná</a:t>
            </a:r>
            <a:r>
              <a:rPr lang="cs-CZ" dirty="0" smtClean="0"/>
              <a:t> </a:t>
            </a:r>
            <a:r>
              <a:rPr lang="cs-CZ" dirty="0" smtClean="0"/>
              <a:t>léčba</a:t>
            </a:r>
          </a:p>
          <a:p>
            <a:endParaRPr lang="cs-CZ" dirty="0" smtClean="0"/>
          </a:p>
          <a:p>
            <a:r>
              <a:rPr lang="cs-CZ" dirty="0" smtClean="0"/>
              <a:t>Vyšší </a:t>
            </a:r>
            <a:r>
              <a:rPr lang="cs-CZ" dirty="0" smtClean="0"/>
              <a:t>mortalita</a:t>
            </a:r>
          </a:p>
          <a:p>
            <a:endParaRPr lang="cs-CZ" dirty="0" smtClean="0"/>
          </a:p>
          <a:p>
            <a:r>
              <a:rPr lang="cs-CZ" dirty="0" smtClean="0"/>
              <a:t>Vyšší riziko dekubitů, </a:t>
            </a:r>
            <a:r>
              <a:rPr lang="cs-CZ" dirty="0" err="1" smtClean="0"/>
              <a:t>tromboembolických</a:t>
            </a:r>
            <a:r>
              <a:rPr lang="cs-CZ" dirty="0" smtClean="0"/>
              <a:t> příhod, bronchopneumonií, infekce, sepse, zhoršená hybnost, změna farmakokinetiky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Malnutrice -léčba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Úprava diety, doplnění některých potravin nebo modulovaných dietetik</a:t>
            </a:r>
          </a:p>
          <a:p>
            <a:endParaRPr lang="cs-CZ" dirty="0" smtClean="0"/>
          </a:p>
          <a:p>
            <a:r>
              <a:rPr lang="cs-CZ" dirty="0" smtClean="0"/>
              <a:t>Enterální výživa</a:t>
            </a:r>
          </a:p>
          <a:p>
            <a:endParaRPr lang="cs-CZ" dirty="0" smtClean="0"/>
          </a:p>
          <a:p>
            <a:r>
              <a:rPr lang="cs-CZ" dirty="0" smtClean="0"/>
              <a:t>Parenterální výživa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Parenterální výživa-definice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PV je způsob dodávání živin mimo zažívací trakt –přímo do cévního systému</a:t>
            </a:r>
          </a:p>
          <a:p>
            <a:r>
              <a:rPr lang="cs-CZ" dirty="0" smtClean="0"/>
              <a:t>Způsob nefyziologický, vyhrazen pouze pro stavy, kdy není možná enterální výživa</a:t>
            </a:r>
          </a:p>
          <a:p>
            <a:r>
              <a:rPr lang="cs-CZ" dirty="0" smtClean="0"/>
              <a:t>Živiny lze dodávat jen PV (úplná PV) nebo lze kombinovat s enterální výživou (doplňková PV).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Prenterální</a:t>
            </a:r>
            <a:r>
              <a:rPr lang="cs-CZ" dirty="0" smtClean="0"/>
              <a:t> výživa -dělení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typu –ÚPV (úplná) </a:t>
            </a:r>
            <a:r>
              <a:rPr lang="cs-CZ" dirty="0" err="1" smtClean="0"/>
              <a:t>vs</a:t>
            </a:r>
            <a:r>
              <a:rPr lang="cs-CZ" dirty="0" smtClean="0"/>
              <a:t> DPV (doplňková)</a:t>
            </a:r>
          </a:p>
          <a:p>
            <a:r>
              <a:rPr lang="cs-CZ" dirty="0" smtClean="0"/>
              <a:t>Dle místa podání –periferní </a:t>
            </a:r>
            <a:r>
              <a:rPr lang="cs-CZ" dirty="0" err="1" smtClean="0"/>
              <a:t>ž</a:t>
            </a:r>
            <a:r>
              <a:rPr lang="cs-CZ" dirty="0" smtClean="0"/>
              <a:t>. </a:t>
            </a:r>
            <a:r>
              <a:rPr lang="cs-CZ" dirty="0" err="1" smtClean="0"/>
              <a:t>vs</a:t>
            </a:r>
            <a:r>
              <a:rPr lang="cs-CZ" dirty="0" smtClean="0"/>
              <a:t> centrální </a:t>
            </a:r>
            <a:r>
              <a:rPr lang="cs-CZ" dirty="0" err="1" smtClean="0"/>
              <a:t>ž</a:t>
            </a:r>
            <a:r>
              <a:rPr lang="cs-CZ" dirty="0" smtClean="0"/>
              <a:t>.</a:t>
            </a:r>
          </a:p>
          <a:p>
            <a:r>
              <a:rPr lang="cs-CZ" dirty="0" smtClean="0"/>
              <a:t>Dle způsobu podání- </a:t>
            </a:r>
            <a:r>
              <a:rPr lang="cs-CZ" dirty="0" err="1" smtClean="0"/>
              <a:t>MultiBottle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endParaRPr lang="cs-CZ" dirty="0" smtClean="0"/>
          </a:p>
          <a:p>
            <a:r>
              <a:rPr lang="cs-CZ" dirty="0" smtClean="0"/>
              <a:t>Domácí PV </a:t>
            </a:r>
            <a:r>
              <a:rPr lang="cs-CZ" dirty="0" err="1" smtClean="0"/>
              <a:t>vs</a:t>
            </a:r>
            <a:r>
              <a:rPr lang="cs-CZ" dirty="0" smtClean="0"/>
              <a:t> podání v nemocnici</a:t>
            </a:r>
          </a:p>
          <a:p>
            <a:r>
              <a:rPr lang="cs-CZ" dirty="0" smtClean="0"/>
              <a:t>Dle místa přípravy –hotové vaky </a:t>
            </a:r>
            <a:r>
              <a:rPr lang="cs-CZ" dirty="0" err="1" smtClean="0"/>
              <a:t>vs</a:t>
            </a:r>
            <a:r>
              <a:rPr lang="cs-CZ" dirty="0" smtClean="0"/>
              <a:t> příprava v individuální lékárně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Parenterální výživa -indikace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Obecně malnutrice z různých příčin:</a:t>
            </a:r>
          </a:p>
          <a:p>
            <a:pPr lvl="1"/>
            <a:r>
              <a:rPr lang="cs-CZ" dirty="0" smtClean="0"/>
              <a:t>Funkční či morfologické vyřazení GIT (resekce, akutní nekrotizující pankreatitida, akutní závažná CN, ileus atd.)</a:t>
            </a:r>
          </a:p>
          <a:p>
            <a:pPr lvl="1"/>
            <a:r>
              <a:rPr lang="cs-CZ" dirty="0" smtClean="0"/>
              <a:t>Při omezení peristaltiky a riziku aspirace (kritické komatózní stavy, </a:t>
            </a:r>
            <a:r>
              <a:rPr lang="cs-CZ" dirty="0" err="1" smtClean="0"/>
              <a:t>polytraumata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Dále při trvalejší </a:t>
            </a:r>
            <a:r>
              <a:rPr lang="cs-CZ" dirty="0" err="1" smtClean="0"/>
              <a:t>nauzee</a:t>
            </a:r>
            <a:r>
              <a:rPr lang="cs-CZ" dirty="0" smtClean="0"/>
              <a:t> a zvracení, mentální anorexii, v předoperační přípravě, při selhání jater, ledvin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Parenterální výživa -složení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Aminokyseliny (různé složení pro různé stavy)</a:t>
            </a:r>
          </a:p>
          <a:p>
            <a:r>
              <a:rPr lang="cs-CZ" dirty="0" smtClean="0"/>
              <a:t>Cukry (glukóza)</a:t>
            </a:r>
          </a:p>
          <a:p>
            <a:r>
              <a:rPr lang="cs-CZ" dirty="0" smtClean="0"/>
              <a:t>Tuky (sojový, olivový, rybí, MCT)</a:t>
            </a:r>
          </a:p>
          <a:p>
            <a:r>
              <a:rPr lang="cs-CZ" dirty="0" smtClean="0"/>
              <a:t>Vitamíny+ minerály, stopové prvky</a:t>
            </a:r>
          </a:p>
          <a:p>
            <a:endParaRPr lang="cs-CZ" dirty="0" smtClean="0"/>
          </a:p>
          <a:p>
            <a:r>
              <a:rPr lang="cs-CZ" dirty="0" smtClean="0"/>
              <a:t>Důležité faktory: </a:t>
            </a:r>
            <a:r>
              <a:rPr lang="cs-CZ" dirty="0" smtClean="0"/>
              <a:t>osmolarita, pH, stabilita, </a:t>
            </a:r>
            <a:r>
              <a:rPr lang="cs-CZ" dirty="0" err="1" smtClean="0"/>
              <a:t>kompatibilta</a:t>
            </a:r>
            <a:r>
              <a:rPr lang="cs-CZ" dirty="0" smtClean="0"/>
              <a:t>, sterilita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819</Words>
  <Application>Microsoft Office PowerPoint</Application>
  <PresentationFormat>Předvádění na obrazovce (4:3)</PresentationFormat>
  <Paragraphs>128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Parenterální výživa</vt:lpstr>
      <vt:lpstr>Snímek 2</vt:lpstr>
      <vt:lpstr>Malnutrice</vt:lpstr>
      <vt:lpstr>Malnutrice –klinické důsledky</vt:lpstr>
      <vt:lpstr>Malnutrice -léčba</vt:lpstr>
      <vt:lpstr>Parenterální výživa-definice</vt:lpstr>
      <vt:lpstr>Prenterální výživa -dělení</vt:lpstr>
      <vt:lpstr>Parenterální výživa -indikace</vt:lpstr>
      <vt:lpstr>Parenterální výživa -složení</vt:lpstr>
      <vt:lpstr>Parenterální výživa -speciální</vt:lpstr>
      <vt:lpstr>Registrované hotové HVLP vaky vs  individuální příprava v lékárně</vt:lpstr>
      <vt:lpstr>Parenterální výživa -komplikace</vt:lpstr>
      <vt:lpstr>Legislativní pozadí</vt:lpstr>
      <vt:lpstr>ExactaMix2400</vt:lpstr>
      <vt:lpstr>ExactaMix 2400</vt:lpstr>
      <vt:lpstr>ExactaMix 2400</vt:lpstr>
      <vt:lpstr>Snímek 17</vt:lpstr>
      <vt:lpstr>Ekonomická rozvaha</vt:lpstr>
      <vt:lpstr>Ekonomická rozvaha</vt:lpstr>
      <vt:lpstr>Ekonomická rozvaha</vt:lpstr>
      <vt:lpstr>Cenový předpis MZČR 1/2013/FAR</vt:lpstr>
      <vt:lpstr>Cíle:</vt:lpstr>
      <vt:lpstr>Snímek 23</vt:lpstr>
    </vt:vector>
  </TitlesOfParts>
  <Company>FNOL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Parenterální výživa</dc:title>
  <dc:creator>61355</dc:creator>
  <cp:lastModifiedBy>61355</cp:lastModifiedBy>
  <cp:revision>43</cp:revision>
  <dcterms:created xsi:type="dcterms:W3CDTF">2015-07-08T15:06:08Z</dcterms:created>
  <dcterms:modified xsi:type="dcterms:W3CDTF">2015-07-13T06:52:54Z</dcterms:modified>
</cp:coreProperties>
</file>