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5" r:id="rId2"/>
    <p:sldId id="296" r:id="rId3"/>
    <p:sldId id="303" r:id="rId4"/>
    <p:sldId id="302" r:id="rId5"/>
    <p:sldId id="318" r:id="rId6"/>
    <p:sldId id="319" r:id="rId7"/>
    <p:sldId id="320" r:id="rId8"/>
    <p:sldId id="307" r:id="rId9"/>
    <p:sldId id="308" r:id="rId10"/>
    <p:sldId id="297" r:id="rId11"/>
    <p:sldId id="304" r:id="rId12"/>
    <p:sldId id="309" r:id="rId13"/>
    <p:sldId id="310" r:id="rId14"/>
    <p:sldId id="299" r:id="rId15"/>
    <p:sldId id="311" r:id="rId16"/>
    <p:sldId id="301" r:id="rId17"/>
    <p:sldId id="312" r:id="rId18"/>
    <p:sldId id="313" r:id="rId19"/>
    <p:sldId id="314" r:id="rId20"/>
    <p:sldId id="315" r:id="rId21"/>
    <p:sldId id="316" r:id="rId22"/>
    <p:sldId id="317" r:id="rId23"/>
  </p:sldIdLst>
  <p:sldSz cx="18288000" cy="10287000"/>
  <p:notesSz cx="9926638" cy="6797675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Roboto Condensed Light" charset="0"/>
      <p:regular r:id="rId30"/>
      <p:italic r:id="rId31"/>
    </p:embeddedFont>
    <p:embeddedFont>
      <p:font typeface="Roboto Condensed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ED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0" d="100"/>
          <a:sy n="80" d="100"/>
        </p:scale>
        <p:origin x="-72" y="-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F9AC-7525-4745-A44D-FC4A3BDF7400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116A-CDCC-4EB4-8FC5-2BC0AD1DD3D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34876" y="2811805"/>
            <a:ext cx="7955756" cy="466338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572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112074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2396470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3" r:id="rId40"/>
    <p:sldLayoutId id="2147483685" r:id="rId41"/>
    <p:sldLayoutId id="2147483684" r:id="rId42"/>
    <p:sldLayoutId id="2147483707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02275" y="4917330"/>
            <a:ext cx="820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Čeněk Merta</a:t>
            </a:r>
            <a:endParaRPr lang="cs-CZ" sz="72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2275" y="7869493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</a:t>
            </a:r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02275" y="4917330"/>
            <a:ext cx="8206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PRŮBĚŽNÁ ZPRÁVA O ČINNOSTI</a:t>
            </a:r>
          </a:p>
          <a:p>
            <a:r>
              <a:rPr lang="cs-CZ" sz="72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Lékárna</a:t>
            </a:r>
            <a:endParaRPr lang="cs-CZ" sz="72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2275" y="7869493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</a:t>
            </a:r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r>
              <a:rPr lang="cs-CZ" sz="2000" dirty="0" err="1" smtClean="0"/>
              <a:t>Protipadělková</a:t>
            </a:r>
            <a:r>
              <a:rPr lang="cs-CZ" sz="2000" dirty="0" smtClean="0"/>
              <a:t> směrnice</a:t>
            </a:r>
          </a:p>
          <a:p>
            <a:endParaRPr lang="cs-CZ" sz="2000" dirty="0" smtClean="0"/>
          </a:p>
          <a:p>
            <a:pPr lvl="1"/>
            <a:r>
              <a:rPr lang="cs-CZ" sz="2000" dirty="0" smtClean="0"/>
              <a:t>Proběhlo testovací ověření 20 balení </a:t>
            </a:r>
          </a:p>
          <a:p>
            <a:pPr lvl="1"/>
            <a:r>
              <a:rPr lang="cs-CZ" sz="2000" dirty="0" smtClean="0"/>
              <a:t>Dodávku </a:t>
            </a:r>
            <a:r>
              <a:rPr lang="cs-CZ" sz="2000" dirty="0" err="1" smtClean="0"/>
              <a:t>potř</a:t>
            </a:r>
            <a:r>
              <a:rPr lang="cs-CZ" sz="2000" dirty="0" smtClean="0"/>
              <a:t>. hardware očekáváme v 11/2018</a:t>
            </a:r>
          </a:p>
          <a:p>
            <a:pPr lvl="1"/>
            <a:r>
              <a:rPr lang="cs-CZ" sz="2000" dirty="0" smtClean="0"/>
              <a:t>Probíhá ladění SW </a:t>
            </a:r>
            <a:r>
              <a:rPr lang="cs-CZ" sz="2000" dirty="0" err="1" smtClean="0"/>
              <a:t>Apotheke</a:t>
            </a:r>
            <a:r>
              <a:rPr lang="cs-CZ" sz="2000" dirty="0" smtClean="0"/>
              <a:t> pro ověřování na výdeji</a:t>
            </a:r>
          </a:p>
          <a:p>
            <a:pPr lvl="1"/>
            <a:r>
              <a:rPr lang="cs-CZ" sz="2000" dirty="0" smtClean="0"/>
              <a:t>Probíhá přípravná změna procesů např. na příjmu</a:t>
            </a:r>
          </a:p>
          <a:p>
            <a:pPr lvl="1"/>
            <a:endParaRPr lang="cs-CZ" sz="2000" dirty="0" smtClean="0"/>
          </a:p>
          <a:p>
            <a:r>
              <a:rPr lang="cs-CZ" sz="2000" dirty="0" smtClean="0"/>
              <a:t>Digitální skříně na léky</a:t>
            </a:r>
          </a:p>
          <a:p>
            <a:endParaRPr lang="cs-CZ" sz="2000" dirty="0" smtClean="0"/>
          </a:p>
          <a:p>
            <a:pPr lvl="1"/>
            <a:r>
              <a:rPr lang="cs-CZ" sz="2000" dirty="0" smtClean="0"/>
              <a:t>Zatím nezahájeno</a:t>
            </a:r>
          </a:p>
          <a:p>
            <a:pPr lvl="1"/>
            <a:r>
              <a:rPr lang="cs-CZ" sz="2000" dirty="0" smtClean="0"/>
              <a:t>Čeká se na implementaci nejpokročilejší technologie na referenčním pracovišti ve Finsku, aby mohla být technologie zhlédnuta v provozu (informace od Ing. Uvízla)</a:t>
            </a:r>
            <a:endParaRPr lang="cs-C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smtClean="0"/>
              <a:t>Lékárna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r>
              <a:rPr lang="cs-CZ" sz="2000" dirty="0" smtClean="0"/>
              <a:t>Změny v ekonomických podmínkách</a:t>
            </a:r>
          </a:p>
          <a:p>
            <a:endParaRPr lang="cs-CZ" sz="2000" dirty="0" smtClean="0"/>
          </a:p>
          <a:p>
            <a:pPr lvl="2"/>
            <a:r>
              <a:rPr lang="cs-CZ" sz="2000" dirty="0" smtClean="0"/>
              <a:t>Výpočet signálního kódu výdeje receptu</a:t>
            </a:r>
          </a:p>
          <a:p>
            <a:pPr lvl="3"/>
            <a:r>
              <a:rPr lang="cs-CZ" sz="2000" dirty="0" smtClean="0"/>
              <a:t>nyní 14Kč na každou položku </a:t>
            </a:r>
            <a:r>
              <a:rPr lang="cs-CZ" sz="2000" dirty="0" err="1" smtClean="0"/>
              <a:t>Rp</a:t>
            </a:r>
            <a:r>
              <a:rPr lang="cs-CZ" sz="2000" dirty="0" smtClean="0"/>
              <a:t> (dosud 14Kč za celý </a:t>
            </a:r>
            <a:r>
              <a:rPr lang="cs-CZ" sz="2000" dirty="0" err="1" smtClean="0"/>
              <a:t>Rp</a:t>
            </a:r>
            <a:r>
              <a:rPr lang="cs-CZ" sz="2000" dirty="0" smtClean="0"/>
              <a:t>)</a:t>
            </a:r>
          </a:p>
          <a:p>
            <a:pPr lvl="3"/>
            <a:r>
              <a:rPr lang="cs-CZ" sz="2000" dirty="0" smtClean="0"/>
              <a:t>bohužel zůstává </a:t>
            </a:r>
            <a:r>
              <a:rPr lang="cs-CZ" sz="2000" dirty="0" err="1" smtClean="0"/>
              <a:t>ref</a:t>
            </a:r>
            <a:r>
              <a:rPr lang="cs-CZ" sz="2000" dirty="0" smtClean="0"/>
              <a:t>. období 2014 (pro nás nevýhodné)</a:t>
            </a:r>
          </a:p>
          <a:p>
            <a:pPr lvl="3"/>
            <a:r>
              <a:rPr lang="cs-CZ" sz="2000" dirty="0" smtClean="0"/>
              <a:t>Odhad nárůstu +900tis.Kč</a:t>
            </a:r>
          </a:p>
          <a:p>
            <a:pPr lvl="3"/>
            <a:endParaRPr lang="cs-CZ" sz="2000" dirty="0" smtClean="0"/>
          </a:p>
          <a:p>
            <a:pPr lvl="2"/>
            <a:r>
              <a:rPr lang="cs-CZ" sz="2000" dirty="0" smtClean="0"/>
              <a:t>Pokles degresivní marže v nejvyšších dvou pásmech</a:t>
            </a:r>
          </a:p>
          <a:p>
            <a:pPr lvl="3"/>
            <a:r>
              <a:rPr lang="cs-CZ" sz="2000" dirty="0" smtClean="0"/>
              <a:t>Cenový předpis zatím nevyšel =odhad</a:t>
            </a:r>
          </a:p>
          <a:p>
            <a:pPr lvl="3"/>
            <a:r>
              <a:rPr lang="cs-CZ" sz="2000" dirty="0" smtClean="0"/>
              <a:t>Odhad ztrát -850tis.Kč</a:t>
            </a:r>
          </a:p>
          <a:p>
            <a:pPr lvl="3"/>
            <a:endParaRPr lang="cs-CZ" sz="2000" dirty="0" smtClean="0"/>
          </a:p>
          <a:p>
            <a:pPr lvl="2"/>
            <a:r>
              <a:rPr lang="cs-CZ" sz="2000" dirty="0" smtClean="0"/>
              <a:t>Navýšení taxy </a:t>
            </a:r>
            <a:r>
              <a:rPr lang="cs-CZ" sz="2000" dirty="0" err="1" smtClean="0"/>
              <a:t>laborum</a:t>
            </a:r>
            <a:endParaRPr lang="cs-CZ" sz="2000" dirty="0" smtClean="0"/>
          </a:p>
          <a:p>
            <a:pPr lvl="3"/>
            <a:r>
              <a:rPr lang="cs-CZ" sz="2000" dirty="0" smtClean="0"/>
              <a:t>Cenový předpis zatím nevyšel</a:t>
            </a:r>
          </a:p>
          <a:p>
            <a:pPr lvl="3"/>
            <a:r>
              <a:rPr lang="cs-CZ" sz="2000" dirty="0" smtClean="0"/>
              <a:t>Avizováno +25%</a:t>
            </a:r>
          </a:p>
          <a:p>
            <a:pPr lvl="3"/>
            <a:r>
              <a:rPr lang="cs-CZ" sz="2000" dirty="0" smtClean="0"/>
              <a:t>Odhad nárůstu +1mil.Kč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smtClean="0"/>
              <a:t>Lékárna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r>
              <a:rPr lang="cs-CZ" sz="2000" dirty="0" smtClean="0"/>
              <a:t>Systém flexibilního </a:t>
            </a:r>
            <a:r>
              <a:rPr lang="cs-CZ" sz="2000" dirty="0" err="1" smtClean="0"/>
              <a:t>tendrování</a:t>
            </a:r>
            <a:r>
              <a:rPr lang="cs-CZ" sz="2000" dirty="0" smtClean="0"/>
              <a:t> léčiv </a:t>
            </a:r>
          </a:p>
          <a:p>
            <a:endParaRPr lang="cs-CZ" sz="2000" dirty="0" smtClean="0"/>
          </a:p>
          <a:p>
            <a:pPr lvl="2"/>
            <a:r>
              <a:rPr lang="cs-CZ" sz="2000" dirty="0" smtClean="0"/>
              <a:t>Aktivita směrem k MZ a MMR</a:t>
            </a:r>
          </a:p>
          <a:p>
            <a:pPr lvl="2"/>
            <a:r>
              <a:rPr lang="cs-CZ" sz="2000" dirty="0" smtClean="0"/>
              <a:t>Cílem je vybudovat systém téměř online porovnání cen léků u dodavatelů</a:t>
            </a:r>
          </a:p>
          <a:p>
            <a:pPr lvl="2"/>
            <a:r>
              <a:rPr lang="cs-CZ" sz="2000" dirty="0" smtClean="0"/>
              <a:t>Technicky přes dynamický nákupní systém a elektronický katalog</a:t>
            </a:r>
            <a:endParaRPr lang="cs-C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smtClean="0"/>
              <a:t>Lékárna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02275" y="4917330"/>
            <a:ext cx="8206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PRŮBĚŽNÁ ZPRÁVA O ČINNOSTI</a:t>
            </a:r>
          </a:p>
          <a:p>
            <a:r>
              <a:rPr lang="cs-CZ" sz="72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Nákup léků a diagnostik</a:t>
            </a:r>
            <a:endParaRPr lang="cs-CZ" sz="72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2275" y="7869493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</a:t>
            </a:r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935088" y="751012"/>
          <a:ext cx="16393144" cy="8424935"/>
        </p:xfrm>
        <a:graphic>
          <a:graphicData uri="http://schemas.openxmlformats.org/drawingml/2006/table">
            <a:tbl>
              <a:tblPr/>
              <a:tblGrid>
                <a:gridCol w="2856237"/>
                <a:gridCol w="1239214"/>
                <a:gridCol w="1190099"/>
                <a:gridCol w="1190099"/>
                <a:gridCol w="2085507"/>
                <a:gridCol w="1065423"/>
                <a:gridCol w="2085507"/>
                <a:gridCol w="1065423"/>
                <a:gridCol w="2618219"/>
                <a:gridCol w="997416"/>
              </a:tblGrid>
              <a:tr h="270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Název střediska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 bez DPH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Hodnota za rok v Kč bez DPH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Počet soutěží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4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prosoutěženo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rozpracováno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2019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prosoutěženo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Diagnostika pro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rozpracováno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Diagnostika pro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Centrum asistované reprodukce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1 262 145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32 150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1 229 995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Vyšetření a separace spermií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Genetika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3 309 952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3 309 952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Lab. dědičných metabolických poruch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3 527 103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1 100 931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2 426 172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Vyšetření biotinidázy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62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OKB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56 150 155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1 713 544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43 216 116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11 220 495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Vyšetření specifických proteinů, močový analyzátor, analyzátory acidobazické rovnováhy, soupravy ke stanovení adiponektinů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Biochemická a imunochemická vyšetření - současný stav, automatizace biochemických a imunochemických vyšetření, vyšetření presepsinu, novorozenecký screening, močový analyzátor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7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Mikrobiologie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18 595 041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1 872 000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16 723 041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Stanovení nukleové kyseliny viru hepatitidy C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Imunologie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21 201 481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629 752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600 000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19 971 729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HLA soupravy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Průtokový cytometr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Transfuzní oddělení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14 048 097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240 000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5 370 400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8 437 697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Hematologický analyzátor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Hematologický analyzátor a imunohematologický analyzátor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Hematologie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20 466 584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511 685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19 954 899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Hematologický analyzátor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Patologie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3 809 439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3 809 439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6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Dětská, IPCHO, ARO, kardiochirurgie, novorozenecké, urgent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3 139 898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2 950 000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189 898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pozn. VZ diagnostika pro analyzátory acidobazické rovnováhy - celá FNOL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Ostatní nákladová střediska vč. grantů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5 473 036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5 473 036 Kč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69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Napříč FNOL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400 000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400 000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Laboratorní chemikálie, soupravy pro stanovení krevních skupin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7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453 225 Kč</a:t>
                      </a: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453 225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Analyzátory acidobazické rovnováhy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44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CELKEM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151 836 156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8 031 287 Kč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51 058 516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92 746 353 Kč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9" marR="8869" marT="8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98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9" marR="8869" marT="8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02275" y="4917330"/>
            <a:ext cx="8206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PRŮBĚŽNÁ ZPRÁVA O ČINNOSTI</a:t>
            </a:r>
          </a:p>
          <a:p>
            <a:r>
              <a:rPr lang="cs-CZ" sz="72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Veřejné zakázky</a:t>
            </a:r>
            <a:endParaRPr lang="cs-CZ" sz="72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2275" y="7869493"/>
            <a:ext cx="439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</a:t>
            </a:r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zdravotnického materiálu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2663280" y="1975149"/>
          <a:ext cx="12191998" cy="718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403308"/>
                <a:gridCol w="1741714"/>
                <a:gridCol w="1741714"/>
                <a:gridCol w="1741714"/>
                <a:gridCol w="1741714"/>
                <a:gridCol w="1741714"/>
              </a:tblGrid>
              <a:tr h="119966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Pořadí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Předmět – produkt VZ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částí (počet</a:t>
                      </a:r>
                      <a:r>
                        <a:rPr lang="cs-CZ" sz="2400" baseline="0" dirty="0" smtClean="0"/>
                        <a:t> soutěží)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CELKOVÝ</a:t>
                      </a:r>
                      <a:r>
                        <a:rPr lang="cs-CZ" sz="2400" baseline="0" dirty="0" smtClean="0"/>
                        <a:t> OBJEM BEZ DPH v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BEZ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VČ.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POZNÁMKA</a:t>
                      </a:r>
                      <a:endParaRPr lang="cs-CZ" sz="24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ARYTMOLOGIE-</a:t>
                      </a:r>
                      <a:r>
                        <a:rPr lang="cs-CZ" sz="2000" baseline="0" dirty="0" smtClean="0"/>
                        <a:t> DEFIBRILÁTORY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214 358 000,-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142 905 334,-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164 341 134,-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ARYTMOLOGIE-KARDIOSTIMULÁTORY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39 898 000,-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26 598 870,-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30 588 700,-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část zrušena</a:t>
                      </a:r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INTERVENČNÍ</a:t>
                      </a:r>
                      <a:r>
                        <a:rPr lang="cs-CZ" sz="2000" baseline="0" dirty="0" smtClean="0"/>
                        <a:t> KARDIOLOGIE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51 340 000,-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34 202 667,-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40 701 174,-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4.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MITRACLIP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18 040 000,-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12 026 000,-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</a:t>
                      </a:r>
                      <a:r>
                        <a:rPr lang="cs-CZ" sz="2000" baseline="0" dirty="0" smtClean="0"/>
                        <a:t> 829 900,-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5.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TAVI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31 021 000,-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20 688 667,-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23 782 767,-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část zrušena</a:t>
                      </a:r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6.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ELEKTROFYZIOLOGIE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53 702 000,-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35 801 334,-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43 319 614,-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7.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BIOLOGICKÉ CHLOPNĚ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12 350 845,-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8 233 897,-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9 468 982,-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8.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OXYGENÁTORY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10 862 529,-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7 241 686,-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8 762 440,-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část zrušena</a:t>
                      </a:r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9.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KARDIOPLEGICKÉ</a:t>
                      </a:r>
                      <a:r>
                        <a:rPr lang="cs-CZ" sz="2000" baseline="0" dirty="0" smtClean="0"/>
                        <a:t> SETY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1 387 200,-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924 800,-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1 119 008,-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10.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OCLUDERY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5 044 317,-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3 362 878,-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4 069 083,-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zdravotnického materiálu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2591272" y="1687116"/>
          <a:ext cx="12191998" cy="773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403308"/>
                <a:gridCol w="1741714"/>
                <a:gridCol w="1741714"/>
                <a:gridCol w="1741714"/>
                <a:gridCol w="1741714"/>
                <a:gridCol w="1741714"/>
              </a:tblGrid>
              <a:tr h="119966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Pořadí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Předmět – produkt VZ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částí (počet</a:t>
                      </a:r>
                      <a:r>
                        <a:rPr lang="cs-CZ" sz="2400" baseline="0" dirty="0" smtClean="0"/>
                        <a:t> soutěží)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CELKOVÝ</a:t>
                      </a:r>
                      <a:r>
                        <a:rPr lang="cs-CZ" sz="2400" baseline="0" dirty="0" smtClean="0"/>
                        <a:t> OBJEM BEZ DPH v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BEZ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VČ.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POZNÁMKA</a:t>
                      </a:r>
                      <a:endParaRPr lang="cs-CZ" sz="24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OBALY</a:t>
                      </a:r>
                      <a:r>
                        <a:rPr lang="cs-CZ" sz="2000" baseline="0" dirty="0" smtClean="0"/>
                        <a:t> STERILIZAČNÍ JEDNORÁZOVÉ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3 031 000,-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1 010 334,-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1 222 504,-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12.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SPOTŘEBNÍ</a:t>
                      </a:r>
                      <a:r>
                        <a:rPr lang="cs-CZ" sz="1600" baseline="0" dirty="0" smtClean="0"/>
                        <a:t> MATERIÁL K ROZPLŇ. RADIOFARMAK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8 000 </a:t>
                      </a:r>
                      <a:r>
                        <a:rPr lang="cs-CZ" sz="2000" dirty="0" err="1" smtClean="0"/>
                        <a:t>000</a:t>
                      </a:r>
                      <a:r>
                        <a:rPr lang="cs-CZ" sz="2000" dirty="0" smtClean="0"/>
                        <a:t>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2 000 </a:t>
                      </a:r>
                      <a:r>
                        <a:rPr lang="cs-CZ" sz="2000" dirty="0" err="1" smtClean="0"/>
                        <a:t>000</a:t>
                      </a:r>
                      <a:r>
                        <a:rPr lang="cs-CZ" sz="2000" dirty="0" smtClean="0"/>
                        <a:t>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2 420 000,-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13.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TOTÁLNÍ</a:t>
                      </a:r>
                      <a:r>
                        <a:rPr lang="cs-CZ" sz="2000" baseline="0" dirty="0" smtClean="0"/>
                        <a:t> ENDOPROTÉZY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37 080 000,-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24 720 000,-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28 428 000,-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část zrušena</a:t>
                      </a:r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14.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SPOTŘ.MAT. K EXCIMEROVÉMU LASEROVÉMU SYST.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14 300 000,-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3 575 000,-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4 325 750,-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15.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KATETRY TROMBEKT.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3 700 000,-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2 467 000,-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2 985 070,-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16.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NEUROSTIM.SYST.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43 417 341,-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28 944 894,-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33 286 628,-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17.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SPINÁLNÍ IMPLANT.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21 091 000,-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14 060 667,-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16 169 767,-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18.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SPOT.MAT.K ECMO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3 080 000,-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1 540 000,-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1 863 400,-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19.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INTRUMENT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L</a:t>
                      </a:r>
                      <a:r>
                        <a:rPr lang="cs-CZ" sz="2000" dirty="0" err="1" smtClean="0"/>
                        <a:t>iga</a:t>
                      </a:r>
                      <a:r>
                        <a:rPr lang="cs-CZ" sz="2000" baseline="0" dirty="0" err="1" smtClean="0"/>
                        <a:t>Sure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3 800 000,-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1 900 000,-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2 299 000,-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20.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SPOTŘEBNÍ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MATER.</a:t>
                      </a:r>
                      <a:r>
                        <a:rPr lang="cs-CZ" sz="2000" baseline="0" dirty="0" smtClean="0"/>
                        <a:t> K SEPARÁTORŮM </a:t>
                      </a:r>
                      <a:r>
                        <a:rPr lang="cs-CZ" sz="2000" baseline="0" dirty="0" err="1" smtClean="0"/>
                        <a:t>Trima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Accel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4 613 400,-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4 613 400,-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5 582 214,-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zdravotnického materiálu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2519264" y="1615108"/>
          <a:ext cx="12191998" cy="852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403308"/>
                <a:gridCol w="1741714"/>
                <a:gridCol w="1741714"/>
                <a:gridCol w="1741714"/>
                <a:gridCol w="1741714"/>
                <a:gridCol w="1741714"/>
              </a:tblGrid>
              <a:tr h="936103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Pořadí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Předmět – produkt VZ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částí (počet</a:t>
                      </a:r>
                      <a:r>
                        <a:rPr lang="cs-CZ" sz="2400" baseline="0" dirty="0" smtClean="0"/>
                        <a:t> soutěží)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CELKOVÝ</a:t>
                      </a:r>
                      <a:r>
                        <a:rPr lang="cs-CZ" sz="2400" baseline="0" dirty="0" smtClean="0"/>
                        <a:t> OBJEM BEZ DPH v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BEZ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VČ.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POZNÁMKA</a:t>
                      </a:r>
                      <a:endParaRPr lang="cs-CZ" sz="24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SETY</a:t>
                      </a:r>
                      <a:r>
                        <a:rPr lang="cs-CZ" sz="2000" baseline="0" dirty="0" smtClean="0"/>
                        <a:t> K SEPARÁTOR. </a:t>
                      </a:r>
                      <a:r>
                        <a:rPr lang="cs-CZ" sz="2000" baseline="0" dirty="0" err="1" smtClean="0"/>
                        <a:t>Spectra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Optia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2 516 000,-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1 258 000,-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1 522 180,-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22.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SONDA ABLAČNÍ CRYOFLEX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1 115 405,-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557 702,-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674 819,-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23.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KLEŠTĚ ABLAČNÍ PRO THORASKOP.ABLACI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1 212 500,-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606 250,-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733 562,-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24.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SPOT.</a:t>
                      </a:r>
                      <a:r>
                        <a:rPr lang="cs-CZ" sz="2000" baseline="0" dirty="0" smtClean="0"/>
                        <a:t> MAT.K HARMON. SKALPELU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7 297 000,-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3 648 500,-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4 414 685,-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25.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STŘÍKAČKY PROPLA.</a:t>
                      </a:r>
                      <a:r>
                        <a:rPr lang="cs-CZ" sz="2000" baseline="0" dirty="0" smtClean="0"/>
                        <a:t> PŘEDPL.FYZ.ROZTOK.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3 403 000,-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1 701 500,-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2 058 815,-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26.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OPER.JEDNOT</a:t>
                      </a:r>
                      <a:r>
                        <a:rPr lang="cs-CZ" sz="2000" baseline="0" dirty="0" smtClean="0"/>
                        <a:t>.A SPOT.MAT.PRO CHIR.PŘEDNÍHO OKA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</a:t>
                      </a:r>
                      <a:r>
                        <a:rPr lang="cs-CZ" sz="2000" baseline="0" dirty="0" smtClean="0"/>
                        <a:t> 321 000,-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3 160 500,-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3 824 205,-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27.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STABILIZÁT.PRO OPER.</a:t>
                      </a:r>
                      <a:r>
                        <a:rPr lang="cs-CZ" sz="1800" baseline="0" dirty="0" smtClean="0"/>
                        <a:t> SRDCE BEZ MIMOTĚLNÍHO OBĚHU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862 800,-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431 400,-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521 994,-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28.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STAB.PRO OP.SRDCE BEZ MIMOT.OBĚH II.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12 904 760,-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1 452 380,-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1 757 379,-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29.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SYST.PRO UZAVÍRÁNÍ TEPENNÝCH VSTUPŮ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3 782 000,-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2 521 334,-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3 050 814,-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30.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KAPIL.HEMODIALÝZY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2 024 600,-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2 024 600,-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2 449 040,-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/>
            </a:pPr>
            <a:r>
              <a:rPr lang="cs-CZ" sz="2000" dirty="0" smtClean="0"/>
              <a:t>Příkaz ministra č. 13/2018 „Vybrané zásady transparentního hospodaření přímo řízených organizací Ministerstva zdravotnictví v oblasti nákupu zboží a služeb.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/>
            </a:pPr>
            <a:r>
              <a:rPr lang="cs-CZ" sz="2000" u="sng" dirty="0" smtClean="0"/>
              <a:t>Neadresné bonusy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výňatek z výše uvedeného příkazu ministra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„ neadresný bonus, který se poskytuje sice v souvislosti s dodávkou zboží, ale výši bonusu nelze k datu uskutečněného zdanitelného plnění objektivně propojit s konkrétní jednotlivou položkou, neboť je vypočítáván zvlášť </a:t>
            </a:r>
            <a:r>
              <a:rPr lang="cs-CZ" sz="2000" dirty="0" err="1" smtClean="0"/>
              <a:t>agregovaně</a:t>
            </a:r>
            <a:r>
              <a:rPr lang="cs-CZ" sz="2000" dirty="0" smtClean="0"/>
              <a:t> či stanoven ve struktuře, ve které technicky nelze výslednou finální částku </a:t>
            </a:r>
            <a:r>
              <a:rPr lang="cs-CZ" sz="2000" dirty="0" err="1" smtClean="0"/>
              <a:t>rozprosřit</a:t>
            </a:r>
            <a:r>
              <a:rPr lang="cs-CZ" sz="2000" dirty="0" smtClean="0"/>
              <a:t> do jednotkové ceny jednotlivých položek .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 startAt="3"/>
            </a:pPr>
            <a:r>
              <a:rPr lang="cs-CZ" sz="2000" u="sng" dirty="0" smtClean="0"/>
              <a:t>Neadresný bonus: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A –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nepředvídatelnost</a:t>
            </a:r>
            <a:r>
              <a:rPr lang="cs-CZ" sz="2000" dirty="0" smtClean="0"/>
              <a:t> → dosažení obchodního cíle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B –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nepropojitelnost</a:t>
            </a:r>
            <a:r>
              <a:rPr lang="cs-CZ" sz="2000" dirty="0" smtClean="0"/>
              <a:t> → výši bonusu nelze objektivně propojit s konkrétní jednotlivou položkou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C –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nenaturálnost</a:t>
            </a:r>
            <a:r>
              <a:rPr lang="cs-CZ" sz="2000" dirty="0" smtClean="0"/>
              <a:t> → do adresných bonusů nelze zahrnout naturální plnění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Strategie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„3N“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 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Z PORADY VEDENÍ → BONUSOVÉ SMLOUVY</a:t>
            </a:r>
            <a:endParaRPr lang="en-US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zakázky zdravotnického materiálu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2663280" y="1975149"/>
          <a:ext cx="12191998" cy="654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403308"/>
                <a:gridCol w="1741714"/>
                <a:gridCol w="1741714"/>
                <a:gridCol w="1741714"/>
                <a:gridCol w="1741714"/>
                <a:gridCol w="1741714"/>
              </a:tblGrid>
              <a:tr h="119966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Pořadí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Předmět – produkt VZ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částí (počet</a:t>
                      </a:r>
                      <a:r>
                        <a:rPr lang="cs-CZ" sz="2400" baseline="0" dirty="0" smtClean="0"/>
                        <a:t> soutěží)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CELKOVÝ</a:t>
                      </a:r>
                      <a:r>
                        <a:rPr lang="cs-CZ" sz="2400" baseline="0" dirty="0" smtClean="0"/>
                        <a:t> OBJEM BEZ DPH v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BEZ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OBJEM</a:t>
                      </a:r>
                      <a:r>
                        <a:rPr lang="cs-CZ" sz="2400" baseline="0" dirty="0" smtClean="0"/>
                        <a:t> ZA ROK VČ. DPH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POZNÁMKA</a:t>
                      </a:r>
                      <a:endParaRPr lang="cs-CZ" sz="24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NITROOČNÍ ČOČKY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2 898 000,-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724 500,-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876 645,-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32.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STŘÍKAČKY INFLAČNÍ A „Y“</a:t>
                      </a:r>
                      <a:r>
                        <a:rPr lang="cs-CZ" sz="2000" baseline="0" dirty="0" smtClean="0"/>
                        <a:t> KONEKTORY PTCA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4 596 000,-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2 298 000,-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2 780 580,-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33.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KOMPRESNÍ ZAŘÍZENÍ PRO ZASTAVENÍ KRVÁCENÍ PŘI</a:t>
                      </a:r>
                      <a:r>
                        <a:rPr lang="cs-CZ" sz="2000" baseline="0" dirty="0" smtClean="0"/>
                        <a:t> PERKUTÁRNÍCH VÝKONECH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2 686 000,-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1 343 000,-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1 625 030,-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34.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SM K TLAKOVÝM INJEKTORŮM</a:t>
                      </a:r>
                      <a:r>
                        <a:rPr lang="cs-CZ" sz="2000" baseline="0" dirty="0" smtClean="0"/>
                        <a:t> ULRICH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1 746 000,-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436 500,-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528 165,-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35.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SPOTŘEBNÍ MATERIÁL K </a:t>
                      </a:r>
                      <a:r>
                        <a:rPr lang="cs-CZ" sz="2000" baseline="0" dirty="0" smtClean="0"/>
                        <a:t>ROBOTOVI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56 000 </a:t>
                      </a:r>
                      <a:r>
                        <a:rPr lang="cs-CZ" sz="2000" dirty="0" err="1" smtClean="0"/>
                        <a:t>000</a:t>
                      </a:r>
                      <a:r>
                        <a:rPr lang="cs-CZ" sz="2000" dirty="0" smtClean="0"/>
                        <a:t>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28 000 </a:t>
                      </a:r>
                      <a:r>
                        <a:rPr lang="cs-CZ" sz="2000" dirty="0" err="1" smtClean="0"/>
                        <a:t>000</a:t>
                      </a:r>
                      <a:r>
                        <a:rPr lang="cs-CZ" sz="2000" dirty="0" smtClean="0"/>
                        <a:t>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33 880 000,-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507551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CELKEM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152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499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263 048,-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PŘIPRAVOVANÁ VŘ DO 02/2019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79104" y="1975148"/>
          <a:ext cx="12192000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PRODUKT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PŘEDPOKLÁDANÝ</a:t>
                      </a:r>
                      <a:r>
                        <a:rPr lang="cs-CZ" baseline="0" dirty="0" smtClean="0"/>
                        <a:t> OBJEM VŘ (Kč)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NA ROČNÍ OBJEM (Kč)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DOBA</a:t>
                      </a:r>
                      <a:r>
                        <a:rPr lang="cs-CZ" baseline="0" dirty="0" smtClean="0"/>
                        <a:t> VYPSÁNÍ VZ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ARTROSKOPIE (VAPR)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11 400 000,-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5 700 000,-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INVERVENČNÍ</a:t>
                      </a:r>
                      <a:r>
                        <a:rPr lang="cs-CZ" baseline="0" dirty="0" smtClean="0"/>
                        <a:t> RADI.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STAPLERY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CÉVNÍ</a:t>
                      </a:r>
                      <a:r>
                        <a:rPr lang="cs-CZ" baseline="0" dirty="0" smtClean="0"/>
                        <a:t> IMPLANTÁTY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DEFIBRI.ELEKTRODY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4 900 000,-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2 450 000,-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MOČOVÉ</a:t>
                      </a:r>
                      <a:r>
                        <a:rPr lang="cs-CZ" baseline="0" dirty="0" smtClean="0"/>
                        <a:t> KATETRY A SÁČKY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3 600 000,-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1 800 000,-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CENTR.ŽILNÍ KATETR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4 700 000,-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2 350 000,-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TLAK.</a:t>
                      </a:r>
                      <a:r>
                        <a:rPr lang="cs-CZ" baseline="0" dirty="0" smtClean="0"/>
                        <a:t> PŘEVODNÍKY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KYVETY HEMOCHOR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SENZORY (TYP FORTRAC)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2 800 000,-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1 400 000,-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PŘIPRAVOVANÁ VŘ DO 02/2019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79104" y="1615108"/>
          <a:ext cx="1219200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72680"/>
                <a:gridCol w="302332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PRODUKT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PŘEDPOKLÁDANÝ</a:t>
                      </a:r>
                      <a:r>
                        <a:rPr lang="cs-CZ" baseline="0" dirty="0" smtClean="0"/>
                        <a:t> OBJEM VŘ (Kč)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</a:t>
                      </a:r>
                      <a:r>
                        <a:rPr lang="cs-CZ" baseline="0" dirty="0" smtClean="0"/>
                        <a:t> NA ROČNÍ OBJEM (Kč) bez DPH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DOBA</a:t>
                      </a:r>
                      <a:r>
                        <a:rPr lang="cs-CZ" baseline="0" dirty="0" smtClean="0"/>
                        <a:t> VYPSÁNÍ VZ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ŠITÍ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r>
                        <a:rPr lang="cs-CZ" baseline="0" dirty="0" smtClean="0"/>
                        <a:t> 000 </a:t>
                      </a:r>
                      <a:r>
                        <a:rPr lang="cs-CZ" baseline="0" dirty="0" err="1" smtClean="0"/>
                        <a:t>000</a:t>
                      </a:r>
                      <a:r>
                        <a:rPr lang="cs-CZ" baseline="0" dirty="0" smtClean="0"/>
                        <a:t>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12/2018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CEMENTY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TKÁŇOVÁ LEPIDLA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ZM II.</a:t>
                      </a:r>
                      <a:r>
                        <a:rPr lang="cs-CZ" baseline="0" dirty="0" smtClean="0"/>
                        <a:t> I. IK I.část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KANYLY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INFUZNÍ SETY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PODLATKOVÁ TERAP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TROKARY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ZDRAV.MAT. II. I. IK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HOJENÍ 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PÁSKY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01/2019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ROUŠK. GYN,COS,ORL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11/2018-01/2019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5862448" cy="914400"/>
          </a:xfrm>
        </p:spPr>
        <p:txBody>
          <a:bodyPr>
            <a:normAutofit/>
          </a:bodyPr>
          <a:lstStyle/>
          <a:p>
            <a:r>
              <a:rPr lang="cs-CZ" sz="4900" dirty="0" smtClean="0"/>
              <a:t>UKÁZKOVÝ PŘÍPAD AGREGACE NEADRESNÉHO BONUSU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07094" y="2119166"/>
          <a:ext cx="15841762" cy="5616621"/>
        </p:xfrm>
        <a:graphic>
          <a:graphicData uri="http://schemas.openxmlformats.org/drawingml/2006/table">
            <a:tbl>
              <a:tblPr/>
              <a:tblGrid>
                <a:gridCol w="4588670"/>
                <a:gridCol w="4588670"/>
                <a:gridCol w="3287406"/>
                <a:gridCol w="3377016"/>
              </a:tblGrid>
              <a:tr h="3880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Calibri"/>
                        </a:rPr>
                        <a:t>Přípravek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20,10,15mg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A</a:t>
                      </a:r>
                      <a:endParaRPr lang="cs-CZ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B</a:t>
                      </a:r>
                      <a:endParaRPr lang="cs-CZ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</a:t>
                      </a:r>
                      <a:endParaRPr lang="cs-CZ" sz="11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1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Finanční objem odběru (min) v Kč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Finanční objem odběru (max) v Kč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Výše bonusu 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1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0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600 000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x 0,0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600 001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800 000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x 0,30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800 000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neomezeně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240 000,- Kč + (x 0,4 ) z objemu nad A3</a:t>
                      </a:r>
                      <a:endParaRPr lang="cs-CZ" sz="200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Pro odstranění pochybností smluvní strany uvádí příklady zamýšleného výpočtu výsledné výše bonusu: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4262">
                <a:tc gridSpan="4">
                  <a:txBody>
                    <a:bodyPr/>
                    <a:lstStyle/>
                    <a:p>
                      <a:pPr indent="76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a)      v případě, kdy </a:t>
                      </a: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nákupní 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organizace ve vyhodnocovacím období dosáhne objem odběrů ve výši 800 000 Kč, určí se výsledná výše bonusu dle řádku 2, tedy jako: x 0,30 ,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t.j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.  240 000 Kč;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77600">
                <a:tc gridSpan="4">
                  <a:txBody>
                    <a:bodyPr/>
                    <a:lstStyle/>
                    <a:p>
                      <a:pPr indent="76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b)      v případě, kdy </a:t>
                      </a: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nákupní 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organizace ve vyhodnocovacím období dosáhne objem odběrů ve výši 1 000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000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Kč; určí se výsledná výše bonusu dle řádků 2 a 3, a to jako: 800 000 Kč x 0,30  (tj. 240 000,- Kč) + 200 000 Kč x 0,4 (tj. 80 000 ,- Kč), celkem tedy 320 000,- Kč.</a:t>
                      </a:r>
                      <a:endParaRPr lang="cs-CZ" sz="2000" dirty="0"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 startAt="4"/>
            </a:pPr>
            <a:r>
              <a:rPr lang="cs-CZ" sz="2000" u="sng" dirty="0" smtClean="0"/>
              <a:t>Adresný bonus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Výňatek z výše uvedeného příkazu ministra č. 13/2018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„ za adresný bonus je považován bonus, který je poskytnut nebo jej lze vztáhnout ke konkrétní dodávce zboží s tím, že je možné jednoznačně určit a přiřadit výši bonusu ke konkrétní jednotlivé položce na daňovém dokladu již k datu uskutečněného zdanitelného plnění.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/>
              <a:t>	</a:t>
            </a:r>
            <a:r>
              <a:rPr lang="cs-CZ" sz="2000" dirty="0" smtClean="0">
                <a:latin typeface="Calibri"/>
              </a:rPr>
              <a:t>● případy řešit jednotlivě → mnohdy je adresný bonus součástí dohody kompenzace za poskytování zdravotní služby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>
                <a:latin typeface="Calibri"/>
              </a:rPr>
              <a:t>	● ve většině případech v rámci obchodního tajemství</a:t>
            </a:r>
          </a:p>
          <a:p>
            <a:pPr marL="457200" indent="-457200" algn="just">
              <a:lnSpc>
                <a:spcPct val="110000"/>
              </a:lnSpc>
              <a:spcBef>
                <a:spcPts val="1500"/>
              </a:spcBef>
            </a:pPr>
            <a:r>
              <a:rPr lang="cs-CZ" sz="2000" dirty="0" smtClean="0">
                <a:latin typeface="Calibri"/>
              </a:rPr>
              <a:t> </a:t>
            </a: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 Z PORADY VEDENÍ → BONUSOVÉ SMLOUVY</a:t>
            </a:r>
            <a:endParaRPr lang="en-US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 startAt="4"/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dirty="0" smtClean="0"/>
              <a:t>SEZNAM BONUSOVÝCH SMLUV - zdravotnický materiál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79104" y="1615120"/>
          <a:ext cx="9868296" cy="8915400"/>
        </p:xfrm>
        <a:graphic>
          <a:graphicData uri="http://schemas.openxmlformats.org/drawingml/2006/table">
            <a:tbl>
              <a:tblPr/>
              <a:tblGrid>
                <a:gridCol w="9868296"/>
              </a:tblGrid>
              <a:tr h="169665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ALINEXK - kardiochirurgie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ALINEXK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Aspironix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ASPIRONIX - Radiologie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ASQA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B.BRAUN - COS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BBRAUN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BIOMEDICA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BoneCare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Neurochirurgie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BSPRAGU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BSPRAGU - Radiologie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BSPRAGU - urologie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BSPRAGUE - TRN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CARDIOMED1 - 1. interna intervenční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CARDIOMED2 - 1. interna arytmologie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CARDIOMED3 - 1. interna elektrofyziologie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CARDION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CARDION - kardiochirurgie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CARDION1 - 1.interna arytmologie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CARDION2 - 1.interna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EP SERVICES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GioMed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INLABME1 - 1. interna intervenční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INNOVA MEDICAL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J+J - Neurochirurgie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J+J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JOHNSON - COS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JOHNSON (De Puy SYNTH) - Neurochirurgie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JOHNSON (SYNTH) - Neurochirurgie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JOHNSON (SYNTH)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JOHNSON (SYNTH) - Traumatologie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MAQUET - kardiochirurgie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MEDTRON - kardiochirurgie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MEDTRONIC - COS    ( původně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Covidien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OLYMPUS - 2.INTERNA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OLYMPUS - Dětská klinika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S.A.B.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Impex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StimCare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- 1.interna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ZIMMER - Traumatologie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ZIMMERC - Ortopedie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 startAt="4"/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smtClean="0"/>
              <a:t>SEZNAM BONUSOVÝCH SMLUV- léky a léčiva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79104" y="1543094"/>
          <a:ext cx="10642997" cy="7920878"/>
        </p:xfrm>
        <a:graphic>
          <a:graphicData uri="http://schemas.openxmlformats.org/drawingml/2006/table">
            <a:tbl>
              <a:tblPr/>
              <a:tblGrid>
                <a:gridCol w="1257511"/>
                <a:gridCol w="3517101"/>
                <a:gridCol w="1414700"/>
                <a:gridCol w="523963"/>
                <a:gridCol w="1152718"/>
                <a:gridCol w="2777004"/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Neadresný bonus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Adresná kompenzace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Life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Pharma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ABBVIE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Abbvie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ALEXION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Accord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ASTELLAS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Amgen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ASTRAZENECA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AOP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Orphan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NOVARTIS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Aspen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PIERRE FABRE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AstraZeneca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TAKEDA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Avenier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Berlin Chemie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Boehringer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Diagnostic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pharmaceuticals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Exeltis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Gilead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Pharma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GlaxoSmithKline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Glenmark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Grifols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Janssen Cilag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339465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1500"/>
              </a:spcBef>
              <a:buAutoNum type="arabicPeriod" startAt="4"/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smtClean="0"/>
              <a:t>SEZNAM BONUSOVÝCH SMLUV – léky a léčiva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079104" y="1543100"/>
          <a:ext cx="8424936" cy="7957185"/>
        </p:xfrm>
        <a:graphic>
          <a:graphicData uri="http://schemas.openxmlformats.org/drawingml/2006/table">
            <a:tbl>
              <a:tblPr/>
              <a:tblGrid>
                <a:gridCol w="821527"/>
                <a:gridCol w="2297710"/>
                <a:gridCol w="924219"/>
                <a:gridCol w="342303"/>
                <a:gridCol w="753067"/>
                <a:gridCol w="1814207"/>
                <a:gridCol w="1471903"/>
              </a:tblGrid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Merck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Mylan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Novartis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Novo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Nordisk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Nutricia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OctaPharma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Pfizer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p.Maršálková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Pfizer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p.Samek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PharmaSwiss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Polpharma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Promedica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Richter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Gedeon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Roche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Sandoz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Sanofi Aventis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 Pharma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Stada Pharma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Takeda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Zentiva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dnes sleva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bude úhrada?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Actelion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dnes sleva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neadresný bonus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VERTEX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zlevněno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02275" y="4917330"/>
            <a:ext cx="8206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PRŮBĚŽNÁ ZPRÁVA O ČINNOSTI</a:t>
            </a:r>
          </a:p>
          <a:p>
            <a:r>
              <a:rPr lang="cs-CZ" sz="7200" dirty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Odboru </a:t>
            </a:r>
            <a:r>
              <a:rPr lang="cs-CZ" sz="72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marketingu</a:t>
            </a:r>
            <a:endParaRPr lang="cs-CZ" sz="72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2275" y="7869493"/>
            <a:ext cx="688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OLOMOUC, Odbor marketingu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928" y="1975148"/>
            <a:ext cx="12314536" cy="7132320"/>
          </a:xfrm>
          <a:prstGeom prst="rect">
            <a:avLst/>
          </a:prstGeom>
          <a:noFill/>
        </p:spPr>
        <p:txBody>
          <a:bodyPr wrap="square" lIns="91440" rIns="91440" rtlCol="0">
            <a:no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stabilizovaná personální situace</a:t>
            </a:r>
          </a:p>
          <a:p>
            <a:pPr marL="285750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Dílčí cíle z </a:t>
            </a:r>
            <a:r>
              <a:rPr lang="cs-CZ" sz="2000" dirty="0" err="1"/>
              <a:t>mkt</a:t>
            </a:r>
            <a:r>
              <a:rPr lang="cs-CZ" sz="2000" dirty="0"/>
              <a:t> plánu na r. 2018: 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Vnitřní navigační systém – probíhá přeznačování klinik s nově </a:t>
            </a:r>
            <a:r>
              <a:rPr lang="cs-CZ" sz="2000" dirty="0" err="1"/>
              <a:t>vysoutěženým</a:t>
            </a:r>
            <a:r>
              <a:rPr lang="cs-CZ" sz="2000" dirty="0"/>
              <a:t> dodavatelem.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Multimediální obrazovky – v listopadu vybrán nový dodavatel. Koncepce stran rozšíření počtu obrazovek, programu a finančního dopadu bude představena vedení během listopadu. 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Www stránky – finalizace webu FNOL, do konce roku převedení všech stránek do nového formátu. 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Kampaň na podporu dárcovství – vzhledem k nedostatečným personálním kapacitám v první polovině roku nerealizováno. Je předmětem marketingového plánu na r. 2019. Realizovány dílčí aktivity. Plánovaný počet odběrů a počet prvodárců dle průběžného hodnocení v souladu s plánem.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Nemocniční magazín – plánovaný počet vydání byl redukován ze 4 na 3/rok, třetí vydání plánováno na prosinec 2018. 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Odborné akce a akce pro zaměstnance – běží v obvyklém režimu. 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Lékárna – realizovány dílčí aktivity (akční nabídky, sleva 10 % z doplatku…). Vzhledem k legislativnímu omezené bohužel nelze realizovat masivnější </a:t>
            </a:r>
            <a:r>
              <a:rPr lang="cs-CZ" sz="2000" dirty="0" err="1"/>
              <a:t>mkt</a:t>
            </a:r>
            <a:r>
              <a:rPr lang="cs-CZ" sz="2000" dirty="0"/>
              <a:t> podporu. Zaměření na zaměstnance – platba ID kartou v lékárně, příprava </a:t>
            </a:r>
            <a:r>
              <a:rPr lang="cs-CZ" sz="2000" dirty="0" err="1"/>
              <a:t>Newsletteru</a:t>
            </a:r>
            <a:r>
              <a:rPr lang="cs-CZ" sz="2000" dirty="0"/>
              <a:t> pro zaměstnance (v plánu na r. 2019).</a:t>
            </a:r>
          </a:p>
          <a:p>
            <a:pPr marL="971550" lvl="1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Akce pro veřejnost – realizovány Dny dárců krve, Dny prevence, v listopadu proběhne Den dekubitů.</a:t>
            </a:r>
          </a:p>
          <a:p>
            <a:pPr marL="285750" indent="-285750" algn="just">
              <a:lnSpc>
                <a:spcPct val="110000"/>
              </a:lnSpc>
              <a:spcBef>
                <a:spcPts val="1500"/>
              </a:spcBef>
              <a:buFontTx/>
              <a:buChar char="-"/>
            </a:pPr>
            <a:r>
              <a:rPr lang="cs-CZ" sz="2000" dirty="0"/>
              <a:t>Příprava </a:t>
            </a:r>
            <a:r>
              <a:rPr lang="cs-CZ" sz="2000" dirty="0" err="1"/>
              <a:t>mkt</a:t>
            </a:r>
            <a:r>
              <a:rPr lang="cs-CZ" sz="2000" dirty="0"/>
              <a:t> plánu na r. 2019 s akcentem personálního marketingu, posilování firemní kultury a komunikace. </a:t>
            </a:r>
          </a:p>
          <a:p>
            <a:pPr algn="just">
              <a:lnSpc>
                <a:spcPct val="110000"/>
              </a:lnSpc>
              <a:spcBef>
                <a:spcPts val="1500"/>
              </a:spcBef>
            </a:pPr>
            <a:endParaRPr lang="id-ID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/>
              <a:t>Odbor marketingu – shrnutí k 2. 11. 2018</a:t>
            </a:r>
            <a:endParaRPr lang="en-US" sz="49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4" name="Obdélník 1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B16EACD-9BEC-4FCF-97B8-182BDFA53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671" y="7241"/>
            <a:ext cx="4228439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1834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755</TotalTime>
  <Words>2243</Words>
  <Application>Microsoft Office PowerPoint</Application>
  <PresentationFormat>Vlastní</PresentationFormat>
  <Paragraphs>827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 Condensed Light</vt:lpstr>
      <vt:lpstr>Roboto Condensed</vt:lpstr>
      <vt:lpstr>Times New Roman</vt:lpstr>
      <vt:lpstr>Medical</vt:lpstr>
      <vt:lpstr>Snímek 1</vt:lpstr>
      <vt:lpstr>ÚKOL Z PORADY VEDENÍ → BONUSOVÉ SMLOUVY</vt:lpstr>
      <vt:lpstr>UKÁZKOVÝ PŘÍPAD AGREGACE NEADRESNÉHO BONUSU</vt:lpstr>
      <vt:lpstr>ÚKOL Z PORADY VEDENÍ → BONUSOVÉ SMLOUVY</vt:lpstr>
      <vt:lpstr>SEZNAM BONUSOVÝCH SMLUV - zdravotnický materiál</vt:lpstr>
      <vt:lpstr>SEZNAM BONUSOVÝCH SMLUV- léky a léčiva</vt:lpstr>
      <vt:lpstr>SEZNAM BONUSOVÝCH SMLUV – léky a léčiva</vt:lpstr>
      <vt:lpstr>Snímek 8</vt:lpstr>
      <vt:lpstr>Odbor marketingu – shrnutí k 2. 11. 2018</vt:lpstr>
      <vt:lpstr>Snímek 10</vt:lpstr>
      <vt:lpstr>Lékárna</vt:lpstr>
      <vt:lpstr>Lékárna</vt:lpstr>
      <vt:lpstr>Lékárna</vt:lpstr>
      <vt:lpstr>Snímek 14</vt:lpstr>
      <vt:lpstr>Snímek 15</vt:lpstr>
      <vt:lpstr>Snímek 16</vt:lpstr>
      <vt:lpstr>Veřejné zakázky zdravotnického materiálu</vt:lpstr>
      <vt:lpstr>Veřejné zakázky zdravotnického materiálu</vt:lpstr>
      <vt:lpstr>Veřejné zakázky zdravotnického materiálu</vt:lpstr>
      <vt:lpstr>Veřejné zakázky zdravotnického materiálu</vt:lpstr>
      <vt:lpstr>PŘIPRAVOVANÁ VŘ DO 02/2019</vt:lpstr>
      <vt:lpstr>PŘIPRAVOVANÁ VŘ DO 02/2019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63510</cp:lastModifiedBy>
  <cp:revision>70</cp:revision>
  <dcterms:created xsi:type="dcterms:W3CDTF">2017-06-01T08:02:02Z</dcterms:created>
  <dcterms:modified xsi:type="dcterms:W3CDTF">2018-11-16T07:45:06Z</dcterms:modified>
</cp:coreProperties>
</file>