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5" r:id="rId2"/>
    <p:sldId id="259" r:id="rId3"/>
    <p:sldId id="297" r:id="rId4"/>
    <p:sldId id="291" r:id="rId5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Roboto Condensed" charset="0"/>
      <p:regular r:id="rId11"/>
      <p:bold r:id="rId12"/>
      <p:italic r:id="rId13"/>
      <p:boldItalic r:id="rId14"/>
    </p:embeddedFont>
    <p:embeddedFont>
      <p:font typeface="Roboto Condensed Light" charset="0"/>
      <p:regular r:id="rId15"/>
      <p:italic r:id="rId16"/>
    </p:embeddedFont>
    <p:embeddedFont>
      <p:font typeface="Roboto Black" charset="0"/>
      <p:bold r:id="rId17"/>
      <p:boldItalic r:id="rId1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60"/>
            <p14:sldId id="293"/>
            <p14:sldId id="294"/>
            <p14:sldId id="296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0" d="100"/>
          <a:sy n="80" d="100"/>
        </p:scale>
        <p:origin x="-72" y="-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xmlns="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35807" y="5143500"/>
            <a:ext cx="9679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ÚPRAVA SMĚRNICE </a:t>
            </a:r>
            <a:br>
              <a:rPr lang="cs-CZ" sz="80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</a:br>
            <a:r>
              <a:rPr lang="cs-CZ" sz="8000" cap="all" dirty="0" err="1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Sm</a:t>
            </a:r>
            <a:r>
              <a:rPr lang="cs-CZ" sz="8000" cap="all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-G017</a:t>
            </a:r>
            <a:endParaRPr lang="en-US" sz="8000" cap="all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396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Mgr. Adam Fritscher</a:t>
            </a:r>
          </a:p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TISKOVÝ MLUVČÍ</a:t>
            </a:r>
          </a:p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</a:t>
            </a:r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sz="7200" dirty="0" smtClean="0"/>
          </a:p>
          <a:p>
            <a:pPr algn="just">
              <a:lnSpc>
                <a:spcPct val="110000"/>
              </a:lnSpc>
            </a:pPr>
            <a:r>
              <a:rPr lang="cs-CZ" sz="7200" dirty="0" smtClean="0"/>
              <a:t>SMĚRNICE č. </a:t>
            </a:r>
            <a:r>
              <a:rPr lang="cs-CZ" sz="7200" dirty="0" err="1" smtClean="0"/>
              <a:t>Sm</a:t>
            </a:r>
            <a:r>
              <a:rPr lang="cs-CZ" sz="7200" dirty="0" smtClean="0"/>
              <a:t>-G017</a:t>
            </a:r>
          </a:p>
          <a:p>
            <a:pPr algn="just">
              <a:lnSpc>
                <a:spcPct val="110000"/>
              </a:lnSpc>
            </a:pPr>
            <a:r>
              <a:rPr lang="cs-CZ" sz="7200" dirty="0" smtClean="0"/>
              <a:t>Vnitřní a vnější komunikace zaměstnanců</a:t>
            </a:r>
            <a:endParaRPr lang="id-ID" sz="7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255069"/>
            <a:ext cx="16459110" cy="64484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3200" dirty="0" smtClean="0"/>
              <a:t>3.3.2     </a:t>
            </a:r>
            <a:r>
              <a:rPr lang="cs-CZ" sz="3200" b="1" dirty="0" smtClean="0"/>
              <a:t>Komunikace s médii </a:t>
            </a:r>
          </a:p>
          <a:p>
            <a:pPr algn="just">
              <a:lnSpc>
                <a:spcPct val="110000"/>
              </a:lnSpc>
            </a:pP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Komunikaci s médii ve FNOL primárně zajišťuje tiskový mluvčí. S médii mohou za FNOL komunikovat ředitel FNOL, případně další ředitelem pověření zástupci vrcholového managementu. Ke zveřejňování obecných nebo potenciálně důvěrných informací je nutný souhlas ředitele nemocnice. Po dohodě s tiskovým mluvčím FNOL mohou s médii komunikovat také další zaměstnanci FNOL a to výhradně v odborné rovině. Vždy je při tom nutné dodržovat obecné zásady a postupovat s cílem posílit dobré jméno FNOL v očích veřejnosti. Při styku s médii musí všichni zaměstnanci dbát na dobrou reprezentaci nemocnice, ochranu její dobré pověsti a také na ochranu údajů hospodářské povahy, osobních údajů zaměstnanců nemocnice i jejích pacientů. </a:t>
            </a:r>
            <a:r>
              <a:rPr lang="cs-CZ" sz="3200" dirty="0" smtClean="0">
                <a:solidFill>
                  <a:srgbClr val="FF0000"/>
                </a:solidFill>
              </a:rPr>
              <a:t>Oprávněni iniciovat poskytnutí informací médiím prostřednictvím tiskového mluvčího  jsou vedoucí zaměstnanci FNOL, zejména přednostové a primáři za jim podřízená pracoviště. U informací provozního charakteru </a:t>
            </a:r>
            <a:r>
              <a:rPr lang="cs-CZ" sz="3200" smtClean="0">
                <a:solidFill>
                  <a:srgbClr val="FF0000"/>
                </a:solidFill>
              </a:rPr>
              <a:t>také vedoucí NLZP </a:t>
            </a:r>
            <a:r>
              <a:rPr lang="cs-CZ" sz="3200" dirty="0" smtClean="0">
                <a:solidFill>
                  <a:srgbClr val="FF0000"/>
                </a:solidFill>
              </a:rPr>
              <a:t>s vědomím vedoucích jejich pracovišť. </a:t>
            </a:r>
            <a:endParaRPr lang="id-ID" sz="3200" dirty="0">
              <a:solidFill>
                <a:srgbClr val="FF0000"/>
              </a:solidFill>
            </a:endParaRP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500803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 smtClean="0">
                <a:solidFill>
                  <a:schemeClr val="bg1"/>
                </a:solidFill>
                <a:ea typeface="Roboto Condensed Light" panose="02000000000000000000" pitchFamily="2" charset="0"/>
              </a:rPr>
              <a:t>Mgr. Adam Fritscher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1430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54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24</TotalTime>
  <Words>30</Words>
  <Application>Microsoft Office PowerPoint</Application>
  <PresentationFormat>Vlastní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Roboto Condensed</vt:lpstr>
      <vt:lpstr>Roboto Condensed Light</vt:lpstr>
      <vt:lpstr>Roboto Black</vt:lpstr>
      <vt:lpstr>Medical</vt:lpstr>
      <vt:lpstr>Snímek 1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63510</cp:lastModifiedBy>
  <cp:revision>5</cp:revision>
  <dcterms:created xsi:type="dcterms:W3CDTF">2017-06-01T08:02:02Z</dcterms:created>
  <dcterms:modified xsi:type="dcterms:W3CDTF">2018-11-27T14:51:18Z</dcterms:modified>
</cp:coreProperties>
</file>