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-108" y="-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165A54-BC2B-4F11-9A2D-9AE6DB7E54D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DBF04AF-1282-4D71-98E0-1BC6EFFF6F45}">
      <dgm:prSet custT="1"/>
      <dgm:spPr/>
      <dgm:t>
        <a:bodyPr/>
        <a:lstStyle/>
        <a:p>
          <a:pPr algn="just"/>
          <a:r>
            <a:rPr lang="cs-CZ" sz="1800" dirty="0"/>
            <a:t>Projekt se bude skládat z analytické části, několika pilotů, a vyhodnocování, piloty v různých zemích ověří koncept </a:t>
          </a:r>
          <a:r>
            <a:rPr lang="cs-CZ" sz="1800" dirty="0" err="1"/>
            <a:t>SmartHomes</a:t>
          </a:r>
          <a:r>
            <a:rPr lang="cs-CZ" sz="1800" dirty="0"/>
            <a:t> pro různé životní í situace lidí. </a:t>
          </a:r>
          <a:endParaRPr lang="en-US" sz="1800" dirty="0"/>
        </a:p>
      </dgm:t>
    </dgm:pt>
    <dgm:pt modelId="{3A044B4A-4015-4D19-987B-20E098164A35}" type="parTrans" cxnId="{D2B553E6-8510-4588-8878-676FDBA2D72A}">
      <dgm:prSet/>
      <dgm:spPr/>
      <dgm:t>
        <a:bodyPr/>
        <a:lstStyle/>
        <a:p>
          <a:endParaRPr lang="en-US"/>
        </a:p>
      </dgm:t>
    </dgm:pt>
    <dgm:pt modelId="{3A4D51E5-527C-41C3-B338-22582EACB8EE}" type="sibTrans" cxnId="{D2B553E6-8510-4588-8878-676FDBA2D72A}">
      <dgm:prSet/>
      <dgm:spPr/>
      <dgm:t>
        <a:bodyPr/>
        <a:lstStyle/>
        <a:p>
          <a:endParaRPr lang="en-US"/>
        </a:p>
      </dgm:t>
    </dgm:pt>
    <dgm:pt modelId="{C13BC20A-C8FD-48AC-A5BE-D11B762BB7C4}">
      <dgm:prSet custT="1"/>
      <dgm:spPr/>
      <dgm:t>
        <a:bodyPr/>
        <a:lstStyle/>
        <a:p>
          <a:pPr algn="just"/>
          <a:r>
            <a:rPr lang="cs-CZ" sz="1800" dirty="0"/>
            <a:t>Ve FNOL se plánuje ověřit možnosti technologií </a:t>
          </a:r>
          <a:r>
            <a:rPr lang="cs-CZ" sz="1800" dirty="0" err="1"/>
            <a:t>SmartHomes</a:t>
          </a:r>
          <a:r>
            <a:rPr lang="cs-CZ" sz="1800" dirty="0"/>
            <a:t> s cílem udržet pacienty s pokročilým srdečním selháním  nebo s jinými chronickými chorobami /komorbiditami/ doma co nejdéle na místo jejich hospitalizace (resp.,. Možnosti dřívějšího propouštění do domácího prostředí), nebo pobytu v LDN.  </a:t>
          </a:r>
          <a:endParaRPr lang="en-US" sz="1800" dirty="0"/>
        </a:p>
      </dgm:t>
    </dgm:pt>
    <dgm:pt modelId="{F9A11F16-63DD-4529-BF86-6B0B0320FF3E}" type="parTrans" cxnId="{23FC5780-5F48-43ED-AC46-3334B3450766}">
      <dgm:prSet/>
      <dgm:spPr/>
      <dgm:t>
        <a:bodyPr/>
        <a:lstStyle/>
        <a:p>
          <a:endParaRPr lang="en-US"/>
        </a:p>
      </dgm:t>
    </dgm:pt>
    <dgm:pt modelId="{3444731E-283E-474E-8B62-447E345C6B16}" type="sibTrans" cxnId="{23FC5780-5F48-43ED-AC46-3334B3450766}">
      <dgm:prSet/>
      <dgm:spPr/>
      <dgm:t>
        <a:bodyPr/>
        <a:lstStyle/>
        <a:p>
          <a:endParaRPr lang="en-US"/>
        </a:p>
      </dgm:t>
    </dgm:pt>
    <dgm:pt modelId="{1AC40F9D-0A21-49FF-B743-751B607381EB}">
      <dgm:prSet custT="1"/>
      <dgm:spPr/>
      <dgm:t>
        <a:bodyPr/>
        <a:lstStyle/>
        <a:p>
          <a:pPr algn="just"/>
          <a:r>
            <a:rPr lang="cs-CZ" sz="1800" dirty="0"/>
            <a:t>Pilot FNOL reaguje na problém, že pouze samotná telemedicína (TM ) nestačí k udržení pacienta doma a že jsou již na trhu dostupné nemedicínské technologie, které umožní bezpečnější a přijatelnější pobyt doma. </a:t>
          </a:r>
          <a:endParaRPr lang="en-US" sz="1800" dirty="0"/>
        </a:p>
      </dgm:t>
    </dgm:pt>
    <dgm:pt modelId="{0DFD8355-09ED-4112-8F56-9147A767B793}" type="parTrans" cxnId="{AF0AC164-B4D8-466A-BBA2-507AD2512A3F}">
      <dgm:prSet/>
      <dgm:spPr/>
      <dgm:t>
        <a:bodyPr/>
        <a:lstStyle/>
        <a:p>
          <a:endParaRPr lang="en-US"/>
        </a:p>
      </dgm:t>
    </dgm:pt>
    <dgm:pt modelId="{E8D51C00-1DBC-4255-B807-377AC7D43F18}" type="sibTrans" cxnId="{AF0AC164-B4D8-466A-BBA2-507AD2512A3F}">
      <dgm:prSet/>
      <dgm:spPr/>
      <dgm:t>
        <a:bodyPr/>
        <a:lstStyle/>
        <a:p>
          <a:endParaRPr lang="en-US"/>
        </a:p>
      </dgm:t>
    </dgm:pt>
    <dgm:pt modelId="{F559F00D-C46C-4199-8D4F-B3666856D6BB}">
      <dgm:prSet custT="1"/>
      <dgm:spPr/>
      <dgm:t>
        <a:bodyPr/>
        <a:lstStyle/>
        <a:p>
          <a:pPr algn="just"/>
          <a:r>
            <a:rPr lang="cs-CZ" sz="1800" dirty="0"/>
            <a:t>Překážky pro nasazení TM  místo pobytu v nemocnici  jsou na straně pacienta a na straně jeho prostředí. Analytická část projektu FNOL zmapuje a roztřídí pacienta do skupin podle těch překážek a pro vybranou skupinu se pak zrealizuje pilot.   </a:t>
          </a:r>
          <a:endParaRPr lang="en-US" sz="1800" dirty="0"/>
        </a:p>
      </dgm:t>
    </dgm:pt>
    <dgm:pt modelId="{82759243-7D10-401D-B978-73DF563BC674}" type="parTrans" cxnId="{50E9534D-9D95-40C9-9AD8-5435504902F5}">
      <dgm:prSet/>
      <dgm:spPr/>
      <dgm:t>
        <a:bodyPr/>
        <a:lstStyle/>
        <a:p>
          <a:endParaRPr lang="en-US"/>
        </a:p>
      </dgm:t>
    </dgm:pt>
    <dgm:pt modelId="{00EFA742-2E13-4152-9072-3BE413E1CC73}" type="sibTrans" cxnId="{50E9534D-9D95-40C9-9AD8-5435504902F5}">
      <dgm:prSet/>
      <dgm:spPr/>
      <dgm:t>
        <a:bodyPr/>
        <a:lstStyle/>
        <a:p>
          <a:endParaRPr lang="en-US"/>
        </a:p>
      </dgm:t>
    </dgm:pt>
    <dgm:pt modelId="{602D3985-AD6F-4D63-B53C-9FDAACD59E30}" type="pres">
      <dgm:prSet presAssocID="{93165A54-BC2B-4F11-9A2D-9AE6DB7E54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E39E70-695A-4BBF-B546-DF65F93B7D9D}" type="pres">
      <dgm:prSet presAssocID="{7DBF04AF-1282-4D71-98E0-1BC6EFFF6F4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FADD66-2259-4606-8E00-10EB0ADC07C5}" type="pres">
      <dgm:prSet presAssocID="{3A4D51E5-527C-41C3-B338-22582EACB8EE}" presName="spacer" presStyleCnt="0"/>
      <dgm:spPr/>
    </dgm:pt>
    <dgm:pt modelId="{734A0920-0500-4BC8-957A-8F9EEAB268A8}" type="pres">
      <dgm:prSet presAssocID="{C13BC20A-C8FD-48AC-A5BE-D11B762BB7C4}" presName="parentText" presStyleLbl="node1" presStyleIdx="1" presStyleCnt="4" custScaleY="12439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518B65-DD16-488B-9F65-6EE0BD815352}" type="pres">
      <dgm:prSet presAssocID="{3444731E-283E-474E-8B62-447E345C6B16}" presName="spacer" presStyleCnt="0"/>
      <dgm:spPr/>
    </dgm:pt>
    <dgm:pt modelId="{B49D9418-B513-47FF-91B5-F1A7943BF6D2}" type="pres">
      <dgm:prSet presAssocID="{1AC40F9D-0A21-49FF-B743-751B607381E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1970E9-D038-4DB1-8992-C9AE9913395C}" type="pres">
      <dgm:prSet presAssocID="{E8D51C00-1DBC-4255-B807-377AC7D43F18}" presName="spacer" presStyleCnt="0"/>
      <dgm:spPr/>
    </dgm:pt>
    <dgm:pt modelId="{F9FC85F0-1901-4E16-8593-8053C1C0A58F}" type="pres">
      <dgm:prSet presAssocID="{F559F00D-C46C-4199-8D4F-B3666856D6B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EE5A5C1-43B7-4DBF-9BFE-937FFCBF0A5D}" type="presOf" srcId="{7DBF04AF-1282-4D71-98E0-1BC6EFFF6F45}" destId="{42E39E70-695A-4BBF-B546-DF65F93B7D9D}" srcOrd="0" destOrd="0" presId="urn:microsoft.com/office/officeart/2005/8/layout/vList2"/>
    <dgm:cxn modelId="{D2B553E6-8510-4588-8878-676FDBA2D72A}" srcId="{93165A54-BC2B-4F11-9A2D-9AE6DB7E54DA}" destId="{7DBF04AF-1282-4D71-98E0-1BC6EFFF6F45}" srcOrd="0" destOrd="0" parTransId="{3A044B4A-4015-4D19-987B-20E098164A35}" sibTransId="{3A4D51E5-527C-41C3-B338-22582EACB8EE}"/>
    <dgm:cxn modelId="{38BED678-1039-468A-A324-B86A7D8A5F6C}" type="presOf" srcId="{1AC40F9D-0A21-49FF-B743-751B607381EB}" destId="{B49D9418-B513-47FF-91B5-F1A7943BF6D2}" srcOrd="0" destOrd="0" presId="urn:microsoft.com/office/officeart/2005/8/layout/vList2"/>
    <dgm:cxn modelId="{50E9534D-9D95-40C9-9AD8-5435504902F5}" srcId="{93165A54-BC2B-4F11-9A2D-9AE6DB7E54DA}" destId="{F559F00D-C46C-4199-8D4F-B3666856D6BB}" srcOrd="3" destOrd="0" parTransId="{82759243-7D10-401D-B978-73DF563BC674}" sibTransId="{00EFA742-2E13-4152-9072-3BE413E1CC73}"/>
    <dgm:cxn modelId="{872E016D-F69D-47FC-B2CC-36DA59E9AC5D}" type="presOf" srcId="{93165A54-BC2B-4F11-9A2D-9AE6DB7E54DA}" destId="{602D3985-AD6F-4D63-B53C-9FDAACD59E30}" srcOrd="0" destOrd="0" presId="urn:microsoft.com/office/officeart/2005/8/layout/vList2"/>
    <dgm:cxn modelId="{D01DBC92-134A-449F-881B-510C47D7FE6D}" type="presOf" srcId="{F559F00D-C46C-4199-8D4F-B3666856D6BB}" destId="{F9FC85F0-1901-4E16-8593-8053C1C0A58F}" srcOrd="0" destOrd="0" presId="urn:microsoft.com/office/officeart/2005/8/layout/vList2"/>
    <dgm:cxn modelId="{23FC5780-5F48-43ED-AC46-3334B3450766}" srcId="{93165A54-BC2B-4F11-9A2D-9AE6DB7E54DA}" destId="{C13BC20A-C8FD-48AC-A5BE-D11B762BB7C4}" srcOrd="1" destOrd="0" parTransId="{F9A11F16-63DD-4529-BF86-6B0B0320FF3E}" sibTransId="{3444731E-283E-474E-8B62-447E345C6B16}"/>
    <dgm:cxn modelId="{AF0AC164-B4D8-466A-BBA2-507AD2512A3F}" srcId="{93165A54-BC2B-4F11-9A2D-9AE6DB7E54DA}" destId="{1AC40F9D-0A21-49FF-B743-751B607381EB}" srcOrd="2" destOrd="0" parTransId="{0DFD8355-09ED-4112-8F56-9147A767B793}" sibTransId="{E8D51C00-1DBC-4255-B807-377AC7D43F18}"/>
    <dgm:cxn modelId="{AD786AE6-CAB5-4399-82FA-E45CE9BA3631}" type="presOf" srcId="{C13BC20A-C8FD-48AC-A5BE-D11B762BB7C4}" destId="{734A0920-0500-4BC8-957A-8F9EEAB268A8}" srcOrd="0" destOrd="0" presId="urn:microsoft.com/office/officeart/2005/8/layout/vList2"/>
    <dgm:cxn modelId="{F0F0BBAB-F326-45EB-96EB-7146FA8F9668}" type="presParOf" srcId="{602D3985-AD6F-4D63-B53C-9FDAACD59E30}" destId="{42E39E70-695A-4BBF-B546-DF65F93B7D9D}" srcOrd="0" destOrd="0" presId="urn:microsoft.com/office/officeart/2005/8/layout/vList2"/>
    <dgm:cxn modelId="{BDD0C29E-EE75-4431-B114-919E6D435AD4}" type="presParOf" srcId="{602D3985-AD6F-4D63-B53C-9FDAACD59E30}" destId="{0CFADD66-2259-4606-8E00-10EB0ADC07C5}" srcOrd="1" destOrd="0" presId="urn:microsoft.com/office/officeart/2005/8/layout/vList2"/>
    <dgm:cxn modelId="{9961B52A-13B5-4B4D-8C55-C246AD89D918}" type="presParOf" srcId="{602D3985-AD6F-4D63-B53C-9FDAACD59E30}" destId="{734A0920-0500-4BC8-957A-8F9EEAB268A8}" srcOrd="2" destOrd="0" presId="urn:microsoft.com/office/officeart/2005/8/layout/vList2"/>
    <dgm:cxn modelId="{047A98EC-4037-40E7-A3E1-50453B5EB1FA}" type="presParOf" srcId="{602D3985-AD6F-4D63-B53C-9FDAACD59E30}" destId="{DF518B65-DD16-488B-9F65-6EE0BD815352}" srcOrd="3" destOrd="0" presId="urn:microsoft.com/office/officeart/2005/8/layout/vList2"/>
    <dgm:cxn modelId="{A4B845FA-2D3B-4388-A834-6EDA3B1FB808}" type="presParOf" srcId="{602D3985-AD6F-4D63-B53C-9FDAACD59E30}" destId="{B49D9418-B513-47FF-91B5-F1A7943BF6D2}" srcOrd="4" destOrd="0" presId="urn:microsoft.com/office/officeart/2005/8/layout/vList2"/>
    <dgm:cxn modelId="{923E2057-D849-4AF6-BC88-DC276029F62D}" type="presParOf" srcId="{602D3985-AD6F-4D63-B53C-9FDAACD59E30}" destId="{B51970E9-D038-4DB1-8992-C9AE9913395C}" srcOrd="5" destOrd="0" presId="urn:microsoft.com/office/officeart/2005/8/layout/vList2"/>
    <dgm:cxn modelId="{511222BB-167F-4924-AFDC-ED8D85296AAF}" type="presParOf" srcId="{602D3985-AD6F-4D63-B53C-9FDAACD59E30}" destId="{F9FC85F0-1901-4E16-8593-8053C1C0A58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E39E70-695A-4BBF-B546-DF65F93B7D9D}">
      <dsp:nvSpPr>
        <dsp:cNvPr id="0" name=""/>
        <dsp:cNvSpPr/>
      </dsp:nvSpPr>
      <dsp:spPr>
        <a:xfrm>
          <a:off x="0" y="42056"/>
          <a:ext cx="6745357" cy="154659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Projekt se bude skládat z analytické části, několika pilotů, a vyhodnocování, piloty v různých zemích ověří koncept </a:t>
          </a:r>
          <a:r>
            <a:rPr lang="cs-CZ" sz="1800" kern="1200" dirty="0" err="1"/>
            <a:t>SmartHomes</a:t>
          </a:r>
          <a:r>
            <a:rPr lang="cs-CZ" sz="1800" kern="1200" dirty="0"/>
            <a:t> pro různé životní í situace lidí. </a:t>
          </a:r>
          <a:endParaRPr lang="en-US" sz="1800" kern="1200" dirty="0"/>
        </a:p>
      </dsp:txBody>
      <dsp:txXfrm>
        <a:off x="0" y="42056"/>
        <a:ext cx="6745357" cy="1546593"/>
      </dsp:txXfrm>
    </dsp:sp>
    <dsp:sp modelId="{734A0920-0500-4BC8-957A-8F9EEAB268A8}">
      <dsp:nvSpPr>
        <dsp:cNvPr id="0" name=""/>
        <dsp:cNvSpPr/>
      </dsp:nvSpPr>
      <dsp:spPr>
        <a:xfrm>
          <a:off x="0" y="1614570"/>
          <a:ext cx="6745357" cy="1923823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Ve FNOL se plánuje ověřit možnosti technologií </a:t>
          </a:r>
          <a:r>
            <a:rPr lang="cs-CZ" sz="1800" kern="1200" dirty="0" err="1"/>
            <a:t>SmartHomes</a:t>
          </a:r>
          <a:r>
            <a:rPr lang="cs-CZ" sz="1800" kern="1200" dirty="0"/>
            <a:t> s cílem udržet pacienty s pokročilým srdečním selháním  nebo s jinými chronickými chorobami /komorbiditami/ doma co nejdéle na místo jejich hospitalizace (resp.,. Možnosti dřívějšího propouštění do domácího prostředí), nebo pobytu v LDN.  </a:t>
          </a:r>
          <a:endParaRPr lang="en-US" sz="1800" kern="1200" dirty="0"/>
        </a:p>
      </dsp:txBody>
      <dsp:txXfrm>
        <a:off x="0" y="1614570"/>
        <a:ext cx="6745357" cy="1923823"/>
      </dsp:txXfrm>
    </dsp:sp>
    <dsp:sp modelId="{B49D9418-B513-47FF-91B5-F1A7943BF6D2}">
      <dsp:nvSpPr>
        <dsp:cNvPr id="0" name=""/>
        <dsp:cNvSpPr/>
      </dsp:nvSpPr>
      <dsp:spPr>
        <a:xfrm>
          <a:off x="0" y="3564313"/>
          <a:ext cx="6745357" cy="1546593"/>
        </a:xfrm>
        <a:prstGeom prst="roundRect">
          <a:avLst/>
        </a:prstGeom>
        <a:solidFill>
          <a:schemeClr val="accent5">
            <a:hueOff val="-4902231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Pilot FNOL reaguje na problém, že pouze samotná telemedicína (TM ) nestačí k udržení pacienta doma a že jsou již na trhu dostupné nemedicínské technologie, které umožní bezpečnější a přijatelnější pobyt doma. </a:t>
          </a:r>
          <a:endParaRPr lang="en-US" sz="1800" kern="1200" dirty="0"/>
        </a:p>
      </dsp:txBody>
      <dsp:txXfrm>
        <a:off x="0" y="3564313"/>
        <a:ext cx="6745357" cy="1546593"/>
      </dsp:txXfrm>
    </dsp:sp>
    <dsp:sp modelId="{F9FC85F0-1901-4E16-8593-8053C1C0A58F}">
      <dsp:nvSpPr>
        <dsp:cNvPr id="0" name=""/>
        <dsp:cNvSpPr/>
      </dsp:nvSpPr>
      <dsp:spPr>
        <a:xfrm>
          <a:off x="0" y="5136827"/>
          <a:ext cx="6745357" cy="1546593"/>
        </a:xfrm>
        <a:prstGeom prst="roundRect">
          <a:avLst/>
        </a:prstGeom>
        <a:solidFill>
          <a:schemeClr val="accent5">
            <a:hueOff val="-7353345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Překážky pro nasazení TM  místo pobytu v nemocnici  jsou na straně pacienta a na straně jeho prostředí. Analytická část projektu FNOL zmapuje a roztřídí pacienta do skupin podle těch překážek a pro vybranou skupinu se pak zrealizuje pilot.   </a:t>
          </a:r>
          <a:endParaRPr lang="en-US" sz="1800" kern="1200" dirty="0"/>
        </a:p>
      </dsp:txBody>
      <dsp:txXfrm>
        <a:off x="0" y="5136827"/>
        <a:ext cx="6745357" cy="1546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5C9E-8271-47E7-B377-B0F702804C30}" type="datetimeFigureOut">
              <a:rPr lang="cs-CZ" smtClean="0"/>
              <a:pPr/>
              <a:t>6.11.2018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573C-2BB1-4534-9698-D0C0CB4456E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733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5C9E-8271-47E7-B377-B0F702804C30}" type="datetimeFigureOut">
              <a:rPr lang="cs-CZ" smtClean="0"/>
              <a:pPr/>
              <a:t>6.11.2018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573C-2BB1-4534-9698-D0C0CB4456E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42720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5C9E-8271-47E7-B377-B0F702804C30}" type="datetimeFigureOut">
              <a:rPr lang="cs-CZ" smtClean="0"/>
              <a:pPr/>
              <a:t>6.11.2018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573C-2BB1-4534-9698-D0C0CB4456E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40803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5C9E-8271-47E7-B377-B0F702804C30}" type="datetimeFigureOut">
              <a:rPr lang="cs-CZ" smtClean="0"/>
              <a:pPr/>
              <a:t>6.11.2018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573C-2BB1-4534-9698-D0C0CB4456E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7992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5C9E-8271-47E7-B377-B0F702804C30}" type="datetimeFigureOut">
              <a:rPr lang="cs-CZ" smtClean="0"/>
              <a:pPr/>
              <a:t>6.11.2018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573C-2BB1-4534-9698-D0C0CB4456E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2550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5C9E-8271-47E7-B377-B0F702804C30}" type="datetimeFigureOut">
              <a:rPr lang="cs-CZ" smtClean="0"/>
              <a:pPr/>
              <a:t>6.11.2018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573C-2BB1-4534-9698-D0C0CB4456E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2784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5C9E-8271-47E7-B377-B0F702804C30}" type="datetimeFigureOut">
              <a:rPr lang="cs-CZ" smtClean="0"/>
              <a:pPr/>
              <a:t>6.11.2018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573C-2BB1-4534-9698-D0C0CB4456E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38213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5C9E-8271-47E7-B377-B0F702804C30}" type="datetimeFigureOut">
              <a:rPr lang="cs-CZ" smtClean="0"/>
              <a:pPr/>
              <a:t>6.11.2018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573C-2BB1-4534-9698-D0C0CB4456E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84687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5C9E-8271-47E7-B377-B0F702804C30}" type="datetimeFigureOut">
              <a:rPr lang="cs-CZ" smtClean="0"/>
              <a:pPr/>
              <a:t>6.11.2018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573C-2BB1-4534-9698-D0C0CB4456E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086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5C9E-8271-47E7-B377-B0F702804C30}" type="datetimeFigureOut">
              <a:rPr lang="cs-CZ" smtClean="0"/>
              <a:pPr/>
              <a:t>6.11.2018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573C-2BB1-4534-9698-D0C0CB4456E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3454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5C9E-8271-47E7-B377-B0F702804C30}" type="datetimeFigureOut">
              <a:rPr lang="cs-CZ" smtClean="0"/>
              <a:pPr/>
              <a:t>6.11.2018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573C-2BB1-4534-9698-D0C0CB4456E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19178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55C9E-8271-47E7-B377-B0F702804C30}" type="datetimeFigureOut">
              <a:rPr lang="cs-CZ" smtClean="0"/>
              <a:pPr/>
              <a:t>6.11.2018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1573C-2BB1-4534-9698-D0C0CB4456E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9014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7.png"/><Relationship Id="rId1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1.svg"/><Relationship Id="rId17" Type="http://schemas.openxmlformats.org/officeDocument/2006/relationships/image" Target="../media/image9.png"/><Relationship Id="rId2" Type="http://schemas.openxmlformats.org/officeDocument/2006/relationships/image" Target="../media/image1.jpe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image" Target="../media/image9.svg"/><Relationship Id="rId19" Type="http://schemas.openxmlformats.org/officeDocument/2006/relationships/image" Target="../media/image11.png"/><Relationship Id="rId4" Type="http://schemas.openxmlformats.org/officeDocument/2006/relationships/image" Target="../media/image3.svg"/><Relationship Id="rId9" Type="http://schemas.openxmlformats.org/officeDocument/2006/relationships/image" Target="../media/image5.png"/><Relationship Id="rId1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délník 25">
            <a:extLst>
              <a:ext uri="{FF2B5EF4-FFF2-40B4-BE49-F238E27FC236}">
                <a16:creationId xmlns:a16="http://schemas.microsoft.com/office/drawing/2014/main" xmlns="" id="{8C0F88EF-4550-437F-8667-A781A77FEFA4}"/>
              </a:ext>
            </a:extLst>
          </p:cNvPr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2" cstate="print">
              <a:alphaModFix amt="41000"/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53769" y="1329062"/>
            <a:ext cx="9144000" cy="2387600"/>
          </a:xfrm>
        </p:spPr>
        <p:txBody>
          <a:bodyPr>
            <a:normAutofit/>
          </a:bodyPr>
          <a:lstStyle/>
          <a:p>
            <a:r>
              <a:rPr lang="cs-CZ" sz="3600" b="1" dirty="0"/>
              <a:t>Projekt SHAPES</a:t>
            </a:r>
            <a:br>
              <a:rPr lang="cs-CZ" sz="3600" b="1" dirty="0"/>
            </a:br>
            <a:r>
              <a:rPr lang="cs-CZ" sz="3600" b="1" dirty="0"/>
              <a:t>(</a:t>
            </a:r>
            <a:r>
              <a:rPr lang="en-GB" sz="3600" b="1" dirty="0"/>
              <a:t>Smart &amp; Healthy Ageing Promoting Empowerment Systems</a:t>
            </a:r>
            <a:r>
              <a:rPr lang="cs-CZ" sz="3600" b="1" dirty="0"/>
              <a:t>)</a:t>
            </a:r>
            <a:br>
              <a:rPr lang="cs-CZ" sz="3600" b="1" dirty="0"/>
            </a:br>
            <a:endParaRPr lang="cs-CZ" sz="3600" b="1" dirty="0"/>
          </a:p>
        </p:txBody>
      </p:sp>
      <p:pic>
        <p:nvPicPr>
          <p:cNvPr id="7" name="Grafický objekt 6" descr="Počítač">
            <a:extLst>
              <a:ext uri="{FF2B5EF4-FFF2-40B4-BE49-F238E27FC236}">
                <a16:creationId xmlns:a16="http://schemas.microsoft.com/office/drawing/2014/main" xmlns="" id="{6CC95BDA-A7AD-47F5-8C66-2B96057B63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10800000" flipV="1">
            <a:off x="8436469" y="3460570"/>
            <a:ext cx="767081" cy="767081"/>
          </a:xfrm>
          <a:prstGeom prst="rect">
            <a:avLst/>
          </a:prstGeom>
        </p:spPr>
      </p:pic>
      <p:pic>
        <p:nvPicPr>
          <p:cNvPr id="9" name="Grafický objekt 8" descr="Hlava s ozubenými koly">
            <a:extLst>
              <a:ext uri="{FF2B5EF4-FFF2-40B4-BE49-F238E27FC236}">
                <a16:creationId xmlns:a16="http://schemas.microsoft.com/office/drawing/2014/main" xmlns="" id="{8CCA5804-18D6-49C9-A702-0C258DB353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 rot="10800000" flipV="1">
            <a:off x="7483871" y="3449193"/>
            <a:ext cx="767081" cy="767081"/>
          </a:xfrm>
          <a:prstGeom prst="rect">
            <a:avLst/>
          </a:prstGeom>
        </p:spPr>
      </p:pic>
      <p:pic>
        <p:nvPicPr>
          <p:cNvPr id="13" name="Grafický objekt 12" descr="Knihy">
            <a:extLst>
              <a:ext uri="{FF2B5EF4-FFF2-40B4-BE49-F238E27FC236}">
                <a16:creationId xmlns:a16="http://schemas.microsoft.com/office/drawing/2014/main" xmlns="" id="{20769AD9-B559-40DC-B497-32BD8E56408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10800000" flipV="1">
            <a:off x="5009119" y="3446362"/>
            <a:ext cx="767081" cy="767081"/>
          </a:xfrm>
          <a:prstGeom prst="rect">
            <a:avLst/>
          </a:prstGeom>
        </p:spPr>
      </p:pic>
      <p:pic>
        <p:nvPicPr>
          <p:cNvPr id="15" name="Grafický objekt 14" descr="Mikroskop">
            <a:extLst>
              <a:ext uri="{FF2B5EF4-FFF2-40B4-BE49-F238E27FC236}">
                <a16:creationId xmlns:a16="http://schemas.microsoft.com/office/drawing/2014/main" xmlns="" id="{DA1FB65E-C32C-41A0-B324-C02346682F5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 rot="10800000" flipV="1">
            <a:off x="6728798" y="3401055"/>
            <a:ext cx="767081" cy="767081"/>
          </a:xfrm>
          <a:prstGeom prst="rect">
            <a:avLst/>
          </a:prstGeom>
        </p:spPr>
      </p:pic>
      <p:pic>
        <p:nvPicPr>
          <p:cNvPr id="17" name="Grafický objekt 16" descr="Baňka">
            <a:extLst>
              <a:ext uri="{FF2B5EF4-FFF2-40B4-BE49-F238E27FC236}">
                <a16:creationId xmlns:a16="http://schemas.microsoft.com/office/drawing/2014/main" xmlns="" id="{903234C2-C77F-4E1A-9EE2-CBA796E59FB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 rot="10800000" flipV="1">
            <a:off x="5944898" y="3401055"/>
            <a:ext cx="767081" cy="767081"/>
          </a:xfrm>
          <a:prstGeom prst="rect">
            <a:avLst/>
          </a:prstGeom>
        </p:spPr>
      </p:pic>
      <p:sp>
        <p:nvSpPr>
          <p:cNvPr id="22" name="TextovéPole 21">
            <a:extLst>
              <a:ext uri="{FF2B5EF4-FFF2-40B4-BE49-F238E27FC236}">
                <a16:creationId xmlns:a16="http://schemas.microsoft.com/office/drawing/2014/main" xmlns="" id="{B409AFA7-B07C-4309-9DED-7C2136044E4C}"/>
              </a:ext>
            </a:extLst>
          </p:cNvPr>
          <p:cNvSpPr txBox="1"/>
          <p:nvPr/>
        </p:nvSpPr>
        <p:spPr>
          <a:xfrm>
            <a:off x="590843" y="5824025"/>
            <a:ext cx="2125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Porada vedení FNOL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xmlns="" id="{68E461F0-4B41-41FF-8BBB-6C6963893ADE}"/>
              </a:ext>
            </a:extLst>
          </p:cNvPr>
          <p:cNvSpPr txBox="1"/>
          <p:nvPr/>
        </p:nvSpPr>
        <p:spPr>
          <a:xfrm>
            <a:off x="905882" y="6167612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30.10.2018</a:t>
            </a:r>
          </a:p>
        </p:txBody>
      </p:sp>
      <p:pic>
        <p:nvPicPr>
          <p:cNvPr id="24" name="Grafický objekt 23" descr="Skupina">
            <a:extLst>
              <a:ext uri="{FF2B5EF4-FFF2-40B4-BE49-F238E27FC236}">
                <a16:creationId xmlns:a16="http://schemas.microsoft.com/office/drawing/2014/main" xmlns="" id="{942FA17D-3FD3-4568-8386-62C6CBF4F09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 rot="10800000" flipV="1">
            <a:off x="3170540" y="3442844"/>
            <a:ext cx="767081" cy="767081"/>
          </a:xfrm>
          <a:prstGeom prst="rect">
            <a:avLst/>
          </a:prstGeom>
        </p:spPr>
      </p:pic>
      <p:pic>
        <p:nvPicPr>
          <p:cNvPr id="25" name="Grafický objekt 24" descr="Atom">
            <a:extLst>
              <a:ext uri="{FF2B5EF4-FFF2-40B4-BE49-F238E27FC236}">
                <a16:creationId xmlns:a16="http://schemas.microsoft.com/office/drawing/2014/main" xmlns="" id="{8038457A-C49A-478D-BF75-4AB36F69F128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 flipV="1">
            <a:off x="4100333" y="3442845"/>
            <a:ext cx="767081" cy="767081"/>
          </a:xfrm>
          <a:prstGeom prst="rect">
            <a:avLst/>
          </a:prstGeom>
        </p:spPr>
      </p:pic>
      <p:pic>
        <p:nvPicPr>
          <p:cNvPr id="27" name="Picture 3" descr="D:\Dropbox\FNOL\FNOL_Design manual\PPT\FNOL_logo.png">
            <a:extLst>
              <a:ext uri="{FF2B5EF4-FFF2-40B4-BE49-F238E27FC236}">
                <a16:creationId xmlns:a16="http://schemas.microsoft.com/office/drawing/2014/main" xmlns="" id="{6DC2BC7F-ACB5-4CCB-9F82-818303E084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94762" y="192107"/>
            <a:ext cx="1698473" cy="44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Obrázek 27">
            <a:extLst>
              <a:ext uri="{FF2B5EF4-FFF2-40B4-BE49-F238E27FC236}">
                <a16:creationId xmlns:a16="http://schemas.microsoft.com/office/drawing/2014/main" xmlns="" id="{D78576D7-6746-4AA5-A23D-9D54C2B430FC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93235" y="45524"/>
            <a:ext cx="2093637" cy="790275"/>
          </a:xfrm>
          <a:prstGeom prst="rect">
            <a:avLst/>
          </a:prstGeom>
        </p:spPr>
      </p:pic>
      <p:pic>
        <p:nvPicPr>
          <p:cNvPr id="29" name="Picture 51" descr="../Logos/SHAPES%20Logo%20with%20writing%20green%20-%20red%20-%20blue.png">
            <a:extLst>
              <a:ext uri="{FF2B5EF4-FFF2-40B4-BE49-F238E27FC236}">
                <a16:creationId xmlns:a16="http://schemas.microsoft.com/office/drawing/2014/main" xmlns="" id="{2CE25D59-3FF7-4DC0-951A-B4EB237D37FC}"/>
              </a:ext>
            </a:extLst>
          </p:cNvPr>
          <p:cNvPicPr/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53" r="6604" b="3868"/>
          <a:stretch/>
        </p:blipFill>
        <p:spPr bwMode="auto">
          <a:xfrm>
            <a:off x="4637021" y="4450654"/>
            <a:ext cx="2846849" cy="162094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lc="http://schemas.openxmlformats.org/drawingml/2006/lockedCanvas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v="urn:schemas-microsoft-com:mac:vml" xmlns:mc="http://schemas.openxmlformats.org/markup-compatibility/2006" xmlns:mo="http://schemas.microsoft.com/office/mac/office/2008/main" xmlns:wpc="http://schemas.microsoft.com/office/word/2010/wordprocessingCanvas"/>
            </a:ext>
          </a:extLst>
        </p:spPr>
      </p:pic>
    </p:spTree>
    <p:extLst>
      <p:ext uri="{BB962C8B-B14F-4D97-AF65-F5344CB8AC3E}">
        <p14:creationId xmlns:p14="http://schemas.microsoft.com/office/powerpoint/2010/main" xmlns="" val="697709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7645" y="1311519"/>
            <a:ext cx="3669161" cy="276009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Základní informace o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14548" y="211015"/>
            <a:ext cx="6685194" cy="6547593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cs-CZ" sz="1800" dirty="0">
                <a:solidFill>
                  <a:srgbClr val="000000"/>
                </a:solidFill>
              </a:rPr>
              <a:t>Výzva Evropské Komise v rámci programu </a:t>
            </a:r>
            <a:r>
              <a:rPr lang="cs-CZ" sz="1800" b="1" dirty="0" err="1">
                <a:solidFill>
                  <a:srgbClr val="000000"/>
                </a:solidFill>
              </a:rPr>
              <a:t>Horizon</a:t>
            </a:r>
            <a:r>
              <a:rPr lang="cs-CZ" sz="1800" b="1" dirty="0">
                <a:solidFill>
                  <a:srgbClr val="000000"/>
                </a:solidFill>
              </a:rPr>
              <a:t> 2020</a:t>
            </a:r>
            <a:r>
              <a:rPr lang="cs-CZ" sz="1800" dirty="0">
                <a:solidFill>
                  <a:srgbClr val="000000"/>
                </a:solidFill>
              </a:rPr>
              <a:t>, programy </a:t>
            </a:r>
            <a:r>
              <a:rPr lang="cs-CZ" sz="1800" dirty="0" err="1">
                <a:solidFill>
                  <a:srgbClr val="000000"/>
                </a:solidFill>
              </a:rPr>
              <a:t>Innovation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Action</a:t>
            </a:r>
            <a:r>
              <a:rPr lang="cs-CZ" sz="1800" dirty="0">
                <a:solidFill>
                  <a:srgbClr val="000000"/>
                </a:solidFill>
              </a:rPr>
              <a:t> (IA)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rgbClr val="000000"/>
                </a:solidFill>
              </a:rPr>
              <a:t>Téma: Smart and </a:t>
            </a:r>
            <a:r>
              <a:rPr lang="cs-CZ" sz="1800" dirty="0" err="1">
                <a:solidFill>
                  <a:srgbClr val="000000"/>
                </a:solidFill>
              </a:rPr>
              <a:t>healthy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living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at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home</a:t>
            </a:r>
            <a:r>
              <a:rPr lang="cs-CZ" sz="1800" dirty="0">
                <a:solidFill>
                  <a:srgbClr val="000000"/>
                </a:solidFill>
              </a:rPr>
              <a:t> DT-TDS-01-2019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rgbClr val="000000"/>
                </a:solidFill>
              </a:rPr>
              <a:t>Doba trvání projektu : 4 roky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rgbClr val="000000"/>
                </a:solidFill>
              </a:rPr>
              <a:t>Uzávěrka EK pro žádosti je </a:t>
            </a:r>
            <a:r>
              <a:rPr lang="cs-CZ" sz="1800" b="1" dirty="0">
                <a:solidFill>
                  <a:srgbClr val="000000"/>
                </a:solidFill>
              </a:rPr>
              <a:t>14.11.2018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rgbClr val="000000"/>
                </a:solidFill>
              </a:rPr>
              <a:t>Financování : pro neziskové a státní organizace </a:t>
            </a:r>
            <a:r>
              <a:rPr lang="cs-CZ" sz="1800" b="1" dirty="0">
                <a:solidFill>
                  <a:srgbClr val="FF0000"/>
                </a:solidFill>
              </a:rPr>
              <a:t>100% pokrytí nákladů  programu EK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rgbClr val="000000"/>
                </a:solidFill>
              </a:rPr>
              <a:t>Koordinátor projektu: </a:t>
            </a:r>
            <a:r>
              <a:rPr lang="cs-CZ" sz="1800" b="1" dirty="0" err="1">
                <a:solidFill>
                  <a:srgbClr val="000000"/>
                </a:solidFill>
              </a:rPr>
              <a:t>Maynooth</a:t>
            </a:r>
            <a:r>
              <a:rPr lang="cs-CZ" sz="1800" b="1" dirty="0">
                <a:solidFill>
                  <a:srgbClr val="000000"/>
                </a:solidFill>
              </a:rPr>
              <a:t> University - </a:t>
            </a:r>
            <a:r>
              <a:rPr lang="cs-CZ" sz="1800" dirty="0">
                <a:solidFill>
                  <a:srgbClr val="000000"/>
                </a:solidFill>
              </a:rPr>
              <a:t>Irská republika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rgbClr val="000000"/>
                </a:solidFill>
              </a:rPr>
              <a:t>Cíl: Vytvořit EU platformu zahrnující a integrující široké spektrum řešení včetně </a:t>
            </a:r>
            <a:r>
              <a:rPr lang="en-GB" sz="1800" dirty="0">
                <a:solidFill>
                  <a:srgbClr val="000000"/>
                </a:solidFill>
              </a:rPr>
              <a:t>technologic</a:t>
            </a:r>
            <a:r>
              <a:rPr lang="cs-CZ" sz="1800" dirty="0" err="1">
                <a:solidFill>
                  <a:srgbClr val="000000"/>
                </a:solidFill>
              </a:rPr>
              <a:t>kých</a:t>
            </a:r>
            <a:r>
              <a:rPr lang="cs-CZ" sz="1800" dirty="0">
                <a:solidFill>
                  <a:srgbClr val="000000"/>
                </a:solidFill>
              </a:rPr>
              <a:t>, klinických</a:t>
            </a:r>
            <a:r>
              <a:rPr lang="en-GB" sz="1800" dirty="0">
                <a:solidFill>
                  <a:srgbClr val="000000"/>
                </a:solidFill>
              </a:rPr>
              <a:t>, </a:t>
            </a:r>
            <a:r>
              <a:rPr lang="en-GB" sz="1800" dirty="0" err="1">
                <a:solidFill>
                  <a:srgbClr val="000000"/>
                </a:solidFill>
              </a:rPr>
              <a:t>edu</a:t>
            </a:r>
            <a:r>
              <a:rPr lang="cs-CZ" sz="1800" dirty="0" err="1">
                <a:solidFill>
                  <a:srgbClr val="000000"/>
                </a:solidFill>
              </a:rPr>
              <a:t>kačních</a:t>
            </a:r>
            <a:r>
              <a:rPr lang="cs-CZ" sz="1800" dirty="0">
                <a:solidFill>
                  <a:srgbClr val="000000"/>
                </a:solidFill>
              </a:rPr>
              <a:t>, </a:t>
            </a:r>
            <a:r>
              <a:rPr lang="en-GB" sz="1800" dirty="0" err="1">
                <a:solidFill>
                  <a:srgbClr val="000000"/>
                </a:solidFill>
              </a:rPr>
              <a:t>organi</a:t>
            </a:r>
            <a:r>
              <a:rPr lang="cs-CZ" sz="1800" dirty="0" err="1">
                <a:solidFill>
                  <a:srgbClr val="000000"/>
                </a:solidFill>
              </a:rPr>
              <a:t>začních</a:t>
            </a:r>
            <a:r>
              <a:rPr lang="cs-CZ" sz="1800" dirty="0">
                <a:solidFill>
                  <a:srgbClr val="000000"/>
                </a:solidFill>
              </a:rPr>
              <a:t> a sociálních, která by umožnila stárnoucí populaci aktivní a produktivní život, </a:t>
            </a:r>
            <a:r>
              <a:rPr lang="cs-CZ" sz="1800" dirty="0" err="1">
                <a:solidFill>
                  <a:srgbClr val="000000"/>
                </a:solidFill>
              </a:rPr>
              <a:t>QoL</a:t>
            </a:r>
            <a:r>
              <a:rPr lang="cs-CZ" sz="1800" dirty="0">
                <a:solidFill>
                  <a:srgbClr val="000000"/>
                </a:solidFill>
              </a:rPr>
              <a:t> a </a:t>
            </a:r>
            <a:r>
              <a:rPr lang="cs-CZ" sz="1800" dirty="0" err="1">
                <a:solidFill>
                  <a:srgbClr val="000000"/>
                </a:solidFill>
              </a:rPr>
              <a:t>well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being</a:t>
            </a:r>
            <a:r>
              <a:rPr lang="cs-CZ" sz="1800" dirty="0">
                <a:solidFill>
                  <a:srgbClr val="000000"/>
                </a:solidFill>
              </a:rPr>
              <a:t> po co nejdelší dobu. A dále v dlouhodobé perspektivě redukovat hospitalizace a institucionální péči tím, že se vybaví prostředí domova technologiemi na bázi ICT  (Smart </a:t>
            </a:r>
            <a:r>
              <a:rPr lang="cs-CZ" sz="1800" dirty="0" err="1">
                <a:solidFill>
                  <a:srgbClr val="000000"/>
                </a:solidFill>
              </a:rPr>
              <a:t>Homes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</p:txBody>
      </p:sp>
      <p:pic>
        <p:nvPicPr>
          <p:cNvPr id="4" name="Picture 51" descr="../Logos/SHAPES%20Logo%20with%20writing%20green%20-%20red%20-%20blue.png">
            <a:extLst>
              <a:ext uri="{FF2B5EF4-FFF2-40B4-BE49-F238E27FC236}">
                <a16:creationId xmlns:a16="http://schemas.microsoft.com/office/drawing/2014/main" xmlns="" id="{E242DD19-C088-4CC9-A407-4C37C5B7549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53" r="6604" b="3868"/>
          <a:stretch/>
        </p:blipFill>
        <p:spPr bwMode="auto">
          <a:xfrm>
            <a:off x="1445191" y="3774757"/>
            <a:ext cx="1595865" cy="8900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lc="http://schemas.openxmlformats.org/drawingml/2006/lockedCanvas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v="urn:schemas-microsoft-com:mac:vml" xmlns:mc="http://schemas.openxmlformats.org/markup-compatibility/2006" xmlns:mo="http://schemas.microsoft.com/office/mac/office/2008/main" xmlns:wpc="http://schemas.microsoft.com/office/word/2010/wordprocessingCanvas"/>
            </a:ext>
          </a:extLst>
        </p:spPr>
      </p:pic>
    </p:spTree>
    <p:extLst>
      <p:ext uri="{BB962C8B-B14F-4D97-AF65-F5344CB8AC3E}">
        <p14:creationId xmlns:p14="http://schemas.microsoft.com/office/powerpoint/2010/main" xmlns="" val="1670260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3239" y="440834"/>
            <a:ext cx="85344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Partneři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2034862"/>
            <a:ext cx="6979713" cy="3406446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cs-CZ" sz="1600" b="1" dirty="0"/>
              <a:t>Partneři projektu:</a:t>
            </a:r>
          </a:p>
          <a:p>
            <a:r>
              <a:rPr lang="cs-CZ" sz="1600" dirty="0"/>
              <a:t>Access </a:t>
            </a:r>
            <a:r>
              <a:rPr lang="cs-CZ" sz="1600" dirty="0" err="1"/>
              <a:t>Earth</a:t>
            </a:r>
            <a:endParaRPr lang="cs-CZ" sz="1600" dirty="0"/>
          </a:p>
          <a:p>
            <a:r>
              <a:rPr lang="cs-CZ" sz="1600" dirty="0" err="1"/>
              <a:t>Active</a:t>
            </a:r>
            <a:r>
              <a:rPr lang="cs-CZ" sz="1600" dirty="0"/>
              <a:t> </a:t>
            </a:r>
            <a:r>
              <a:rPr lang="cs-CZ" sz="1600" dirty="0" err="1"/>
              <a:t>Ageing</a:t>
            </a:r>
            <a:r>
              <a:rPr lang="cs-CZ" sz="1600" dirty="0"/>
              <a:t> </a:t>
            </a:r>
            <a:r>
              <a:rPr lang="cs-CZ" sz="1600" dirty="0" err="1"/>
              <a:t>Alliance</a:t>
            </a:r>
            <a:endParaRPr lang="cs-CZ" sz="1600" dirty="0"/>
          </a:p>
          <a:p>
            <a:r>
              <a:rPr lang="cs-CZ" sz="1600" dirty="0" err="1"/>
              <a:t>Carus</a:t>
            </a:r>
            <a:r>
              <a:rPr lang="cs-CZ" sz="1600" dirty="0"/>
              <a:t> </a:t>
            </a:r>
            <a:r>
              <a:rPr lang="cs-CZ" sz="1600" dirty="0" err="1"/>
              <a:t>Consilium</a:t>
            </a:r>
            <a:r>
              <a:rPr lang="cs-CZ" sz="1600" dirty="0"/>
              <a:t> </a:t>
            </a:r>
            <a:r>
              <a:rPr lang="cs-CZ" sz="1600" dirty="0" err="1"/>
              <a:t>Sachsen</a:t>
            </a:r>
            <a:r>
              <a:rPr lang="cs-CZ" sz="1600" dirty="0"/>
              <a:t> </a:t>
            </a:r>
            <a:r>
              <a:rPr lang="cs-CZ" sz="1600" dirty="0" err="1"/>
              <a:t>GmbH</a:t>
            </a:r>
            <a:endParaRPr lang="cs-CZ" sz="1600" dirty="0"/>
          </a:p>
          <a:p>
            <a:r>
              <a:rPr lang="cs-CZ" sz="1600" dirty="0"/>
              <a:t>Centre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Research</a:t>
            </a:r>
            <a:r>
              <a:rPr lang="cs-CZ" sz="1600" dirty="0"/>
              <a:t> and Technology Hellas</a:t>
            </a:r>
          </a:p>
          <a:p>
            <a:r>
              <a:rPr lang="cs-CZ" sz="1600" dirty="0"/>
              <a:t>EDGENEERING </a:t>
            </a:r>
            <a:r>
              <a:rPr lang="cs-CZ" sz="1600" dirty="0" err="1"/>
              <a:t>Lda</a:t>
            </a:r>
            <a:endParaRPr lang="cs-CZ" sz="1600" dirty="0"/>
          </a:p>
          <a:p>
            <a:r>
              <a:rPr lang="cs-CZ" sz="1600" dirty="0" err="1"/>
              <a:t>Epistimi</a:t>
            </a:r>
            <a:r>
              <a:rPr lang="cs-CZ" sz="1600" dirty="0"/>
              <a:t> </a:t>
            </a:r>
            <a:r>
              <a:rPr lang="cs-CZ" sz="1600" dirty="0" err="1"/>
              <a:t>Gia</a:t>
            </a:r>
            <a:r>
              <a:rPr lang="cs-CZ" sz="1600" dirty="0"/>
              <a:t> Sena </a:t>
            </a:r>
            <a:r>
              <a:rPr lang="cs-CZ" sz="1600" dirty="0" err="1"/>
              <a:t>Astiki</a:t>
            </a:r>
            <a:r>
              <a:rPr lang="cs-CZ" sz="1600" dirty="0"/>
              <a:t> Mi </a:t>
            </a:r>
            <a:r>
              <a:rPr lang="cs-CZ" sz="1600" dirty="0" err="1"/>
              <a:t>Kerdoskopiki</a:t>
            </a:r>
            <a:r>
              <a:rPr lang="cs-CZ" sz="1600" dirty="0"/>
              <a:t> </a:t>
            </a:r>
            <a:r>
              <a:rPr lang="cs-CZ" sz="1600" dirty="0" err="1"/>
              <a:t>Etairia</a:t>
            </a:r>
            <a:r>
              <a:rPr lang="cs-CZ" sz="1600" dirty="0"/>
              <a:t> – Science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You</a:t>
            </a:r>
            <a:endParaRPr lang="cs-CZ" sz="1600" dirty="0"/>
          </a:p>
          <a:p>
            <a:r>
              <a:rPr lang="en-US" sz="1600" dirty="0"/>
              <a:t>Fraunhofer Gesellschaft </a:t>
            </a:r>
            <a:r>
              <a:rPr lang="en-US" sz="1600" dirty="0" err="1"/>
              <a:t>zur</a:t>
            </a:r>
            <a:r>
              <a:rPr lang="en-US" sz="1600" dirty="0"/>
              <a:t> </a:t>
            </a:r>
            <a:r>
              <a:rPr lang="en-US" sz="1600" dirty="0" err="1"/>
              <a:t>Förderung</a:t>
            </a:r>
            <a:r>
              <a:rPr lang="en-US" sz="1600" dirty="0"/>
              <a:t> der </a:t>
            </a:r>
            <a:r>
              <a:rPr lang="en-US" sz="1600" dirty="0" err="1"/>
              <a:t>Angewandten</a:t>
            </a:r>
            <a:r>
              <a:rPr lang="en-US" sz="1600" dirty="0"/>
              <a:t> </a:t>
            </a:r>
            <a:r>
              <a:rPr lang="en-US" sz="1600" dirty="0" err="1"/>
              <a:t>Forschung</a:t>
            </a:r>
            <a:r>
              <a:rPr lang="en-US" sz="1600" dirty="0"/>
              <a:t> E.V.</a:t>
            </a:r>
            <a:endParaRPr lang="cs-CZ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Future Intelligence Limited</a:t>
            </a:r>
            <a:endParaRPr lang="cs-CZ" sz="1600" b="1" dirty="0">
              <a:solidFill>
                <a:srgbClr val="FF0000"/>
              </a:solidFill>
            </a:endParaRPr>
          </a:p>
          <a:p>
            <a:r>
              <a:rPr lang="en-US" sz="1600" dirty="0" err="1"/>
              <a:t>Gesundheitsregion</a:t>
            </a:r>
            <a:r>
              <a:rPr lang="en-US" sz="1600" dirty="0"/>
              <a:t> Köln Bonn – HRCB </a:t>
            </a:r>
            <a:r>
              <a:rPr lang="en-US" sz="1600" dirty="0" err="1"/>
              <a:t>Projekt</a:t>
            </a:r>
            <a:r>
              <a:rPr lang="en-US" sz="1600" dirty="0"/>
              <a:t> GmbH</a:t>
            </a:r>
            <a:endParaRPr lang="cs-CZ" sz="1600" dirty="0"/>
          </a:p>
          <a:p>
            <a:r>
              <a:rPr lang="en-US" sz="1600" dirty="0"/>
              <a:t>INTRACOM Telecom SA</a:t>
            </a:r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r>
              <a:rPr lang="en-US" sz="1600" dirty="0" err="1"/>
              <a:t>Laurea</a:t>
            </a:r>
            <a:r>
              <a:rPr lang="en-US" sz="1600" dirty="0"/>
              <a:t> University of Applied Sciences</a:t>
            </a:r>
            <a:endParaRPr lang="cs-CZ" sz="1600" dirty="0"/>
          </a:p>
          <a:p>
            <a:r>
              <a:rPr lang="en-US" sz="1600" dirty="0"/>
              <a:t>Northern Health and Social Care Trust</a:t>
            </a:r>
            <a:endParaRPr lang="cs-CZ" sz="1600" dirty="0"/>
          </a:p>
          <a:p>
            <a:r>
              <a:rPr lang="en-US" sz="1600" b="1" dirty="0">
                <a:solidFill>
                  <a:srgbClr val="FF0000"/>
                </a:solidFill>
              </a:rPr>
              <a:t>University 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b="1" dirty="0" err="1">
                <a:solidFill>
                  <a:srgbClr val="FF0000"/>
                </a:solidFill>
              </a:rPr>
              <a:t>Hospital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Olom</a:t>
            </a:r>
            <a:r>
              <a:rPr lang="cs-CZ" sz="1600" b="1" dirty="0">
                <a:solidFill>
                  <a:srgbClr val="FF0000"/>
                </a:solidFill>
              </a:rPr>
              <a:t>o</a:t>
            </a:r>
            <a:r>
              <a:rPr lang="en-US" sz="1600" b="1" dirty="0" err="1">
                <a:solidFill>
                  <a:srgbClr val="FF0000"/>
                </a:solidFill>
              </a:rPr>
              <a:t>uc</a:t>
            </a:r>
            <a:r>
              <a:rPr lang="en-US" sz="1600" b="1" dirty="0">
                <a:solidFill>
                  <a:srgbClr val="FF0000"/>
                </a:solidFill>
              </a:rPr>
              <a:t> – </a:t>
            </a:r>
            <a:r>
              <a:rPr lang="cs-CZ" sz="1600" b="1" dirty="0">
                <a:solidFill>
                  <a:srgbClr val="FF0000"/>
                </a:solidFill>
              </a:rPr>
              <a:t>NTMC</a:t>
            </a:r>
          </a:p>
          <a:p>
            <a:r>
              <a:rPr lang="cs-CZ" sz="1600" dirty="0" err="1"/>
              <a:t>Technological</a:t>
            </a:r>
            <a:r>
              <a:rPr lang="cs-CZ" sz="1600" dirty="0"/>
              <a:t> </a:t>
            </a:r>
            <a:r>
              <a:rPr lang="cs-CZ" sz="1600" dirty="0" err="1"/>
              <a:t>Educational</a:t>
            </a:r>
            <a:r>
              <a:rPr lang="cs-CZ" sz="1600" dirty="0"/>
              <a:t> Institute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Crete</a:t>
            </a:r>
            <a:endParaRPr lang="cs-CZ" sz="1600" dirty="0"/>
          </a:p>
          <a:p>
            <a:r>
              <a:rPr lang="cs-CZ" sz="1600" dirty="0" err="1"/>
              <a:t>Universidade</a:t>
            </a:r>
            <a:r>
              <a:rPr lang="cs-CZ" sz="1600" dirty="0"/>
              <a:t> de </a:t>
            </a:r>
            <a:r>
              <a:rPr lang="cs-CZ" sz="1600" dirty="0" err="1"/>
              <a:t>Aveiro</a:t>
            </a:r>
            <a:r>
              <a:rPr lang="cs-CZ" sz="1600" dirty="0"/>
              <a:t> – Digital Media and </a:t>
            </a:r>
            <a:r>
              <a:rPr lang="cs-CZ" sz="1600" dirty="0" err="1"/>
              <a:t>Interaction</a:t>
            </a:r>
            <a:r>
              <a:rPr lang="cs-CZ" sz="1600" dirty="0"/>
              <a:t> </a:t>
            </a:r>
            <a:r>
              <a:rPr lang="cs-CZ" sz="1600" dirty="0" err="1"/>
              <a:t>Research</a:t>
            </a:r>
            <a:r>
              <a:rPr lang="cs-CZ" sz="1600" dirty="0"/>
              <a:t> Centre</a:t>
            </a:r>
          </a:p>
          <a:p>
            <a:r>
              <a:rPr lang="cs-CZ" sz="1600" b="1" dirty="0" err="1">
                <a:solidFill>
                  <a:srgbClr val="FF0000"/>
                </a:solidFill>
              </a:rPr>
              <a:t>Universidade</a:t>
            </a:r>
            <a:r>
              <a:rPr lang="cs-CZ" sz="1600" b="1" dirty="0">
                <a:solidFill>
                  <a:srgbClr val="FF0000"/>
                </a:solidFill>
              </a:rPr>
              <a:t> do Porto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University </a:t>
            </a:r>
            <a:r>
              <a:rPr lang="cs-CZ" sz="1600" b="1" dirty="0" err="1">
                <a:solidFill>
                  <a:srgbClr val="FF0000"/>
                </a:solidFill>
              </a:rPr>
              <a:t>College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b="1" dirty="0" err="1">
                <a:solidFill>
                  <a:srgbClr val="FF0000"/>
                </a:solidFill>
              </a:rPr>
              <a:t>Cork</a:t>
            </a:r>
            <a:endParaRPr lang="cs-CZ" sz="1600" b="1" dirty="0">
              <a:solidFill>
                <a:srgbClr val="FF0000"/>
              </a:solidFill>
            </a:endParaRPr>
          </a:p>
          <a:p>
            <a:r>
              <a:rPr lang="cs-CZ" sz="1600" b="1" dirty="0">
                <a:solidFill>
                  <a:srgbClr val="FF0000"/>
                </a:solidFill>
              </a:rPr>
              <a:t>University </a:t>
            </a:r>
            <a:r>
              <a:rPr lang="cs-CZ" sz="1600" b="1" dirty="0" err="1">
                <a:solidFill>
                  <a:srgbClr val="FF0000"/>
                </a:solidFill>
              </a:rPr>
              <a:t>of</a:t>
            </a:r>
            <a:r>
              <a:rPr lang="cs-CZ" sz="1600" b="1" dirty="0">
                <a:solidFill>
                  <a:srgbClr val="FF0000"/>
                </a:solidFill>
              </a:rPr>
              <a:t> Ulster</a:t>
            </a:r>
          </a:p>
          <a:p>
            <a:r>
              <a:rPr lang="cs-CZ" sz="1600" dirty="0" err="1"/>
              <a:t>World</a:t>
            </a:r>
            <a:r>
              <a:rPr lang="cs-CZ" sz="1600" dirty="0"/>
              <a:t> </a:t>
            </a:r>
            <a:r>
              <a:rPr lang="cs-CZ" sz="1600" dirty="0" err="1"/>
              <a:t>Federation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Deafblind</a:t>
            </a:r>
            <a:endParaRPr lang="cs-CZ" sz="1600" dirty="0"/>
          </a:p>
          <a:p>
            <a:endParaRPr lang="cs-CZ" sz="1600" dirty="0"/>
          </a:p>
          <a:p>
            <a:endParaRPr lang="cs-CZ" sz="1600" dirty="0"/>
          </a:p>
        </p:txBody>
      </p:sp>
      <p:pic>
        <p:nvPicPr>
          <p:cNvPr id="37" name="Obrázek 3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89312" y="2034862"/>
            <a:ext cx="4499657" cy="4823138"/>
          </a:xfrm>
          <a:prstGeom prst="rect">
            <a:avLst/>
          </a:prstGeom>
        </p:spPr>
      </p:pic>
      <p:pic>
        <p:nvPicPr>
          <p:cNvPr id="38" name="Picture 3" descr="D:\Dropbox\FNOL\FNOL_Design manual\PPT\FNOL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9752" y="289944"/>
            <a:ext cx="1473575" cy="385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Obrázek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30887" y="128399"/>
            <a:ext cx="1816414" cy="68563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936BB857-7C74-487A-BDA9-3C87DA644F5E}"/>
              </a:ext>
            </a:extLst>
          </p:cNvPr>
          <p:cNvSpPr txBox="1"/>
          <p:nvPr/>
        </p:nvSpPr>
        <p:spPr>
          <a:xfrm>
            <a:off x="649543" y="1201324"/>
            <a:ext cx="42983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Žadatel a koordinátor projektu: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National University of Ireland, </a:t>
            </a:r>
            <a:r>
              <a:rPr lang="en-US" dirty="0" err="1"/>
              <a:t>Maynooth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62615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499AD7B-99D4-4755-8966-F7BA042690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1A06F89A-489D-4383-94C5-42F7FF2E9A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79" y="2023236"/>
            <a:ext cx="3659777" cy="2820908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Popis projektu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xmlns="" id="{CF7B6C1D-9B43-4BC1-9F6E-2A97020982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10471937"/>
              </p:ext>
            </p:extLst>
          </p:nvPr>
        </p:nvGraphicFramePr>
        <p:xfrm>
          <a:off x="5261112" y="132522"/>
          <a:ext cx="6745357" cy="6725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cture 51" descr="../Logos/SHAPES%20Logo%20with%20writing%20green%20-%20red%20-%20blue.png">
            <a:extLst>
              <a:ext uri="{FF2B5EF4-FFF2-40B4-BE49-F238E27FC236}">
                <a16:creationId xmlns:a16="http://schemas.microsoft.com/office/drawing/2014/main" xmlns="" id="{C63BDFE5-4BF0-41C0-9862-C168260846AB}"/>
              </a:ext>
            </a:extLst>
          </p:cNvPr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53" r="6604" b="3868"/>
          <a:stretch/>
        </p:blipFill>
        <p:spPr bwMode="auto">
          <a:xfrm>
            <a:off x="1458443" y="3814513"/>
            <a:ext cx="1595865" cy="8900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lc="http://schemas.openxmlformats.org/drawingml/2006/lockedCanvas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v="urn:schemas-microsoft-com:mac:vml" xmlns:mc="http://schemas.openxmlformats.org/markup-compatibility/2006" xmlns:mo="http://schemas.microsoft.com/office/mac/office/2008/main" xmlns:wpc="http://schemas.microsoft.com/office/word/2010/wordprocessingCanvas"/>
            </a:ext>
          </a:extLst>
        </p:spPr>
      </p:pic>
    </p:spTree>
    <p:extLst>
      <p:ext uri="{BB962C8B-B14F-4D97-AF65-F5344CB8AC3E}">
        <p14:creationId xmlns:p14="http://schemas.microsoft.com/office/powerpoint/2010/main" xmlns="" val="1494009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70">
            <a:extLst>
              <a:ext uri="{FF2B5EF4-FFF2-40B4-BE49-F238E27FC236}">
                <a16:creationId xmlns:a16="http://schemas.microsoft.com/office/drawing/2014/main" xmlns="" id="{0F6CDC51-8D27-4BF4-AB33-7D5905E80D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08905" y="3726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3" name="Picture 72">
            <a:extLst>
              <a:ext uri="{FF2B5EF4-FFF2-40B4-BE49-F238E27FC236}">
                <a16:creationId xmlns:a16="http://schemas.microsoft.com/office/drawing/2014/main" xmlns="" id="{24FB90F3-DFB9-42D4-B851-120249962A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9975" y="196951"/>
            <a:ext cx="4484071" cy="877085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0000"/>
                </a:solidFill>
              </a:rPr>
              <a:t>Pilotní ověření ve FNOL </a:t>
            </a:r>
          </a:p>
        </p:txBody>
      </p:sp>
      <p:sp>
        <p:nvSpPr>
          <p:cNvPr id="2054" name="Freeform 60">
            <a:extLst>
              <a:ext uri="{FF2B5EF4-FFF2-40B4-BE49-F238E27FC236}">
                <a16:creationId xmlns:a16="http://schemas.microsoft.com/office/drawing/2014/main" xmlns="" id="{DF4CE22F-8463-44F2-BE50-65D9B5035E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588720" y="0"/>
            <a:ext cx="3762182" cy="2258435"/>
          </a:xfrm>
          <a:custGeom>
            <a:avLst/>
            <a:gdLst>
              <a:gd name="connsiteX0" fmla="*/ 39946 w 3960192"/>
              <a:gd name="connsiteY0" fmla="*/ 0 h 2377300"/>
              <a:gd name="connsiteX1" fmla="*/ 3920247 w 3960192"/>
              <a:gd name="connsiteY1" fmla="*/ 0 h 2377300"/>
              <a:gd name="connsiteX2" fmla="*/ 3949969 w 3960192"/>
              <a:gd name="connsiteY2" fmla="*/ 194751 h 2377300"/>
              <a:gd name="connsiteX3" fmla="*/ 3960192 w 3960192"/>
              <a:gd name="connsiteY3" fmla="*/ 397204 h 2377300"/>
              <a:gd name="connsiteX4" fmla="*/ 1980096 w 3960192"/>
              <a:gd name="connsiteY4" fmla="*/ 2377300 h 2377300"/>
              <a:gd name="connsiteX5" fmla="*/ 0 w 3960192"/>
              <a:gd name="connsiteY5" fmla="*/ 397204 h 2377300"/>
              <a:gd name="connsiteX6" fmla="*/ 10224 w 3960192"/>
              <a:gd name="connsiteY6" fmla="*/ 194751 h 237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2" h="2377300">
                <a:moveTo>
                  <a:pt x="39946" y="0"/>
                </a:moveTo>
                <a:lnTo>
                  <a:pt x="3920247" y="0"/>
                </a:lnTo>
                <a:lnTo>
                  <a:pt x="3949969" y="194751"/>
                </a:lnTo>
                <a:cubicBezTo>
                  <a:pt x="3956729" y="261316"/>
                  <a:pt x="3960192" y="328856"/>
                  <a:pt x="3960192" y="397204"/>
                </a:cubicBezTo>
                <a:cubicBezTo>
                  <a:pt x="3960192" y="1490781"/>
                  <a:pt x="3073673" y="2377300"/>
                  <a:pt x="1980096" y="2377300"/>
                </a:cubicBezTo>
                <a:cubicBezTo>
                  <a:pt x="886519" y="2377300"/>
                  <a:pt x="0" y="1490781"/>
                  <a:pt x="0" y="397204"/>
                </a:cubicBezTo>
                <a:cubicBezTo>
                  <a:pt x="0" y="328856"/>
                  <a:pt x="3463" y="261316"/>
                  <a:pt x="10224" y="194751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D:\Dropbox\FNOL\FNOL_Design manual\PPT\FNOL_logo.png">
            <a:extLst>
              <a:ext uri="{FF2B5EF4-FFF2-40B4-BE49-F238E27FC236}">
                <a16:creationId xmlns:a16="http://schemas.microsoft.com/office/drawing/2014/main" xmlns="" id="{03BDF391-59D0-43FC-ACFF-9216323CE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3148" y="635494"/>
            <a:ext cx="2393326" cy="628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6729" y="949871"/>
            <a:ext cx="6112274" cy="5826771"/>
          </a:xfrm>
        </p:spPr>
        <p:txBody>
          <a:bodyPr anchor="ctr">
            <a:normAutofit fontScale="92500" lnSpcReduction="10000"/>
          </a:bodyPr>
          <a:lstStyle/>
          <a:p>
            <a:pPr algn="just"/>
            <a:r>
              <a:rPr lang="cs-CZ" sz="1800" dirty="0">
                <a:solidFill>
                  <a:srgbClr val="000000"/>
                </a:solidFill>
              </a:rPr>
              <a:t>ICT platformu tvoří partner z PT EDGEENGINEERINGH </a:t>
            </a:r>
            <a:r>
              <a:rPr lang="cs-CZ" sz="1800" dirty="0" err="1">
                <a:solidFill>
                  <a:srgbClr val="000000"/>
                </a:solidFill>
              </a:rPr>
              <a:t>Lda</a:t>
            </a:r>
            <a:r>
              <a:rPr lang="cs-CZ" sz="1800" dirty="0">
                <a:solidFill>
                  <a:srgbClr val="000000"/>
                </a:solidFill>
              </a:rPr>
              <a:t>. Platforma bude integrovat široké  spektrum technologií a dat z nich. Za FNOL se předpokládá, že se bude integrovat (data a společný portál) TM systém (ten, který již existuje, pouze s menšími úpravami např. Bezpečnosti), senzory a příp. </a:t>
            </a:r>
            <a:r>
              <a:rPr lang="cs-CZ" sz="1800" dirty="0" err="1">
                <a:solidFill>
                  <a:srgbClr val="000000"/>
                </a:solidFill>
              </a:rPr>
              <a:t>aktuatory</a:t>
            </a:r>
            <a:r>
              <a:rPr lang="cs-CZ" sz="1800" dirty="0">
                <a:solidFill>
                  <a:srgbClr val="000000"/>
                </a:solidFill>
              </a:rPr>
              <a:t> pro </a:t>
            </a:r>
            <a:r>
              <a:rPr lang="cs-CZ" sz="1800" dirty="0" err="1">
                <a:solidFill>
                  <a:srgbClr val="000000"/>
                </a:solidFill>
              </a:rPr>
              <a:t>SmartHomes</a:t>
            </a:r>
            <a:r>
              <a:rPr lang="cs-CZ" sz="1800" dirty="0">
                <a:solidFill>
                  <a:srgbClr val="000000"/>
                </a:solidFill>
              </a:rPr>
              <a:t>, panické tlačítko/</a:t>
            </a:r>
            <a:r>
              <a:rPr lang="cs-CZ" sz="1800" dirty="0" err="1">
                <a:solidFill>
                  <a:srgbClr val="000000"/>
                </a:solidFill>
              </a:rPr>
              <a:t>Tracker</a:t>
            </a:r>
            <a:r>
              <a:rPr lang="cs-CZ" sz="1800" dirty="0">
                <a:solidFill>
                  <a:srgbClr val="000000"/>
                </a:solidFill>
              </a:rPr>
              <a:t>, Videokonference, asistenční robot.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Přístup k datům přes portál: </a:t>
            </a:r>
            <a:r>
              <a:rPr lang="cs-CZ" sz="1800" dirty="0" err="1">
                <a:solidFill>
                  <a:srgbClr val="000000"/>
                </a:solidFill>
              </a:rPr>
              <a:t>biotech</a:t>
            </a:r>
            <a:r>
              <a:rPr lang="cs-CZ" sz="1800" dirty="0">
                <a:solidFill>
                  <a:srgbClr val="000000"/>
                </a:solidFill>
              </a:rPr>
              <a:t>. podpora ve FNOL (NTMC), lékaři/sestra, rodina pacienta.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Výběr technologií , např. cca 3 senzory na byt, ověřené a cenově dostupné transportní sítě. Pro senzory - řízená </a:t>
            </a:r>
            <a:r>
              <a:rPr lang="cs-CZ" sz="1800" dirty="0" err="1">
                <a:solidFill>
                  <a:srgbClr val="000000"/>
                </a:solidFill>
              </a:rPr>
              <a:t>LoRa</a:t>
            </a:r>
            <a:r>
              <a:rPr lang="cs-CZ" sz="1800" dirty="0">
                <a:solidFill>
                  <a:srgbClr val="000000"/>
                </a:solidFill>
              </a:rPr>
              <a:t> (</a:t>
            </a:r>
            <a:r>
              <a:rPr lang="cs-CZ" sz="1800" dirty="0" err="1">
                <a:solidFill>
                  <a:srgbClr val="000000"/>
                </a:solidFill>
              </a:rPr>
              <a:t>IoT</a:t>
            </a:r>
            <a:r>
              <a:rPr lang="cs-CZ" sz="1800" dirty="0">
                <a:solidFill>
                  <a:srgbClr val="000000"/>
                </a:solidFill>
              </a:rPr>
              <a:t> - nízko výkonová sít s dlouhým dosahem, pro malé objemy dat., levná) </a:t>
            </a:r>
          </a:p>
          <a:p>
            <a:pPr algn="just"/>
            <a:r>
              <a:rPr lang="cs-CZ" sz="1800" dirty="0" err="1">
                <a:solidFill>
                  <a:srgbClr val="000000"/>
                </a:solidFill>
              </a:rPr>
              <a:t>LoRa</a:t>
            </a:r>
            <a:r>
              <a:rPr lang="cs-CZ" sz="1800" dirty="0">
                <a:solidFill>
                  <a:srgbClr val="000000"/>
                </a:solidFill>
              </a:rPr>
              <a:t> – zajistí České radiokomunikace a.s., </a:t>
            </a:r>
            <a:r>
              <a:rPr lang="cs-CZ" sz="1800" dirty="0" err="1">
                <a:solidFill>
                  <a:srgbClr val="000000"/>
                </a:solidFill>
              </a:rPr>
              <a:t>Čra</a:t>
            </a:r>
            <a:r>
              <a:rPr lang="cs-CZ" sz="1800" dirty="0">
                <a:solidFill>
                  <a:srgbClr val="000000"/>
                </a:solidFill>
              </a:rPr>
              <a:t> hodlá aspoň na určité základní úrovni  investovat do projektu (např. do rozvoje sítě kdyby někde nebyla, dále podpora, zkušenosti s </a:t>
            </a:r>
            <a:r>
              <a:rPr lang="cs-CZ" sz="1800" dirty="0" err="1">
                <a:solidFill>
                  <a:srgbClr val="000000"/>
                </a:solidFill>
              </a:rPr>
              <a:t>IoT</a:t>
            </a:r>
            <a:r>
              <a:rPr lang="cs-CZ" sz="1800" dirty="0">
                <a:solidFill>
                  <a:srgbClr val="000000"/>
                </a:solidFill>
              </a:rPr>
              <a:t>, senzory) </a:t>
            </a:r>
          </a:p>
          <a:p>
            <a:pPr algn="just"/>
            <a:r>
              <a:rPr lang="cs-CZ" sz="1800" b="1" dirty="0">
                <a:solidFill>
                  <a:srgbClr val="000000"/>
                </a:solidFill>
              </a:rPr>
              <a:t>20 pacientů </a:t>
            </a:r>
            <a:r>
              <a:rPr lang="cs-CZ" sz="1800" dirty="0">
                <a:solidFill>
                  <a:srgbClr val="000000"/>
                </a:solidFill>
              </a:rPr>
              <a:t>(20 bytů), pilot neřeší urgentní případy a události. Typicky by daný pacient v jeho stavu mohl zůstat doma, ale v jeho případě to nejde z nějakých důvodů , které minimalizuje </a:t>
            </a:r>
            <a:r>
              <a:rPr lang="cs-CZ" sz="1800" dirty="0" err="1">
                <a:solidFill>
                  <a:srgbClr val="000000"/>
                </a:solidFill>
              </a:rPr>
              <a:t>SmartHome</a:t>
            </a:r>
            <a:r>
              <a:rPr lang="cs-CZ" sz="1800" dirty="0">
                <a:solidFill>
                  <a:srgbClr val="000000"/>
                </a:solidFill>
              </a:rPr>
              <a:t> vybavení.  Též půjde o případy pro zajištění lepší </a:t>
            </a:r>
            <a:r>
              <a:rPr lang="cs-CZ" sz="1800" dirty="0" err="1">
                <a:solidFill>
                  <a:srgbClr val="000000"/>
                </a:solidFill>
              </a:rPr>
              <a:t>compliance</a:t>
            </a:r>
            <a:r>
              <a:rPr lang="cs-CZ" sz="1800" dirty="0">
                <a:solidFill>
                  <a:srgbClr val="000000"/>
                </a:solidFill>
              </a:rPr>
              <a:t> pac. v TM intervencích (využití video </a:t>
            </a:r>
            <a:r>
              <a:rPr lang="cs-CZ" sz="1800" dirty="0" err="1">
                <a:solidFill>
                  <a:srgbClr val="000000"/>
                </a:solidFill>
              </a:rPr>
              <a:t>konf</a:t>
            </a:r>
            <a:r>
              <a:rPr lang="cs-CZ" sz="1800" dirty="0">
                <a:solidFill>
                  <a:srgbClr val="000000"/>
                </a:solidFill>
              </a:rPr>
              <a:t>.); pacienti  tedy nebudou cíleně vystavováni riziku nad rámec běžných postupů EBM 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V rámci pilotu observační studie, porovnaní  klinických výsledků pilotovaných pac.  s porovnatelnými pac., v databázi FNOL </a:t>
            </a:r>
          </a:p>
        </p:txBody>
      </p:sp>
      <p:sp>
        <p:nvSpPr>
          <p:cNvPr id="2055" name="Freeform 67">
            <a:extLst>
              <a:ext uri="{FF2B5EF4-FFF2-40B4-BE49-F238E27FC236}">
                <a16:creationId xmlns:a16="http://schemas.microsoft.com/office/drawing/2014/main" xmlns="" id="{3FA1383B-2709-4E36-8FF8-7A737213B4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457503" y="3006774"/>
            <a:ext cx="4734497" cy="3851226"/>
          </a:xfrm>
          <a:custGeom>
            <a:avLst/>
            <a:gdLst>
              <a:gd name="connsiteX0" fmla="*/ 2718646 w 4647408"/>
              <a:gd name="connsiteY0" fmla="*/ 0 h 3780384"/>
              <a:gd name="connsiteX1" fmla="*/ 4641019 w 4647408"/>
              <a:gd name="connsiteY1" fmla="*/ 796273 h 3780384"/>
              <a:gd name="connsiteX2" fmla="*/ 4647408 w 4647408"/>
              <a:gd name="connsiteY2" fmla="*/ 803303 h 3780384"/>
              <a:gd name="connsiteX3" fmla="*/ 4647408 w 4647408"/>
              <a:gd name="connsiteY3" fmla="*/ 3780384 h 3780384"/>
              <a:gd name="connsiteX4" fmla="*/ 215340 w 4647408"/>
              <a:gd name="connsiteY4" fmla="*/ 3780384 h 3780384"/>
              <a:gd name="connsiteX5" fmla="*/ 213645 w 4647408"/>
              <a:gd name="connsiteY5" fmla="*/ 3776866 h 3780384"/>
              <a:gd name="connsiteX6" fmla="*/ 0 w 4647408"/>
              <a:gd name="connsiteY6" fmla="*/ 2718646 h 3780384"/>
              <a:gd name="connsiteX7" fmla="*/ 2718646 w 4647408"/>
              <a:gd name="connsiteY7" fmla="*/ 0 h 3780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47408" h="3780384">
                <a:moveTo>
                  <a:pt x="2718646" y="0"/>
                </a:moveTo>
                <a:cubicBezTo>
                  <a:pt x="3469379" y="0"/>
                  <a:pt x="4149041" y="304295"/>
                  <a:pt x="4641019" y="796273"/>
                </a:cubicBezTo>
                <a:lnTo>
                  <a:pt x="4647408" y="803303"/>
                </a:lnTo>
                <a:lnTo>
                  <a:pt x="4647408" y="3780384"/>
                </a:lnTo>
                <a:lnTo>
                  <a:pt x="215340" y="3780384"/>
                </a:lnTo>
                <a:lnTo>
                  <a:pt x="213645" y="3776866"/>
                </a:lnTo>
                <a:cubicBezTo>
                  <a:pt x="76074" y="3451612"/>
                  <a:pt x="0" y="3094013"/>
                  <a:pt x="0" y="2718646"/>
                </a:cubicBezTo>
                <a:cubicBezTo>
                  <a:pt x="0" y="1217179"/>
                  <a:pt x="1217179" y="0"/>
                  <a:pt x="271864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E9E6B354-5BCB-49F8-9B85-CB5F368CC5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75586" y="4797"/>
            <a:ext cx="1816414" cy="685633"/>
          </a:xfrm>
          <a:prstGeom prst="rect">
            <a:avLst/>
          </a:prstGeom>
        </p:spPr>
      </p:pic>
      <p:pic>
        <p:nvPicPr>
          <p:cNvPr id="2050" name="Picture 2" descr="VÃ½sledek obrÃ¡zku pro robot pepper">
            <a:extLst>
              <a:ext uri="{FF2B5EF4-FFF2-40B4-BE49-F238E27FC236}">
                <a16:creationId xmlns:a16="http://schemas.microsoft.com/office/drawing/2014/main" xmlns="" id="{F08119FE-AC7F-4F1F-96F5-F9AAFC8856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741" r="11037"/>
          <a:stretch/>
        </p:blipFill>
        <p:spPr bwMode="auto">
          <a:xfrm>
            <a:off x="8356011" y="3790122"/>
            <a:ext cx="3317211" cy="3063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99752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134">
            <a:extLst>
              <a:ext uri="{FF2B5EF4-FFF2-40B4-BE49-F238E27FC236}">
                <a16:creationId xmlns:a16="http://schemas.microsoft.com/office/drawing/2014/main" xmlns="" id="{C991AD47-9C99-472F-BDAA-21B183F339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1"/>
            <a:ext cx="12192001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5">
            <a:extLst>
              <a:ext uri="{FF2B5EF4-FFF2-40B4-BE49-F238E27FC236}">
                <a16:creationId xmlns:a16="http://schemas.microsoft.com/office/drawing/2014/main" xmlns="" id="{9E706731-3860-4E73-9335-A870F6741F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742603" cy="6858000"/>
          </a:xfrm>
          <a:custGeom>
            <a:avLst/>
            <a:gdLst>
              <a:gd name="connsiteX0" fmla="*/ 0 w 9742603"/>
              <a:gd name="connsiteY0" fmla="*/ 0 h 6858000"/>
              <a:gd name="connsiteX1" fmla="*/ 152400 w 9742603"/>
              <a:gd name="connsiteY1" fmla="*/ 0 h 6858000"/>
              <a:gd name="connsiteX2" fmla="*/ 6566449 w 9742603"/>
              <a:gd name="connsiteY2" fmla="*/ 0 h 6858000"/>
              <a:gd name="connsiteX3" fmla="*/ 9742603 w 9742603"/>
              <a:gd name="connsiteY3" fmla="*/ 6858000 h 6858000"/>
              <a:gd name="connsiteX4" fmla="*/ 152400 w 9742603"/>
              <a:gd name="connsiteY4" fmla="*/ 6858000 h 6858000"/>
              <a:gd name="connsiteX5" fmla="*/ 0 w 9742603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42603" h="6858000">
                <a:moveTo>
                  <a:pt x="0" y="0"/>
                </a:moveTo>
                <a:lnTo>
                  <a:pt x="152400" y="0"/>
                </a:lnTo>
                <a:lnTo>
                  <a:pt x="6566449" y="0"/>
                </a:lnTo>
                <a:lnTo>
                  <a:pt x="9742603" y="6858000"/>
                </a:lnTo>
                <a:lnTo>
                  <a:pt x="152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9" name="Freeform 11">
            <a:extLst>
              <a:ext uri="{FF2B5EF4-FFF2-40B4-BE49-F238E27FC236}">
                <a16:creationId xmlns:a16="http://schemas.microsoft.com/office/drawing/2014/main" xmlns="" id="{CD2ED21F-DC95-4AD1-8327-D561F5FCA3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380336" cy="6858000"/>
          </a:xfrm>
          <a:custGeom>
            <a:avLst/>
            <a:gdLst>
              <a:gd name="connsiteX0" fmla="*/ 0 w 9380336"/>
              <a:gd name="connsiteY0" fmla="*/ 0 h 6858000"/>
              <a:gd name="connsiteX1" fmla="*/ 6204182 w 9380336"/>
              <a:gd name="connsiteY1" fmla="*/ 0 h 6858000"/>
              <a:gd name="connsiteX2" fmla="*/ 9380336 w 9380336"/>
              <a:gd name="connsiteY2" fmla="*/ 6858000 h 6858000"/>
              <a:gd name="connsiteX3" fmla="*/ 0 w 938033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0336" h="6858000">
                <a:moveTo>
                  <a:pt x="0" y="0"/>
                </a:moveTo>
                <a:lnTo>
                  <a:pt x="6204182" y="0"/>
                </a:lnTo>
                <a:lnTo>
                  <a:pt x="93803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9628"/>
            <a:ext cx="5191125" cy="1136236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Projekt, personální obsazení, náklady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380" y="1178342"/>
            <a:ext cx="3603744" cy="5265322"/>
          </a:xfrm>
          <a:ln>
            <a:noFill/>
          </a:ln>
        </p:spPr>
        <p:txBody>
          <a:bodyPr numCol="1"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sz="1900" b="1" dirty="0"/>
              <a:t>Harmonogram projektu:</a:t>
            </a:r>
          </a:p>
          <a:p>
            <a:pPr algn="just"/>
            <a:r>
              <a:rPr lang="cs-CZ" sz="2100" dirty="0"/>
              <a:t>1. rok (6. 2019 až 6.2020) analytická a vývojová část. </a:t>
            </a:r>
          </a:p>
          <a:p>
            <a:pPr algn="just"/>
            <a:r>
              <a:rPr lang="cs-CZ" sz="2100" dirty="0"/>
              <a:t>2. a 3. rok pilot , pro 20 pacientů v domácím prostředí, do 7.2022 </a:t>
            </a:r>
          </a:p>
          <a:p>
            <a:pPr algn="just"/>
            <a:r>
              <a:rPr lang="cs-CZ" sz="2100" dirty="0"/>
              <a:t>4. Rok vyhodnocování pilotu, návrh doporučení </a:t>
            </a:r>
            <a:r>
              <a:rPr lang="cs-CZ" sz="2100" dirty="0" err="1"/>
              <a:t>lesson</a:t>
            </a:r>
            <a:r>
              <a:rPr lang="cs-CZ" sz="2100" dirty="0"/>
              <a:t> </a:t>
            </a:r>
            <a:r>
              <a:rPr lang="cs-CZ" sz="2100" dirty="0" err="1"/>
              <a:t>learned</a:t>
            </a:r>
            <a:r>
              <a:rPr lang="cs-CZ" sz="2100" dirty="0"/>
              <a:t>, do 8.2023 </a:t>
            </a:r>
          </a:p>
          <a:p>
            <a:pPr marL="0" indent="0" algn="just">
              <a:buNone/>
            </a:pPr>
            <a:r>
              <a:rPr lang="cs-CZ" sz="2100" dirty="0"/>
              <a:t>Personální obsazení:</a:t>
            </a:r>
          </a:p>
          <a:p>
            <a:pPr lvl="1" algn="just"/>
            <a:r>
              <a:rPr lang="cs-CZ" sz="2100" dirty="0"/>
              <a:t>NTMC – až 5 lidí, celkem složený úvazek 2 plné </a:t>
            </a:r>
            <a:r>
              <a:rPr lang="cs-CZ" sz="2100" dirty="0" err="1"/>
              <a:t>prac</a:t>
            </a:r>
            <a:r>
              <a:rPr lang="cs-CZ" sz="2100" dirty="0"/>
              <a:t>. doby, po celou dobu 4 let.</a:t>
            </a:r>
          </a:p>
          <a:p>
            <a:pPr lvl="1" algn="just"/>
            <a:r>
              <a:rPr lang="cs-CZ" sz="2100" dirty="0"/>
              <a:t>KLINIKA (1. Interní), 2 lékaři , 1 či 2 sestra. Lékaři , celkem kapacita 2 měsíce ročně po 4 roky. Sestra(y) celkem kapacita  2 měsíce ročně v letech 2 a 3. </a:t>
            </a:r>
          </a:p>
          <a:p>
            <a:pPr algn="just"/>
            <a:r>
              <a:rPr lang="cs-CZ" sz="2100" dirty="0"/>
              <a:t>Projekt by mohl </a:t>
            </a:r>
            <a:r>
              <a:rPr lang="cs-CZ" sz="2100" dirty="0" err="1"/>
              <a:t>m.j</a:t>
            </a:r>
            <a:r>
              <a:rPr lang="cs-CZ" sz="2100" dirty="0"/>
              <a:t>. demonstrovat úspory v nákladech na hospitalizaci</a:t>
            </a:r>
          </a:p>
        </p:txBody>
      </p:sp>
      <p:pic>
        <p:nvPicPr>
          <p:cNvPr id="5" name="Picture 6" descr="SouvisejÃ­cÃ­ obrÃ¡zek">
            <a:extLst>
              <a:ext uri="{FF2B5EF4-FFF2-40B4-BE49-F238E27FC236}">
                <a16:creationId xmlns:a16="http://schemas.microsoft.com/office/drawing/2014/main" xmlns="" id="{F9C90118-43C6-4D89-AC0F-EF22A61D01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962" t="15835" r="24641" b="-2812"/>
          <a:stretch/>
        </p:blipFill>
        <p:spPr bwMode="auto">
          <a:xfrm>
            <a:off x="8668810" y="153273"/>
            <a:ext cx="2544346" cy="2288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VÃ½sledek obrÃ¡zku pro analytics picture">
            <a:extLst>
              <a:ext uri="{FF2B5EF4-FFF2-40B4-BE49-F238E27FC236}">
                <a16:creationId xmlns:a16="http://schemas.microsoft.com/office/drawing/2014/main" xmlns="" id="{9750C233-FAB5-4A5C-9AA5-EF68081650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1" b="478"/>
          <a:stretch/>
        </p:blipFill>
        <p:spPr bwMode="auto">
          <a:xfrm>
            <a:off x="8772525" y="2441656"/>
            <a:ext cx="3097743" cy="1780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SouvisejÃ­cÃ­ obrÃ¡zek">
            <a:extLst>
              <a:ext uri="{FF2B5EF4-FFF2-40B4-BE49-F238E27FC236}">
                <a16:creationId xmlns:a16="http://schemas.microsoft.com/office/drawing/2014/main" xmlns="" id="{259F024A-D039-4180-872D-5492497361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57" r="-1" b="-1"/>
          <a:stretch/>
        </p:blipFill>
        <p:spPr bwMode="auto">
          <a:xfrm>
            <a:off x="9642882" y="4559299"/>
            <a:ext cx="2138074" cy="17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8710C33D-6478-4594-949B-4116920D09E8}"/>
              </a:ext>
            </a:extLst>
          </p:cNvPr>
          <p:cNvSpPr txBox="1"/>
          <p:nvPr/>
        </p:nvSpPr>
        <p:spPr>
          <a:xfrm>
            <a:off x="3535710" y="1113552"/>
            <a:ext cx="372888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b="1" dirty="0"/>
              <a:t>Náklady 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(pokud není uvedeno jinak, tak za 4 roky):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person </a:t>
            </a:r>
            <a:r>
              <a:rPr lang="cs-CZ" sz="1600" dirty="0" err="1"/>
              <a:t>month</a:t>
            </a:r>
            <a:r>
              <a:rPr lang="cs-CZ" sz="1600" dirty="0"/>
              <a:t> počítán 3500 Euro /</a:t>
            </a:r>
            <a:r>
              <a:rPr lang="cs-CZ" sz="1600" dirty="0" err="1"/>
              <a:t>měs</a:t>
            </a:r>
            <a:r>
              <a:rPr lang="cs-CZ" sz="1600" dirty="0"/>
              <a:t>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Úprava TM systému 5 tis Euro,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Technické podmínky pro ICT systémy ČR (zahrnuje i možné uloženi dat v ČR): 4000 Euro 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Instalace:  3000 Euro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Zvýšení bezpečnosti 1000 Euro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Senzory, video, komunikace, tarify 15000 Euro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Cestovné 40 000,- Euro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Zápůjčky a služby: 5000 Euro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Konference a prezentace: 5000 Euro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Ostatní: 2000 Euro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Celkem 80 000 + 336 000 + 56000 + 28000   = </a:t>
            </a:r>
            <a:r>
              <a:rPr lang="cs-CZ" sz="1600" b="1" dirty="0"/>
              <a:t>500 000 Euro</a:t>
            </a:r>
            <a:r>
              <a:rPr lang="cs-CZ" sz="1600" dirty="0"/>
              <a:t>. (aktuálně probíhá diskuze na finálním nastavením rozpočtu)</a:t>
            </a:r>
          </a:p>
        </p:txBody>
      </p:sp>
    </p:spTree>
    <p:extLst>
      <p:ext uri="{BB962C8B-B14F-4D97-AF65-F5344CB8AC3E}">
        <p14:creationId xmlns:p14="http://schemas.microsoft.com/office/powerpoint/2010/main" xmlns="" val="13195338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 descr="Obsah obrázku text, mapa&#10;&#10;Popis vygenerován s velmi vysokou mírou spolehlivosti">
            <a:extLst>
              <a:ext uri="{FF2B5EF4-FFF2-40B4-BE49-F238E27FC236}">
                <a16:creationId xmlns:a16="http://schemas.microsoft.com/office/drawing/2014/main" xmlns="" id="{1038D3EB-1E7E-4E3C-8619-E931C7D501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81DF4B54-6795-4991-A436-2F1DCC7A237B}"/>
              </a:ext>
            </a:extLst>
          </p:cNvPr>
          <p:cNvSpPr/>
          <p:nvPr/>
        </p:nvSpPr>
        <p:spPr>
          <a:xfrm>
            <a:off x="6096000" y="2105884"/>
            <a:ext cx="6096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400"/>
              </a:spcBef>
            </a:pPr>
            <a:r>
              <a:rPr lang="cs-CZ" sz="4400" spc="133" dirty="0">
                <a:ea typeface="Roboto Condensed Light" panose="02000000000000000000" pitchFamily="2" charset="0"/>
              </a:rPr>
              <a:t>Děkuji za pozornost!</a:t>
            </a:r>
            <a:endParaRPr lang="en-US" sz="4400" spc="133" dirty="0">
              <a:ea typeface="Roboto Condensed Light" panose="02000000000000000000" pitchFamily="2" charset="0"/>
            </a:endParaRPr>
          </a:p>
          <a:p>
            <a:pPr algn="ctr"/>
            <a:endParaRPr lang="cs-CZ" sz="2400" dirty="0"/>
          </a:p>
        </p:txBody>
      </p:sp>
      <p:pic>
        <p:nvPicPr>
          <p:cNvPr id="12" name="Picture 3" descr="D:\Dropbox\FNOL\FNOL_Design manual\PPT\FNOL_logo.png">
            <a:extLst>
              <a:ext uri="{FF2B5EF4-FFF2-40B4-BE49-F238E27FC236}">
                <a16:creationId xmlns:a16="http://schemas.microsoft.com/office/drawing/2014/main" xmlns="" id="{70613BF5-91E0-4CA1-AAF5-5B6138498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47543" y="3210897"/>
            <a:ext cx="1881471" cy="492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A8CEC5DC-542A-456D-A859-4A14DA4BCA3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58678" y="3049352"/>
            <a:ext cx="2319210" cy="87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67278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893</Words>
  <Application>Microsoft Office PowerPoint</Application>
  <PresentationFormat>Vlastní</PresentationFormat>
  <Paragraphs>71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Projekt SHAPES (Smart &amp; Healthy Ageing Promoting Empowerment Systems) </vt:lpstr>
      <vt:lpstr>Základní informace o projektu</vt:lpstr>
      <vt:lpstr>Partneři projektu</vt:lpstr>
      <vt:lpstr>Popis projektu</vt:lpstr>
      <vt:lpstr>Pilotní ověření ve FNOL </vt:lpstr>
      <vt:lpstr>Projekt, personální obsazení, náklady  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SHAPES</dc:title>
  <dc:creator>Zdenek Gütter</dc:creator>
  <cp:lastModifiedBy>63510</cp:lastModifiedBy>
  <cp:revision>43</cp:revision>
  <dcterms:created xsi:type="dcterms:W3CDTF">2018-10-18T05:10:51Z</dcterms:created>
  <dcterms:modified xsi:type="dcterms:W3CDTF">2018-11-06T10:02:38Z</dcterms:modified>
</cp:coreProperties>
</file>