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65" r:id="rId2"/>
    <p:sldId id="300" r:id="rId3"/>
    <p:sldId id="302" r:id="rId4"/>
    <p:sldId id="304" r:id="rId5"/>
    <p:sldId id="305" r:id="rId6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Roboto Condensed" charset="0"/>
      <p:regular r:id="rId12"/>
      <p:bold r:id="rId13"/>
      <p:italic r:id="rId14"/>
      <p:boldItalic r:id="rId15"/>
    </p:embeddedFont>
    <p:embeddedFont>
      <p:font typeface="Roboto Condensed Light" charset="0"/>
      <p:regular r:id="rId16"/>
      <p:italic r:id="rId17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5DBE01AF-B4D6-47FC-8E08-2526AAA3A6F1}">
          <p14:sldIdLst>
            <p14:sldId id="265"/>
            <p14:sldId id="300"/>
            <p14:sldId id="302"/>
            <p14:sldId id="304"/>
            <p14:sldId id="305"/>
          </p14:sldIdLst>
        </p14:section>
        <p14:section name="Oddíl bez názvu" id="{F48DCBF0-1E08-4B2F-8247-721F233B82E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0" d="100"/>
          <a:sy n="80" d="100"/>
        </p:scale>
        <p:origin x="-72" y="-24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=""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=""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51112" y="4927476"/>
            <a:ext cx="16273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Příprava podkladů pro vypsání tendru na mobilní telekomunikační služby. </a:t>
            </a:r>
            <a:br>
              <a:rPr lang="cs-CZ" sz="60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350747" y="8448317"/>
            <a:ext cx="439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P. GARTNER</a:t>
            </a:r>
          </a:p>
          <a:p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</a:t>
            </a:r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38512" cy="9144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Roboto Condensed Light" panose="02000000000000000000" pitchFamily="2" charset="0"/>
              </a:rPr>
              <a:t>VÝCHODISKA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4640525"/>
          </a:xfrm>
        </p:spPr>
        <p:txBody>
          <a:bodyPr/>
          <a:lstStyle/>
          <a:p>
            <a:r>
              <a:rPr lang="cs-CZ" sz="2400" dirty="0" smtClean="0"/>
              <a:t>V současnosti ve FN Olomouc (dále jen FNOL) poskytuje služby mobilního operátora firma T‑Mobile </a:t>
            </a:r>
            <a:r>
              <a:rPr lang="cs-CZ" sz="2400" dirty="0" err="1" smtClean="0"/>
              <a:t>Czech</a:t>
            </a:r>
            <a:r>
              <a:rPr lang="cs-CZ" sz="2400" dirty="0" smtClean="0"/>
              <a:t> </a:t>
            </a:r>
            <a:r>
              <a:rPr lang="cs-CZ" sz="2400" dirty="0" err="1" smtClean="0"/>
              <a:t>Republic</a:t>
            </a:r>
            <a:r>
              <a:rPr lang="cs-CZ" sz="2400" dirty="0" smtClean="0"/>
              <a:t> a.s. (dále jen TMCZ).</a:t>
            </a:r>
          </a:p>
          <a:p>
            <a:r>
              <a:rPr lang="cs-CZ" sz="2400" dirty="0" smtClean="0"/>
              <a:t>TMCZ upozornil na skutečnost, že počet SIM v rámcové smlouvě nesmí překročit počet zaměstnanců</a:t>
            </a:r>
          </a:p>
          <a:p>
            <a:r>
              <a:rPr lang="cs-CZ" sz="2400" dirty="0" smtClean="0"/>
              <a:t>Nabídka TMCZ:</a:t>
            </a:r>
            <a:br>
              <a:rPr lang="cs-CZ" sz="2400" dirty="0" smtClean="0"/>
            </a:br>
            <a:r>
              <a:rPr lang="cs-CZ" sz="2400" dirty="0" smtClean="0"/>
              <a:t> - „vyvedení“ rodinných příslušníků mimo rámcovou smlouvu, ceny relativně výhodnější než standardní nabídka TMCZ (včetně VPN)</a:t>
            </a:r>
            <a:br>
              <a:rPr lang="cs-CZ" sz="2400" dirty="0" smtClean="0"/>
            </a:br>
            <a:r>
              <a:rPr lang="cs-CZ" sz="2400" dirty="0" smtClean="0"/>
              <a:t>-  garance stávajících cen pro zaměstnance</a:t>
            </a:r>
          </a:p>
          <a:p>
            <a:r>
              <a:rPr lang="cs-CZ" sz="2400" dirty="0" smtClean="0"/>
              <a:t>Dle PRAV je Rámcová smlouva neplatná  </a:t>
            </a:r>
            <a:r>
              <a:rPr lang="cs-CZ" sz="2400" dirty="0" smtClean="0">
                <a:solidFill>
                  <a:srgbClr val="FF0000"/>
                </a:solidFill>
              </a:rPr>
              <a:t>x</a:t>
            </a:r>
            <a:r>
              <a:rPr lang="cs-CZ" sz="2400" dirty="0" smtClean="0"/>
              <a:t>  názor TMCZ – smlouva je automaticky prodloužena na dobu neurčitou (dle </a:t>
            </a:r>
            <a:r>
              <a:rPr lang="cs-CZ" sz="2400" dirty="0" err="1" smtClean="0"/>
              <a:t>telekom</a:t>
            </a:r>
            <a:r>
              <a:rPr lang="cs-CZ" sz="2400" dirty="0" smtClean="0"/>
              <a:t>. </a:t>
            </a:r>
            <a:r>
              <a:rPr lang="cs-CZ" sz="2400" dirty="0"/>
              <a:t>z</a:t>
            </a:r>
            <a:r>
              <a:rPr lang="cs-CZ" sz="2400" dirty="0" smtClean="0"/>
              <a:t>ákona)</a:t>
            </a:r>
          </a:p>
          <a:p>
            <a:r>
              <a:rPr lang="cs-CZ" sz="2400" dirty="0" smtClean="0"/>
              <a:t>V případě VOS  - předpoklad zvýšení cen za datové a hlasové služby pro zaměstnance i rodinné příslušníky</a:t>
            </a:r>
          </a:p>
          <a:p>
            <a:r>
              <a:rPr lang="cs-CZ" sz="2400" dirty="0" smtClean="0"/>
              <a:t>	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38512" cy="9144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Roboto Condensed" panose="02000000000000000000" pitchFamily="2" charset="0"/>
              </a:rPr>
              <a:t>POPIS STÁVAJÍCÍHO STAVU - TARIFY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ea typeface="Roboto Condensed Light" panose="02000000000000000000" pitchFamily="2" charset="0"/>
            </a:endParaRP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2"/>
          <p:cNvSpPr txBox="1">
            <a:spLocks/>
          </p:cNvSpPr>
          <p:nvPr/>
        </p:nvSpPr>
        <p:spPr>
          <a:xfrm>
            <a:off x="1007096" y="7879804"/>
            <a:ext cx="16459110" cy="1544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972" t="25065" r="39960" b="27234"/>
          <a:stretch>
            <a:fillRect/>
          </a:stretch>
        </p:blipFill>
        <p:spPr bwMode="auto">
          <a:xfrm>
            <a:off x="3671392" y="1831132"/>
            <a:ext cx="10081120" cy="568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38512" cy="9144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Roboto Condensed" panose="02000000000000000000" pitchFamily="2" charset="0"/>
              </a:rPr>
              <a:t>POPIS STÁVAJÍCÍHO STAVU – POSKYTOVANÉ SLUŽBY A BONUSY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ea typeface="Roboto Condensed Light" panose="02000000000000000000" pitchFamily="2" charset="0"/>
            </a:endParaRPr>
          </a:p>
        </p:txBody>
      </p:sp>
      <p:grpSp>
        <p:nvGrpSpPr>
          <p:cNvPr id="3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2"/>
          <p:cNvSpPr txBox="1">
            <a:spLocks/>
          </p:cNvSpPr>
          <p:nvPr/>
        </p:nvSpPr>
        <p:spPr>
          <a:xfrm>
            <a:off x="1007096" y="7879804"/>
            <a:ext cx="16459110" cy="1544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36069"/>
          </a:xfrm>
        </p:spPr>
        <p:txBody>
          <a:bodyPr/>
          <a:lstStyle/>
          <a:p>
            <a:r>
              <a:rPr lang="cs-CZ" sz="2400" dirty="0" smtClean="0"/>
              <a:t>Viz. Příloha </a:t>
            </a:r>
            <a:r>
              <a:rPr lang="cs-CZ" sz="2400" b="1" dirty="0" smtClean="0"/>
              <a:t>Poskytované služby a bonusy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2"/>
          <p:cNvSpPr txBox="1">
            <a:spLocks/>
          </p:cNvSpPr>
          <p:nvPr/>
        </p:nvSpPr>
        <p:spPr>
          <a:xfrm>
            <a:off x="935088" y="1687116"/>
            <a:ext cx="16459110" cy="3488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noProof="0" dirty="0" smtClean="0"/>
              <a:t>Rozhodnutí o platnosti smlouvy – rozhodnutí o nutnosti VOS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 smtClean="0"/>
              <a:t>Posouzení, zda program pro rodinné příslušníky může být součástí VOS – případně vyčlenit rodinné příslušníky mimo rámcovou smlouvu v rámci TMCZ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noProof="0" dirty="0" smtClean="0"/>
              <a:t>VOS na mobilního operátora – pro zaměstnance FNOL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 smtClean="0"/>
              <a:t>	- struktura ZD : 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 smtClean="0"/>
              <a:t>		definovat „typové“ datové a hlasové  </a:t>
            </a:r>
            <a:r>
              <a:rPr lang="cs-CZ" sz="2400" smtClean="0"/>
              <a:t>tarify – </a:t>
            </a:r>
            <a:r>
              <a:rPr lang="cs-CZ" sz="2400" dirty="0" smtClean="0"/>
              <a:t>kritériem pro hodnocení je cena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 smtClean="0"/>
              <a:t>		maximální zachování stávajících  služeb (ty, které lze požadovat) + služby nové (podpora </a:t>
            </a:r>
            <a:r>
              <a:rPr lang="cs-CZ" sz="2400" dirty="0" err="1" smtClean="0"/>
              <a:t>eSIM</a:t>
            </a:r>
            <a:r>
              <a:rPr lang="cs-CZ" sz="2400" dirty="0" smtClean="0"/>
              <a:t> atd..)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noProof="0" dirty="0" smtClean="0">
                <a:solidFill>
                  <a:srgbClr val="FF0000"/>
                </a:solidFill>
              </a:rPr>
              <a:t>			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38512" cy="9144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Roboto Condensed" panose="02000000000000000000" pitchFamily="2" charset="0"/>
              </a:rPr>
              <a:t>NÁVRH DALŠÍHO POSTUPU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421</TotalTime>
  <Words>84</Words>
  <Application>Microsoft Office PowerPoint</Application>
  <PresentationFormat>Vlastní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 Condensed</vt:lpstr>
      <vt:lpstr>Roboto Condensed Light</vt:lpstr>
      <vt:lpstr>Medical</vt:lpstr>
      <vt:lpstr>Snímek 1</vt:lpstr>
      <vt:lpstr>VÝCHODISKA</vt:lpstr>
      <vt:lpstr>POPIS STÁVAJÍCÍHO STAVU - TARIFY</vt:lpstr>
      <vt:lpstr>POPIS STÁVAJÍCÍHO STAVU – POSKYTOVANÉ SLUŽBY A BONUSY</vt:lpstr>
      <vt:lpstr>NÁVRH DALŠÍHO POSTUPU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63510</cp:lastModifiedBy>
  <cp:revision>99</cp:revision>
  <dcterms:created xsi:type="dcterms:W3CDTF">2017-06-01T08:02:02Z</dcterms:created>
  <dcterms:modified xsi:type="dcterms:W3CDTF">2018-10-08T15:21:38Z</dcterms:modified>
</cp:coreProperties>
</file>