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3" r:id="rId2"/>
    <p:sldId id="264" r:id="rId3"/>
    <p:sldId id="265" r:id="rId4"/>
    <p:sldId id="262" r:id="rId5"/>
    <p:sldId id="257" r:id="rId6"/>
    <p:sldId id="258" r:id="rId7"/>
    <p:sldId id="259" r:id="rId8"/>
    <p:sldId id="260" r:id="rId9"/>
    <p:sldId id="261" r:id="rId10"/>
    <p:sldId id="266" r:id="rId11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93905" y="1722139"/>
            <a:ext cx="2804160" cy="280416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34282" y="1722139"/>
            <a:ext cx="2804160" cy="280416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53527" y="1722139"/>
            <a:ext cx="2804160" cy="280416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88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10020" y="2345250"/>
            <a:ext cx="1317073" cy="1235678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5450398" y="2347376"/>
            <a:ext cx="1316155" cy="122216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9290775" y="2349503"/>
            <a:ext cx="1315238" cy="1206517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3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6583693" y="4160512"/>
            <a:ext cx="170688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853497" y="4160512"/>
            <a:ext cx="170688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6583675" y="1783079"/>
            <a:ext cx="170688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853479" y="1783079"/>
            <a:ext cx="170688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08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1579" y="1722148"/>
            <a:ext cx="24384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95069" y="1722139"/>
            <a:ext cx="24384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58559" y="1722166"/>
            <a:ext cx="24384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2048" y="1722145"/>
            <a:ext cx="24384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61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3479" y="1783079"/>
            <a:ext cx="170688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583656" y="1783098"/>
            <a:ext cx="170688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3497" y="4160474"/>
            <a:ext cx="170688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583675" y="4160493"/>
            <a:ext cx="170688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02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914457" y="1722140"/>
            <a:ext cx="4267200" cy="4267153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70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7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097318" y="1904823"/>
            <a:ext cx="3657600" cy="36576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42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0717" y="1722139"/>
            <a:ext cx="1618383" cy="3088163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89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402109" y="2209791"/>
            <a:ext cx="2072640" cy="207264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5059691" y="2209813"/>
            <a:ext cx="2072640" cy="207264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8717274" y="2209836"/>
            <a:ext cx="2072640" cy="207264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02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884331" y="2087895"/>
            <a:ext cx="2133600" cy="21336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3652933" y="2088033"/>
            <a:ext cx="2128123" cy="2133343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6421535" y="2088163"/>
            <a:ext cx="2123011" cy="2133103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9190135" y="2087895"/>
            <a:ext cx="2133600" cy="21336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86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018200" y="2438433"/>
            <a:ext cx="1858493" cy="1895927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3781690" y="2438433"/>
            <a:ext cx="1857421" cy="1895927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545180" y="2438433"/>
            <a:ext cx="1856349" cy="1895927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305453" y="2438434"/>
            <a:ext cx="1858493" cy="1900441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3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17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097318" y="1904823"/>
            <a:ext cx="3657600" cy="36576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81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2499" y="1600221"/>
            <a:ext cx="353568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28179" y="3916675"/>
            <a:ext cx="353568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863859" y="1600220"/>
            <a:ext cx="353568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12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20" y="3916674"/>
            <a:ext cx="2682270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3730" y="1599766"/>
            <a:ext cx="2682270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5941" y="3916221"/>
            <a:ext cx="2682270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778152" y="1600220"/>
            <a:ext cx="2682270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469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20" y="1600221"/>
            <a:ext cx="3535739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1579" y="3977635"/>
            <a:ext cx="3535739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328180" y="3977635"/>
            <a:ext cx="3535739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24781" y="3977635"/>
            <a:ext cx="3535739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924781" y="1600221"/>
            <a:ext cx="3535739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09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20" y="1600221"/>
            <a:ext cx="4084379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1520" y="3977609"/>
            <a:ext cx="2011739" cy="2316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76812" y="1600220"/>
            <a:ext cx="2987040" cy="46938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24703" y="3977609"/>
            <a:ext cx="3535680" cy="2316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899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79" y="1722091"/>
            <a:ext cx="5303461" cy="438912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960" y="1722091"/>
            <a:ext cx="5300456" cy="438912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62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39838" y="1742583"/>
            <a:ext cx="5117487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4676" y="1742583"/>
            <a:ext cx="5117487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41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62844" y="2698468"/>
            <a:ext cx="2804130" cy="213259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57601" y="1742583"/>
            <a:ext cx="4876799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78" y="2677721"/>
            <a:ext cx="2804130" cy="213259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948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256711" y="2091512"/>
            <a:ext cx="341376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4002987" y="2441489"/>
            <a:ext cx="1706880" cy="15849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3295001" y="4023109"/>
            <a:ext cx="1828800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695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2395773" y="3547951"/>
            <a:ext cx="1828800" cy="170688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6811907" y="2104385"/>
            <a:ext cx="3657600" cy="341376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4511033" y="3811264"/>
            <a:ext cx="2255520" cy="219456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0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7335" y="929667"/>
            <a:ext cx="4998665" cy="4998665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27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71934" y="2123453"/>
            <a:ext cx="4632960" cy="3313308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79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97270" y="1583286"/>
            <a:ext cx="4267199" cy="2888313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15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60178" y="2120023"/>
            <a:ext cx="2579902" cy="377952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57378" y="4289137"/>
            <a:ext cx="815547" cy="158496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338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01738" y="2428356"/>
            <a:ext cx="4632959" cy="2871165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81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17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478493"/>
            <a:ext cx="10972740" cy="47550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1655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478493"/>
            <a:ext cx="5181600" cy="47550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00797" y="1478302"/>
            <a:ext cx="5181600" cy="47550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55143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478493"/>
            <a:ext cx="3413760" cy="47550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89120" y="1478492"/>
            <a:ext cx="3413760" cy="47550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8580" y="1478491"/>
            <a:ext cx="3413760" cy="47550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885030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19" y="1600220"/>
            <a:ext cx="5364480" cy="46333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55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941" y="1600220"/>
            <a:ext cx="5364480" cy="46333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23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73581" y="1516324"/>
            <a:ext cx="4805765" cy="3985293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847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3232056" y="0"/>
            <a:ext cx="8959944" cy="6858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3181345" y="0"/>
            <a:ext cx="3554485" cy="6858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xmlns="" val="307808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232058" y="0"/>
            <a:ext cx="8959943" cy="6858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3181345" y="0"/>
            <a:ext cx="3554485" cy="6858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xmlns="" val="2091368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715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2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911-01DB-4E47-9DE0-AB5FA33BD7BC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A4EC-D1A2-4D5C-945B-FA1BA5166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33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4881" y="1051557"/>
            <a:ext cx="2682239" cy="268224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75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385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73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48640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7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32380" y="0"/>
            <a:ext cx="6059621" cy="6858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1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48640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502945"/>
            <a:ext cx="5486400" cy="609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3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2945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78302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60" y="6355048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4911-01DB-4E47-9DE0-AB5FA33BD7BC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355048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3940" y="6355048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A4EC-D1A2-4D5C-945B-FA1BA5166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17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21985" y="76236"/>
            <a:ext cx="4884125" cy="676648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/>
          <p:cNvSpPr txBox="1"/>
          <p:nvPr/>
        </p:nvSpPr>
        <p:spPr>
          <a:xfrm>
            <a:off x="5982553" y="3015304"/>
            <a:ext cx="6322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Vývoj </a:t>
            </a:r>
            <a:r>
              <a:rPr lang="cs-CZ" sz="2800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integrovaného konceptu pro využití inovativních technologií a služeb umožňujících nezávislý život </a:t>
            </a:r>
            <a:r>
              <a:rPr lang="cs-CZ" sz="28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fragilních seniorů</a:t>
            </a:r>
            <a:endParaRPr lang="en-US" sz="28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9183" y="6515022"/>
            <a:ext cx="29946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33" spc="133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1333" spc="133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096000" y="1478301"/>
            <a:ext cx="6096000" cy="121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pic>
        <p:nvPicPr>
          <p:cNvPr id="8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043" y="1876899"/>
            <a:ext cx="1698473" cy="4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283" y="1700808"/>
            <a:ext cx="2093637" cy="7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5753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sz="2000" dirty="0" smtClean="0"/>
              <a:t>Projekt v souladu s vizí rozvoje FNOL v oblasti klinické telemedicíny</a:t>
            </a:r>
          </a:p>
          <a:p>
            <a:pPr marL="228600" indent="-228600">
              <a:buAutoNum type="arabicPeriod"/>
            </a:pPr>
            <a:endParaRPr lang="cs-CZ" sz="2000" dirty="0"/>
          </a:p>
          <a:p>
            <a:pPr marL="228600" indent="-228600">
              <a:buAutoNum type="arabicPeriod"/>
            </a:pPr>
            <a:r>
              <a:rPr lang="cs-CZ" sz="2000" dirty="0" smtClean="0"/>
              <a:t>Navazuje na předchozí projekty v oblasti </a:t>
            </a:r>
            <a:r>
              <a:rPr lang="cs-CZ" sz="2000" dirty="0"/>
              <a:t>f</a:t>
            </a:r>
            <a:r>
              <a:rPr lang="cs-CZ" sz="2000" dirty="0" smtClean="0"/>
              <a:t>ragilních pacientů</a:t>
            </a:r>
          </a:p>
          <a:p>
            <a:endParaRPr lang="cs-CZ" sz="2000" dirty="0" smtClean="0"/>
          </a:p>
          <a:p>
            <a:pPr marL="228600" indent="-228600">
              <a:buAutoNum type="arabicPeriod" startAt="3"/>
            </a:pPr>
            <a:r>
              <a:rPr lang="cs-CZ" sz="2000" dirty="0" smtClean="0"/>
              <a:t>Umožní začlenění FNOL do sítě „</a:t>
            </a:r>
            <a:r>
              <a:rPr lang="cs-CZ" sz="2000" dirty="0" err="1" smtClean="0"/>
              <a:t>good</a:t>
            </a:r>
            <a:r>
              <a:rPr lang="cs-CZ" sz="2000" dirty="0" smtClean="0"/>
              <a:t> </a:t>
            </a:r>
            <a:r>
              <a:rPr lang="cs-CZ" sz="2000" dirty="0" err="1" smtClean="0"/>
              <a:t>practice</a:t>
            </a:r>
            <a:r>
              <a:rPr lang="cs-CZ" sz="2000" dirty="0" smtClean="0"/>
              <a:t>“ EZK v oblasti aktivního stárnutí</a:t>
            </a:r>
          </a:p>
          <a:p>
            <a:pPr marL="228600" indent="-228600">
              <a:buAutoNum type="arabicPeriod" startAt="3"/>
            </a:pPr>
            <a:endParaRPr lang="cs-CZ" sz="2000" dirty="0"/>
          </a:p>
          <a:p>
            <a:pPr marL="228600" indent="-228600">
              <a:buAutoNum type="arabicPeriod" startAt="3"/>
            </a:pPr>
            <a:r>
              <a:rPr lang="cs-CZ" sz="2000" dirty="0" smtClean="0"/>
              <a:t>Podpoří komunikaci s MPSV v oblasti podání restrukturalizovaného velkého e-</a:t>
            </a:r>
            <a:r>
              <a:rPr lang="cs-CZ" sz="2000" dirty="0" err="1" smtClean="0"/>
              <a:t>Health</a:t>
            </a:r>
            <a:r>
              <a:rPr lang="cs-CZ" sz="2000" dirty="0" smtClean="0"/>
              <a:t> projektu</a:t>
            </a:r>
          </a:p>
          <a:p>
            <a:pPr marL="228600" indent="-228600">
              <a:buAutoNum type="arabicPeriod" startAt="3"/>
            </a:pPr>
            <a:endParaRPr lang="cs-CZ" sz="2000" dirty="0"/>
          </a:p>
          <a:p>
            <a:pPr marL="228600" indent="-228600">
              <a:buAutoNum type="arabicPeriod" startAt="3"/>
            </a:pPr>
            <a:r>
              <a:rPr lang="cs-CZ" sz="2000" dirty="0" smtClean="0"/>
              <a:t>10 % příspěvku FNOL je racionální za 90 % příjmu pro FNOL jako partnera projektu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03586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7" r="7547"/>
          <a:stretch>
            <a:fillRect/>
          </a:stretch>
        </p:blipFill>
        <p:spPr>
          <a:xfrm>
            <a:off x="-3213300" y="2525350"/>
            <a:ext cx="12192000" cy="4038593"/>
          </a:xfrm>
        </p:spPr>
      </p:pic>
      <p:sp>
        <p:nvSpPr>
          <p:cNvPr id="4" name="TextovéPole 3"/>
          <p:cNvSpPr txBox="1"/>
          <p:nvPr/>
        </p:nvSpPr>
        <p:spPr>
          <a:xfrm>
            <a:off x="3832453" y="372640"/>
            <a:ext cx="26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Reálné přínosy pro FNOL: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4040" y="1143717"/>
            <a:ext cx="8568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Úhrada </a:t>
            </a:r>
            <a:r>
              <a:rPr lang="cs-CZ" dirty="0" err="1" smtClean="0"/>
              <a:t>perzonálních</a:t>
            </a:r>
            <a:r>
              <a:rPr lang="cs-CZ" dirty="0" smtClean="0"/>
              <a:t> nákladů týmu</a:t>
            </a:r>
          </a:p>
          <a:p>
            <a:endParaRPr lang="cs-CZ" dirty="0" smtClean="0"/>
          </a:p>
          <a:p>
            <a:pPr marL="342900" indent="-342900">
              <a:buAutoNum type="arabicPeriod" startAt="2"/>
            </a:pPr>
            <a:r>
              <a:rPr lang="cs-CZ" dirty="0" smtClean="0"/>
              <a:t>Referenční projekt pro podání v 1. nebo 2. ose vypisované Min. práce a sociálních věcí</a:t>
            </a:r>
          </a:p>
          <a:p>
            <a:pPr marL="342900" indent="-342900">
              <a:buAutoNum type="arabicPeriod" startAt="2"/>
            </a:pPr>
            <a:endParaRPr lang="cs-CZ" dirty="0"/>
          </a:p>
          <a:p>
            <a:pPr marL="342900" indent="-342900">
              <a:buAutoNum type="arabicPeriod" startAt="2"/>
            </a:pPr>
            <a:r>
              <a:rPr lang="cs-CZ" dirty="0" smtClean="0"/>
              <a:t>Důležitý projekt a téma Evropské zdravotnické komise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545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projektu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4" r="20034"/>
          <a:stretch>
            <a:fillRect/>
          </a:stretch>
        </p:blipFill>
        <p:spPr>
          <a:xfrm>
            <a:off x="1836470" y="4529490"/>
            <a:ext cx="1841194" cy="1727408"/>
          </a:xfrm>
        </p:spPr>
      </p:pic>
      <p:pic>
        <p:nvPicPr>
          <p:cNvPr id="7" name="Zástupný symbol pro obrázek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0" r="19720"/>
          <a:stretch>
            <a:fillRect/>
          </a:stretch>
        </p:blipFill>
        <p:spPr>
          <a:xfrm>
            <a:off x="8961809" y="4487267"/>
            <a:ext cx="1951200" cy="1811854"/>
          </a:xfr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3" r="13623"/>
          <a:stretch>
            <a:fillRect/>
          </a:stretch>
        </p:blipFill>
        <p:spPr>
          <a:xfrm>
            <a:off x="4959449" y="2438669"/>
            <a:ext cx="1864265" cy="1709096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582" y="235040"/>
            <a:ext cx="1865538" cy="1110843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H="1">
            <a:off x="3359488" y="3637535"/>
            <a:ext cx="1808735" cy="9860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638716" y="3617470"/>
            <a:ext cx="2688737" cy="101759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0"/>
          </p:cNvCxnSpPr>
          <p:nvPr/>
        </p:nvCxnSpPr>
        <p:spPr>
          <a:xfrm flipH="1" flipV="1">
            <a:off x="5891581" y="1392121"/>
            <a:ext cx="7565" cy="10465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05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915" y="477188"/>
            <a:ext cx="8534400" cy="609600"/>
          </a:xfrm>
        </p:spPr>
        <p:txBody>
          <a:bodyPr/>
          <a:lstStyle/>
          <a:p>
            <a:pPr algn="ctr"/>
            <a:r>
              <a:rPr lang="cs-CZ" dirty="0" smtClean="0"/>
              <a:t>Proč se má FNOL účastnit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4424" y="1478302"/>
            <a:ext cx="10197976" cy="4754880"/>
          </a:xfrm>
        </p:spPr>
        <p:txBody>
          <a:bodyPr>
            <a:normAutofit/>
          </a:bodyPr>
          <a:lstStyle/>
          <a:p>
            <a:pPr algn="just"/>
            <a:r>
              <a:rPr lang="cs-CZ" sz="2200" dirty="0" smtClean="0"/>
              <a:t>FNOL vstupuje do projektu jako expertní a metodický partner, zapojení pacientů není vyžadováno</a:t>
            </a:r>
          </a:p>
          <a:p>
            <a:pPr algn="just"/>
            <a:r>
              <a:rPr lang="cs-CZ" sz="2200" dirty="0" smtClean="0"/>
              <a:t>FNOL se zejména zaměří na vývoj a testování </a:t>
            </a:r>
            <a:r>
              <a:rPr lang="cs-CZ" sz="2200" b="1" dirty="0" smtClean="0"/>
              <a:t>nového zdravotního a sociálního modelu péče o křehké seniory propuštěné z nemocnice s využitím telemedicíny</a:t>
            </a:r>
            <a:r>
              <a:rPr lang="cs-CZ" sz="2200" dirty="0" smtClean="0"/>
              <a:t>, což umožňuje trvalou a vzdálenou domácí péči o tyto osoby</a:t>
            </a:r>
          </a:p>
          <a:p>
            <a:pPr algn="just"/>
            <a:r>
              <a:rPr lang="cs-CZ" sz="2200" dirty="0" smtClean="0"/>
              <a:t>FNOL se bude podílet také na vývoji obsahu školení, bude se podílet na vývoji místního akčního plánu a modelu péče pro regiony (včetně využití v Olomouckém regionu) a na diseminaci výsledků a výstupů projektu</a:t>
            </a:r>
          </a:p>
          <a:p>
            <a:pPr algn="just"/>
            <a:r>
              <a:rPr lang="cs-CZ" sz="2200" dirty="0" smtClean="0"/>
              <a:t>FNOL může následně využít získané poznatky a zkušenosti ke zlepšení vlastní péče o okruh křehkých seniorů, kteří jsou propuštění z nemocniční péče ve spolupráci s nově koncipovanou II. interní klinikou gastroenterologie a geriatrie FNOL,  městem/krajem.</a:t>
            </a:r>
          </a:p>
          <a:p>
            <a:pPr algn="just"/>
            <a:r>
              <a:rPr lang="cs-CZ" sz="2200" dirty="0" smtClean="0"/>
              <a:t>Zajištění personálních a mzdových nákladů členů týmu NTMC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478302"/>
            <a:ext cx="609653" cy="6096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" y="2347427"/>
            <a:ext cx="609653" cy="6096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3422108"/>
            <a:ext cx="609653" cy="609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8" y="4367264"/>
            <a:ext cx="609653" cy="6096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7" y="5171488"/>
            <a:ext cx="609653" cy="609653"/>
          </a:xfrm>
          <a:prstGeom prst="rect">
            <a:avLst/>
          </a:prstGeom>
        </p:spPr>
      </p:pic>
      <p:pic>
        <p:nvPicPr>
          <p:cNvPr id="9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7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7750" y="952458"/>
            <a:ext cx="8534400" cy="609600"/>
          </a:xfrm>
        </p:spPr>
        <p:txBody>
          <a:bodyPr/>
          <a:lstStyle/>
          <a:p>
            <a:pPr algn="ctr"/>
            <a:r>
              <a:rPr lang="cs-CZ" dirty="0" smtClean="0"/>
              <a:t>Základní informace o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6524" y="1838910"/>
            <a:ext cx="9749308" cy="4754880"/>
          </a:xfrm>
        </p:spPr>
        <p:txBody>
          <a:bodyPr/>
          <a:lstStyle/>
          <a:p>
            <a:r>
              <a:rPr lang="cs-CZ" sz="2400" b="1" dirty="0" smtClean="0"/>
              <a:t>Název projektu: </a:t>
            </a:r>
          </a:p>
          <a:p>
            <a:pPr marL="0" indent="0" algn="just">
              <a:buNone/>
            </a:pPr>
            <a:r>
              <a:rPr lang="en-US" sz="2400" dirty="0" smtClean="0"/>
              <a:t>Development of an integrated concept for the deployment of innovative technologies and services allowing independent living of frail elderly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pt-BR" sz="2400" b="1" dirty="0" smtClean="0"/>
              <a:t>Dotační program: </a:t>
            </a:r>
            <a:endParaRPr lang="cs-CZ" sz="2400" b="1" dirty="0" smtClean="0"/>
          </a:p>
          <a:p>
            <a:r>
              <a:rPr lang="pt-BR" sz="2400" b="1" dirty="0" smtClean="0"/>
              <a:t>Interreg CENTRAL EUROPE</a:t>
            </a:r>
            <a:r>
              <a:rPr lang="cs-CZ" sz="2400" b="1" dirty="0" smtClean="0"/>
              <a:t> </a:t>
            </a:r>
            <a:r>
              <a:rPr lang="cs-CZ" sz="2400" dirty="0" smtClean="0"/>
              <a:t>( nemusí být schvalováno MZČR)</a:t>
            </a:r>
          </a:p>
          <a:p>
            <a:endParaRPr lang="cs-CZ" sz="2400" dirty="0" smtClean="0"/>
          </a:p>
          <a:p>
            <a:r>
              <a:rPr lang="cs-CZ" sz="2400" b="1" dirty="0" smtClean="0"/>
              <a:t>Poskytovatel podpory</a:t>
            </a:r>
            <a:r>
              <a:rPr lang="cs-CZ" sz="2400" dirty="0" smtClean="0"/>
              <a:t>: </a:t>
            </a:r>
          </a:p>
          <a:p>
            <a:r>
              <a:rPr lang="cs-CZ" sz="2400" b="1" dirty="0" smtClean="0"/>
              <a:t>Evropská komise </a:t>
            </a:r>
            <a:r>
              <a:rPr lang="cs-CZ" sz="2400" dirty="0" smtClean="0"/>
              <a:t>prostřednictvím společného sekretariátu programu ve Vídni</a:t>
            </a:r>
          </a:p>
          <a:p>
            <a:r>
              <a:rPr lang="cs-CZ" sz="2400" dirty="0" smtClean="0"/>
              <a:t>Plánovaná doba trvání projektu: 1/2019 - 12/2021 (36 měsíců)</a:t>
            </a:r>
            <a:endParaRPr lang="cs-CZ" sz="2400" dirty="0"/>
          </a:p>
        </p:txBody>
      </p:sp>
      <p:pic>
        <p:nvPicPr>
          <p:cNvPr id="4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504" y="3433265"/>
            <a:ext cx="609653" cy="609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504" y="4804050"/>
            <a:ext cx="609653" cy="6096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504" y="1838910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6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7183" y="814032"/>
            <a:ext cx="8534400" cy="609600"/>
          </a:xfrm>
        </p:spPr>
        <p:txBody>
          <a:bodyPr/>
          <a:lstStyle/>
          <a:p>
            <a:pPr algn="ctr"/>
            <a:r>
              <a:rPr lang="cs-CZ" dirty="0" smtClean="0"/>
              <a:t>Základní informace o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2282" y="1825625"/>
            <a:ext cx="10466338" cy="4351338"/>
          </a:xfrm>
        </p:spPr>
        <p:txBody>
          <a:bodyPr>
            <a:normAutofit fontScale="85000" lnSpcReduction="20000"/>
          </a:bodyPr>
          <a:lstStyle/>
          <a:p>
            <a:r>
              <a:rPr lang="cs-CZ" sz="2600" b="1" dirty="0"/>
              <a:t>Zainteresované pracoviště: </a:t>
            </a:r>
          </a:p>
          <a:p>
            <a:pPr marL="0" indent="0">
              <a:buNone/>
            </a:pPr>
            <a:r>
              <a:rPr lang="cs-CZ" sz="2600" dirty="0" smtClean="0"/>
              <a:t>Fakultní </a:t>
            </a:r>
            <a:r>
              <a:rPr lang="cs-CZ" sz="2600" dirty="0"/>
              <a:t>nemocnice Olomouc, I. Interní klinika – kardiologická,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Národní </a:t>
            </a:r>
            <a:r>
              <a:rPr lang="cs-CZ" sz="2600" dirty="0"/>
              <a:t>telemedicínské centrum + možné zapojení </a:t>
            </a:r>
            <a:r>
              <a:rPr lang="cs-CZ" sz="2600" dirty="0" smtClean="0"/>
              <a:t>II. interní kliniky gastroenterologické a geriatrické</a:t>
            </a:r>
            <a:endParaRPr lang="cs-CZ" sz="2600" dirty="0"/>
          </a:p>
          <a:p>
            <a:endParaRPr lang="cs-CZ" sz="2600" dirty="0" smtClean="0"/>
          </a:p>
          <a:p>
            <a:r>
              <a:rPr lang="cs-CZ" sz="2600" b="1" dirty="0" smtClean="0"/>
              <a:t>Financování:</a:t>
            </a:r>
          </a:p>
          <a:p>
            <a:r>
              <a:rPr lang="cs-CZ" sz="2600" dirty="0" smtClean="0"/>
              <a:t>Celkové výdaje projektu: 2 285 448,20 EUR, z toho </a:t>
            </a:r>
            <a:r>
              <a:rPr lang="cs-CZ" sz="2600" b="1" dirty="0" smtClean="0"/>
              <a:t>FNOL 194 999,25 EUR</a:t>
            </a:r>
          </a:p>
          <a:p>
            <a:r>
              <a:rPr lang="cs-CZ" sz="2600" dirty="0" smtClean="0"/>
              <a:t>Dotace EU 85 %, dotace ČR 5 %, </a:t>
            </a:r>
            <a:r>
              <a:rPr lang="cs-CZ" sz="2600" b="1" dirty="0" smtClean="0"/>
              <a:t>vlastní podíl FNOL 10 % (tj. 19 450 EUR)</a:t>
            </a:r>
          </a:p>
          <a:p>
            <a:endParaRPr lang="cs-CZ" sz="3000" dirty="0" smtClean="0"/>
          </a:p>
          <a:p>
            <a:r>
              <a:rPr lang="cs-CZ" sz="2600" b="1" dirty="0" smtClean="0"/>
              <a:t>Odborní garanti projektu a hlavní řešitelé: </a:t>
            </a:r>
          </a:p>
          <a:p>
            <a:r>
              <a:rPr lang="cs-CZ" sz="2600" dirty="0" smtClean="0"/>
              <a:t>prof. MUDr. Miloš Táborský, CSc., FESC, FACC, MBA</a:t>
            </a:r>
          </a:p>
          <a:p>
            <a:r>
              <a:rPr lang="cs-CZ" sz="2600" dirty="0" smtClean="0"/>
              <a:t>Ing. Zdeněk </a:t>
            </a:r>
            <a:r>
              <a:rPr lang="cs-CZ" sz="2600" dirty="0" err="1" smtClean="0"/>
              <a:t>Gütter</a:t>
            </a:r>
            <a:r>
              <a:rPr lang="cs-CZ" sz="2600" dirty="0" smtClean="0"/>
              <a:t>, CSc.</a:t>
            </a:r>
          </a:p>
          <a:p>
            <a:endParaRPr lang="cs-CZ" sz="3000" dirty="0" smtClean="0"/>
          </a:p>
          <a:p>
            <a:pPr marL="457200" lvl="1" indent="0">
              <a:buNone/>
            </a:pPr>
            <a:endParaRPr lang="cs-CZ" sz="26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17" y="3465097"/>
            <a:ext cx="609653" cy="6096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54" y="1825625"/>
            <a:ext cx="609653" cy="609653"/>
          </a:xfrm>
          <a:prstGeom prst="rect">
            <a:avLst/>
          </a:prstGeom>
        </p:spPr>
      </p:pic>
      <p:sp>
        <p:nvSpPr>
          <p:cNvPr id="6" name="Oval 524"/>
          <p:cNvSpPr>
            <a:spLocks noChangeArrowheads="1"/>
          </p:cNvSpPr>
          <p:nvPr/>
        </p:nvSpPr>
        <p:spPr bwMode="auto">
          <a:xfrm>
            <a:off x="291317" y="5104569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7" name="Freeform 739"/>
          <p:cNvSpPr>
            <a:spLocks/>
          </p:cNvSpPr>
          <p:nvPr/>
        </p:nvSpPr>
        <p:spPr bwMode="auto">
          <a:xfrm>
            <a:off x="443743" y="5290260"/>
            <a:ext cx="304800" cy="238218"/>
          </a:xfrm>
          <a:custGeom>
            <a:avLst/>
            <a:gdLst>
              <a:gd name="T0" fmla="*/ 172 w 206"/>
              <a:gd name="T1" fmla="*/ 0 h 161"/>
              <a:gd name="T2" fmla="*/ 79 w 206"/>
              <a:gd name="T3" fmla="*/ 93 h 161"/>
              <a:gd name="T4" fmla="*/ 34 w 206"/>
              <a:gd name="T5" fmla="*/ 48 h 161"/>
              <a:gd name="T6" fmla="*/ 0 w 206"/>
              <a:gd name="T7" fmla="*/ 82 h 161"/>
              <a:gd name="T8" fmla="*/ 79 w 206"/>
              <a:gd name="T9" fmla="*/ 161 h 161"/>
              <a:gd name="T10" fmla="*/ 206 w 206"/>
              <a:gd name="T11" fmla="*/ 34 h 161"/>
              <a:gd name="T12" fmla="*/ 172 w 206"/>
              <a:gd name="T1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61">
                <a:moveTo>
                  <a:pt x="172" y="0"/>
                </a:moveTo>
                <a:lnTo>
                  <a:pt x="79" y="93"/>
                </a:lnTo>
                <a:lnTo>
                  <a:pt x="34" y="48"/>
                </a:lnTo>
                <a:lnTo>
                  <a:pt x="0" y="82"/>
                </a:lnTo>
                <a:lnTo>
                  <a:pt x="79" y="161"/>
                </a:lnTo>
                <a:lnTo>
                  <a:pt x="206" y="34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pic>
        <p:nvPicPr>
          <p:cNvPr id="8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6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3239" y="440834"/>
            <a:ext cx="8534400" cy="609600"/>
          </a:xfrm>
        </p:spPr>
        <p:txBody>
          <a:bodyPr/>
          <a:lstStyle/>
          <a:p>
            <a:pPr algn="ctr"/>
            <a:r>
              <a:rPr lang="cs-CZ" dirty="0" smtClean="0"/>
              <a:t>Partneři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112545"/>
            <a:ext cx="6979713" cy="5490908"/>
          </a:xfrm>
        </p:spPr>
        <p:txBody>
          <a:bodyPr>
            <a:noAutofit/>
          </a:bodyPr>
          <a:lstStyle/>
          <a:p>
            <a:r>
              <a:rPr lang="cs-CZ" sz="1800" b="1" dirty="0" smtClean="0"/>
              <a:t>Žadatel projektu: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 smtClean="0"/>
              <a:t>Mestská</a:t>
            </a:r>
            <a:r>
              <a:rPr lang="cs-CZ" sz="1800" dirty="0" smtClean="0"/>
              <a:t> </a:t>
            </a:r>
            <a:r>
              <a:rPr lang="cs-CZ" sz="1800" dirty="0" err="1" smtClean="0"/>
              <a:t>časť</a:t>
            </a:r>
            <a:r>
              <a:rPr lang="cs-CZ" sz="1800" dirty="0" smtClean="0"/>
              <a:t> Bratislava-Petržalka (SK)</a:t>
            </a:r>
          </a:p>
          <a:p>
            <a:endParaRPr lang="cs-CZ" sz="1800" dirty="0" smtClean="0"/>
          </a:p>
          <a:p>
            <a:r>
              <a:rPr lang="cs-CZ" sz="1800" b="1" dirty="0" smtClean="0"/>
              <a:t>Partneři s finančním příspěvkem: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smtClean="0"/>
              <a:t>Fakultní nemocnice Olomouc (</a:t>
            </a:r>
            <a:r>
              <a:rPr lang="cs-CZ" sz="1800" b="1" dirty="0" smtClean="0"/>
              <a:t>CZ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/>
              <a:t>Arbeiter-Samariter</a:t>
            </a:r>
            <a:r>
              <a:rPr lang="cs-CZ" sz="1800" dirty="0"/>
              <a:t> Bund </a:t>
            </a:r>
            <a:r>
              <a:rPr lang="cs-CZ" sz="1800" dirty="0" err="1"/>
              <a:t>Wien</a:t>
            </a:r>
            <a:r>
              <a:rPr lang="cs-CZ" sz="1800" dirty="0"/>
              <a:t> </a:t>
            </a:r>
            <a:r>
              <a:rPr lang="cs-CZ" sz="1800" dirty="0" err="1"/>
              <a:t>Gesundheits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soziale</a:t>
            </a:r>
            <a:r>
              <a:rPr lang="cs-CZ" sz="1800" dirty="0"/>
              <a:t> </a:t>
            </a:r>
            <a:r>
              <a:rPr lang="cs-CZ" sz="1800" dirty="0" err="1"/>
              <a:t>Dienste</a:t>
            </a:r>
            <a:r>
              <a:rPr lang="cs-CZ" sz="1800" dirty="0"/>
              <a:t> </a:t>
            </a:r>
            <a:r>
              <a:rPr lang="cs-CZ" sz="1800" dirty="0" err="1" smtClean="0"/>
              <a:t>gemeinnützige</a:t>
            </a:r>
            <a:r>
              <a:rPr lang="cs-CZ" sz="1800" dirty="0" smtClean="0"/>
              <a:t> </a:t>
            </a:r>
            <a:r>
              <a:rPr lang="cs-CZ" sz="1800" dirty="0" err="1"/>
              <a:t>GmbH</a:t>
            </a:r>
            <a:r>
              <a:rPr lang="cs-CZ" sz="1800" dirty="0"/>
              <a:t> (Zdravotní a sociální služby, </a:t>
            </a:r>
            <a:r>
              <a:rPr lang="cs-CZ" sz="1800" b="1" dirty="0"/>
              <a:t>Rakousko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smtClean="0"/>
              <a:t>Vysoké učení technické v Brně (</a:t>
            </a:r>
            <a:r>
              <a:rPr lang="cs-CZ" sz="1800" b="1" dirty="0" smtClean="0"/>
              <a:t>CZ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smtClean="0"/>
              <a:t>Slovenská technická univerzita v </a:t>
            </a:r>
            <a:r>
              <a:rPr lang="cs-CZ" sz="1800" dirty="0" err="1" smtClean="0"/>
              <a:t>Bratislave</a:t>
            </a:r>
            <a:r>
              <a:rPr lang="cs-CZ" sz="1800" dirty="0" smtClean="0"/>
              <a:t> (</a:t>
            </a:r>
            <a:r>
              <a:rPr lang="cs-CZ" sz="1800" b="1" dirty="0" smtClean="0"/>
              <a:t>SK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smtClean="0"/>
              <a:t>CUP 2000 SCPA (Výzkumná a inovační společnost, </a:t>
            </a:r>
            <a:r>
              <a:rPr lang="cs-CZ" sz="1800" b="1" dirty="0" smtClean="0"/>
              <a:t>Itálie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 smtClean="0"/>
              <a:t>Azienda</a:t>
            </a:r>
            <a:r>
              <a:rPr lang="cs-CZ" sz="1800" dirty="0" smtClean="0"/>
              <a:t> USL di Bologna (Zdravotnická výzkumná organizace, </a:t>
            </a:r>
            <a:r>
              <a:rPr lang="cs-CZ" sz="1800" b="1" dirty="0" smtClean="0"/>
              <a:t>Itálie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 smtClean="0"/>
              <a:t>Istituto</a:t>
            </a:r>
            <a:r>
              <a:rPr lang="cs-CZ" sz="1800" dirty="0" smtClean="0"/>
              <a:t> per </a:t>
            </a:r>
            <a:r>
              <a:rPr lang="cs-CZ" sz="1800" dirty="0" err="1" smtClean="0"/>
              <a:t>Servizi</a:t>
            </a:r>
            <a:r>
              <a:rPr lang="cs-CZ" sz="1800" dirty="0" smtClean="0"/>
              <a:t> di </a:t>
            </a:r>
            <a:r>
              <a:rPr lang="cs-CZ" sz="1800" dirty="0" err="1" smtClean="0"/>
              <a:t>Ricovero</a:t>
            </a:r>
            <a:r>
              <a:rPr lang="cs-CZ" sz="1800" dirty="0" smtClean="0"/>
              <a:t> e </a:t>
            </a:r>
            <a:r>
              <a:rPr lang="cs-CZ" sz="1800" dirty="0" err="1" smtClean="0"/>
              <a:t>Assistenza</a:t>
            </a:r>
            <a:r>
              <a:rPr lang="cs-CZ" sz="1800" dirty="0" smtClean="0"/>
              <a:t> </a:t>
            </a:r>
            <a:r>
              <a:rPr lang="cs-CZ" sz="1800" dirty="0" err="1" smtClean="0"/>
              <a:t>agli</a:t>
            </a:r>
            <a:r>
              <a:rPr lang="cs-CZ" sz="1800" dirty="0" smtClean="0"/>
              <a:t> </a:t>
            </a:r>
            <a:r>
              <a:rPr lang="cs-CZ" sz="1800" dirty="0" err="1" smtClean="0"/>
              <a:t>Anziani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(Služby chráněného bydlení, </a:t>
            </a:r>
            <a:r>
              <a:rPr lang="cs-CZ" sz="1800" b="1" dirty="0" smtClean="0"/>
              <a:t>Itálie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smtClean="0"/>
              <a:t>City of </a:t>
            </a:r>
            <a:r>
              <a:rPr lang="cs-CZ" sz="1800" dirty="0" err="1" smtClean="0"/>
              <a:t>Warsaw</a:t>
            </a:r>
            <a:r>
              <a:rPr lang="cs-CZ" sz="1800" dirty="0" smtClean="0"/>
              <a:t> (</a:t>
            </a:r>
            <a:r>
              <a:rPr lang="cs-CZ" sz="1800" b="1" dirty="0" smtClean="0"/>
              <a:t>PL</a:t>
            </a:r>
            <a:r>
              <a:rPr lang="cs-CZ" sz="18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 smtClean="0"/>
              <a:t>Nacionalni</a:t>
            </a:r>
            <a:r>
              <a:rPr lang="cs-CZ" sz="1800" dirty="0" smtClean="0"/>
              <a:t> </a:t>
            </a:r>
            <a:r>
              <a:rPr lang="cs-CZ" sz="1800" dirty="0" err="1" smtClean="0"/>
              <a:t>inštitut</a:t>
            </a:r>
            <a:r>
              <a:rPr lang="cs-CZ" sz="1800" dirty="0" smtClean="0"/>
              <a:t> za </a:t>
            </a:r>
            <a:r>
              <a:rPr lang="cs-CZ" sz="1800" dirty="0" err="1" smtClean="0"/>
              <a:t>javno</a:t>
            </a:r>
            <a:r>
              <a:rPr lang="cs-CZ" sz="1800" dirty="0" smtClean="0"/>
              <a:t> </a:t>
            </a:r>
            <a:r>
              <a:rPr lang="cs-CZ" sz="1800" dirty="0" err="1" smtClean="0"/>
              <a:t>zdravje</a:t>
            </a:r>
            <a:r>
              <a:rPr lang="cs-CZ" sz="1800" dirty="0" smtClean="0"/>
              <a:t> (Národní institut veřejného zdraví, </a:t>
            </a:r>
            <a:r>
              <a:rPr lang="cs-CZ" sz="1800" b="1" dirty="0" smtClean="0"/>
              <a:t>Slovinsko</a:t>
            </a:r>
            <a:r>
              <a:rPr lang="cs-CZ" sz="1800" dirty="0" smtClean="0"/>
              <a:t>)</a:t>
            </a:r>
          </a:p>
          <a:p>
            <a:endParaRPr lang="cs-CZ" sz="1800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9312" y="2034862"/>
            <a:ext cx="4499657" cy="4823138"/>
          </a:xfrm>
          <a:prstGeom prst="rect">
            <a:avLst/>
          </a:prstGeom>
        </p:spPr>
      </p:pic>
      <p:pic>
        <p:nvPicPr>
          <p:cNvPr id="38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6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8638" y="454619"/>
            <a:ext cx="8534400" cy="609600"/>
          </a:xfrm>
        </p:spPr>
        <p:txBody>
          <a:bodyPr/>
          <a:lstStyle/>
          <a:p>
            <a:pPr algn="ctr"/>
            <a:r>
              <a:rPr lang="cs-CZ" dirty="0" smtClean="0"/>
              <a:t>Popis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0743" y="1413673"/>
            <a:ext cx="6332113" cy="5292618"/>
          </a:xfrm>
        </p:spPr>
        <p:txBody>
          <a:bodyPr>
            <a:normAutofit/>
          </a:bodyPr>
          <a:lstStyle/>
          <a:p>
            <a:pPr algn="just"/>
            <a:r>
              <a:rPr lang="cs-CZ" sz="1800" dirty="0" smtClean="0"/>
              <a:t>Projekt </a:t>
            </a:r>
            <a:r>
              <a:rPr lang="cs-CZ" sz="1800" dirty="0" err="1" smtClean="0"/>
              <a:t>niCE-life</a:t>
            </a:r>
            <a:r>
              <a:rPr lang="cs-CZ" sz="1800" dirty="0" smtClean="0"/>
              <a:t> je zaměřen na:</a:t>
            </a:r>
          </a:p>
          <a:p>
            <a:pPr algn="just"/>
            <a:endParaRPr lang="cs-CZ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podporu sociálního začleňování </a:t>
            </a:r>
          </a:p>
          <a:p>
            <a:pPr algn="just"/>
            <a:endParaRPr lang="cs-CZ" sz="1800" dirty="0" smtClean="0"/>
          </a:p>
          <a:p>
            <a:pPr algn="just"/>
            <a:endParaRPr lang="cs-CZ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koordinaci péče o křehké seniory se zaměřením na osoby se středním či nízkým kognitivním deficitem včetně Alzheimerovy a Parkinsonovy choroby a dalších chronických onemocnění</a:t>
            </a:r>
          </a:p>
          <a:p>
            <a:pPr algn="just"/>
            <a:endParaRPr lang="cs-CZ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Zaměřuje se na rozvoj mezinárodně aplikovatelného modelu zdravotnických a pečovatelských služeb pro křehké seniory (založené na dobré praxi sítě e-Care vzniklé v Italské Boloni) s využitím progresivních technologií (tj. zejména senzorových technologií, ICT, telemedicíny a pokročilých technik pro analýzy dat)</a:t>
            </a: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442" y="4704298"/>
            <a:ext cx="1097375" cy="7498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444" y="3271518"/>
            <a:ext cx="919194" cy="7884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442" y="1797967"/>
            <a:ext cx="1072287" cy="8292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4961" y="2212584"/>
            <a:ext cx="3198657" cy="3198657"/>
          </a:xfrm>
          <a:prstGeom prst="rect">
            <a:avLst/>
          </a:prstGeom>
        </p:spPr>
      </p:pic>
      <p:pic>
        <p:nvPicPr>
          <p:cNvPr id="1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1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8305" y="478946"/>
            <a:ext cx="8534400" cy="609600"/>
          </a:xfrm>
        </p:spPr>
        <p:txBody>
          <a:bodyPr/>
          <a:lstStyle/>
          <a:p>
            <a:pPr algn="ctr"/>
            <a:r>
              <a:rPr lang="cs-CZ" dirty="0" smtClean="0"/>
              <a:t>Popis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3588" y="1462436"/>
            <a:ext cx="7130603" cy="4754880"/>
          </a:xfrm>
        </p:spPr>
        <p:txBody>
          <a:bodyPr/>
          <a:lstStyle/>
          <a:p>
            <a:pPr algn="just"/>
            <a:r>
              <a:rPr lang="cs-CZ" sz="2000" dirty="0" smtClean="0"/>
              <a:t>Inteligentní monitorovací platforma, nové řešení zdravotní péče a organizační změny péče budou navrženy a testovány v pilotních projektech (ve FNOL bez pacientů) a doplněny místními akčními plány s přihlédnutím k národní zdravotní legislativě a systému zdravotní a sociální péče včetně akcentace místních podmínek</a:t>
            </a:r>
          </a:p>
          <a:p>
            <a:pPr algn="just"/>
            <a:r>
              <a:rPr lang="cs-CZ" sz="2000" dirty="0" smtClean="0"/>
              <a:t>Spolu s cílovými školeními přispějí k posílení kapacit a kompetencí veřejného sektoru a poskytovatelů zdravotních a sociálních služeb k efektivnímu řešení naléhavých sociálních problémů a výzev zaměřených na podporu nezávislého života křehkých seniorů.</a:t>
            </a:r>
            <a:endParaRPr lang="cs-CZ" sz="2000" dirty="0"/>
          </a:p>
        </p:txBody>
      </p:sp>
      <p:grpSp>
        <p:nvGrpSpPr>
          <p:cNvPr id="4" name="Group 2"/>
          <p:cNvGrpSpPr/>
          <p:nvPr/>
        </p:nvGrpSpPr>
        <p:grpSpPr>
          <a:xfrm>
            <a:off x="1470991" y="4730051"/>
            <a:ext cx="8877537" cy="1750263"/>
            <a:chOff x="2400064" y="3497598"/>
            <a:chExt cx="13487873" cy="2743200"/>
          </a:xfrm>
        </p:grpSpPr>
        <p:sp>
          <p:nvSpPr>
            <p:cNvPr id="5" name="Freeform 30"/>
            <p:cNvSpPr>
              <a:spLocks noChangeAspect="1"/>
            </p:cNvSpPr>
            <p:nvPr/>
          </p:nvSpPr>
          <p:spPr bwMode="auto">
            <a:xfrm>
              <a:off x="3656438" y="4259149"/>
              <a:ext cx="4230477" cy="731520"/>
            </a:xfrm>
            <a:custGeom>
              <a:avLst/>
              <a:gdLst/>
              <a:ahLst/>
              <a:cxnLst>
                <a:cxn ang="0">
                  <a:pos x="153" y="248"/>
                </a:cxn>
                <a:cxn ang="0">
                  <a:pos x="153" y="248"/>
                </a:cxn>
                <a:cxn ang="0">
                  <a:pos x="148" y="244"/>
                </a:cxn>
                <a:cxn ang="0">
                  <a:pos x="139" y="61"/>
                </a:cxn>
                <a:cxn ang="0">
                  <a:pos x="130" y="146"/>
                </a:cxn>
                <a:cxn ang="0">
                  <a:pos x="125" y="150"/>
                </a:cxn>
                <a:cxn ang="0">
                  <a:pos x="4" y="150"/>
                </a:cxn>
                <a:cxn ang="0">
                  <a:pos x="0" y="145"/>
                </a:cxn>
                <a:cxn ang="0">
                  <a:pos x="4" y="141"/>
                </a:cxn>
                <a:cxn ang="0">
                  <a:pos x="121" y="141"/>
                </a:cxn>
                <a:cxn ang="0">
                  <a:pos x="136" y="4"/>
                </a:cxn>
                <a:cxn ang="0">
                  <a:pos x="141" y="0"/>
                </a:cxn>
                <a:cxn ang="0">
                  <a:pos x="145" y="5"/>
                </a:cxn>
                <a:cxn ang="0">
                  <a:pos x="155" y="198"/>
                </a:cxn>
                <a:cxn ang="0">
                  <a:pos x="168" y="114"/>
                </a:cxn>
                <a:cxn ang="0">
                  <a:pos x="172" y="110"/>
                </a:cxn>
                <a:cxn ang="0">
                  <a:pos x="176" y="113"/>
                </a:cxn>
                <a:cxn ang="0">
                  <a:pos x="188" y="160"/>
                </a:cxn>
                <a:cxn ang="0">
                  <a:pos x="200" y="48"/>
                </a:cxn>
                <a:cxn ang="0">
                  <a:pos x="204" y="44"/>
                </a:cxn>
                <a:cxn ang="0">
                  <a:pos x="209" y="47"/>
                </a:cxn>
                <a:cxn ang="0">
                  <a:pos x="225" y="155"/>
                </a:cxn>
                <a:cxn ang="0">
                  <a:pos x="241" y="95"/>
                </a:cxn>
                <a:cxn ang="0">
                  <a:pos x="246" y="91"/>
                </a:cxn>
                <a:cxn ang="0">
                  <a:pos x="250" y="95"/>
                </a:cxn>
                <a:cxn ang="0">
                  <a:pos x="255" y="153"/>
                </a:cxn>
                <a:cxn ang="0">
                  <a:pos x="263" y="77"/>
                </a:cxn>
                <a:cxn ang="0">
                  <a:pos x="267" y="73"/>
                </a:cxn>
                <a:cxn ang="0">
                  <a:pos x="272" y="77"/>
                </a:cxn>
                <a:cxn ang="0">
                  <a:pos x="285" y="145"/>
                </a:cxn>
                <a:cxn ang="0">
                  <a:pos x="397" y="145"/>
                </a:cxn>
                <a:cxn ang="0">
                  <a:pos x="402" y="149"/>
                </a:cxn>
                <a:cxn ang="0">
                  <a:pos x="397" y="154"/>
                </a:cxn>
                <a:cxn ang="0">
                  <a:pos x="282" y="154"/>
                </a:cxn>
                <a:cxn ang="0">
                  <a:pos x="277" y="150"/>
                </a:cxn>
                <a:cxn ang="0">
                  <a:pos x="269" y="107"/>
                </a:cxn>
                <a:cxn ang="0">
                  <a:pos x="259" y="198"/>
                </a:cxn>
                <a:cxn ang="0">
                  <a:pos x="254" y="202"/>
                </a:cxn>
                <a:cxn ang="0">
                  <a:pos x="254" y="202"/>
                </a:cxn>
                <a:cxn ang="0">
                  <a:pos x="250" y="198"/>
                </a:cxn>
                <a:cxn ang="0">
                  <a:pos x="243" y="122"/>
                </a:cxn>
                <a:cxn ang="0">
                  <a:pos x="228" y="179"/>
                </a:cxn>
                <a:cxn ang="0">
                  <a:pos x="224" y="182"/>
                </a:cxn>
                <a:cxn ang="0">
                  <a:pos x="219" y="178"/>
                </a:cxn>
                <a:cxn ang="0">
                  <a:pos x="205" y="84"/>
                </a:cxn>
                <a:cxn ang="0">
                  <a:pos x="194" y="187"/>
                </a:cxn>
                <a:cxn ang="0">
                  <a:pos x="190" y="191"/>
                </a:cxn>
                <a:cxn ang="0">
                  <a:pos x="185" y="187"/>
                </a:cxn>
                <a:cxn ang="0">
                  <a:pos x="173" y="137"/>
                </a:cxn>
                <a:cxn ang="0">
                  <a:pos x="157" y="244"/>
                </a:cxn>
                <a:cxn ang="0">
                  <a:pos x="153" y="248"/>
                </a:cxn>
              </a:cxnLst>
              <a:rect l="0" t="0" r="r" b="b"/>
              <a:pathLst>
                <a:path w="402" h="248">
                  <a:moveTo>
                    <a:pt x="153" y="248"/>
                  </a:moveTo>
                  <a:cubicBezTo>
                    <a:pt x="153" y="248"/>
                    <a:pt x="153" y="248"/>
                    <a:pt x="153" y="248"/>
                  </a:cubicBezTo>
                  <a:cubicBezTo>
                    <a:pt x="150" y="248"/>
                    <a:pt x="149" y="246"/>
                    <a:pt x="148" y="244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8"/>
                    <a:pt x="128" y="150"/>
                    <a:pt x="12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5"/>
                  </a:cubicBezTo>
                  <a:cubicBezTo>
                    <a:pt x="0" y="143"/>
                    <a:pt x="2" y="141"/>
                    <a:pt x="4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9" y="0"/>
                    <a:pt x="141" y="0"/>
                  </a:cubicBezTo>
                  <a:cubicBezTo>
                    <a:pt x="143" y="1"/>
                    <a:pt x="145" y="2"/>
                    <a:pt x="145" y="5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1"/>
                    <a:pt x="170" y="110"/>
                    <a:pt x="172" y="110"/>
                  </a:cubicBezTo>
                  <a:cubicBezTo>
                    <a:pt x="174" y="110"/>
                    <a:pt x="176" y="111"/>
                    <a:pt x="176" y="113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0" y="45"/>
                    <a:pt x="202" y="44"/>
                    <a:pt x="204" y="44"/>
                  </a:cubicBezTo>
                  <a:cubicBezTo>
                    <a:pt x="206" y="44"/>
                    <a:pt x="208" y="45"/>
                    <a:pt x="209" y="47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3"/>
                    <a:pt x="243" y="91"/>
                    <a:pt x="246" y="91"/>
                  </a:cubicBezTo>
                  <a:cubicBezTo>
                    <a:pt x="248" y="91"/>
                    <a:pt x="249" y="93"/>
                    <a:pt x="250" y="95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75"/>
                    <a:pt x="265" y="73"/>
                    <a:pt x="267" y="73"/>
                  </a:cubicBezTo>
                  <a:cubicBezTo>
                    <a:pt x="270" y="73"/>
                    <a:pt x="271" y="75"/>
                    <a:pt x="272" y="77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397" y="145"/>
                    <a:pt x="397" y="145"/>
                    <a:pt x="397" y="145"/>
                  </a:cubicBezTo>
                  <a:cubicBezTo>
                    <a:pt x="400" y="145"/>
                    <a:pt x="402" y="147"/>
                    <a:pt x="402" y="149"/>
                  </a:cubicBezTo>
                  <a:cubicBezTo>
                    <a:pt x="402" y="152"/>
                    <a:pt x="400" y="154"/>
                    <a:pt x="397" y="154"/>
                  </a:cubicBezTo>
                  <a:cubicBezTo>
                    <a:pt x="282" y="154"/>
                    <a:pt x="282" y="154"/>
                    <a:pt x="282" y="154"/>
                  </a:cubicBezTo>
                  <a:cubicBezTo>
                    <a:pt x="280" y="154"/>
                    <a:pt x="278" y="152"/>
                    <a:pt x="277" y="150"/>
                  </a:cubicBezTo>
                  <a:cubicBezTo>
                    <a:pt x="269" y="107"/>
                    <a:pt x="269" y="107"/>
                    <a:pt x="269" y="107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8" y="201"/>
                    <a:pt x="257" y="202"/>
                    <a:pt x="254" y="202"/>
                  </a:cubicBezTo>
                  <a:cubicBezTo>
                    <a:pt x="254" y="202"/>
                    <a:pt x="254" y="202"/>
                    <a:pt x="254" y="202"/>
                  </a:cubicBezTo>
                  <a:cubicBezTo>
                    <a:pt x="252" y="202"/>
                    <a:pt x="250" y="201"/>
                    <a:pt x="250" y="198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28" y="179"/>
                    <a:pt x="228" y="179"/>
                    <a:pt x="228" y="179"/>
                  </a:cubicBezTo>
                  <a:cubicBezTo>
                    <a:pt x="228" y="181"/>
                    <a:pt x="226" y="182"/>
                    <a:pt x="224" y="182"/>
                  </a:cubicBezTo>
                  <a:cubicBezTo>
                    <a:pt x="221" y="182"/>
                    <a:pt x="220" y="180"/>
                    <a:pt x="219" y="178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4" y="189"/>
                    <a:pt x="192" y="191"/>
                    <a:pt x="190" y="191"/>
                  </a:cubicBezTo>
                  <a:cubicBezTo>
                    <a:pt x="188" y="191"/>
                    <a:pt x="186" y="190"/>
                    <a:pt x="185" y="18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6"/>
                    <a:pt x="155" y="248"/>
                    <a:pt x="153" y="2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grpSp>
          <p:nvGrpSpPr>
            <p:cNvPr id="6" name="Group 244"/>
            <p:cNvGrpSpPr>
              <a:grpSpLocks noChangeAspect="1"/>
            </p:cNvGrpSpPr>
            <p:nvPr/>
          </p:nvGrpSpPr>
          <p:grpSpPr>
            <a:xfrm>
              <a:off x="13531855" y="3565952"/>
              <a:ext cx="2356082" cy="2674846"/>
              <a:chOff x="1697038" y="3125788"/>
              <a:chExt cx="809625" cy="919163"/>
            </a:xfrm>
            <a:solidFill>
              <a:schemeClr val="accent1"/>
            </a:solidFill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2185988" y="3294063"/>
                <a:ext cx="171450" cy="174625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29" y="60"/>
                  </a:cxn>
                  <a:cxn ang="0">
                    <a:pos x="0" y="30"/>
                  </a:cxn>
                  <a:cxn ang="0">
                    <a:pos x="29" y="0"/>
                  </a:cxn>
                  <a:cxn ang="0">
                    <a:pos x="59" y="30"/>
                  </a:cxn>
                  <a:cxn ang="0">
                    <a:pos x="59" y="30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cubicBezTo>
                      <a:pt x="59" y="47"/>
                      <a:pt x="46" y="60"/>
                      <a:pt x="29" y="60"/>
                    </a:cubicBezTo>
                    <a:cubicBezTo>
                      <a:pt x="13" y="60"/>
                      <a:pt x="0" y="47"/>
                      <a:pt x="0" y="30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46" y="0"/>
                      <a:pt x="59" y="14"/>
                      <a:pt x="59" y="30"/>
                    </a:cubicBezTo>
                    <a:close/>
                    <a:moveTo>
                      <a:pt x="59" y="30"/>
                    </a:moveTo>
                    <a:cubicBezTo>
                      <a:pt x="59" y="30"/>
                      <a:pt x="59" y="30"/>
                      <a:pt x="59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1697038" y="3125788"/>
                <a:ext cx="809625" cy="919163"/>
              </a:xfrm>
              <a:custGeom>
                <a:avLst/>
                <a:gdLst/>
                <a:ahLst/>
                <a:cxnLst>
                  <a:cxn ang="0">
                    <a:pos x="277" y="294"/>
                  </a:cxn>
                  <a:cxn ang="0">
                    <a:pos x="268" y="261"/>
                  </a:cxn>
                  <a:cxn ang="0">
                    <a:pos x="253" y="209"/>
                  </a:cxn>
                  <a:cxn ang="0">
                    <a:pos x="265" y="198"/>
                  </a:cxn>
                  <a:cxn ang="0">
                    <a:pos x="219" y="142"/>
                  </a:cxn>
                  <a:cxn ang="0">
                    <a:pos x="198" y="120"/>
                  </a:cxn>
                  <a:cxn ang="0">
                    <a:pos x="185" y="120"/>
                  </a:cxn>
                  <a:cxn ang="0">
                    <a:pos x="164" y="142"/>
                  </a:cxn>
                  <a:cxn ang="0">
                    <a:pos x="161" y="178"/>
                  </a:cxn>
                  <a:cxn ang="0">
                    <a:pos x="145" y="132"/>
                  </a:cxn>
                  <a:cxn ang="0">
                    <a:pos x="141" y="170"/>
                  </a:cxn>
                  <a:cxn ang="0">
                    <a:pos x="120" y="165"/>
                  </a:cxn>
                  <a:cxn ang="0">
                    <a:pos x="106" y="128"/>
                  </a:cxn>
                  <a:cxn ang="0">
                    <a:pos x="83" y="102"/>
                  </a:cxn>
                  <a:cxn ang="0">
                    <a:pos x="83" y="74"/>
                  </a:cxn>
                  <a:cxn ang="0">
                    <a:pos x="85" y="64"/>
                  </a:cxn>
                  <a:cxn ang="0">
                    <a:pos x="92" y="25"/>
                  </a:cxn>
                  <a:cxn ang="0">
                    <a:pos x="80" y="18"/>
                  </a:cxn>
                  <a:cxn ang="0">
                    <a:pos x="80" y="15"/>
                  </a:cxn>
                  <a:cxn ang="0">
                    <a:pos x="90" y="6"/>
                  </a:cxn>
                  <a:cxn ang="0">
                    <a:pos x="81" y="12"/>
                  </a:cxn>
                  <a:cxn ang="0">
                    <a:pos x="76" y="9"/>
                  </a:cxn>
                  <a:cxn ang="0">
                    <a:pos x="50" y="12"/>
                  </a:cxn>
                  <a:cxn ang="0">
                    <a:pos x="41" y="0"/>
                  </a:cxn>
                  <a:cxn ang="0">
                    <a:pos x="9" y="12"/>
                  </a:cxn>
                  <a:cxn ang="0">
                    <a:pos x="0" y="6"/>
                  </a:cxn>
                  <a:cxn ang="0">
                    <a:pos x="41" y="15"/>
                  </a:cxn>
                  <a:cxn ang="0">
                    <a:pos x="40" y="277"/>
                  </a:cxn>
                  <a:cxn ang="0">
                    <a:pos x="13" y="292"/>
                  </a:cxn>
                  <a:cxn ang="0">
                    <a:pos x="15" y="310"/>
                  </a:cxn>
                  <a:cxn ang="0">
                    <a:pos x="22" y="295"/>
                  </a:cxn>
                  <a:cxn ang="0">
                    <a:pos x="55" y="287"/>
                  </a:cxn>
                  <a:cxn ang="0">
                    <a:pos x="65" y="301"/>
                  </a:cxn>
                  <a:cxn ang="0">
                    <a:pos x="83" y="301"/>
                  </a:cxn>
                  <a:cxn ang="0">
                    <a:pos x="55" y="277"/>
                  </a:cxn>
                  <a:cxn ang="0">
                    <a:pos x="50" y="15"/>
                  </a:cxn>
                  <a:cxn ang="0">
                    <a:pos x="72" y="16"/>
                  </a:cxn>
                  <a:cxn ang="0">
                    <a:pos x="67" y="18"/>
                  </a:cxn>
                  <a:cxn ang="0">
                    <a:pos x="60" y="57"/>
                  </a:cxn>
                  <a:cxn ang="0">
                    <a:pos x="68" y="64"/>
                  </a:cxn>
                  <a:cxn ang="0">
                    <a:pos x="74" y="68"/>
                  </a:cxn>
                  <a:cxn ang="0">
                    <a:pos x="78" y="64"/>
                  </a:cxn>
                  <a:cxn ang="0">
                    <a:pos x="79" y="74"/>
                  </a:cxn>
                  <a:cxn ang="0">
                    <a:pos x="96" y="126"/>
                  </a:cxn>
                  <a:cxn ang="0">
                    <a:pos x="112" y="149"/>
                  </a:cxn>
                  <a:cxn ang="0">
                    <a:pos x="142" y="180"/>
                  </a:cxn>
                  <a:cxn ang="0">
                    <a:pos x="140" y="255"/>
                  </a:cxn>
                  <a:cxn ang="0">
                    <a:pos x="246" y="284"/>
                  </a:cxn>
                  <a:cxn ang="0">
                    <a:pos x="246" y="283"/>
                  </a:cxn>
                  <a:cxn ang="0">
                    <a:pos x="269" y="315"/>
                  </a:cxn>
                  <a:cxn ang="0">
                    <a:pos x="77" y="18"/>
                  </a:cxn>
                  <a:cxn ang="0">
                    <a:pos x="75" y="16"/>
                  </a:cxn>
                  <a:cxn ang="0">
                    <a:pos x="77" y="15"/>
                  </a:cxn>
                  <a:cxn ang="0">
                    <a:pos x="77" y="18"/>
                  </a:cxn>
                  <a:cxn ang="0">
                    <a:pos x="232" y="205"/>
                  </a:cxn>
                  <a:cxn ang="0">
                    <a:pos x="212" y="191"/>
                  </a:cxn>
                  <a:cxn ang="0">
                    <a:pos x="164" y="202"/>
                  </a:cxn>
                  <a:cxn ang="0">
                    <a:pos x="164" y="182"/>
                  </a:cxn>
                  <a:cxn ang="0">
                    <a:pos x="160" y="255"/>
                  </a:cxn>
                  <a:cxn ang="0">
                    <a:pos x="164" y="242"/>
                  </a:cxn>
                  <a:cxn ang="0">
                    <a:pos x="235" y="255"/>
                  </a:cxn>
                  <a:cxn ang="0">
                    <a:pos x="197" y="292"/>
                  </a:cxn>
                </a:cxnLst>
                <a:rect l="0" t="0" r="r" b="b"/>
                <a:pathLst>
                  <a:path w="280" h="317">
                    <a:moveTo>
                      <a:pt x="278" y="298"/>
                    </a:move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3" y="278"/>
                      <a:pt x="273" y="278"/>
                      <a:pt x="273" y="278"/>
                    </a:cubicBezTo>
                    <a:cubicBezTo>
                      <a:pt x="268" y="261"/>
                      <a:pt x="268" y="261"/>
                      <a:pt x="268" y="261"/>
                    </a:cubicBezTo>
                    <a:cubicBezTo>
                      <a:pt x="256" y="214"/>
                      <a:pt x="256" y="214"/>
                      <a:pt x="256" y="214"/>
                    </a:cubicBezTo>
                    <a:cubicBezTo>
                      <a:pt x="255" y="212"/>
                      <a:pt x="254" y="210"/>
                      <a:pt x="253" y="209"/>
                    </a:cubicBezTo>
                    <a:cubicBezTo>
                      <a:pt x="253" y="209"/>
                      <a:pt x="254" y="209"/>
                      <a:pt x="254" y="209"/>
                    </a:cubicBezTo>
                    <a:cubicBezTo>
                      <a:pt x="260" y="209"/>
                      <a:pt x="265" y="204"/>
                      <a:pt x="265" y="198"/>
                    </a:cubicBezTo>
                    <a:cubicBezTo>
                      <a:pt x="265" y="191"/>
                      <a:pt x="260" y="186"/>
                      <a:pt x="254" y="186"/>
                    </a:cubicBezTo>
                    <a:cubicBezTo>
                      <a:pt x="236" y="186"/>
                      <a:pt x="225" y="179"/>
                      <a:pt x="219" y="142"/>
                    </a:cubicBezTo>
                    <a:cubicBezTo>
                      <a:pt x="219" y="141"/>
                      <a:pt x="219" y="141"/>
                      <a:pt x="219" y="140"/>
                    </a:cubicBezTo>
                    <a:cubicBezTo>
                      <a:pt x="217" y="129"/>
                      <a:pt x="207" y="122"/>
                      <a:pt x="198" y="120"/>
                    </a:cubicBezTo>
                    <a:cubicBezTo>
                      <a:pt x="198" y="120"/>
                      <a:pt x="195" y="119"/>
                      <a:pt x="192" y="119"/>
                    </a:cubicBezTo>
                    <a:cubicBezTo>
                      <a:pt x="189" y="119"/>
                      <a:pt x="185" y="120"/>
                      <a:pt x="185" y="120"/>
                    </a:cubicBezTo>
                    <a:cubicBezTo>
                      <a:pt x="185" y="120"/>
                      <a:pt x="185" y="120"/>
                      <a:pt x="185" y="120"/>
                    </a:cubicBezTo>
                    <a:cubicBezTo>
                      <a:pt x="175" y="122"/>
                      <a:pt x="164" y="130"/>
                      <a:pt x="164" y="142"/>
                    </a:cubicBezTo>
                    <a:cubicBezTo>
                      <a:pt x="164" y="178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1" y="17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5" y="135"/>
                      <a:pt x="150" y="131"/>
                      <a:pt x="145" y="132"/>
                    </a:cubicBezTo>
                    <a:cubicBezTo>
                      <a:pt x="140" y="133"/>
                      <a:pt x="136" y="137"/>
                      <a:pt x="137" y="143"/>
                    </a:cubicBezTo>
                    <a:cubicBezTo>
                      <a:pt x="141" y="170"/>
                      <a:pt x="141" y="170"/>
                      <a:pt x="141" y="170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33" y="175"/>
                      <a:pt x="125" y="172"/>
                      <a:pt x="120" y="165"/>
                    </a:cubicBezTo>
                    <a:cubicBezTo>
                      <a:pt x="115" y="159"/>
                      <a:pt x="115" y="154"/>
                      <a:pt x="115" y="149"/>
                    </a:cubicBezTo>
                    <a:cubicBezTo>
                      <a:pt x="116" y="142"/>
                      <a:pt x="116" y="135"/>
                      <a:pt x="106" y="128"/>
                    </a:cubicBezTo>
                    <a:cubicBezTo>
                      <a:pt x="103" y="126"/>
                      <a:pt x="100" y="124"/>
                      <a:pt x="97" y="123"/>
                    </a:cubicBezTo>
                    <a:cubicBezTo>
                      <a:pt x="89" y="118"/>
                      <a:pt x="85" y="116"/>
                      <a:pt x="83" y="102"/>
                    </a:cubicBezTo>
                    <a:cubicBezTo>
                      <a:pt x="82" y="93"/>
                      <a:pt x="81" y="84"/>
                      <a:pt x="82" y="74"/>
                    </a:cubicBezTo>
                    <a:cubicBezTo>
                      <a:pt x="83" y="74"/>
                      <a:pt x="83" y="74"/>
                      <a:pt x="83" y="74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9" y="64"/>
                      <a:pt x="92" y="61"/>
                      <a:pt x="92" y="57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1"/>
                      <a:pt x="89" y="18"/>
                      <a:pt x="85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80" y="17"/>
                      <a:pt x="80" y="16"/>
                    </a:cubicBezTo>
                    <a:cubicBezTo>
                      <a:pt x="80" y="16"/>
                      <a:pt x="80" y="15"/>
                      <a:pt x="80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6" y="15"/>
                      <a:pt x="90" y="11"/>
                      <a:pt x="90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9"/>
                      <a:pt x="85" y="12"/>
                      <a:pt x="81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0"/>
                      <a:pt x="77" y="9"/>
                      <a:pt x="76" y="9"/>
                    </a:cubicBezTo>
                    <a:cubicBezTo>
                      <a:pt x="74" y="9"/>
                      <a:pt x="73" y="10"/>
                      <a:pt x="72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12"/>
                      <a:pt x="3" y="9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277"/>
                      <a:pt x="41" y="277"/>
                      <a:pt x="41" y="277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34" y="277"/>
                      <a:pt x="34" y="277"/>
                      <a:pt x="34" y="277"/>
                    </a:cubicBezTo>
                    <a:cubicBezTo>
                      <a:pt x="25" y="277"/>
                      <a:pt x="16" y="284"/>
                      <a:pt x="13" y="292"/>
                    </a:cubicBezTo>
                    <a:cubicBezTo>
                      <a:pt x="9" y="293"/>
                      <a:pt x="6" y="297"/>
                      <a:pt x="6" y="301"/>
                    </a:cubicBezTo>
                    <a:cubicBezTo>
                      <a:pt x="6" y="306"/>
                      <a:pt x="10" y="310"/>
                      <a:pt x="15" y="310"/>
                    </a:cubicBezTo>
                    <a:cubicBezTo>
                      <a:pt x="20" y="310"/>
                      <a:pt x="24" y="306"/>
                      <a:pt x="24" y="301"/>
                    </a:cubicBezTo>
                    <a:cubicBezTo>
                      <a:pt x="24" y="298"/>
                      <a:pt x="23" y="296"/>
                      <a:pt x="22" y="295"/>
                    </a:cubicBezTo>
                    <a:cubicBezTo>
                      <a:pt x="24" y="290"/>
                      <a:pt x="29" y="287"/>
                      <a:pt x="34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61" y="287"/>
                      <a:pt x="65" y="290"/>
                      <a:pt x="68" y="295"/>
                    </a:cubicBezTo>
                    <a:cubicBezTo>
                      <a:pt x="66" y="296"/>
                      <a:pt x="65" y="298"/>
                      <a:pt x="65" y="301"/>
                    </a:cubicBezTo>
                    <a:cubicBezTo>
                      <a:pt x="65" y="306"/>
                      <a:pt x="69" y="310"/>
                      <a:pt x="74" y="310"/>
                    </a:cubicBezTo>
                    <a:cubicBezTo>
                      <a:pt x="79" y="310"/>
                      <a:pt x="83" y="306"/>
                      <a:pt x="83" y="301"/>
                    </a:cubicBezTo>
                    <a:cubicBezTo>
                      <a:pt x="83" y="297"/>
                      <a:pt x="80" y="293"/>
                      <a:pt x="77" y="292"/>
                    </a:cubicBezTo>
                    <a:cubicBezTo>
                      <a:pt x="73" y="284"/>
                      <a:pt x="65" y="277"/>
                      <a:pt x="55" y="277"/>
                    </a:cubicBezTo>
                    <a:cubicBezTo>
                      <a:pt x="50" y="277"/>
                      <a:pt x="50" y="277"/>
                      <a:pt x="50" y="277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2" y="16"/>
                      <a:pt x="72" y="16"/>
                    </a:cubicBezTo>
                    <a:cubicBezTo>
                      <a:pt x="72" y="17"/>
                      <a:pt x="72" y="17"/>
                      <a:pt x="72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3" y="18"/>
                      <a:pt x="60" y="21"/>
                      <a:pt x="60" y="2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61"/>
                      <a:pt x="63" y="64"/>
                      <a:pt x="67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8" y="84"/>
                      <a:pt x="78" y="93"/>
                      <a:pt x="80" y="102"/>
                    </a:cubicBezTo>
                    <a:cubicBezTo>
                      <a:pt x="82" y="118"/>
                      <a:pt x="87" y="120"/>
                      <a:pt x="96" y="126"/>
                    </a:cubicBezTo>
                    <a:cubicBezTo>
                      <a:pt x="98" y="127"/>
                      <a:pt x="101" y="129"/>
                      <a:pt x="104" y="131"/>
                    </a:cubicBezTo>
                    <a:cubicBezTo>
                      <a:pt x="112" y="137"/>
                      <a:pt x="112" y="142"/>
                      <a:pt x="112" y="149"/>
                    </a:cubicBezTo>
                    <a:cubicBezTo>
                      <a:pt x="112" y="154"/>
                      <a:pt x="112" y="160"/>
                      <a:pt x="117" y="167"/>
                    </a:cubicBezTo>
                    <a:cubicBezTo>
                      <a:pt x="123" y="175"/>
                      <a:pt x="132" y="179"/>
                      <a:pt x="142" y="180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3" y="234"/>
                      <a:pt x="140" y="244"/>
                      <a:pt x="140" y="255"/>
                    </a:cubicBezTo>
                    <a:cubicBezTo>
                      <a:pt x="140" y="286"/>
                      <a:pt x="166" y="312"/>
                      <a:pt x="197" y="312"/>
                    </a:cubicBezTo>
                    <a:cubicBezTo>
                      <a:pt x="218" y="312"/>
                      <a:pt x="236" y="300"/>
                      <a:pt x="246" y="284"/>
                    </a:cubicBezTo>
                    <a:cubicBezTo>
                      <a:pt x="246" y="284"/>
                      <a:pt x="246" y="284"/>
                      <a:pt x="246" y="284"/>
                    </a:cubicBezTo>
                    <a:cubicBezTo>
                      <a:pt x="246" y="284"/>
                      <a:pt x="246" y="283"/>
                      <a:pt x="246" y="283"/>
                    </a:cubicBezTo>
                    <a:cubicBezTo>
                      <a:pt x="252" y="306"/>
                      <a:pt x="252" y="306"/>
                      <a:pt x="252" y="306"/>
                    </a:cubicBezTo>
                    <a:cubicBezTo>
                      <a:pt x="254" y="313"/>
                      <a:pt x="262" y="317"/>
                      <a:pt x="269" y="315"/>
                    </a:cubicBezTo>
                    <a:cubicBezTo>
                      <a:pt x="276" y="313"/>
                      <a:pt x="280" y="306"/>
                      <a:pt x="278" y="298"/>
                    </a:cubicBezTo>
                    <a:close/>
                    <a:moveTo>
                      <a:pt x="77" y="18"/>
                    </a:move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7"/>
                      <a:pt x="75" y="17"/>
                      <a:pt x="75" y="16"/>
                    </a:cubicBezTo>
                    <a:cubicBezTo>
                      <a:pt x="75" y="16"/>
                      <a:pt x="75" y="15"/>
                      <a:pt x="75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5"/>
                      <a:pt x="77" y="16"/>
                      <a:pt x="77" y="16"/>
                    </a:cubicBezTo>
                    <a:cubicBezTo>
                      <a:pt x="77" y="17"/>
                      <a:pt x="77" y="17"/>
                      <a:pt x="77" y="18"/>
                    </a:cubicBezTo>
                    <a:close/>
                    <a:moveTo>
                      <a:pt x="212" y="191"/>
                    </a:moveTo>
                    <a:cubicBezTo>
                      <a:pt x="218" y="197"/>
                      <a:pt x="225" y="201"/>
                      <a:pt x="232" y="205"/>
                    </a:cubicBezTo>
                    <a:cubicBezTo>
                      <a:pt x="212" y="205"/>
                      <a:pt x="212" y="205"/>
                      <a:pt x="212" y="205"/>
                    </a:cubicBezTo>
                    <a:lnTo>
                      <a:pt x="212" y="191"/>
                    </a:lnTo>
                    <a:close/>
                    <a:moveTo>
                      <a:pt x="164" y="182"/>
                    </a:moveTo>
                    <a:cubicBezTo>
                      <a:pt x="164" y="202"/>
                      <a:pt x="164" y="202"/>
                      <a:pt x="164" y="202"/>
                    </a:cubicBezTo>
                    <a:cubicBezTo>
                      <a:pt x="162" y="182"/>
                      <a:pt x="162" y="182"/>
                      <a:pt x="162" y="182"/>
                    </a:cubicBezTo>
                    <a:cubicBezTo>
                      <a:pt x="162" y="182"/>
                      <a:pt x="163" y="182"/>
                      <a:pt x="164" y="182"/>
                    </a:cubicBezTo>
                    <a:close/>
                    <a:moveTo>
                      <a:pt x="197" y="292"/>
                    </a:moveTo>
                    <a:cubicBezTo>
                      <a:pt x="177" y="292"/>
                      <a:pt x="160" y="275"/>
                      <a:pt x="160" y="255"/>
                    </a:cubicBezTo>
                    <a:cubicBezTo>
                      <a:pt x="160" y="250"/>
                      <a:pt x="161" y="246"/>
                      <a:pt x="162" y="241"/>
                    </a:cubicBezTo>
                    <a:cubicBezTo>
                      <a:pt x="163" y="241"/>
                      <a:pt x="164" y="242"/>
                      <a:pt x="164" y="242"/>
                    </a:cubicBezTo>
                    <a:cubicBezTo>
                      <a:pt x="232" y="242"/>
                      <a:pt x="232" y="242"/>
                      <a:pt x="232" y="242"/>
                    </a:cubicBezTo>
                    <a:cubicBezTo>
                      <a:pt x="234" y="246"/>
                      <a:pt x="235" y="250"/>
                      <a:pt x="235" y="255"/>
                    </a:cubicBezTo>
                    <a:cubicBezTo>
                      <a:pt x="235" y="275"/>
                      <a:pt x="218" y="292"/>
                      <a:pt x="197" y="292"/>
                    </a:cubicBezTo>
                    <a:close/>
                    <a:moveTo>
                      <a:pt x="197" y="292"/>
                    </a:moveTo>
                    <a:cubicBezTo>
                      <a:pt x="197" y="292"/>
                      <a:pt x="197" y="292"/>
                      <a:pt x="197" y="29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7877920" y="3497598"/>
              <a:ext cx="1798215" cy="2674846"/>
              <a:chOff x="6774475" y="2849996"/>
              <a:chExt cx="563381" cy="838031"/>
            </a:xfrm>
            <a:solidFill>
              <a:schemeClr val="accent1"/>
            </a:solidFill>
          </p:grpSpPr>
          <p:sp>
            <p:nvSpPr>
              <p:cNvPr id="13" name="Freeform 171"/>
              <p:cNvSpPr>
                <a:spLocks noEditPoints="1"/>
              </p:cNvSpPr>
              <p:nvPr/>
            </p:nvSpPr>
            <p:spPr bwMode="auto">
              <a:xfrm>
                <a:off x="6974476" y="3196475"/>
                <a:ext cx="166197" cy="229578"/>
              </a:xfrm>
              <a:custGeom>
                <a:avLst/>
                <a:gdLst>
                  <a:gd name="T0" fmla="*/ 47 w 50"/>
                  <a:gd name="T1" fmla="*/ 30 h 69"/>
                  <a:gd name="T2" fmla="*/ 35 w 50"/>
                  <a:gd name="T3" fmla="*/ 14 h 69"/>
                  <a:gd name="T4" fmla="*/ 25 w 50"/>
                  <a:gd name="T5" fmla="*/ 0 h 69"/>
                  <a:gd name="T6" fmla="*/ 15 w 50"/>
                  <a:gd name="T7" fmla="*/ 14 h 69"/>
                  <a:gd name="T8" fmla="*/ 3 w 50"/>
                  <a:gd name="T9" fmla="*/ 30 h 69"/>
                  <a:gd name="T10" fmla="*/ 0 w 50"/>
                  <a:gd name="T11" fmla="*/ 43 h 69"/>
                  <a:gd name="T12" fmla="*/ 25 w 50"/>
                  <a:gd name="T13" fmla="*/ 69 h 69"/>
                  <a:gd name="T14" fmla="*/ 50 w 50"/>
                  <a:gd name="T15" fmla="*/ 43 h 69"/>
                  <a:gd name="T16" fmla="*/ 47 w 50"/>
                  <a:gd name="T17" fmla="*/ 30 h 69"/>
                  <a:gd name="T18" fmla="*/ 11 w 50"/>
                  <a:gd name="T19" fmla="*/ 39 h 69"/>
                  <a:gd name="T20" fmla="*/ 7 w 50"/>
                  <a:gd name="T21" fmla="*/ 45 h 69"/>
                  <a:gd name="T22" fmla="*/ 6 w 50"/>
                  <a:gd name="T23" fmla="*/ 38 h 69"/>
                  <a:gd name="T24" fmla="*/ 10 w 50"/>
                  <a:gd name="T25" fmla="*/ 32 h 69"/>
                  <a:gd name="T26" fmla="*/ 11 w 50"/>
                  <a:gd name="T27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69">
                    <a:moveTo>
                      <a:pt x="47" y="30"/>
                    </a:moveTo>
                    <a:cubicBezTo>
                      <a:pt x="44" y="25"/>
                      <a:pt x="39" y="19"/>
                      <a:pt x="35" y="14"/>
                    </a:cubicBezTo>
                    <a:cubicBezTo>
                      <a:pt x="30" y="8"/>
                      <a:pt x="25" y="0"/>
                      <a:pt x="25" y="0"/>
                    </a:cubicBezTo>
                    <a:cubicBezTo>
                      <a:pt x="25" y="0"/>
                      <a:pt x="20" y="8"/>
                      <a:pt x="15" y="14"/>
                    </a:cubicBezTo>
                    <a:cubicBezTo>
                      <a:pt x="11" y="19"/>
                      <a:pt x="6" y="25"/>
                      <a:pt x="3" y="30"/>
                    </a:cubicBezTo>
                    <a:cubicBezTo>
                      <a:pt x="1" y="34"/>
                      <a:pt x="0" y="38"/>
                      <a:pt x="0" y="43"/>
                    </a:cubicBezTo>
                    <a:cubicBezTo>
                      <a:pt x="0" y="57"/>
                      <a:pt x="11" y="69"/>
                      <a:pt x="25" y="69"/>
                    </a:cubicBezTo>
                    <a:cubicBezTo>
                      <a:pt x="39" y="69"/>
                      <a:pt x="50" y="57"/>
                      <a:pt x="50" y="43"/>
                    </a:cubicBezTo>
                    <a:cubicBezTo>
                      <a:pt x="50" y="38"/>
                      <a:pt x="49" y="34"/>
                      <a:pt x="47" y="30"/>
                    </a:cubicBezTo>
                    <a:close/>
                    <a:moveTo>
                      <a:pt x="11" y="39"/>
                    </a:moveTo>
                    <a:cubicBezTo>
                      <a:pt x="10" y="43"/>
                      <a:pt x="8" y="46"/>
                      <a:pt x="7" y="45"/>
                    </a:cubicBezTo>
                    <a:cubicBezTo>
                      <a:pt x="6" y="45"/>
                      <a:pt x="5" y="42"/>
                      <a:pt x="6" y="38"/>
                    </a:cubicBezTo>
                    <a:cubicBezTo>
                      <a:pt x="7" y="34"/>
                      <a:pt x="9" y="31"/>
                      <a:pt x="10" y="32"/>
                    </a:cubicBezTo>
                    <a:cubicBezTo>
                      <a:pt x="11" y="32"/>
                      <a:pt x="12" y="35"/>
                      <a:pt x="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4" name="Freeform 216"/>
              <p:cNvSpPr>
                <a:spLocks noEditPoints="1"/>
              </p:cNvSpPr>
              <p:nvPr/>
            </p:nvSpPr>
            <p:spPr bwMode="auto">
              <a:xfrm>
                <a:off x="6774475" y="2849996"/>
                <a:ext cx="563381" cy="838031"/>
              </a:xfrm>
              <a:custGeom>
                <a:avLst/>
                <a:gdLst>
                  <a:gd name="T0" fmla="*/ 153 w 169"/>
                  <a:gd name="T1" fmla="*/ 20 h 252"/>
                  <a:gd name="T2" fmla="*/ 101 w 169"/>
                  <a:gd name="T3" fmla="*/ 20 h 252"/>
                  <a:gd name="T4" fmla="*/ 99 w 169"/>
                  <a:gd name="T5" fmla="*/ 20 h 252"/>
                  <a:gd name="T6" fmla="*/ 99 w 169"/>
                  <a:gd name="T7" fmla="*/ 0 h 252"/>
                  <a:gd name="T8" fmla="*/ 70 w 169"/>
                  <a:gd name="T9" fmla="*/ 0 h 252"/>
                  <a:gd name="T10" fmla="*/ 70 w 169"/>
                  <a:gd name="T11" fmla="*/ 20 h 252"/>
                  <a:gd name="T12" fmla="*/ 69 w 169"/>
                  <a:gd name="T13" fmla="*/ 20 h 252"/>
                  <a:gd name="T14" fmla="*/ 16 w 169"/>
                  <a:gd name="T15" fmla="*/ 20 h 252"/>
                  <a:gd name="T16" fmla="*/ 0 w 169"/>
                  <a:gd name="T17" fmla="*/ 36 h 252"/>
                  <a:gd name="T18" fmla="*/ 0 w 169"/>
                  <a:gd name="T19" fmla="*/ 144 h 252"/>
                  <a:gd name="T20" fmla="*/ 14 w 169"/>
                  <a:gd name="T21" fmla="*/ 168 h 252"/>
                  <a:gd name="T22" fmla="*/ 70 w 169"/>
                  <a:gd name="T23" fmla="*/ 199 h 252"/>
                  <a:gd name="T24" fmla="*/ 70 w 169"/>
                  <a:gd name="T25" fmla="*/ 252 h 252"/>
                  <a:gd name="T26" fmla="*/ 99 w 169"/>
                  <a:gd name="T27" fmla="*/ 252 h 252"/>
                  <a:gd name="T28" fmla="*/ 99 w 169"/>
                  <a:gd name="T29" fmla="*/ 199 h 252"/>
                  <a:gd name="T30" fmla="*/ 156 w 169"/>
                  <a:gd name="T31" fmla="*/ 168 h 252"/>
                  <a:gd name="T32" fmla="*/ 169 w 169"/>
                  <a:gd name="T33" fmla="*/ 144 h 252"/>
                  <a:gd name="T34" fmla="*/ 169 w 169"/>
                  <a:gd name="T35" fmla="*/ 36 h 252"/>
                  <a:gd name="T36" fmla="*/ 153 w 169"/>
                  <a:gd name="T37" fmla="*/ 20 h 252"/>
                  <a:gd name="T38" fmla="*/ 85 w 169"/>
                  <a:gd name="T39" fmla="*/ 183 h 252"/>
                  <a:gd name="T40" fmla="*/ 42 w 169"/>
                  <a:gd name="T41" fmla="*/ 140 h 252"/>
                  <a:gd name="T42" fmla="*/ 85 w 169"/>
                  <a:gd name="T43" fmla="*/ 96 h 252"/>
                  <a:gd name="T44" fmla="*/ 128 w 169"/>
                  <a:gd name="T45" fmla="*/ 140 h 252"/>
                  <a:gd name="T46" fmla="*/ 85 w 169"/>
                  <a:gd name="T47" fmla="*/ 183 h 252"/>
                  <a:gd name="T48" fmla="*/ 123 w 169"/>
                  <a:gd name="T49" fmla="*/ 73 h 252"/>
                  <a:gd name="T50" fmla="*/ 46 w 169"/>
                  <a:gd name="T51" fmla="*/ 73 h 252"/>
                  <a:gd name="T52" fmla="*/ 33 w 169"/>
                  <a:gd name="T53" fmla="*/ 60 h 252"/>
                  <a:gd name="T54" fmla="*/ 46 w 169"/>
                  <a:gd name="T55" fmla="*/ 46 h 252"/>
                  <a:gd name="T56" fmla="*/ 123 w 169"/>
                  <a:gd name="T57" fmla="*/ 46 h 252"/>
                  <a:gd name="T58" fmla="*/ 137 w 169"/>
                  <a:gd name="T59" fmla="*/ 60 h 252"/>
                  <a:gd name="T60" fmla="*/ 123 w 169"/>
                  <a:gd name="T61" fmla="*/ 7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9" h="252">
                    <a:moveTo>
                      <a:pt x="153" y="20"/>
                    </a:move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0"/>
                      <a:pt x="100" y="20"/>
                      <a:pt x="99" y="2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69" y="20"/>
                      <a:pt x="69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7" y="20"/>
                      <a:pt x="0" y="27"/>
                      <a:pt x="0" y="3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3"/>
                      <a:pt x="6" y="164"/>
                      <a:pt x="14" y="168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70" y="252"/>
                      <a:pt x="70" y="252"/>
                      <a:pt x="70" y="252"/>
                    </a:cubicBezTo>
                    <a:cubicBezTo>
                      <a:pt x="99" y="252"/>
                      <a:pt x="99" y="252"/>
                      <a:pt x="99" y="252"/>
                    </a:cubicBezTo>
                    <a:cubicBezTo>
                      <a:pt x="99" y="199"/>
                      <a:pt x="99" y="199"/>
                      <a:pt x="99" y="199"/>
                    </a:cubicBezTo>
                    <a:cubicBezTo>
                      <a:pt x="156" y="168"/>
                      <a:pt x="156" y="168"/>
                      <a:pt x="156" y="168"/>
                    </a:cubicBezTo>
                    <a:cubicBezTo>
                      <a:pt x="163" y="164"/>
                      <a:pt x="169" y="153"/>
                      <a:pt x="169" y="144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9" y="27"/>
                      <a:pt x="162" y="20"/>
                      <a:pt x="153" y="20"/>
                    </a:cubicBezTo>
                    <a:close/>
                    <a:moveTo>
                      <a:pt x="85" y="183"/>
                    </a:moveTo>
                    <a:cubicBezTo>
                      <a:pt x="61" y="183"/>
                      <a:pt x="42" y="164"/>
                      <a:pt x="42" y="140"/>
                    </a:cubicBezTo>
                    <a:cubicBezTo>
                      <a:pt x="42" y="116"/>
                      <a:pt x="61" y="96"/>
                      <a:pt x="85" y="96"/>
                    </a:cubicBezTo>
                    <a:cubicBezTo>
                      <a:pt x="109" y="96"/>
                      <a:pt x="128" y="116"/>
                      <a:pt x="128" y="140"/>
                    </a:cubicBezTo>
                    <a:cubicBezTo>
                      <a:pt x="128" y="164"/>
                      <a:pt x="109" y="183"/>
                      <a:pt x="85" y="183"/>
                    </a:cubicBezTo>
                    <a:close/>
                    <a:moveTo>
                      <a:pt x="123" y="73"/>
                    </a:moveTo>
                    <a:cubicBezTo>
                      <a:pt x="46" y="73"/>
                      <a:pt x="46" y="73"/>
                      <a:pt x="46" y="73"/>
                    </a:cubicBezTo>
                    <a:cubicBezTo>
                      <a:pt x="39" y="73"/>
                      <a:pt x="33" y="67"/>
                      <a:pt x="33" y="60"/>
                    </a:cubicBezTo>
                    <a:cubicBezTo>
                      <a:pt x="33" y="52"/>
                      <a:pt x="39" y="46"/>
                      <a:pt x="46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31" y="46"/>
                      <a:pt x="137" y="52"/>
                      <a:pt x="137" y="60"/>
                    </a:cubicBezTo>
                    <a:cubicBezTo>
                      <a:pt x="137" y="67"/>
                      <a:pt x="131" y="73"/>
                      <a:pt x="12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grpSp>
          <p:nvGrpSpPr>
            <p:cNvPr id="8" name="Group 1"/>
            <p:cNvGrpSpPr>
              <a:grpSpLocks noChangeAspect="1"/>
            </p:cNvGrpSpPr>
            <p:nvPr/>
          </p:nvGrpSpPr>
          <p:grpSpPr>
            <a:xfrm>
              <a:off x="2400064" y="3528403"/>
              <a:ext cx="1713574" cy="2674846"/>
              <a:chOff x="10071139" y="4643727"/>
              <a:chExt cx="523180" cy="816672"/>
            </a:xfrm>
          </p:grpSpPr>
          <p:sp>
            <p:nvSpPr>
              <p:cNvPr id="10" name="Freeform 21"/>
              <p:cNvSpPr>
                <a:spLocks noEditPoints="1"/>
              </p:cNvSpPr>
              <p:nvPr/>
            </p:nvSpPr>
            <p:spPr bwMode="auto">
              <a:xfrm>
                <a:off x="10071139" y="4643727"/>
                <a:ext cx="523180" cy="816672"/>
              </a:xfrm>
              <a:custGeom>
                <a:avLst/>
                <a:gdLst/>
                <a:ahLst/>
                <a:cxnLst>
                  <a:cxn ang="0">
                    <a:pos x="137" y="117"/>
                  </a:cxn>
                  <a:cxn ang="0">
                    <a:pos x="137" y="64"/>
                  </a:cxn>
                  <a:cxn ang="0">
                    <a:pos x="147" y="50"/>
                  </a:cxn>
                  <a:cxn ang="0">
                    <a:pos x="147" y="15"/>
                  </a:cxn>
                  <a:cxn ang="0">
                    <a:pos x="132" y="0"/>
                  </a:cxn>
                  <a:cxn ang="0">
                    <a:pos x="56" y="0"/>
                  </a:cxn>
                  <a:cxn ang="0">
                    <a:pos x="41" y="15"/>
                  </a:cxn>
                  <a:cxn ang="0">
                    <a:pos x="41" y="50"/>
                  </a:cxn>
                  <a:cxn ang="0">
                    <a:pos x="52" y="64"/>
                  </a:cxn>
                  <a:cxn ang="0">
                    <a:pos x="52" y="117"/>
                  </a:cxn>
                  <a:cxn ang="0">
                    <a:pos x="0" y="201"/>
                  </a:cxn>
                  <a:cxn ang="0">
                    <a:pos x="94" y="295"/>
                  </a:cxn>
                  <a:cxn ang="0">
                    <a:pos x="188" y="201"/>
                  </a:cxn>
                  <a:cxn ang="0">
                    <a:pos x="137" y="117"/>
                  </a:cxn>
                  <a:cxn ang="0">
                    <a:pos x="15" y="201"/>
                  </a:cxn>
                  <a:cxn ang="0">
                    <a:pos x="66" y="126"/>
                  </a:cxn>
                  <a:cxn ang="0">
                    <a:pos x="66" y="50"/>
                  </a:cxn>
                  <a:cxn ang="0">
                    <a:pos x="56" y="50"/>
                  </a:cxn>
                  <a:cxn ang="0">
                    <a:pos x="56" y="15"/>
                  </a:cxn>
                  <a:cxn ang="0">
                    <a:pos x="132" y="15"/>
                  </a:cxn>
                  <a:cxn ang="0">
                    <a:pos x="132" y="50"/>
                  </a:cxn>
                  <a:cxn ang="0">
                    <a:pos x="122" y="50"/>
                  </a:cxn>
                  <a:cxn ang="0">
                    <a:pos x="122" y="126"/>
                  </a:cxn>
                  <a:cxn ang="0">
                    <a:pos x="174" y="201"/>
                  </a:cxn>
                  <a:cxn ang="0">
                    <a:pos x="15" y="201"/>
                  </a:cxn>
                  <a:cxn ang="0">
                    <a:pos x="15" y="201"/>
                  </a:cxn>
                  <a:cxn ang="0">
                    <a:pos x="15" y="201"/>
                  </a:cxn>
                </a:cxnLst>
                <a:rect l="0" t="0" r="r" b="b"/>
                <a:pathLst>
                  <a:path w="188" h="295">
                    <a:moveTo>
                      <a:pt x="137" y="117"/>
                    </a:moveTo>
                    <a:cubicBezTo>
                      <a:pt x="137" y="64"/>
                      <a:pt x="137" y="64"/>
                      <a:pt x="137" y="64"/>
                    </a:cubicBezTo>
                    <a:cubicBezTo>
                      <a:pt x="143" y="62"/>
                      <a:pt x="147" y="56"/>
                      <a:pt x="147" y="50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7" y="7"/>
                      <a:pt x="140" y="0"/>
                      <a:pt x="13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1" y="7"/>
                      <a:pt x="41" y="15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6"/>
                      <a:pt x="46" y="62"/>
                      <a:pt x="52" y="64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20" y="133"/>
                      <a:pt x="0" y="165"/>
                      <a:pt x="0" y="201"/>
                    </a:cubicBezTo>
                    <a:cubicBezTo>
                      <a:pt x="0" y="253"/>
                      <a:pt x="42" y="295"/>
                      <a:pt x="94" y="295"/>
                    </a:cubicBezTo>
                    <a:cubicBezTo>
                      <a:pt x="146" y="295"/>
                      <a:pt x="188" y="253"/>
                      <a:pt x="188" y="201"/>
                    </a:cubicBezTo>
                    <a:cubicBezTo>
                      <a:pt x="188" y="165"/>
                      <a:pt x="168" y="133"/>
                      <a:pt x="137" y="117"/>
                    </a:cubicBezTo>
                    <a:close/>
                    <a:moveTo>
                      <a:pt x="15" y="201"/>
                    </a:moveTo>
                    <a:cubicBezTo>
                      <a:pt x="15" y="167"/>
                      <a:pt x="36" y="138"/>
                      <a:pt x="66" y="126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52" y="138"/>
                      <a:pt x="174" y="167"/>
                      <a:pt x="174" y="201"/>
                    </a:cubicBezTo>
                    <a:lnTo>
                      <a:pt x="15" y="201"/>
                    </a:lnTo>
                    <a:close/>
                    <a:moveTo>
                      <a:pt x="15" y="201"/>
                    </a:moveTo>
                    <a:cubicBezTo>
                      <a:pt x="15" y="201"/>
                      <a:pt x="15" y="201"/>
                      <a:pt x="15" y="201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1" name="Freeform 22"/>
              <p:cNvSpPr>
                <a:spLocks noEditPoints="1"/>
              </p:cNvSpPr>
              <p:nvPr/>
            </p:nvSpPr>
            <p:spPr bwMode="auto">
              <a:xfrm>
                <a:off x="10313588" y="4909377"/>
                <a:ext cx="61482" cy="63803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1" y="23"/>
                  </a:cxn>
                  <a:cxn ang="0">
                    <a:pos x="0" y="12"/>
                  </a:cxn>
                  <a:cxn ang="0">
                    <a:pos x="11" y="0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2" y="12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cubicBezTo>
                      <a:pt x="22" y="18"/>
                      <a:pt x="17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lose/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2" name="Freeform 23"/>
              <p:cNvSpPr>
                <a:spLocks noEditPoints="1"/>
              </p:cNvSpPr>
              <p:nvPr/>
            </p:nvSpPr>
            <p:spPr bwMode="auto">
              <a:xfrm>
                <a:off x="10260226" y="5039303"/>
                <a:ext cx="105564" cy="107884"/>
              </a:xfrm>
              <a:custGeom>
                <a:avLst/>
                <a:gdLst/>
                <a:ahLst/>
                <a:cxnLst>
                  <a:cxn ang="0">
                    <a:pos x="38" y="20"/>
                  </a:cxn>
                  <a:cxn ang="0">
                    <a:pos x="19" y="39"/>
                  </a:cxn>
                  <a:cxn ang="0">
                    <a:pos x="0" y="20"/>
                  </a:cxn>
                  <a:cxn ang="0">
                    <a:pos x="19" y="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8" y="20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8" y="9"/>
                      <a:pt x="38" y="2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sp>
          <p:nvSpPr>
            <p:cNvPr id="9" name="Freeform 30"/>
            <p:cNvSpPr>
              <a:spLocks noChangeAspect="1"/>
            </p:cNvSpPr>
            <p:nvPr/>
          </p:nvSpPr>
          <p:spPr bwMode="auto">
            <a:xfrm>
              <a:off x="9667134" y="4220963"/>
              <a:ext cx="4230477" cy="731520"/>
            </a:xfrm>
            <a:custGeom>
              <a:avLst/>
              <a:gdLst/>
              <a:ahLst/>
              <a:cxnLst>
                <a:cxn ang="0">
                  <a:pos x="153" y="248"/>
                </a:cxn>
                <a:cxn ang="0">
                  <a:pos x="153" y="248"/>
                </a:cxn>
                <a:cxn ang="0">
                  <a:pos x="148" y="244"/>
                </a:cxn>
                <a:cxn ang="0">
                  <a:pos x="139" y="61"/>
                </a:cxn>
                <a:cxn ang="0">
                  <a:pos x="130" y="146"/>
                </a:cxn>
                <a:cxn ang="0">
                  <a:pos x="125" y="150"/>
                </a:cxn>
                <a:cxn ang="0">
                  <a:pos x="4" y="150"/>
                </a:cxn>
                <a:cxn ang="0">
                  <a:pos x="0" y="145"/>
                </a:cxn>
                <a:cxn ang="0">
                  <a:pos x="4" y="141"/>
                </a:cxn>
                <a:cxn ang="0">
                  <a:pos x="121" y="141"/>
                </a:cxn>
                <a:cxn ang="0">
                  <a:pos x="136" y="4"/>
                </a:cxn>
                <a:cxn ang="0">
                  <a:pos x="141" y="0"/>
                </a:cxn>
                <a:cxn ang="0">
                  <a:pos x="145" y="5"/>
                </a:cxn>
                <a:cxn ang="0">
                  <a:pos x="155" y="198"/>
                </a:cxn>
                <a:cxn ang="0">
                  <a:pos x="168" y="114"/>
                </a:cxn>
                <a:cxn ang="0">
                  <a:pos x="172" y="110"/>
                </a:cxn>
                <a:cxn ang="0">
                  <a:pos x="176" y="113"/>
                </a:cxn>
                <a:cxn ang="0">
                  <a:pos x="188" y="160"/>
                </a:cxn>
                <a:cxn ang="0">
                  <a:pos x="200" y="48"/>
                </a:cxn>
                <a:cxn ang="0">
                  <a:pos x="204" y="44"/>
                </a:cxn>
                <a:cxn ang="0">
                  <a:pos x="209" y="47"/>
                </a:cxn>
                <a:cxn ang="0">
                  <a:pos x="225" y="155"/>
                </a:cxn>
                <a:cxn ang="0">
                  <a:pos x="241" y="95"/>
                </a:cxn>
                <a:cxn ang="0">
                  <a:pos x="246" y="91"/>
                </a:cxn>
                <a:cxn ang="0">
                  <a:pos x="250" y="95"/>
                </a:cxn>
                <a:cxn ang="0">
                  <a:pos x="255" y="153"/>
                </a:cxn>
                <a:cxn ang="0">
                  <a:pos x="263" y="77"/>
                </a:cxn>
                <a:cxn ang="0">
                  <a:pos x="267" y="73"/>
                </a:cxn>
                <a:cxn ang="0">
                  <a:pos x="272" y="77"/>
                </a:cxn>
                <a:cxn ang="0">
                  <a:pos x="285" y="145"/>
                </a:cxn>
                <a:cxn ang="0">
                  <a:pos x="397" y="145"/>
                </a:cxn>
                <a:cxn ang="0">
                  <a:pos x="402" y="149"/>
                </a:cxn>
                <a:cxn ang="0">
                  <a:pos x="397" y="154"/>
                </a:cxn>
                <a:cxn ang="0">
                  <a:pos x="282" y="154"/>
                </a:cxn>
                <a:cxn ang="0">
                  <a:pos x="277" y="150"/>
                </a:cxn>
                <a:cxn ang="0">
                  <a:pos x="269" y="107"/>
                </a:cxn>
                <a:cxn ang="0">
                  <a:pos x="259" y="198"/>
                </a:cxn>
                <a:cxn ang="0">
                  <a:pos x="254" y="202"/>
                </a:cxn>
                <a:cxn ang="0">
                  <a:pos x="254" y="202"/>
                </a:cxn>
                <a:cxn ang="0">
                  <a:pos x="250" y="198"/>
                </a:cxn>
                <a:cxn ang="0">
                  <a:pos x="243" y="122"/>
                </a:cxn>
                <a:cxn ang="0">
                  <a:pos x="228" y="179"/>
                </a:cxn>
                <a:cxn ang="0">
                  <a:pos x="224" y="182"/>
                </a:cxn>
                <a:cxn ang="0">
                  <a:pos x="219" y="178"/>
                </a:cxn>
                <a:cxn ang="0">
                  <a:pos x="205" y="84"/>
                </a:cxn>
                <a:cxn ang="0">
                  <a:pos x="194" y="187"/>
                </a:cxn>
                <a:cxn ang="0">
                  <a:pos x="190" y="191"/>
                </a:cxn>
                <a:cxn ang="0">
                  <a:pos x="185" y="187"/>
                </a:cxn>
                <a:cxn ang="0">
                  <a:pos x="173" y="137"/>
                </a:cxn>
                <a:cxn ang="0">
                  <a:pos x="157" y="244"/>
                </a:cxn>
                <a:cxn ang="0">
                  <a:pos x="153" y="248"/>
                </a:cxn>
              </a:cxnLst>
              <a:rect l="0" t="0" r="r" b="b"/>
              <a:pathLst>
                <a:path w="402" h="248">
                  <a:moveTo>
                    <a:pt x="153" y="248"/>
                  </a:moveTo>
                  <a:cubicBezTo>
                    <a:pt x="153" y="248"/>
                    <a:pt x="153" y="248"/>
                    <a:pt x="153" y="248"/>
                  </a:cubicBezTo>
                  <a:cubicBezTo>
                    <a:pt x="150" y="248"/>
                    <a:pt x="149" y="246"/>
                    <a:pt x="148" y="244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8"/>
                    <a:pt x="128" y="150"/>
                    <a:pt x="12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5"/>
                  </a:cubicBezTo>
                  <a:cubicBezTo>
                    <a:pt x="0" y="143"/>
                    <a:pt x="2" y="141"/>
                    <a:pt x="4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9" y="0"/>
                    <a:pt x="141" y="0"/>
                  </a:cubicBezTo>
                  <a:cubicBezTo>
                    <a:pt x="143" y="1"/>
                    <a:pt x="145" y="2"/>
                    <a:pt x="145" y="5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1"/>
                    <a:pt x="170" y="110"/>
                    <a:pt x="172" y="110"/>
                  </a:cubicBezTo>
                  <a:cubicBezTo>
                    <a:pt x="174" y="110"/>
                    <a:pt x="176" y="111"/>
                    <a:pt x="176" y="113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0" y="45"/>
                    <a:pt x="202" y="44"/>
                    <a:pt x="204" y="44"/>
                  </a:cubicBezTo>
                  <a:cubicBezTo>
                    <a:pt x="206" y="44"/>
                    <a:pt x="208" y="45"/>
                    <a:pt x="209" y="47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3"/>
                    <a:pt x="243" y="91"/>
                    <a:pt x="246" y="91"/>
                  </a:cubicBezTo>
                  <a:cubicBezTo>
                    <a:pt x="248" y="91"/>
                    <a:pt x="249" y="93"/>
                    <a:pt x="250" y="95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75"/>
                    <a:pt x="265" y="73"/>
                    <a:pt x="267" y="73"/>
                  </a:cubicBezTo>
                  <a:cubicBezTo>
                    <a:pt x="270" y="73"/>
                    <a:pt x="271" y="75"/>
                    <a:pt x="272" y="77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397" y="145"/>
                    <a:pt x="397" y="145"/>
                    <a:pt x="397" y="145"/>
                  </a:cubicBezTo>
                  <a:cubicBezTo>
                    <a:pt x="400" y="145"/>
                    <a:pt x="402" y="147"/>
                    <a:pt x="402" y="149"/>
                  </a:cubicBezTo>
                  <a:cubicBezTo>
                    <a:pt x="402" y="152"/>
                    <a:pt x="400" y="154"/>
                    <a:pt x="397" y="154"/>
                  </a:cubicBezTo>
                  <a:cubicBezTo>
                    <a:pt x="282" y="154"/>
                    <a:pt x="282" y="154"/>
                    <a:pt x="282" y="154"/>
                  </a:cubicBezTo>
                  <a:cubicBezTo>
                    <a:pt x="280" y="154"/>
                    <a:pt x="278" y="152"/>
                    <a:pt x="277" y="150"/>
                  </a:cubicBezTo>
                  <a:cubicBezTo>
                    <a:pt x="269" y="107"/>
                    <a:pt x="269" y="107"/>
                    <a:pt x="269" y="107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8" y="201"/>
                    <a:pt x="257" y="202"/>
                    <a:pt x="254" y="202"/>
                  </a:cubicBezTo>
                  <a:cubicBezTo>
                    <a:pt x="254" y="202"/>
                    <a:pt x="254" y="202"/>
                    <a:pt x="254" y="202"/>
                  </a:cubicBezTo>
                  <a:cubicBezTo>
                    <a:pt x="252" y="202"/>
                    <a:pt x="250" y="201"/>
                    <a:pt x="250" y="198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28" y="179"/>
                    <a:pt x="228" y="179"/>
                    <a:pt x="228" y="179"/>
                  </a:cubicBezTo>
                  <a:cubicBezTo>
                    <a:pt x="228" y="181"/>
                    <a:pt x="226" y="182"/>
                    <a:pt x="224" y="182"/>
                  </a:cubicBezTo>
                  <a:cubicBezTo>
                    <a:pt x="221" y="182"/>
                    <a:pt x="220" y="180"/>
                    <a:pt x="219" y="178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4" y="189"/>
                    <a:pt x="192" y="191"/>
                    <a:pt x="190" y="191"/>
                  </a:cubicBezTo>
                  <a:cubicBezTo>
                    <a:pt x="188" y="191"/>
                    <a:pt x="186" y="190"/>
                    <a:pt x="185" y="18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6"/>
                    <a:pt x="155" y="248"/>
                    <a:pt x="153" y="2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424" y="1774110"/>
            <a:ext cx="609653" cy="60965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4424" y="3261908"/>
            <a:ext cx="609653" cy="609653"/>
          </a:xfrm>
          <a:prstGeom prst="rect">
            <a:avLst/>
          </a:prstGeom>
        </p:spPr>
      </p:pic>
      <p:pic>
        <p:nvPicPr>
          <p:cNvPr id="19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2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_FNO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iv_FNOL" id="{8B71ED5E-8A36-485F-9A16-F64CB3BD5620}" vid="{92A8F5E1-660B-422E-AFB1-8B14F8DB90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659</Words>
  <Application>Microsoft Office PowerPoint</Application>
  <PresentationFormat>Vlastní</PresentationFormat>
  <Paragraphs>74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Motiv_FNOL</vt:lpstr>
      <vt:lpstr>Snímek 1</vt:lpstr>
      <vt:lpstr>Snímek 2</vt:lpstr>
      <vt:lpstr>Princip projektu</vt:lpstr>
      <vt:lpstr>Proč se má FNOL účastnit projektu</vt:lpstr>
      <vt:lpstr>Základní informace o projektu</vt:lpstr>
      <vt:lpstr>Základní informace o projektu</vt:lpstr>
      <vt:lpstr>Partneři projektu</vt:lpstr>
      <vt:lpstr>Popis projektu</vt:lpstr>
      <vt:lpstr>Popis projektu</vt:lpstr>
      <vt:lpstr>Závěr: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integrovaného konceptu pro využití inovativních technologií a služeb umožňujících nezávislý život křehkých seniorů</dc:title>
  <dc:creator>MT</dc:creator>
  <cp:lastModifiedBy>63510</cp:lastModifiedBy>
  <cp:revision>11</cp:revision>
  <cp:lastPrinted>2018-02-12T16:51:23Z</cp:lastPrinted>
  <dcterms:created xsi:type="dcterms:W3CDTF">2018-02-08T15:52:07Z</dcterms:created>
  <dcterms:modified xsi:type="dcterms:W3CDTF">2018-02-19T14:47:41Z</dcterms:modified>
</cp:coreProperties>
</file>