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3" r:id="rId2"/>
    <p:sldId id="256" r:id="rId3"/>
    <p:sldId id="259" r:id="rId4"/>
    <p:sldId id="257" r:id="rId5"/>
    <p:sldId id="258" r:id="rId6"/>
    <p:sldId id="264" r:id="rId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84" y="-7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DE7B9-60D9-40B9-AEFD-EA8382B0F5FE}" type="datetimeFigureOut">
              <a:rPr lang="en-GB" smtClean="0"/>
              <a:pPr/>
              <a:t>21/05/2018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15C97-B95C-4A0B-B122-E9F2D4F40A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26651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CBDD-0CB1-4F67-897A-4B231CB98A1B}" type="datetimeFigureOut">
              <a:rPr lang="en-GB" smtClean="0"/>
              <a:pPr/>
              <a:t>21/05/2018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21D5-F076-44A1-8FD3-F61B41FB17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71706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CBDD-0CB1-4F67-897A-4B231CB98A1B}" type="datetimeFigureOut">
              <a:rPr lang="en-GB" smtClean="0"/>
              <a:pPr/>
              <a:t>21/05/2018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21D5-F076-44A1-8FD3-F61B41FB17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3441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CBDD-0CB1-4F67-897A-4B231CB98A1B}" type="datetimeFigureOut">
              <a:rPr lang="en-GB" smtClean="0"/>
              <a:pPr/>
              <a:t>21/05/2018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21D5-F076-44A1-8FD3-F61B41FB17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5458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CBDD-0CB1-4F67-897A-4B231CB98A1B}" type="datetimeFigureOut">
              <a:rPr lang="en-GB" smtClean="0"/>
              <a:pPr/>
              <a:t>21/05/2018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21D5-F076-44A1-8FD3-F61B41FB17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37866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CBDD-0CB1-4F67-897A-4B231CB98A1B}" type="datetimeFigureOut">
              <a:rPr lang="en-GB" smtClean="0"/>
              <a:pPr/>
              <a:t>21/05/2018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21D5-F076-44A1-8FD3-F61B41FB17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76967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CBDD-0CB1-4F67-897A-4B231CB98A1B}" type="datetimeFigureOut">
              <a:rPr lang="en-GB" smtClean="0"/>
              <a:pPr/>
              <a:t>21/05/2018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21D5-F076-44A1-8FD3-F61B41FB17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38469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CBDD-0CB1-4F67-897A-4B231CB98A1B}" type="datetimeFigureOut">
              <a:rPr lang="en-GB" smtClean="0"/>
              <a:pPr/>
              <a:t>21/05/2018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21D5-F076-44A1-8FD3-F61B41FB17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3945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CBDD-0CB1-4F67-897A-4B231CB98A1B}" type="datetimeFigureOut">
              <a:rPr lang="en-GB" smtClean="0"/>
              <a:pPr/>
              <a:t>21/05/2018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21D5-F076-44A1-8FD3-F61B41FB17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3201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CBDD-0CB1-4F67-897A-4B231CB98A1B}" type="datetimeFigureOut">
              <a:rPr lang="en-GB" smtClean="0"/>
              <a:pPr/>
              <a:t>21/05/2018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21D5-F076-44A1-8FD3-F61B41FB17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52830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CBDD-0CB1-4F67-897A-4B231CB98A1B}" type="datetimeFigureOut">
              <a:rPr lang="en-GB" smtClean="0"/>
              <a:pPr/>
              <a:t>21/05/2018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21D5-F076-44A1-8FD3-F61B41FB17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0700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CBDD-0CB1-4F67-897A-4B231CB98A1B}" type="datetimeFigureOut">
              <a:rPr lang="en-GB" smtClean="0"/>
              <a:pPr/>
              <a:t>21/05/2018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21D5-F076-44A1-8FD3-F61B41FB17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14312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2CBDD-0CB1-4F67-897A-4B231CB98A1B}" type="datetimeFigureOut">
              <a:rPr lang="en-GB" smtClean="0"/>
              <a:pPr/>
              <a:t>21/05/2018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C21D5-F076-44A1-8FD3-F61B41FB17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5205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imtm.cz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tacr.cz/index.php/cz/novinky/1297-vyhlaseni-1-verejne-souteze-programu-narodni-centra-kompetence-1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imtm.cz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imtm.cz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imtm.cz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imtm.cz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imtm.cz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125" y="214313"/>
            <a:ext cx="11779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951723" y="1880898"/>
            <a:ext cx="104132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Projekt</a:t>
            </a:r>
            <a:r>
              <a:rPr lang="en-GB" sz="3200" b="1" dirty="0" smtClean="0"/>
              <a:t>: </a:t>
            </a:r>
            <a:r>
              <a:rPr lang="cs-CZ" sz="3200" b="1" dirty="0" smtClean="0"/>
              <a:t> „</a:t>
            </a:r>
            <a:r>
              <a:rPr lang="en-GB" sz="3200" b="1" dirty="0" err="1" smtClean="0"/>
              <a:t>Personalizovaná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medicína</a:t>
            </a:r>
            <a:r>
              <a:rPr lang="en-GB" sz="3200" b="1" dirty="0" smtClean="0"/>
              <a:t> – </a:t>
            </a:r>
            <a:r>
              <a:rPr lang="en-GB" sz="3200" b="1" dirty="0" err="1" smtClean="0"/>
              <a:t>diagnostika</a:t>
            </a:r>
            <a:r>
              <a:rPr lang="en-GB" sz="3200" b="1" dirty="0" smtClean="0"/>
              <a:t> a </a:t>
            </a:r>
            <a:r>
              <a:rPr lang="en-GB" sz="3200" b="1" dirty="0" err="1" smtClean="0"/>
              <a:t>terapie</a:t>
            </a:r>
            <a:r>
              <a:rPr lang="cs-CZ" sz="3200" b="1" dirty="0" smtClean="0"/>
              <a:t>“</a:t>
            </a:r>
          </a:p>
          <a:p>
            <a:endParaRPr lang="cs-CZ" sz="3200" b="1" dirty="0"/>
          </a:p>
          <a:p>
            <a:endParaRPr lang="cs-CZ" sz="3200" b="1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1906555" y="768845"/>
            <a:ext cx="8074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hlinkClick r:id="rId4"/>
              </a:rPr>
              <a:t>VYHLÁŠENÍ 1. VEŘEJNÉ SOUTĚŽE PROGRAMU NÁRODNÍ CENTRA KOMPETENCE 1</a:t>
            </a:r>
            <a:endParaRPr lang="en-GB" dirty="0"/>
          </a:p>
        </p:txBody>
      </p:sp>
      <p:sp>
        <p:nvSpPr>
          <p:cNvPr id="5" name="TextovéPole 4"/>
          <p:cNvSpPr txBox="1"/>
          <p:nvPr/>
        </p:nvSpPr>
        <p:spPr>
          <a:xfrm>
            <a:off x="951723" y="3196316"/>
            <a:ext cx="105458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Cílem</a:t>
            </a:r>
            <a:r>
              <a:rPr lang="en-GB" dirty="0"/>
              <a:t> </a:t>
            </a:r>
            <a:r>
              <a:rPr lang="en-GB" dirty="0" err="1"/>
              <a:t>projektu</a:t>
            </a:r>
            <a:r>
              <a:rPr lang="en-GB" dirty="0"/>
              <a:t> je </a:t>
            </a:r>
            <a:r>
              <a:rPr lang="en-GB" dirty="0" err="1"/>
              <a:t>integrovat</a:t>
            </a:r>
            <a:r>
              <a:rPr lang="en-GB" dirty="0"/>
              <a:t> </a:t>
            </a:r>
            <a:r>
              <a:rPr lang="en-GB" dirty="0" err="1"/>
              <a:t>aktivity</a:t>
            </a:r>
            <a:r>
              <a:rPr lang="en-GB" dirty="0"/>
              <a:t> v </a:t>
            </a:r>
            <a:r>
              <a:rPr lang="en-GB" dirty="0" err="1"/>
              <a:t>oblasti</a:t>
            </a:r>
            <a:r>
              <a:rPr lang="en-GB" dirty="0"/>
              <a:t> </a:t>
            </a:r>
            <a:r>
              <a:rPr lang="en-GB" dirty="0" err="1"/>
              <a:t>personalizované</a:t>
            </a:r>
            <a:r>
              <a:rPr lang="en-GB" dirty="0"/>
              <a:t> </a:t>
            </a:r>
            <a:r>
              <a:rPr lang="en-GB" dirty="0" err="1"/>
              <a:t>medicíny</a:t>
            </a:r>
            <a:r>
              <a:rPr lang="en-GB" dirty="0"/>
              <a:t> (</a:t>
            </a:r>
            <a:r>
              <a:rPr lang="en-GB" dirty="0" err="1"/>
              <a:t>výzkum</a:t>
            </a:r>
            <a:r>
              <a:rPr lang="en-GB" dirty="0"/>
              <a:t> a </a:t>
            </a:r>
            <a:r>
              <a:rPr lang="en-GB" dirty="0" err="1"/>
              <a:t>vývoj</a:t>
            </a:r>
            <a:r>
              <a:rPr lang="en-GB" dirty="0"/>
              <a:t> </a:t>
            </a:r>
            <a:r>
              <a:rPr lang="en-GB" dirty="0" err="1"/>
              <a:t>léčiv</a:t>
            </a:r>
            <a:r>
              <a:rPr lang="en-GB" dirty="0"/>
              <a:t> a </a:t>
            </a:r>
            <a:r>
              <a:rPr lang="en-GB" dirty="0" err="1"/>
              <a:t>molekulární</a:t>
            </a:r>
            <a:r>
              <a:rPr lang="en-GB" dirty="0"/>
              <a:t> </a:t>
            </a:r>
            <a:r>
              <a:rPr lang="en-GB" dirty="0" err="1"/>
              <a:t>diagnostika</a:t>
            </a:r>
            <a:r>
              <a:rPr lang="en-GB" dirty="0"/>
              <a:t>) v ČR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 smtClean="0"/>
              <a:t>základě</a:t>
            </a:r>
            <a:r>
              <a:rPr lang="cs-CZ" dirty="0" smtClean="0"/>
              <a:t> již</a:t>
            </a:r>
            <a:r>
              <a:rPr lang="en-GB" dirty="0" smtClean="0"/>
              <a:t> </a:t>
            </a:r>
            <a:r>
              <a:rPr lang="en-GB" dirty="0" err="1"/>
              <a:t>existujících</a:t>
            </a:r>
            <a:r>
              <a:rPr lang="en-GB" dirty="0"/>
              <a:t> </a:t>
            </a:r>
            <a:r>
              <a:rPr lang="en-GB" dirty="0" err="1"/>
              <a:t>center</a:t>
            </a:r>
            <a:r>
              <a:rPr lang="en-GB" dirty="0"/>
              <a:t> </a:t>
            </a:r>
            <a:r>
              <a:rPr lang="cs-CZ" dirty="0"/>
              <a:t>k</a:t>
            </a:r>
            <a:r>
              <a:rPr lang="en-GB" dirty="0" err="1" smtClean="0"/>
              <a:t>ompetence</a:t>
            </a:r>
            <a:r>
              <a:rPr lang="cs-CZ" dirty="0"/>
              <a:t>:</a:t>
            </a:r>
            <a:endParaRPr lang="cs-CZ" dirty="0" smtClean="0"/>
          </a:p>
          <a:p>
            <a:endParaRPr lang="cs-CZ" dirty="0"/>
          </a:p>
          <a:p>
            <a:r>
              <a:rPr lang="en-GB" dirty="0" smtClean="0"/>
              <a:t>TE01020028</a:t>
            </a:r>
            <a:r>
              <a:rPr lang="en-GB" dirty="0"/>
              <a:t>  - Centrum </a:t>
            </a:r>
            <a:r>
              <a:rPr lang="en-GB" dirty="0" err="1"/>
              <a:t>vývoje</a:t>
            </a:r>
            <a:r>
              <a:rPr lang="en-GB" dirty="0"/>
              <a:t> </a:t>
            </a:r>
            <a:r>
              <a:rPr lang="en-GB" dirty="0" err="1"/>
              <a:t>originálních</a:t>
            </a:r>
            <a:r>
              <a:rPr lang="en-GB" dirty="0"/>
              <a:t> </a:t>
            </a:r>
            <a:r>
              <a:rPr lang="en-GB" dirty="0" err="1" smtClean="0"/>
              <a:t>léčiv</a:t>
            </a:r>
            <a:r>
              <a:rPr lang="cs-CZ" dirty="0" smtClean="0"/>
              <a:t> CVOL </a:t>
            </a:r>
          </a:p>
          <a:p>
            <a:r>
              <a:rPr lang="en-GB" dirty="0" smtClean="0"/>
              <a:t>TE02000058 </a:t>
            </a:r>
            <a:r>
              <a:rPr lang="en-GB" dirty="0"/>
              <a:t>- Centrum </a:t>
            </a:r>
            <a:r>
              <a:rPr lang="en-GB" dirty="0" err="1"/>
              <a:t>kompetence</a:t>
            </a:r>
            <a:r>
              <a:rPr lang="en-GB" dirty="0"/>
              <a:t> pro </a:t>
            </a:r>
            <a:r>
              <a:rPr lang="en-GB" dirty="0" err="1"/>
              <a:t>molekulární</a:t>
            </a:r>
            <a:r>
              <a:rPr lang="en-GB" dirty="0"/>
              <a:t> </a:t>
            </a:r>
            <a:r>
              <a:rPr lang="en-GB" dirty="0" err="1"/>
              <a:t>diagnostiku</a:t>
            </a:r>
            <a:r>
              <a:rPr lang="en-GB" dirty="0"/>
              <a:t> a </a:t>
            </a:r>
            <a:r>
              <a:rPr lang="en-GB" dirty="0" err="1"/>
              <a:t>personalizovanou</a:t>
            </a:r>
            <a:r>
              <a:rPr lang="en-GB" dirty="0"/>
              <a:t> </a:t>
            </a:r>
            <a:r>
              <a:rPr lang="en-GB" dirty="0" err="1" smtClean="0"/>
              <a:t>medicínu</a:t>
            </a:r>
            <a:r>
              <a:rPr lang="cs-CZ" dirty="0" smtClean="0"/>
              <a:t> - MOLDIMED</a:t>
            </a:r>
            <a:r>
              <a:rPr lang="en-GB" dirty="0" smtClean="0"/>
              <a:t>)</a:t>
            </a:r>
            <a:endParaRPr lang="cs-CZ" dirty="0" smtClean="0"/>
          </a:p>
          <a:p>
            <a:endParaRPr lang="cs-CZ" dirty="0"/>
          </a:p>
          <a:p>
            <a:r>
              <a:rPr lang="en-GB" dirty="0" err="1" smtClean="0"/>
              <a:t>Projekt</a:t>
            </a:r>
            <a:r>
              <a:rPr lang="en-GB" dirty="0" smtClean="0"/>
              <a:t>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sestávat</a:t>
            </a:r>
            <a:r>
              <a:rPr lang="en-GB" dirty="0"/>
              <a:t> z </a:t>
            </a:r>
            <a:r>
              <a:rPr lang="en-GB" dirty="0" err="1"/>
              <a:t>několika</a:t>
            </a:r>
            <a:r>
              <a:rPr lang="en-GB" dirty="0"/>
              <a:t> </a:t>
            </a:r>
            <a:r>
              <a:rPr lang="en-GB" dirty="0" err="1"/>
              <a:t>klíčových</a:t>
            </a:r>
            <a:r>
              <a:rPr lang="en-GB" dirty="0"/>
              <a:t> </a:t>
            </a:r>
            <a:r>
              <a:rPr lang="en-GB" dirty="0" err="1" smtClean="0"/>
              <a:t>aktivit</a:t>
            </a:r>
            <a:r>
              <a:rPr lang="cs-CZ" dirty="0" smtClean="0"/>
              <a:t>:</a:t>
            </a:r>
          </a:p>
          <a:p>
            <a:r>
              <a:rPr lang="en-GB" dirty="0" smtClean="0"/>
              <a:t>(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Molekulární</a:t>
            </a:r>
            <a:r>
              <a:rPr lang="en-GB" dirty="0"/>
              <a:t> </a:t>
            </a:r>
            <a:r>
              <a:rPr lang="en-GB" dirty="0" err="1"/>
              <a:t>cíle</a:t>
            </a:r>
            <a:r>
              <a:rPr lang="en-GB" dirty="0"/>
              <a:t>, </a:t>
            </a:r>
            <a:r>
              <a:rPr lang="en-GB" dirty="0" err="1"/>
              <a:t>Medicinální</a:t>
            </a:r>
            <a:r>
              <a:rPr lang="en-GB" dirty="0"/>
              <a:t> </a:t>
            </a:r>
            <a:r>
              <a:rPr lang="en-GB" dirty="0" err="1"/>
              <a:t>chemie</a:t>
            </a:r>
            <a:r>
              <a:rPr lang="en-GB" dirty="0"/>
              <a:t>, Chemická </a:t>
            </a:r>
            <a:r>
              <a:rPr lang="en-GB" dirty="0" err="1"/>
              <a:t>biologie</a:t>
            </a:r>
            <a:r>
              <a:rPr lang="en-GB" dirty="0"/>
              <a:t> a </a:t>
            </a:r>
            <a:r>
              <a:rPr lang="en-GB" dirty="0" err="1"/>
              <a:t>experimentální</a:t>
            </a:r>
            <a:r>
              <a:rPr lang="en-GB" dirty="0"/>
              <a:t> </a:t>
            </a:r>
            <a:r>
              <a:rPr lang="en-GB" dirty="0" err="1"/>
              <a:t>terapeutika</a:t>
            </a:r>
            <a:r>
              <a:rPr lang="en-GB" dirty="0"/>
              <a:t>, </a:t>
            </a:r>
            <a:r>
              <a:rPr lang="en-GB" dirty="0" err="1"/>
              <a:t>Biomarkery</a:t>
            </a:r>
            <a:r>
              <a:rPr lang="en-GB" dirty="0"/>
              <a:t> </a:t>
            </a:r>
            <a:r>
              <a:rPr lang="en-GB" dirty="0" err="1"/>
              <a:t>identifikace</a:t>
            </a:r>
            <a:r>
              <a:rPr lang="en-GB" dirty="0"/>
              <a:t> a </a:t>
            </a:r>
            <a:r>
              <a:rPr lang="en-GB" dirty="0" err="1"/>
              <a:t>validace</a:t>
            </a:r>
            <a:r>
              <a:rPr lang="en-GB" dirty="0"/>
              <a:t>, </a:t>
            </a:r>
            <a:r>
              <a:rPr lang="en-GB" dirty="0" err="1"/>
              <a:t>Ochrana</a:t>
            </a:r>
            <a:r>
              <a:rPr lang="en-GB" dirty="0"/>
              <a:t> </a:t>
            </a:r>
            <a:r>
              <a:rPr lang="en-GB" dirty="0" err="1"/>
              <a:t>duševního</a:t>
            </a:r>
            <a:r>
              <a:rPr lang="en-GB" dirty="0"/>
              <a:t> </a:t>
            </a:r>
            <a:r>
              <a:rPr lang="en-GB" dirty="0" err="1"/>
              <a:t>vlastnictví</a:t>
            </a:r>
            <a:r>
              <a:rPr lang="en-GB" dirty="0"/>
              <a:t> a </a:t>
            </a:r>
            <a:r>
              <a:rPr lang="en-GB" dirty="0" err="1"/>
              <a:t>komerční</a:t>
            </a:r>
            <a:r>
              <a:rPr lang="en-GB" dirty="0"/>
              <a:t> </a:t>
            </a:r>
            <a:r>
              <a:rPr lang="en-GB" dirty="0" err="1"/>
              <a:t>uplatnění</a:t>
            </a:r>
            <a:r>
              <a:rPr lang="en-GB" dirty="0"/>
              <a:t>, </a:t>
            </a:r>
            <a:r>
              <a:rPr lang="en-GB" dirty="0" err="1"/>
              <a:t>Administrace</a:t>
            </a:r>
            <a:r>
              <a:rPr lang="en-GB" dirty="0"/>
              <a:t> </a:t>
            </a:r>
            <a:r>
              <a:rPr lang="en-GB" dirty="0" err="1"/>
              <a:t>projektu</a:t>
            </a:r>
            <a:r>
              <a:rPr lang="en-GB" dirty="0" smtClean="0"/>
              <a:t>)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Odevzdání žádosti 29.5.2018  (čestné prohlášení, Smlouva o ustanovení národního centra kompetence), kontaktní osoba pro přípravu projektu Mgr. Miroslav Dvořák, Ph.D.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636898" y="174965"/>
            <a:ext cx="1350508" cy="1357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4215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125" y="214313"/>
            <a:ext cx="11779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204996" y="258117"/>
            <a:ext cx="6643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Realizace projektu</a:t>
            </a:r>
            <a:endParaRPr lang="en-GB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087" y="1082352"/>
            <a:ext cx="729031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ahájení projektu 12/</a:t>
            </a:r>
            <a:r>
              <a:rPr lang="en-GB" dirty="0" smtClean="0"/>
              <a:t>2018</a:t>
            </a:r>
            <a:r>
              <a:rPr lang="cs-CZ" dirty="0" smtClean="0"/>
              <a:t> </a:t>
            </a:r>
            <a:r>
              <a:rPr lang="en-GB" dirty="0" smtClean="0"/>
              <a:t>/</a:t>
            </a:r>
            <a:r>
              <a:rPr lang="cs-CZ" dirty="0" smtClean="0"/>
              <a:t> 1/</a:t>
            </a:r>
            <a:r>
              <a:rPr lang="en-GB" dirty="0" smtClean="0"/>
              <a:t>2019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dobu</a:t>
            </a:r>
            <a:r>
              <a:rPr lang="en-GB" dirty="0"/>
              <a:t> </a:t>
            </a:r>
            <a:r>
              <a:rPr lang="en-GB" dirty="0" smtClean="0"/>
              <a:t>2</a:t>
            </a:r>
            <a:r>
              <a:rPr lang="cs-CZ" dirty="0" smtClean="0"/>
              <a:t> - 3</a:t>
            </a:r>
            <a:r>
              <a:rPr lang="en-GB" dirty="0" smtClean="0"/>
              <a:t> </a:t>
            </a:r>
            <a:r>
              <a:rPr lang="en-GB" dirty="0"/>
              <a:t>let,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err="1" smtClean="0"/>
              <a:t>vyhodnocení</a:t>
            </a:r>
            <a:r>
              <a:rPr lang="en-GB" dirty="0" smtClean="0"/>
              <a:t> </a:t>
            </a:r>
            <a:r>
              <a:rPr lang="en-GB" dirty="0" err="1"/>
              <a:t>programu</a:t>
            </a:r>
            <a:r>
              <a:rPr lang="en-GB" dirty="0"/>
              <a:t> a </a:t>
            </a:r>
            <a:r>
              <a:rPr lang="en-GB" dirty="0" err="1"/>
              <a:t>další</a:t>
            </a:r>
            <a:r>
              <a:rPr lang="en-GB" dirty="0"/>
              <a:t> </a:t>
            </a:r>
            <a:r>
              <a:rPr lang="en-GB" dirty="0" err="1"/>
              <a:t>pokračování</a:t>
            </a:r>
            <a:r>
              <a:rPr lang="en-GB" dirty="0"/>
              <a:t> </a:t>
            </a:r>
            <a:r>
              <a:rPr lang="en-GB" dirty="0" err="1"/>
              <a:t>realizace</a:t>
            </a:r>
            <a:r>
              <a:rPr lang="en-GB" dirty="0"/>
              <a:t> </a:t>
            </a:r>
            <a:r>
              <a:rPr lang="en-GB" dirty="0" err="1"/>
              <a:t>projektu</a:t>
            </a:r>
            <a:r>
              <a:rPr lang="en-GB" dirty="0"/>
              <a:t> (</a:t>
            </a:r>
            <a:r>
              <a:rPr lang="en-GB" dirty="0" err="1"/>
              <a:t>pravděpodobně</a:t>
            </a:r>
            <a:r>
              <a:rPr lang="en-GB" dirty="0"/>
              <a:t> </a:t>
            </a:r>
            <a:r>
              <a:rPr lang="en-GB" dirty="0" err="1"/>
              <a:t>další</a:t>
            </a:r>
            <a:r>
              <a:rPr lang="en-GB" dirty="0"/>
              <a:t> 4 </a:t>
            </a:r>
            <a:r>
              <a:rPr lang="en-GB" dirty="0" err="1"/>
              <a:t>roky</a:t>
            </a:r>
            <a:r>
              <a:rPr lang="en-GB" dirty="0"/>
              <a:t>).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Stávající centra (MOLDIMED, CVOL) končí   12/2019</a:t>
            </a:r>
          </a:p>
          <a:p>
            <a:r>
              <a:rPr lang="cs-CZ" dirty="0" smtClean="0"/>
              <a:t>	překryv cca 1 rok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7" name="Pravá složená závorka 6"/>
          <p:cNvSpPr/>
          <p:nvPr/>
        </p:nvSpPr>
        <p:spPr>
          <a:xfrm>
            <a:off x="7576457" y="933061"/>
            <a:ext cx="180392" cy="118187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ovéPole 7"/>
          <p:cNvSpPr txBox="1"/>
          <p:nvPr/>
        </p:nvSpPr>
        <p:spPr>
          <a:xfrm>
            <a:off x="8363339" y="1339334"/>
            <a:ext cx="1611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Celkem až 7 let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17719" y="2971878"/>
            <a:ext cx="78128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Konsorcium:</a:t>
            </a:r>
          </a:p>
          <a:p>
            <a:r>
              <a:rPr lang="cs-CZ" dirty="0" smtClean="0"/>
              <a:t>UPOL - ÚMTM</a:t>
            </a:r>
          </a:p>
          <a:p>
            <a:r>
              <a:rPr lang="cs-CZ" dirty="0" smtClean="0"/>
              <a:t>ÚOCHB AV ČR, </a:t>
            </a:r>
            <a:r>
              <a:rPr lang="cs-CZ" dirty="0" err="1" smtClean="0"/>
              <a:t>v.v.i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Masarykova Univerzita</a:t>
            </a:r>
          </a:p>
          <a:p>
            <a:r>
              <a:rPr lang="cs-CZ" dirty="0" smtClean="0"/>
              <a:t>Vysoká škola chemicko-technologická v Praze</a:t>
            </a:r>
          </a:p>
          <a:p>
            <a:r>
              <a:rPr lang="cs-CZ" dirty="0" smtClean="0"/>
              <a:t>Vysoká škola báňská – Technická univerzita Ostrava – IT4I</a:t>
            </a:r>
          </a:p>
          <a:p>
            <a:r>
              <a:rPr lang="cs-CZ" dirty="0" smtClean="0"/>
              <a:t>Univerzita Karlova – BIOCEV</a:t>
            </a:r>
          </a:p>
          <a:p>
            <a:r>
              <a:rPr lang="cs-CZ" dirty="0" smtClean="0"/>
              <a:t>Univerzita Karlova – Farmaceutická fakulta v Hradci Králové</a:t>
            </a:r>
          </a:p>
          <a:p>
            <a:r>
              <a:rPr lang="cs-CZ" dirty="0" smtClean="0"/>
              <a:t>Fyziologický ústav AV ČR</a:t>
            </a:r>
          </a:p>
          <a:p>
            <a:r>
              <a:rPr lang="cs-CZ" dirty="0" smtClean="0"/>
              <a:t>FN Olomouc</a:t>
            </a:r>
          </a:p>
          <a:p>
            <a:r>
              <a:rPr lang="cs-CZ" dirty="0" smtClean="0"/>
              <a:t>FN u sv. Anny v Brně</a:t>
            </a:r>
          </a:p>
          <a:p>
            <a:r>
              <a:rPr lang="cs-CZ" dirty="0" smtClean="0"/>
              <a:t>FN Brno</a:t>
            </a:r>
          </a:p>
          <a:p>
            <a:r>
              <a:rPr lang="cs-CZ" dirty="0" smtClean="0"/>
              <a:t>Všeobecná fakultní nemocnice v Praze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51575" y="3357185"/>
            <a:ext cx="46404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Institute of </a:t>
            </a:r>
            <a:r>
              <a:rPr lang="cs-CZ" dirty="0" err="1" smtClean="0"/>
              <a:t>Applied</a:t>
            </a:r>
            <a:r>
              <a:rPr lang="cs-CZ" dirty="0" smtClean="0"/>
              <a:t> </a:t>
            </a:r>
            <a:r>
              <a:rPr lang="cs-CZ" dirty="0" err="1" smtClean="0"/>
              <a:t>Biotechnologies</a:t>
            </a:r>
            <a:r>
              <a:rPr lang="cs-CZ" dirty="0" smtClean="0"/>
              <a:t> a.s.</a:t>
            </a:r>
            <a:endParaRPr lang="en-GB" dirty="0" smtClean="0"/>
          </a:p>
          <a:p>
            <a:r>
              <a:rPr lang="cs-CZ" dirty="0" smtClean="0"/>
              <a:t>IntellMed, s.r.o.</a:t>
            </a:r>
          </a:p>
          <a:p>
            <a:r>
              <a:rPr lang="cs-CZ" dirty="0" smtClean="0"/>
              <a:t>APIGENEX s.r.o.</a:t>
            </a:r>
          </a:p>
          <a:p>
            <a:r>
              <a:rPr lang="cs-CZ" dirty="0" smtClean="0"/>
              <a:t>i</a:t>
            </a:r>
            <a:r>
              <a:rPr lang="en-GB" dirty="0" smtClean="0"/>
              <a:t>&amp;</a:t>
            </a:r>
            <a:r>
              <a:rPr lang="cs-CZ" dirty="0" smtClean="0"/>
              <a:t>i Prague, s.r.o.</a:t>
            </a:r>
          </a:p>
          <a:p>
            <a:r>
              <a:rPr lang="cs-CZ" dirty="0" err="1" smtClean="0"/>
              <a:t>Tilia</a:t>
            </a:r>
            <a:r>
              <a:rPr lang="cs-CZ" dirty="0" smtClean="0"/>
              <a:t> </a:t>
            </a:r>
            <a:r>
              <a:rPr lang="cs-CZ" dirty="0" err="1" smtClean="0"/>
              <a:t>Genomic</a:t>
            </a:r>
            <a:r>
              <a:rPr lang="cs-CZ" dirty="0" smtClean="0"/>
              <a:t> a.s.</a:t>
            </a:r>
          </a:p>
        </p:txBody>
      </p:sp>
    </p:spTree>
    <p:extLst>
      <p:ext uri="{BB962C8B-B14F-4D97-AF65-F5344CB8AC3E}">
        <p14:creationId xmlns:p14="http://schemas.microsoft.com/office/powerpoint/2010/main" xmlns="" val="4095663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125" y="214313"/>
            <a:ext cx="11779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501975" y="378867"/>
            <a:ext cx="503853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Témata relevantní pro FN Olomouc</a:t>
            </a:r>
          </a:p>
          <a:p>
            <a:pPr algn="ctr"/>
            <a:r>
              <a:rPr lang="cs-CZ" sz="2000" b="1" dirty="0" smtClean="0"/>
              <a:t>spojení diagnostiky a terapie</a:t>
            </a:r>
            <a:endParaRPr lang="en-GB" sz="20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27087" y="1587503"/>
            <a:ext cx="1038830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FF0000"/>
                </a:solidFill>
              </a:rPr>
              <a:t>Léčiva, která cílí transkripční regulaci</a:t>
            </a:r>
            <a:endParaRPr lang="cs-CZ" sz="2000" dirty="0" smtClean="0"/>
          </a:p>
          <a:p>
            <a:r>
              <a:rPr lang="cs-CZ" sz="2000" dirty="0"/>
              <a:t>	</a:t>
            </a:r>
            <a:r>
              <a:rPr lang="cs-CZ" sz="2000" dirty="0" smtClean="0"/>
              <a:t>- epigenetická a transkripční regulace (</a:t>
            </a:r>
            <a:r>
              <a:rPr lang="cs-CZ" sz="2000" dirty="0" err="1" smtClean="0"/>
              <a:t>methylace</a:t>
            </a:r>
            <a:r>
              <a:rPr lang="cs-CZ" sz="2000" dirty="0" smtClean="0"/>
              <a:t> genomu u nádorových onemocnění, 	diagnostika autismu a dalších genetických onemocnění)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- epigenetická terapeutika</a:t>
            </a:r>
          </a:p>
          <a:p>
            <a:endParaRPr lang="cs-CZ" sz="2000" dirty="0" smtClean="0"/>
          </a:p>
          <a:p>
            <a:r>
              <a:rPr lang="cs-CZ" sz="2000" dirty="0" smtClean="0">
                <a:solidFill>
                  <a:srgbClr val="FF0000"/>
                </a:solidFill>
              </a:rPr>
              <a:t>Induktory buněčného stresu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- </a:t>
            </a:r>
            <a:r>
              <a:rPr lang="cs-CZ" sz="2000" dirty="0" err="1" smtClean="0"/>
              <a:t>onkogenní</a:t>
            </a:r>
            <a:r>
              <a:rPr lang="cs-CZ" sz="2000" dirty="0" smtClean="0"/>
              <a:t> stres  (dětská leukemie, solidní nádory)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- ribosomální  a / nebo endoplasmatický stres  (vrozené </a:t>
            </a:r>
            <a:r>
              <a:rPr lang="cs-CZ" sz="2000" dirty="0" err="1" smtClean="0"/>
              <a:t>ribosomopatie</a:t>
            </a:r>
            <a:r>
              <a:rPr lang="cs-CZ" sz="2000" dirty="0" smtClean="0"/>
              <a:t>, vzácné anémie - 	terapie + diagnostika)</a:t>
            </a:r>
          </a:p>
          <a:p>
            <a:endParaRPr lang="cs-CZ" sz="2000" dirty="0" smtClean="0"/>
          </a:p>
          <a:p>
            <a:r>
              <a:rPr lang="cs-CZ" sz="2000" dirty="0" smtClean="0">
                <a:solidFill>
                  <a:srgbClr val="FF0000"/>
                </a:solidFill>
              </a:rPr>
              <a:t>Inhibitory proteinové agregace + diagnostika</a:t>
            </a:r>
            <a:endParaRPr lang="cs-CZ" sz="2000" dirty="0" smtClean="0"/>
          </a:p>
          <a:p>
            <a:r>
              <a:rPr lang="cs-CZ" sz="2000" dirty="0"/>
              <a:t>	</a:t>
            </a:r>
            <a:r>
              <a:rPr lang="cs-CZ" sz="2000" dirty="0" smtClean="0"/>
              <a:t>- </a:t>
            </a:r>
            <a:r>
              <a:rPr lang="cs-CZ" sz="2000" dirty="0" err="1" smtClean="0"/>
              <a:t>tauopatie</a:t>
            </a:r>
            <a:r>
              <a:rPr lang="cs-CZ" sz="2000" dirty="0" smtClean="0"/>
              <a:t>, amyloidóza – návaznost na probíhající projekty AZV</a:t>
            </a:r>
          </a:p>
          <a:p>
            <a:endParaRPr lang="cs-CZ" sz="2000" dirty="0" smtClean="0"/>
          </a:p>
          <a:p>
            <a:r>
              <a:rPr lang="cs-CZ" sz="2000" dirty="0" smtClean="0">
                <a:solidFill>
                  <a:srgbClr val="FF0000"/>
                </a:solidFill>
              </a:rPr>
              <a:t>Český </a:t>
            </a:r>
            <a:r>
              <a:rPr lang="cs-CZ" sz="2000" dirty="0" err="1" smtClean="0">
                <a:solidFill>
                  <a:srgbClr val="FF0000"/>
                </a:solidFill>
              </a:rPr>
              <a:t>multi</a:t>
            </a:r>
            <a:r>
              <a:rPr lang="cs-CZ" sz="2000" dirty="0" smtClean="0">
                <a:solidFill>
                  <a:srgbClr val="FF0000"/>
                </a:solidFill>
              </a:rPr>
              <a:t>-omický populační standard ve zdraví a nemoci</a:t>
            </a:r>
          </a:p>
          <a:p>
            <a:r>
              <a:rPr lang="cs-CZ" sz="2000" dirty="0">
                <a:solidFill>
                  <a:srgbClr val="FF0000"/>
                </a:solidFill>
              </a:rPr>
              <a:t>	</a:t>
            </a:r>
            <a:r>
              <a:rPr lang="cs-CZ" sz="2000" dirty="0" smtClean="0"/>
              <a:t>- (1000 českých genomů, </a:t>
            </a:r>
            <a:r>
              <a:rPr lang="cs-CZ" sz="2000" dirty="0" err="1" smtClean="0"/>
              <a:t>proteomika</a:t>
            </a:r>
            <a:r>
              <a:rPr lang="cs-CZ" sz="2000" dirty="0" smtClean="0"/>
              <a:t> séra a dalších tělních tekutin, </a:t>
            </a:r>
            <a:r>
              <a:rPr lang="cs-CZ" sz="2000" dirty="0" err="1" smtClean="0"/>
              <a:t>proteomika</a:t>
            </a:r>
            <a:r>
              <a:rPr lang="cs-CZ" sz="2000" dirty="0" smtClean="0"/>
              <a:t> 	dechového kondenzátu)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4134313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125" y="214313"/>
            <a:ext cx="11779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4355207" y="365274"/>
            <a:ext cx="3588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Finanční aspekty projektu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03235" y="1930274"/>
            <a:ext cx="1064604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Návrh rozpočtu</a:t>
            </a:r>
            <a:r>
              <a:rPr lang="en-GB" sz="2400" dirty="0" smtClean="0"/>
              <a:t> </a:t>
            </a:r>
            <a:r>
              <a:rPr lang="en-GB" sz="2400" dirty="0"/>
              <a:t>pro </a:t>
            </a:r>
            <a:r>
              <a:rPr lang="cs-CZ" sz="2400" dirty="0" smtClean="0"/>
              <a:t>FN Olomouc </a:t>
            </a:r>
            <a:r>
              <a:rPr lang="en-GB" sz="2400" dirty="0" smtClean="0"/>
              <a:t>: </a:t>
            </a:r>
            <a:r>
              <a:rPr lang="cs-CZ" sz="2400" dirty="0" smtClean="0">
                <a:solidFill>
                  <a:srgbClr val="FF0000"/>
                </a:solidFill>
              </a:rPr>
              <a:t>3 000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>
                <a:solidFill>
                  <a:srgbClr val="FF0000"/>
                </a:solidFill>
              </a:rPr>
              <a:t>tis</a:t>
            </a:r>
            <a:r>
              <a:rPr lang="en-GB" sz="2400" dirty="0" smtClean="0">
                <a:solidFill>
                  <a:srgbClr val="FF0000"/>
                </a:solidFill>
              </a:rPr>
              <a:t>. </a:t>
            </a:r>
            <a:r>
              <a:rPr lang="en-GB" sz="2400" dirty="0" err="1" smtClean="0">
                <a:solidFill>
                  <a:srgbClr val="FF0000"/>
                </a:solidFill>
              </a:rPr>
              <a:t>Kč</a:t>
            </a:r>
            <a:r>
              <a:rPr lang="en-GB" sz="2400" dirty="0" smtClean="0">
                <a:solidFill>
                  <a:srgbClr val="FF0000"/>
                </a:solidFill>
              </a:rPr>
              <a:t>/</a:t>
            </a:r>
            <a:r>
              <a:rPr lang="en-GB" sz="2400" dirty="0" err="1" smtClean="0">
                <a:solidFill>
                  <a:srgbClr val="FF0000"/>
                </a:solidFill>
              </a:rPr>
              <a:t>rok</a:t>
            </a:r>
            <a:endParaRPr lang="en-GB" sz="2400" dirty="0">
              <a:solidFill>
                <a:srgbClr val="FF0000"/>
              </a:solidFill>
            </a:endParaRPr>
          </a:p>
          <a:p>
            <a:r>
              <a:rPr lang="en-GB" sz="2400" dirty="0" err="1"/>
              <a:t>Dofinancování</a:t>
            </a:r>
            <a:r>
              <a:rPr lang="en-GB" sz="2400" dirty="0"/>
              <a:t>: </a:t>
            </a:r>
            <a:r>
              <a:rPr lang="en-GB" sz="2400" dirty="0" err="1"/>
              <a:t>cca</a:t>
            </a:r>
            <a:r>
              <a:rPr lang="en-GB" sz="2400" dirty="0"/>
              <a:t> </a:t>
            </a:r>
            <a:r>
              <a:rPr lang="cs-CZ" sz="2400" dirty="0" smtClean="0">
                <a:solidFill>
                  <a:srgbClr val="FF0000"/>
                </a:solidFill>
              </a:rPr>
              <a:t>2 000 tis</a:t>
            </a:r>
            <a:r>
              <a:rPr lang="en-GB" sz="2400" dirty="0" smtClean="0">
                <a:solidFill>
                  <a:srgbClr val="FF0000"/>
                </a:solidFill>
              </a:rPr>
              <a:t>. </a:t>
            </a:r>
            <a:r>
              <a:rPr lang="en-GB" sz="2400" dirty="0" err="1" smtClean="0">
                <a:solidFill>
                  <a:srgbClr val="FF0000"/>
                </a:solidFill>
              </a:rPr>
              <a:t>Kč</a:t>
            </a:r>
            <a:r>
              <a:rPr lang="en-GB" sz="2400" dirty="0" smtClean="0">
                <a:solidFill>
                  <a:srgbClr val="FF0000"/>
                </a:solidFill>
              </a:rPr>
              <a:t>/</a:t>
            </a:r>
            <a:r>
              <a:rPr lang="en-GB" sz="2400" dirty="0" err="1" smtClean="0">
                <a:solidFill>
                  <a:srgbClr val="FF0000"/>
                </a:solidFill>
              </a:rPr>
              <a:t>rok</a:t>
            </a:r>
            <a:endParaRPr lang="cs-CZ" sz="2400" dirty="0" smtClean="0">
              <a:solidFill>
                <a:srgbClr val="FF0000"/>
              </a:solidFill>
            </a:endParaRPr>
          </a:p>
          <a:p>
            <a:endParaRPr lang="en-GB" sz="2400" dirty="0">
              <a:solidFill>
                <a:srgbClr val="FF0000"/>
              </a:solidFill>
            </a:endParaRPr>
          </a:p>
          <a:p>
            <a:endParaRPr lang="cs-CZ" sz="2400" dirty="0" smtClean="0"/>
          </a:p>
          <a:p>
            <a:r>
              <a:rPr lang="cs-CZ" sz="2400" dirty="0" smtClean="0"/>
              <a:t>Důvody dofinancování: významně vyšší šance na udělení projektu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Dofinancování bude probíhat stejně jako v případě stávajícího centra MOLDIMED</a:t>
            </a: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64455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125" y="214313"/>
            <a:ext cx="11779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144278" y="284173"/>
            <a:ext cx="2320212" cy="47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Přínosy projektu</a:t>
            </a:r>
            <a:endParaRPr lang="en-GB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1877" y="1746413"/>
            <a:ext cx="89573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Prestižní</a:t>
            </a:r>
            <a:r>
              <a:rPr lang="cs-CZ" dirty="0" smtClean="0"/>
              <a:t> forma grantu zaměřená na aplikovaný výzkum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Spolupráce</a:t>
            </a:r>
            <a:r>
              <a:rPr lang="cs-CZ" dirty="0" smtClean="0"/>
              <a:t> kvalitních center v konsorciu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Finanční přínos </a:t>
            </a:r>
            <a:r>
              <a:rPr lang="cs-CZ" dirty="0" smtClean="0"/>
              <a:t>projektu 	- mzdové náklady zaměstnanců podílejících se na diagnostice</a:t>
            </a:r>
          </a:p>
          <a:p>
            <a:r>
              <a:rPr lang="cs-CZ" dirty="0"/>
              <a:t>	</a:t>
            </a:r>
            <a:r>
              <a:rPr lang="cs-CZ" dirty="0" smtClean="0"/>
              <a:t>		- materiálové náklady</a:t>
            </a:r>
          </a:p>
          <a:p>
            <a:r>
              <a:rPr lang="cs-CZ" dirty="0"/>
              <a:t>	</a:t>
            </a:r>
            <a:r>
              <a:rPr lang="cs-CZ" dirty="0" smtClean="0"/>
              <a:t>		- režie (20% nákladů projektu)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Sběr materiálu </a:t>
            </a:r>
            <a:r>
              <a:rPr lang="cs-CZ" dirty="0" smtClean="0"/>
              <a:t>a diagnostických vyšetření z jiných zdravotnických zařízení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Vývoj</a:t>
            </a:r>
            <a:r>
              <a:rPr lang="cs-CZ" dirty="0" smtClean="0"/>
              <a:t> a uplatnění nových diagnostických metod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Klinické studie </a:t>
            </a:r>
            <a:r>
              <a:rPr lang="cs-CZ" dirty="0" smtClean="0"/>
              <a:t>(léčiva, biomarkery)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8334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ome">
            <a:hlinkClick r:id="rId2" tooltip="Hom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8125" y="214313"/>
            <a:ext cx="11779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003568" y="488950"/>
            <a:ext cx="221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Rizika projektu:</a:t>
            </a:r>
            <a:endParaRPr lang="en-GB" sz="2400" b="1" dirty="0"/>
          </a:p>
        </p:txBody>
      </p:sp>
      <p:sp>
        <p:nvSpPr>
          <p:cNvPr id="5" name="Ovál 4"/>
          <p:cNvSpPr/>
          <p:nvPr/>
        </p:nvSpPr>
        <p:spPr>
          <a:xfrm>
            <a:off x="4247025" y="2067602"/>
            <a:ext cx="3732245" cy="354563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68000"/>
                  <a:lumMod val="10000"/>
                  <a:lumOff val="9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ovéPole 2"/>
          <p:cNvSpPr txBox="1"/>
          <p:nvPr/>
        </p:nvSpPr>
        <p:spPr>
          <a:xfrm>
            <a:off x="5003568" y="3640363"/>
            <a:ext cx="22341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Neudělení projektu</a:t>
            </a:r>
          </a:p>
        </p:txBody>
      </p:sp>
    </p:spTree>
    <p:extLst>
      <p:ext uri="{BB962C8B-B14F-4D97-AF65-F5344CB8AC3E}">
        <p14:creationId xmlns:p14="http://schemas.microsoft.com/office/powerpoint/2010/main" xmlns="" val="8381574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252</Words>
  <Application>Microsoft Office PowerPoint</Application>
  <PresentationFormat>Vlastní</PresentationFormat>
  <Paragraphs>76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IMTM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Dzubak</dc:creator>
  <cp:lastModifiedBy>63510</cp:lastModifiedBy>
  <cp:revision>14</cp:revision>
  <cp:lastPrinted>2018-05-15T06:30:13Z</cp:lastPrinted>
  <dcterms:created xsi:type="dcterms:W3CDTF">2018-05-14T14:52:52Z</dcterms:created>
  <dcterms:modified xsi:type="dcterms:W3CDTF">2018-05-21T14:10:38Z</dcterms:modified>
</cp:coreProperties>
</file>