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5" r:id="rId2"/>
    <p:sldId id="298" r:id="rId3"/>
    <p:sldId id="309" r:id="rId4"/>
    <p:sldId id="311" r:id="rId5"/>
    <p:sldId id="312" r:id="rId6"/>
    <p:sldId id="291" r:id="rId7"/>
  </p:sldIdLst>
  <p:sldSz cx="18288000" cy="10287000"/>
  <p:notesSz cx="6797675" cy="9926638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Roboto Condensed Light" charset="0"/>
      <p:regular r:id="rId14"/>
      <p:italic r:id="rId15"/>
    </p:embeddedFont>
    <p:embeddedFont>
      <p:font typeface="Roboto Condensed" charset="0"/>
      <p:regular r:id="rId16"/>
      <p:bold r:id="rId17"/>
      <p:italic r:id="rId18"/>
      <p:boldItalic r:id="rId19"/>
    </p:embeddedFont>
    <p:embeddedFont>
      <p:font typeface="Roboto Black" charset="0"/>
      <p:bold r:id="rId20"/>
      <p:boldItalic r:id="rId21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ýchozí oddíl" id="{5DBE01AF-B4D6-47FC-8E08-2526AAA3A6F1}">
          <p14:sldIdLst>
            <p14:sldId id="265"/>
            <p14:sldId id="298"/>
            <p14:sldId id="309"/>
            <p14:sldId id="311"/>
            <p14:sldId id="312"/>
          </p14:sldIdLst>
        </p14:section>
        <p14:section name="Oddíl bez názvu" id="{F48DCBF0-1E08-4B2F-8247-721F233B82EA}">
          <p14:sldIdLst>
            <p14:sldId id="29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33" autoAdjust="0"/>
  </p:normalViewPr>
  <p:slideViewPr>
    <p:cSldViewPr showGuides="1">
      <p:cViewPr varScale="1">
        <p:scale>
          <a:sx n="80" d="100"/>
          <a:sy n="80" d="100"/>
        </p:scale>
        <p:origin x="-72" y="-240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C1ED5-AB3C-4D70-B8E0-5EB24CBBD58C}" type="datetimeFigureOut">
              <a:rPr lang="cs-CZ" smtClean="0"/>
              <a:t>21.2.2018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302F3-1776-4BB6-B8E7-F9C40F7FEB6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xmlns="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xmlns="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135807" y="4351412"/>
            <a:ext cx="915148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cap="all" dirty="0" smtClean="0">
                <a:solidFill>
                  <a:schemeClr val="bg1"/>
                </a:solidFill>
                <a:latin typeface="+mj-lt"/>
                <a:ea typeface="Roboto Condensed Light" panose="02000000000000000000" pitchFamily="2" charset="0"/>
              </a:rPr>
              <a:t>FNOL – rezidenční místa</a:t>
            </a:r>
          </a:p>
          <a:p>
            <a:r>
              <a:rPr lang="cs-CZ" sz="4400" cap="all" dirty="0" smtClean="0">
                <a:solidFill>
                  <a:schemeClr val="bg1"/>
                </a:solidFill>
                <a:latin typeface="+mj-lt"/>
                <a:ea typeface="Roboto Condensed Light" panose="02000000000000000000" pitchFamily="2" charset="0"/>
              </a:rPr>
              <a:t>Na vybrané lékařské obory v roce</a:t>
            </a:r>
          </a:p>
          <a:p>
            <a:r>
              <a:rPr lang="cs-CZ" sz="4400" cap="all" dirty="0" smtClean="0">
                <a:solidFill>
                  <a:schemeClr val="bg1"/>
                </a:solidFill>
                <a:latin typeface="+mj-lt"/>
                <a:ea typeface="Roboto Condensed Light" panose="02000000000000000000" pitchFamily="2" charset="0"/>
              </a:rPr>
              <a:t>2018</a:t>
            </a:r>
            <a:endParaRPr lang="en-US" sz="4400" cap="all" dirty="0">
              <a:solidFill>
                <a:schemeClr val="bg1"/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27155" y="8304301"/>
            <a:ext cx="439652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spc="200" dirty="0" smtClean="0">
                <a:solidFill>
                  <a:schemeClr val="bg1"/>
                </a:solidFill>
                <a:ea typeface="Roboto Condensed" panose="02000000000000000000" pitchFamily="2" charset="0"/>
              </a:rPr>
              <a:t>MUDr. Eleni Mikušková</a:t>
            </a:r>
          </a:p>
          <a:p>
            <a:r>
              <a:rPr lang="cs-CZ" sz="2000" b="1" spc="200" dirty="0" smtClean="0">
                <a:solidFill>
                  <a:schemeClr val="bg1"/>
                </a:solidFill>
                <a:ea typeface="Roboto Condensed" panose="02000000000000000000" pitchFamily="2" charset="0"/>
              </a:rPr>
              <a:t>Náměstkyně pro LP </a:t>
            </a:r>
          </a:p>
          <a:p>
            <a:r>
              <a:rPr lang="cs-CZ" sz="2000" b="1" spc="200" dirty="0" smtClean="0">
                <a:solidFill>
                  <a:schemeClr val="bg1"/>
                </a:solidFill>
                <a:ea typeface="Roboto Condensed" panose="02000000000000000000" pitchFamily="2" charset="0"/>
              </a:rPr>
              <a:t>Mgr. Vladimíra Odehnalová</a:t>
            </a:r>
            <a:endParaRPr lang="en-US" sz="2000" b="1" spc="200" dirty="0" smtClean="0">
              <a:solidFill>
                <a:schemeClr val="bg1"/>
              </a:solidFill>
              <a:ea typeface="Roboto Condensed" panose="02000000000000000000" pitchFamily="2" charset="0"/>
            </a:endParaRPr>
          </a:p>
          <a:p>
            <a:r>
              <a:rPr lang="cs-CZ" sz="2000" spc="200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Personální úsek</a:t>
            </a:r>
          </a:p>
          <a:p>
            <a:r>
              <a:rPr lang="cs-CZ" sz="2000" spc="200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FAKULTNÍ NEMOCNICE OLOMOUC</a:t>
            </a:r>
            <a:endParaRPr lang="en-US" sz="2000" spc="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44000" y="2217452"/>
            <a:ext cx="9144000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2634" y="2572736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03952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Dotační program MZČR : rezidenční místa vybraných lékařských oborů – </a:t>
            </a:r>
            <a:r>
              <a:rPr lang="cs-CZ" b="1" dirty="0" smtClean="0"/>
              <a:t>cíle a podmínky</a:t>
            </a:r>
            <a:r>
              <a:rPr lang="cs-CZ" dirty="0" smtClean="0"/>
              <a:t>: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005929" y="2047156"/>
            <a:ext cx="12962607" cy="1296144"/>
            <a:chOff x="1005929" y="4206839"/>
            <a:chExt cx="12962607" cy="1296144"/>
          </a:xfrm>
        </p:grpSpPr>
        <p:grpSp>
          <p:nvGrpSpPr>
            <p:cNvPr id="4" name="Group 11"/>
            <p:cNvGrpSpPr>
              <a:grpSpLocks noChangeAspect="1"/>
            </p:cNvGrpSpPr>
            <p:nvPr/>
          </p:nvGrpSpPr>
          <p:grpSpPr>
            <a:xfrm>
              <a:off x="1005929" y="4229110"/>
              <a:ext cx="914400" cy="914400"/>
              <a:chOff x="2197100" y="34925"/>
              <a:chExt cx="654050" cy="654050"/>
            </a:xfrm>
          </p:grpSpPr>
          <p:sp>
            <p:nvSpPr>
              <p:cNvPr id="13" name="Oval 524"/>
              <p:cNvSpPr>
                <a:spLocks noChangeArrowheads="1"/>
              </p:cNvSpPr>
              <p:nvPr/>
            </p:nvSpPr>
            <p:spPr bwMode="auto">
              <a:xfrm>
                <a:off x="2197100" y="34925"/>
                <a:ext cx="654050" cy="6540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739"/>
              <p:cNvSpPr>
                <a:spLocks/>
              </p:cNvSpPr>
              <p:nvPr/>
            </p:nvSpPr>
            <p:spPr bwMode="auto">
              <a:xfrm>
                <a:off x="2360613" y="234950"/>
                <a:ext cx="327025" cy="255588"/>
              </a:xfrm>
              <a:custGeom>
                <a:avLst/>
                <a:gdLst>
                  <a:gd name="T0" fmla="*/ 172 w 206"/>
                  <a:gd name="T1" fmla="*/ 0 h 161"/>
                  <a:gd name="T2" fmla="*/ 79 w 206"/>
                  <a:gd name="T3" fmla="*/ 93 h 161"/>
                  <a:gd name="T4" fmla="*/ 34 w 206"/>
                  <a:gd name="T5" fmla="*/ 48 h 161"/>
                  <a:gd name="T6" fmla="*/ 0 w 206"/>
                  <a:gd name="T7" fmla="*/ 82 h 161"/>
                  <a:gd name="T8" fmla="*/ 79 w 206"/>
                  <a:gd name="T9" fmla="*/ 161 h 161"/>
                  <a:gd name="T10" fmla="*/ 206 w 206"/>
                  <a:gd name="T11" fmla="*/ 34 h 161"/>
                  <a:gd name="T12" fmla="*/ 172 w 206"/>
                  <a:gd name="T1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161">
                    <a:moveTo>
                      <a:pt x="172" y="0"/>
                    </a:moveTo>
                    <a:lnTo>
                      <a:pt x="79" y="93"/>
                    </a:lnTo>
                    <a:lnTo>
                      <a:pt x="34" y="48"/>
                    </a:lnTo>
                    <a:lnTo>
                      <a:pt x="0" y="82"/>
                    </a:lnTo>
                    <a:lnTo>
                      <a:pt x="79" y="161"/>
                    </a:lnTo>
                    <a:lnTo>
                      <a:pt x="206" y="34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5" name="TextBox 14"/>
            <p:cNvSpPr txBox="1">
              <a:spLocks/>
            </p:cNvSpPr>
            <p:nvPr/>
          </p:nvSpPr>
          <p:spPr>
            <a:xfrm>
              <a:off x="2148930" y="4206839"/>
              <a:ext cx="11819606" cy="1296144"/>
            </a:xfrm>
            <a:prstGeom prst="rect">
              <a:avLst/>
            </a:prstGeom>
            <a:noFill/>
          </p:spPr>
          <p:txBody>
            <a:bodyPr wrap="square" tIns="45720" rtlCol="0" anchor="t" anchorCtr="0">
              <a:noAutofit/>
            </a:bodyPr>
            <a:lstStyle/>
            <a:p>
              <a:r>
                <a:rPr lang="cs-CZ" sz="2400" b="1" u="sng" dirty="0" smtClean="0"/>
                <a:t>Finanční podpora absolventů </a:t>
              </a:r>
              <a:r>
                <a:rPr lang="cs-CZ" sz="2400" dirty="0" smtClean="0"/>
                <a:t>lékařských fakult pro následné postgraduální studium (specializační vzdělávání) </a:t>
              </a:r>
              <a:r>
                <a:rPr lang="cs-CZ" sz="2400" b="1" u="sng" dirty="0" smtClean="0"/>
                <a:t>po dobu celého specializačního vzdělávání u vybraných lékařských </a:t>
              </a:r>
              <a:r>
                <a:rPr lang="cs-CZ" sz="2400" dirty="0" smtClean="0"/>
                <a:t>oborů, ve kterých je nedostatek specialistů, a to celorepublikově nebo jen v některých regionech. </a:t>
              </a:r>
            </a:p>
            <a:p>
              <a:pPr>
                <a:lnSpc>
                  <a:spcPct val="110000"/>
                </a:lnSpc>
                <a:spcBef>
                  <a:spcPts val="900"/>
                </a:spcBef>
              </a:pPr>
              <a:endParaRPr lang="cs-CZ" sz="2500" dirty="0" smtClean="0"/>
            </a:p>
          </p:txBody>
        </p:sp>
      </p:grpSp>
      <p:sp>
        <p:nvSpPr>
          <p:cNvPr id="19" name="TextBox 18"/>
          <p:cNvSpPr txBox="1">
            <a:spLocks/>
          </p:cNvSpPr>
          <p:nvPr/>
        </p:nvSpPr>
        <p:spPr>
          <a:xfrm>
            <a:off x="2148930" y="3631332"/>
            <a:ext cx="14987958" cy="1334460"/>
          </a:xfrm>
          <a:prstGeom prst="rect">
            <a:avLst/>
          </a:prstGeom>
          <a:noFill/>
        </p:spPr>
        <p:txBody>
          <a:bodyPr wrap="square" tIns="45720" rtlCol="0" anchor="t" anchorCtr="0">
            <a:noAutofit/>
          </a:bodyPr>
          <a:lstStyle/>
          <a:p>
            <a:r>
              <a:rPr lang="cs-CZ" sz="2400" u="sng" dirty="0" smtClean="0"/>
              <a:t>Finanční podpora lékařských zdravotnických pracovníků</a:t>
            </a:r>
            <a:r>
              <a:rPr lang="cs-CZ" sz="2400" dirty="0" smtClean="0"/>
              <a:t>, kteří již část specializační přípravy ve vybraném lékařském oboru absolvovali</a:t>
            </a:r>
            <a:r>
              <a:rPr lang="cs-CZ" sz="2400" u="sng" dirty="0" smtClean="0"/>
              <a:t>. </a:t>
            </a:r>
            <a:r>
              <a:rPr lang="cs-CZ" sz="2400" b="1" u="sng" dirty="0" smtClean="0"/>
              <a:t>Dosud nezískali specializovanou způsobilost v žádném oboru. </a:t>
            </a:r>
          </a:p>
          <a:p>
            <a:endParaRPr lang="cs-CZ" sz="2400" b="1" dirty="0" smtClean="0"/>
          </a:p>
          <a:p>
            <a:r>
              <a:rPr lang="cs-CZ" sz="2400" b="1" u="sng" dirty="0" smtClean="0"/>
              <a:t>DOTACE SE POSKYTUJE NA ČÁSTEČNOU ÚHRADU </a:t>
            </a:r>
            <a:r>
              <a:rPr lang="cs-CZ" sz="2400" b="1" dirty="0" smtClean="0"/>
              <a:t>NÁKLADŮ SOUVISEJÍCÍCH SE SPECIALIZAČNÍM VZDĚLÁVÁNÍM ZDRAVOTNICKÝCH PRACOVNÍKŮ. ZÍSKÁNÍM DOTACE SE ŽADATEL ZAVAZUJE ČÁST NÁKLADŮ SPOJENÝCH SE SPECIALIZAČNÍM VZDĚLÁVÁNÍM REZIDENTA UHRADIT Z VLASTNÍCH ZDROJŮ</a:t>
            </a:r>
          </a:p>
          <a:p>
            <a:endParaRPr lang="cs-CZ" sz="2400" b="1" dirty="0" smtClean="0"/>
          </a:p>
          <a:p>
            <a:r>
              <a:rPr lang="cs-CZ" sz="2400" dirty="0" smtClean="0"/>
              <a:t>Specializační vzdělávání formou rezidenčního místa a s tím související čerpání dotace je nutné </a:t>
            </a:r>
            <a:r>
              <a:rPr lang="cs-CZ" sz="2400" b="1" u="sng" dirty="0" smtClean="0"/>
              <a:t>zahájit ještě v roce</a:t>
            </a:r>
            <a:r>
              <a:rPr lang="cs-CZ" sz="2400" dirty="0" smtClean="0"/>
              <a:t>, kdy bylo o dotaci požádáno </a:t>
            </a:r>
            <a:r>
              <a:rPr lang="cs-CZ" sz="2400" b="1" dirty="0" smtClean="0"/>
              <a:t> </a:t>
            </a:r>
          </a:p>
          <a:p>
            <a:endParaRPr lang="cs-CZ" sz="2400" b="1" dirty="0" smtClean="0"/>
          </a:p>
          <a:p>
            <a:endParaRPr lang="en-US" sz="2000" dirty="0" smtClean="0"/>
          </a:p>
        </p:txBody>
      </p:sp>
      <p:grpSp>
        <p:nvGrpSpPr>
          <p:cNvPr id="7" name="Skupina 30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32" name="Obdélník 31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33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"/>
          <p:cNvGrpSpPr/>
          <p:nvPr/>
        </p:nvGrpSpPr>
        <p:grpSpPr>
          <a:xfrm>
            <a:off x="1007096" y="4639444"/>
            <a:ext cx="15697743" cy="1333284"/>
            <a:chOff x="1005929" y="4169699"/>
            <a:chExt cx="15697743" cy="1333284"/>
          </a:xfrm>
        </p:grpSpPr>
        <p:grpSp>
          <p:nvGrpSpPr>
            <p:cNvPr id="9" name="Group 11"/>
            <p:cNvGrpSpPr>
              <a:grpSpLocks noChangeAspect="1"/>
            </p:cNvGrpSpPr>
            <p:nvPr/>
          </p:nvGrpSpPr>
          <p:grpSpPr>
            <a:xfrm>
              <a:off x="1005929" y="4229110"/>
              <a:ext cx="914400" cy="914400"/>
              <a:chOff x="2197100" y="34925"/>
              <a:chExt cx="654050" cy="654050"/>
            </a:xfrm>
          </p:grpSpPr>
          <p:sp>
            <p:nvSpPr>
              <p:cNvPr id="28" name="Oval 524"/>
              <p:cNvSpPr>
                <a:spLocks noChangeArrowheads="1"/>
              </p:cNvSpPr>
              <p:nvPr/>
            </p:nvSpPr>
            <p:spPr bwMode="auto">
              <a:xfrm>
                <a:off x="2197100" y="34925"/>
                <a:ext cx="654050" cy="6540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739"/>
              <p:cNvSpPr>
                <a:spLocks/>
              </p:cNvSpPr>
              <p:nvPr/>
            </p:nvSpPr>
            <p:spPr bwMode="auto">
              <a:xfrm>
                <a:off x="2360613" y="234950"/>
                <a:ext cx="327025" cy="255588"/>
              </a:xfrm>
              <a:custGeom>
                <a:avLst/>
                <a:gdLst>
                  <a:gd name="T0" fmla="*/ 172 w 206"/>
                  <a:gd name="T1" fmla="*/ 0 h 161"/>
                  <a:gd name="T2" fmla="*/ 79 w 206"/>
                  <a:gd name="T3" fmla="*/ 93 h 161"/>
                  <a:gd name="T4" fmla="*/ 34 w 206"/>
                  <a:gd name="T5" fmla="*/ 48 h 161"/>
                  <a:gd name="T6" fmla="*/ 0 w 206"/>
                  <a:gd name="T7" fmla="*/ 82 h 161"/>
                  <a:gd name="T8" fmla="*/ 79 w 206"/>
                  <a:gd name="T9" fmla="*/ 161 h 161"/>
                  <a:gd name="T10" fmla="*/ 206 w 206"/>
                  <a:gd name="T11" fmla="*/ 34 h 161"/>
                  <a:gd name="T12" fmla="*/ 172 w 206"/>
                  <a:gd name="T1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161">
                    <a:moveTo>
                      <a:pt x="172" y="0"/>
                    </a:moveTo>
                    <a:lnTo>
                      <a:pt x="79" y="93"/>
                    </a:lnTo>
                    <a:lnTo>
                      <a:pt x="34" y="48"/>
                    </a:lnTo>
                    <a:lnTo>
                      <a:pt x="0" y="82"/>
                    </a:lnTo>
                    <a:lnTo>
                      <a:pt x="79" y="161"/>
                    </a:lnTo>
                    <a:lnTo>
                      <a:pt x="206" y="34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7" name="TextBox 14"/>
            <p:cNvSpPr txBox="1">
              <a:spLocks/>
            </p:cNvSpPr>
            <p:nvPr/>
          </p:nvSpPr>
          <p:spPr>
            <a:xfrm>
              <a:off x="2148929" y="4169699"/>
              <a:ext cx="14554743" cy="1333284"/>
            </a:xfrm>
            <a:prstGeom prst="rect">
              <a:avLst/>
            </a:prstGeom>
            <a:noFill/>
          </p:spPr>
          <p:txBody>
            <a:bodyPr wrap="square" tIns="45720" rtlCol="0" anchor="t" anchorCtr="0">
              <a:noAutofit/>
            </a:bodyPr>
            <a:lstStyle/>
            <a:p>
              <a:endParaRPr lang="cs-CZ" sz="2500" dirty="0" smtClean="0"/>
            </a:p>
          </p:txBody>
        </p:sp>
      </p:grpSp>
      <p:grpSp>
        <p:nvGrpSpPr>
          <p:cNvPr id="10" name="Group 4"/>
          <p:cNvGrpSpPr/>
          <p:nvPr/>
        </p:nvGrpSpPr>
        <p:grpSpPr>
          <a:xfrm>
            <a:off x="1007096" y="6007596"/>
            <a:ext cx="14545615" cy="1296144"/>
            <a:chOff x="1005929" y="6041907"/>
            <a:chExt cx="14545615" cy="1296144"/>
          </a:xfrm>
        </p:grpSpPr>
        <p:grpSp>
          <p:nvGrpSpPr>
            <p:cNvPr id="11" name="Group 15"/>
            <p:cNvGrpSpPr>
              <a:grpSpLocks noChangeAspect="1"/>
            </p:cNvGrpSpPr>
            <p:nvPr/>
          </p:nvGrpSpPr>
          <p:grpSpPr>
            <a:xfrm>
              <a:off x="1005929" y="6064178"/>
              <a:ext cx="914400" cy="914400"/>
              <a:chOff x="2197100" y="34925"/>
              <a:chExt cx="654050" cy="654050"/>
            </a:xfrm>
          </p:grpSpPr>
          <p:sp>
            <p:nvSpPr>
              <p:cNvPr id="38" name="Oval 524"/>
              <p:cNvSpPr>
                <a:spLocks noChangeArrowheads="1"/>
              </p:cNvSpPr>
              <p:nvPr/>
            </p:nvSpPr>
            <p:spPr bwMode="auto">
              <a:xfrm>
                <a:off x="2197100" y="34925"/>
                <a:ext cx="654050" cy="6540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739"/>
              <p:cNvSpPr>
                <a:spLocks/>
              </p:cNvSpPr>
              <p:nvPr/>
            </p:nvSpPr>
            <p:spPr bwMode="auto">
              <a:xfrm>
                <a:off x="2360613" y="234950"/>
                <a:ext cx="327025" cy="255588"/>
              </a:xfrm>
              <a:custGeom>
                <a:avLst/>
                <a:gdLst>
                  <a:gd name="T0" fmla="*/ 172 w 206"/>
                  <a:gd name="T1" fmla="*/ 0 h 161"/>
                  <a:gd name="T2" fmla="*/ 79 w 206"/>
                  <a:gd name="T3" fmla="*/ 93 h 161"/>
                  <a:gd name="T4" fmla="*/ 34 w 206"/>
                  <a:gd name="T5" fmla="*/ 48 h 161"/>
                  <a:gd name="T6" fmla="*/ 0 w 206"/>
                  <a:gd name="T7" fmla="*/ 82 h 161"/>
                  <a:gd name="T8" fmla="*/ 79 w 206"/>
                  <a:gd name="T9" fmla="*/ 161 h 161"/>
                  <a:gd name="T10" fmla="*/ 206 w 206"/>
                  <a:gd name="T11" fmla="*/ 34 h 161"/>
                  <a:gd name="T12" fmla="*/ 172 w 206"/>
                  <a:gd name="T1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161">
                    <a:moveTo>
                      <a:pt x="172" y="0"/>
                    </a:moveTo>
                    <a:lnTo>
                      <a:pt x="79" y="93"/>
                    </a:lnTo>
                    <a:lnTo>
                      <a:pt x="34" y="48"/>
                    </a:lnTo>
                    <a:lnTo>
                      <a:pt x="0" y="82"/>
                    </a:lnTo>
                    <a:lnTo>
                      <a:pt x="79" y="161"/>
                    </a:lnTo>
                    <a:lnTo>
                      <a:pt x="206" y="34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7" name="TextBox 18"/>
            <p:cNvSpPr txBox="1">
              <a:spLocks/>
            </p:cNvSpPr>
            <p:nvPr/>
          </p:nvSpPr>
          <p:spPr>
            <a:xfrm>
              <a:off x="2148929" y="6041907"/>
              <a:ext cx="13402615" cy="1296144"/>
            </a:xfrm>
            <a:prstGeom prst="rect">
              <a:avLst/>
            </a:prstGeom>
            <a:noFill/>
          </p:spPr>
          <p:txBody>
            <a:bodyPr wrap="square" tIns="45720" rtlCol="0" anchor="t" anchorCtr="0">
              <a:noAutofit/>
            </a:bodyPr>
            <a:lstStyle/>
            <a:p>
              <a:endParaRPr lang="en-US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4125262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dirty="0" smtClean="0"/>
              <a:t>Dotační program MZČR : rezidenční místa vybraných lékařských oborů – </a:t>
            </a:r>
            <a:r>
              <a:rPr lang="cs-CZ" sz="4400" b="1" u="sng" dirty="0" smtClean="0"/>
              <a:t>použití účelových finančních prostředků: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005929" y="2047156"/>
            <a:ext cx="12962607" cy="1296144"/>
            <a:chOff x="1005929" y="4206839"/>
            <a:chExt cx="12962607" cy="1296144"/>
          </a:xfrm>
        </p:grpSpPr>
        <p:grpSp>
          <p:nvGrpSpPr>
            <p:cNvPr id="4" name="Group 11"/>
            <p:cNvGrpSpPr>
              <a:grpSpLocks noChangeAspect="1"/>
            </p:cNvGrpSpPr>
            <p:nvPr/>
          </p:nvGrpSpPr>
          <p:grpSpPr>
            <a:xfrm>
              <a:off x="1005929" y="4229110"/>
              <a:ext cx="914400" cy="914400"/>
              <a:chOff x="2197100" y="34925"/>
              <a:chExt cx="654050" cy="654050"/>
            </a:xfrm>
          </p:grpSpPr>
          <p:sp>
            <p:nvSpPr>
              <p:cNvPr id="13" name="Oval 524"/>
              <p:cNvSpPr>
                <a:spLocks noChangeArrowheads="1"/>
              </p:cNvSpPr>
              <p:nvPr/>
            </p:nvSpPr>
            <p:spPr bwMode="auto">
              <a:xfrm>
                <a:off x="2197100" y="34925"/>
                <a:ext cx="654050" cy="6540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739"/>
              <p:cNvSpPr>
                <a:spLocks/>
              </p:cNvSpPr>
              <p:nvPr/>
            </p:nvSpPr>
            <p:spPr bwMode="auto">
              <a:xfrm>
                <a:off x="2360613" y="234950"/>
                <a:ext cx="327025" cy="255588"/>
              </a:xfrm>
              <a:custGeom>
                <a:avLst/>
                <a:gdLst>
                  <a:gd name="T0" fmla="*/ 172 w 206"/>
                  <a:gd name="T1" fmla="*/ 0 h 161"/>
                  <a:gd name="T2" fmla="*/ 79 w 206"/>
                  <a:gd name="T3" fmla="*/ 93 h 161"/>
                  <a:gd name="T4" fmla="*/ 34 w 206"/>
                  <a:gd name="T5" fmla="*/ 48 h 161"/>
                  <a:gd name="T6" fmla="*/ 0 w 206"/>
                  <a:gd name="T7" fmla="*/ 82 h 161"/>
                  <a:gd name="T8" fmla="*/ 79 w 206"/>
                  <a:gd name="T9" fmla="*/ 161 h 161"/>
                  <a:gd name="T10" fmla="*/ 206 w 206"/>
                  <a:gd name="T11" fmla="*/ 34 h 161"/>
                  <a:gd name="T12" fmla="*/ 172 w 206"/>
                  <a:gd name="T1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161">
                    <a:moveTo>
                      <a:pt x="172" y="0"/>
                    </a:moveTo>
                    <a:lnTo>
                      <a:pt x="79" y="93"/>
                    </a:lnTo>
                    <a:lnTo>
                      <a:pt x="34" y="48"/>
                    </a:lnTo>
                    <a:lnTo>
                      <a:pt x="0" y="82"/>
                    </a:lnTo>
                    <a:lnTo>
                      <a:pt x="79" y="161"/>
                    </a:lnTo>
                    <a:lnTo>
                      <a:pt x="206" y="34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5" name="TextBox 14"/>
            <p:cNvSpPr txBox="1">
              <a:spLocks/>
            </p:cNvSpPr>
            <p:nvPr/>
          </p:nvSpPr>
          <p:spPr>
            <a:xfrm>
              <a:off x="2148930" y="4206839"/>
              <a:ext cx="11819606" cy="1296144"/>
            </a:xfrm>
            <a:prstGeom prst="rect">
              <a:avLst/>
            </a:prstGeom>
            <a:noFill/>
          </p:spPr>
          <p:txBody>
            <a:bodyPr wrap="square" tIns="45720" rtlCol="0" anchor="t" anchorCtr="0">
              <a:noAutofit/>
            </a:bodyPr>
            <a:lstStyle/>
            <a:p>
              <a:r>
                <a:rPr lang="cs-CZ" sz="2400" b="1" u="sng" dirty="0" smtClean="0"/>
                <a:t>mzdové náklady na rezidenta </a:t>
              </a:r>
              <a:r>
                <a:rPr lang="cs-CZ" sz="2400" dirty="0" smtClean="0"/>
                <a:t>(hrubá mzda, resp. plat - dále jen „hrubá mzda“a odvody na zdravotní a sociální pojištění za zaměstnavatele) v minimální výši 55 % z celkové výše dotace, </a:t>
              </a:r>
            </a:p>
            <a:p>
              <a:r>
                <a:rPr lang="cs-CZ" sz="2400" dirty="0" smtClean="0"/>
                <a:t> a odvody na zdravotní a sociální pojištění za zaměstnavatele) v minimální výši 55 % z celkové výše dotace, </a:t>
              </a:r>
            </a:p>
            <a:p>
              <a:endParaRPr lang="cs-CZ" sz="2400" dirty="0" smtClean="0"/>
            </a:p>
            <a:p>
              <a:endParaRPr lang="cs-CZ" sz="2400" dirty="0" smtClean="0"/>
            </a:p>
            <a:p>
              <a:endParaRPr lang="cs-CZ" sz="2400" dirty="0" smtClean="0"/>
            </a:p>
            <a:p>
              <a:endParaRPr lang="cs-CZ" sz="2400" dirty="0" smtClean="0"/>
            </a:p>
            <a:p>
              <a:endParaRPr lang="cs-CZ" sz="2400" dirty="0" smtClean="0"/>
            </a:p>
            <a:p>
              <a:pPr>
                <a:lnSpc>
                  <a:spcPct val="110000"/>
                </a:lnSpc>
                <a:spcBef>
                  <a:spcPts val="900"/>
                </a:spcBef>
              </a:pPr>
              <a:endParaRPr lang="cs-CZ" sz="2500" dirty="0" smtClean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05929" y="3619911"/>
            <a:ext cx="16130959" cy="1345881"/>
            <a:chOff x="1005929" y="6064178"/>
            <a:chExt cx="16130959" cy="1345881"/>
          </a:xfrm>
        </p:grpSpPr>
        <p:grpSp>
          <p:nvGrpSpPr>
            <p:cNvPr id="6" name="Group 15"/>
            <p:cNvGrpSpPr>
              <a:grpSpLocks noChangeAspect="1"/>
            </p:cNvGrpSpPr>
            <p:nvPr/>
          </p:nvGrpSpPr>
          <p:grpSpPr>
            <a:xfrm>
              <a:off x="1005929" y="6064178"/>
              <a:ext cx="914400" cy="914400"/>
              <a:chOff x="2197100" y="34925"/>
              <a:chExt cx="654050" cy="654050"/>
            </a:xfrm>
          </p:grpSpPr>
          <p:sp>
            <p:nvSpPr>
              <p:cNvPr id="17" name="Oval 524"/>
              <p:cNvSpPr>
                <a:spLocks noChangeArrowheads="1"/>
              </p:cNvSpPr>
              <p:nvPr/>
            </p:nvSpPr>
            <p:spPr bwMode="auto">
              <a:xfrm>
                <a:off x="2197100" y="34925"/>
                <a:ext cx="654050" cy="6540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739"/>
              <p:cNvSpPr>
                <a:spLocks/>
              </p:cNvSpPr>
              <p:nvPr/>
            </p:nvSpPr>
            <p:spPr bwMode="auto">
              <a:xfrm>
                <a:off x="2360613" y="234950"/>
                <a:ext cx="327025" cy="255588"/>
              </a:xfrm>
              <a:custGeom>
                <a:avLst/>
                <a:gdLst>
                  <a:gd name="T0" fmla="*/ 172 w 206"/>
                  <a:gd name="T1" fmla="*/ 0 h 161"/>
                  <a:gd name="T2" fmla="*/ 79 w 206"/>
                  <a:gd name="T3" fmla="*/ 93 h 161"/>
                  <a:gd name="T4" fmla="*/ 34 w 206"/>
                  <a:gd name="T5" fmla="*/ 48 h 161"/>
                  <a:gd name="T6" fmla="*/ 0 w 206"/>
                  <a:gd name="T7" fmla="*/ 82 h 161"/>
                  <a:gd name="T8" fmla="*/ 79 w 206"/>
                  <a:gd name="T9" fmla="*/ 161 h 161"/>
                  <a:gd name="T10" fmla="*/ 206 w 206"/>
                  <a:gd name="T11" fmla="*/ 34 h 161"/>
                  <a:gd name="T12" fmla="*/ 172 w 206"/>
                  <a:gd name="T1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161">
                    <a:moveTo>
                      <a:pt x="172" y="0"/>
                    </a:moveTo>
                    <a:lnTo>
                      <a:pt x="79" y="93"/>
                    </a:lnTo>
                    <a:lnTo>
                      <a:pt x="34" y="48"/>
                    </a:lnTo>
                    <a:lnTo>
                      <a:pt x="0" y="82"/>
                    </a:lnTo>
                    <a:lnTo>
                      <a:pt x="79" y="161"/>
                    </a:lnTo>
                    <a:lnTo>
                      <a:pt x="206" y="34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9" name="TextBox 18"/>
            <p:cNvSpPr txBox="1">
              <a:spLocks/>
            </p:cNvSpPr>
            <p:nvPr/>
          </p:nvSpPr>
          <p:spPr>
            <a:xfrm>
              <a:off x="2148930" y="6075599"/>
              <a:ext cx="14987958" cy="1334460"/>
            </a:xfrm>
            <a:prstGeom prst="rect">
              <a:avLst/>
            </a:prstGeom>
            <a:noFill/>
          </p:spPr>
          <p:txBody>
            <a:bodyPr wrap="square" tIns="45720" rtlCol="0" anchor="t" anchorCtr="0">
              <a:noAutofit/>
            </a:bodyPr>
            <a:lstStyle/>
            <a:p>
              <a:r>
                <a:rPr lang="cs-CZ" sz="2400" i="1" dirty="0" smtClean="0"/>
                <a:t>mzdové náklady na školitele (zaměstnance) - hrubá mzda a odvody na zdravotní a sociální pojištění zaměstnavatele v maximální výši 20 % z celkové výše dotace</a:t>
              </a:r>
            </a:p>
            <a:p>
              <a:endParaRPr lang="cs-CZ" sz="2400" b="1" dirty="0" smtClean="0"/>
            </a:p>
            <a:p>
              <a:endParaRPr lang="cs-CZ" sz="2400" b="1" dirty="0" smtClean="0"/>
            </a:p>
            <a:p>
              <a:endParaRPr lang="cs-CZ" sz="2400" b="1" dirty="0" smtClean="0"/>
            </a:p>
            <a:p>
              <a:r>
                <a:rPr lang="cs-CZ" sz="2400" i="1" dirty="0" smtClean="0"/>
                <a:t>příjem školitele - určeno pro OSVČ v maximální výši 20 % z celkové výše dotace,</a:t>
              </a:r>
            </a:p>
            <a:p>
              <a:endParaRPr lang="cs-CZ" sz="2400" b="1" dirty="0" smtClean="0"/>
            </a:p>
            <a:p>
              <a:endParaRPr lang="cs-CZ" sz="2000" dirty="0" smtClean="0"/>
            </a:p>
            <a:p>
              <a:endParaRPr lang="cs-CZ" sz="2000" dirty="0" smtClean="0"/>
            </a:p>
            <a:p>
              <a:r>
                <a:rPr lang="cs-CZ" sz="2400" b="1" u="sng" dirty="0" smtClean="0"/>
                <a:t>úhrady povinných kurzů a stáží </a:t>
              </a:r>
              <a:r>
                <a:rPr lang="cs-CZ" sz="2400" dirty="0" smtClean="0"/>
                <a:t>stanovených platnými vzdělávacími programy pro jednotlivé obory, </a:t>
              </a:r>
            </a:p>
            <a:p>
              <a:r>
                <a:rPr lang="cs-CZ" sz="2400" dirty="0" smtClean="0"/>
                <a:t> materiálové náklady. </a:t>
              </a:r>
            </a:p>
            <a:p>
              <a:endParaRPr lang="cs-CZ" sz="2000" dirty="0" smtClean="0"/>
            </a:p>
            <a:p>
              <a:endParaRPr lang="cs-CZ" sz="2000" dirty="0" smtClean="0"/>
            </a:p>
            <a:p>
              <a:endParaRPr lang="cs-CZ" sz="2000" dirty="0" smtClean="0"/>
            </a:p>
            <a:p>
              <a:endParaRPr lang="en-US" sz="2000" dirty="0" smtClean="0"/>
            </a:p>
          </p:txBody>
        </p:sp>
      </p:grpSp>
      <p:grpSp>
        <p:nvGrpSpPr>
          <p:cNvPr id="7" name="Skupina 30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32" name="Obdélník 31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33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"/>
          <p:cNvGrpSpPr/>
          <p:nvPr/>
        </p:nvGrpSpPr>
        <p:grpSpPr>
          <a:xfrm>
            <a:off x="1007096" y="5143500"/>
            <a:ext cx="15697743" cy="1333284"/>
            <a:chOff x="1005929" y="4169699"/>
            <a:chExt cx="15697743" cy="1333284"/>
          </a:xfrm>
        </p:grpSpPr>
        <p:grpSp>
          <p:nvGrpSpPr>
            <p:cNvPr id="9" name="Group 11"/>
            <p:cNvGrpSpPr>
              <a:grpSpLocks noChangeAspect="1"/>
            </p:cNvGrpSpPr>
            <p:nvPr/>
          </p:nvGrpSpPr>
          <p:grpSpPr>
            <a:xfrm>
              <a:off x="1005929" y="4229110"/>
              <a:ext cx="914400" cy="914400"/>
              <a:chOff x="2197100" y="34925"/>
              <a:chExt cx="654050" cy="654050"/>
            </a:xfrm>
          </p:grpSpPr>
          <p:sp>
            <p:nvSpPr>
              <p:cNvPr id="28" name="Oval 524"/>
              <p:cNvSpPr>
                <a:spLocks noChangeArrowheads="1"/>
              </p:cNvSpPr>
              <p:nvPr/>
            </p:nvSpPr>
            <p:spPr bwMode="auto">
              <a:xfrm>
                <a:off x="2197100" y="34925"/>
                <a:ext cx="654050" cy="6540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739"/>
              <p:cNvSpPr>
                <a:spLocks/>
              </p:cNvSpPr>
              <p:nvPr/>
            </p:nvSpPr>
            <p:spPr bwMode="auto">
              <a:xfrm>
                <a:off x="2360613" y="234950"/>
                <a:ext cx="327025" cy="255588"/>
              </a:xfrm>
              <a:custGeom>
                <a:avLst/>
                <a:gdLst>
                  <a:gd name="T0" fmla="*/ 172 w 206"/>
                  <a:gd name="T1" fmla="*/ 0 h 161"/>
                  <a:gd name="T2" fmla="*/ 79 w 206"/>
                  <a:gd name="T3" fmla="*/ 93 h 161"/>
                  <a:gd name="T4" fmla="*/ 34 w 206"/>
                  <a:gd name="T5" fmla="*/ 48 h 161"/>
                  <a:gd name="T6" fmla="*/ 0 w 206"/>
                  <a:gd name="T7" fmla="*/ 82 h 161"/>
                  <a:gd name="T8" fmla="*/ 79 w 206"/>
                  <a:gd name="T9" fmla="*/ 161 h 161"/>
                  <a:gd name="T10" fmla="*/ 206 w 206"/>
                  <a:gd name="T11" fmla="*/ 34 h 161"/>
                  <a:gd name="T12" fmla="*/ 172 w 206"/>
                  <a:gd name="T1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161">
                    <a:moveTo>
                      <a:pt x="172" y="0"/>
                    </a:moveTo>
                    <a:lnTo>
                      <a:pt x="79" y="93"/>
                    </a:lnTo>
                    <a:lnTo>
                      <a:pt x="34" y="48"/>
                    </a:lnTo>
                    <a:lnTo>
                      <a:pt x="0" y="82"/>
                    </a:lnTo>
                    <a:lnTo>
                      <a:pt x="79" y="161"/>
                    </a:lnTo>
                    <a:lnTo>
                      <a:pt x="206" y="34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7" name="TextBox 14"/>
            <p:cNvSpPr txBox="1">
              <a:spLocks/>
            </p:cNvSpPr>
            <p:nvPr/>
          </p:nvSpPr>
          <p:spPr>
            <a:xfrm>
              <a:off x="2148929" y="4169699"/>
              <a:ext cx="14554743" cy="1333284"/>
            </a:xfrm>
            <a:prstGeom prst="rect">
              <a:avLst/>
            </a:prstGeom>
            <a:noFill/>
          </p:spPr>
          <p:txBody>
            <a:bodyPr wrap="square" tIns="45720" rtlCol="0" anchor="t" anchorCtr="0">
              <a:noAutofit/>
            </a:bodyPr>
            <a:lstStyle/>
            <a:p>
              <a:endParaRPr lang="cs-CZ" sz="2500" dirty="0" smtClean="0"/>
            </a:p>
          </p:txBody>
        </p:sp>
      </p:grpSp>
      <p:grpSp>
        <p:nvGrpSpPr>
          <p:cNvPr id="10" name="Group 4"/>
          <p:cNvGrpSpPr/>
          <p:nvPr/>
        </p:nvGrpSpPr>
        <p:grpSpPr>
          <a:xfrm>
            <a:off x="1007096" y="6727676"/>
            <a:ext cx="14545615" cy="1296144"/>
            <a:chOff x="1005929" y="6041907"/>
            <a:chExt cx="14545615" cy="1296144"/>
          </a:xfrm>
        </p:grpSpPr>
        <p:grpSp>
          <p:nvGrpSpPr>
            <p:cNvPr id="11" name="Group 15"/>
            <p:cNvGrpSpPr>
              <a:grpSpLocks noChangeAspect="1"/>
            </p:cNvGrpSpPr>
            <p:nvPr/>
          </p:nvGrpSpPr>
          <p:grpSpPr>
            <a:xfrm>
              <a:off x="1005929" y="6064178"/>
              <a:ext cx="914400" cy="914400"/>
              <a:chOff x="2197100" y="34925"/>
              <a:chExt cx="654050" cy="654050"/>
            </a:xfrm>
          </p:grpSpPr>
          <p:sp>
            <p:nvSpPr>
              <p:cNvPr id="38" name="Oval 524"/>
              <p:cNvSpPr>
                <a:spLocks noChangeArrowheads="1"/>
              </p:cNvSpPr>
              <p:nvPr/>
            </p:nvSpPr>
            <p:spPr bwMode="auto">
              <a:xfrm>
                <a:off x="2197100" y="34925"/>
                <a:ext cx="654050" cy="6540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739"/>
              <p:cNvSpPr>
                <a:spLocks/>
              </p:cNvSpPr>
              <p:nvPr/>
            </p:nvSpPr>
            <p:spPr bwMode="auto">
              <a:xfrm>
                <a:off x="2360613" y="234950"/>
                <a:ext cx="327025" cy="255588"/>
              </a:xfrm>
              <a:custGeom>
                <a:avLst/>
                <a:gdLst>
                  <a:gd name="T0" fmla="*/ 172 w 206"/>
                  <a:gd name="T1" fmla="*/ 0 h 161"/>
                  <a:gd name="T2" fmla="*/ 79 w 206"/>
                  <a:gd name="T3" fmla="*/ 93 h 161"/>
                  <a:gd name="T4" fmla="*/ 34 w 206"/>
                  <a:gd name="T5" fmla="*/ 48 h 161"/>
                  <a:gd name="T6" fmla="*/ 0 w 206"/>
                  <a:gd name="T7" fmla="*/ 82 h 161"/>
                  <a:gd name="T8" fmla="*/ 79 w 206"/>
                  <a:gd name="T9" fmla="*/ 161 h 161"/>
                  <a:gd name="T10" fmla="*/ 206 w 206"/>
                  <a:gd name="T11" fmla="*/ 34 h 161"/>
                  <a:gd name="T12" fmla="*/ 172 w 206"/>
                  <a:gd name="T1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161">
                    <a:moveTo>
                      <a:pt x="172" y="0"/>
                    </a:moveTo>
                    <a:lnTo>
                      <a:pt x="79" y="93"/>
                    </a:lnTo>
                    <a:lnTo>
                      <a:pt x="34" y="48"/>
                    </a:lnTo>
                    <a:lnTo>
                      <a:pt x="0" y="82"/>
                    </a:lnTo>
                    <a:lnTo>
                      <a:pt x="79" y="161"/>
                    </a:lnTo>
                    <a:lnTo>
                      <a:pt x="206" y="34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7" name="TextBox 18"/>
            <p:cNvSpPr txBox="1">
              <a:spLocks/>
            </p:cNvSpPr>
            <p:nvPr/>
          </p:nvSpPr>
          <p:spPr>
            <a:xfrm>
              <a:off x="2148929" y="6041907"/>
              <a:ext cx="13402615" cy="1296144"/>
            </a:xfrm>
            <a:prstGeom prst="rect">
              <a:avLst/>
            </a:prstGeom>
            <a:noFill/>
          </p:spPr>
          <p:txBody>
            <a:bodyPr wrap="square" tIns="45720" rtlCol="0" anchor="t" anchorCtr="0">
              <a:noAutofit/>
            </a:bodyPr>
            <a:lstStyle/>
            <a:p>
              <a:endParaRPr lang="en-US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4125262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dirty="0" smtClean="0"/>
              <a:t>Dotační program MZČR : rezidenční místa vybraných lékařských oborů – </a:t>
            </a:r>
            <a:r>
              <a:rPr lang="cs-CZ" sz="4400" b="1" u="sng" dirty="0" smtClean="0"/>
              <a:t>podporované obory v roce 2018</a:t>
            </a:r>
            <a:r>
              <a:rPr lang="cs-CZ" sz="4400" dirty="0" smtClean="0"/>
              <a:t>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en-US" dirty="0"/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2148930" y="2047156"/>
            <a:ext cx="11819606" cy="1296144"/>
          </a:xfrm>
          <a:prstGeom prst="rect">
            <a:avLst/>
          </a:prstGeom>
          <a:noFill/>
        </p:spPr>
        <p:txBody>
          <a:bodyPr wrap="square" tIns="45720" rtlCol="0" anchor="t" anchorCtr="0">
            <a:noAutofit/>
          </a:bodyPr>
          <a:lstStyle/>
          <a:p>
            <a:r>
              <a:rPr lang="cs-CZ" sz="2400" dirty="0" smtClean="0"/>
              <a:t>Anesteziologie a intenzivní medicína 	(plná dotace 1 890 000,- Kč)</a:t>
            </a:r>
          </a:p>
          <a:p>
            <a:r>
              <a:rPr lang="cs-CZ" sz="2400" dirty="0" smtClean="0"/>
              <a:t>Gynekologie a porodnictví 		(plná dotace 1 890 000,- Kč)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pPr>
              <a:lnSpc>
                <a:spcPct val="110000"/>
              </a:lnSpc>
              <a:spcBef>
                <a:spcPts val="900"/>
              </a:spcBef>
            </a:pPr>
            <a:endParaRPr lang="cs-CZ" sz="2500" dirty="0" smtClean="0"/>
          </a:p>
        </p:txBody>
      </p:sp>
      <p:sp>
        <p:nvSpPr>
          <p:cNvPr id="19" name="TextBox 18"/>
          <p:cNvSpPr txBox="1">
            <a:spLocks/>
          </p:cNvSpPr>
          <p:nvPr/>
        </p:nvSpPr>
        <p:spPr>
          <a:xfrm>
            <a:off x="2148930" y="3631332"/>
            <a:ext cx="14987958" cy="1334460"/>
          </a:xfrm>
          <a:prstGeom prst="rect">
            <a:avLst/>
          </a:prstGeom>
          <a:noFill/>
        </p:spPr>
        <p:txBody>
          <a:bodyPr wrap="square" tIns="45720" rtlCol="0" anchor="t" anchorCtr="0">
            <a:noAutofit/>
          </a:bodyPr>
          <a:lstStyle/>
          <a:p>
            <a:r>
              <a:rPr lang="cs-CZ" sz="2400" dirty="0" smtClean="0"/>
              <a:t>Neurologie 			(plná dotace 1 890 000,- Kč)</a:t>
            </a:r>
          </a:p>
          <a:p>
            <a:r>
              <a:rPr lang="cs-CZ" sz="2400" dirty="0" smtClean="0"/>
              <a:t>Pediatrie				(plná dotace 1 890 000,- Kč)</a:t>
            </a:r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dirty="0" smtClean="0"/>
          </a:p>
          <a:p>
            <a:r>
              <a:rPr lang="cs-CZ" sz="2400" dirty="0" smtClean="0"/>
              <a:t>Psychiatrie 			 (plná dotace 1 890 000,- Kč)</a:t>
            </a:r>
          </a:p>
          <a:p>
            <a:r>
              <a:rPr lang="cs-CZ" sz="2400" dirty="0" smtClean="0"/>
              <a:t>Vnitřní lékařství			 (plná dotace 2 100 000,- Kč)</a:t>
            </a:r>
          </a:p>
          <a:p>
            <a:endParaRPr lang="cs-CZ" sz="2400" b="1" dirty="0" smtClean="0"/>
          </a:p>
          <a:p>
            <a:endParaRPr lang="cs-CZ" sz="2000" dirty="0" smtClean="0"/>
          </a:p>
          <a:p>
            <a:r>
              <a:rPr lang="cs-CZ" sz="2400" dirty="0" smtClean="0"/>
              <a:t>Chirurgie 				(plná dotace 2 100 000,- Kč)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en-US" sz="2000" dirty="0" smtClean="0"/>
          </a:p>
        </p:txBody>
      </p:sp>
      <p:grpSp>
        <p:nvGrpSpPr>
          <p:cNvPr id="7" name="Skupina 30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32" name="Obdélník 31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33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14"/>
          <p:cNvSpPr txBox="1">
            <a:spLocks/>
          </p:cNvSpPr>
          <p:nvPr/>
        </p:nvSpPr>
        <p:spPr>
          <a:xfrm>
            <a:off x="503040" y="1759124"/>
            <a:ext cx="16201799" cy="1512168"/>
          </a:xfrm>
          <a:prstGeom prst="rect">
            <a:avLst/>
          </a:prstGeom>
          <a:noFill/>
        </p:spPr>
        <p:txBody>
          <a:bodyPr wrap="square" tIns="45720" rtlCol="0" anchor="t" anchorCtr="0">
            <a:noAutofit/>
          </a:bodyPr>
          <a:lstStyle/>
          <a:p>
            <a:endParaRPr lang="cs-CZ" sz="2500" dirty="0" smtClean="0"/>
          </a:p>
        </p:txBody>
      </p:sp>
      <p:sp>
        <p:nvSpPr>
          <p:cNvPr id="37" name="TextBox 18"/>
          <p:cNvSpPr txBox="1">
            <a:spLocks/>
          </p:cNvSpPr>
          <p:nvPr/>
        </p:nvSpPr>
        <p:spPr>
          <a:xfrm>
            <a:off x="2150096" y="6727676"/>
            <a:ext cx="13402615" cy="1296144"/>
          </a:xfrm>
          <a:prstGeom prst="rect">
            <a:avLst/>
          </a:prstGeom>
          <a:noFill/>
        </p:spPr>
        <p:txBody>
          <a:bodyPr wrap="square" tIns="45720" rtlCol="0" anchor="t" anchorCtr="0">
            <a:noAutofit/>
          </a:bodyPr>
          <a:lstStyle/>
          <a:p>
            <a:endParaRPr lang="en-US" sz="2000" dirty="0" smtClean="0"/>
          </a:p>
        </p:txBody>
      </p:sp>
      <p:graphicFrame>
        <p:nvGraphicFramePr>
          <p:cNvPr id="30" name="Tabulka 29"/>
          <p:cNvGraphicFramePr>
            <a:graphicFrameLocks noGrp="1"/>
          </p:cNvGraphicFramePr>
          <p:nvPr/>
        </p:nvGraphicFramePr>
        <p:xfrm>
          <a:off x="12096328" y="895032"/>
          <a:ext cx="5904656" cy="7920885"/>
        </p:xfrm>
        <a:graphic>
          <a:graphicData uri="http://schemas.openxmlformats.org/drawingml/2006/table">
            <a:tbl>
              <a:tblPr/>
              <a:tblGrid>
                <a:gridCol w="5904656"/>
              </a:tblGrid>
              <a:tr h="30518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latin typeface="Arial"/>
                        </a:rPr>
                        <a:t>anesteziologie a intenzivní péče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518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latin typeface="Arial"/>
                        </a:rPr>
                        <a:t>gynekologie a porodnictví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518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latin typeface="Arial"/>
                        </a:rPr>
                        <a:t> </a:t>
                      </a:r>
                      <a:r>
                        <a:rPr lang="cs-CZ" sz="1800" b="0" i="0" u="none" strike="noStrike" dirty="0" smtClean="0">
                          <a:latin typeface="Arial"/>
                        </a:rPr>
                        <a:t>vnitřní lékařství/??</a:t>
                      </a:r>
                      <a:endParaRPr lang="cs-CZ" sz="18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518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latin typeface="Arial"/>
                        </a:rPr>
                        <a:t>anesteziologie a intenzivní péče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518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latin typeface="Arial"/>
                        </a:rPr>
                        <a:t>anesteziologie a intenzivní péče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518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latin typeface="Arial"/>
                        </a:rPr>
                        <a:t>gynekologie a porodnictví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518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latin typeface="Arial"/>
                        </a:rPr>
                        <a:t>psychiatrie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518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latin typeface="Arial"/>
                        </a:rPr>
                        <a:t>anesteziologie a intenzivní péče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518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latin typeface="Arial"/>
                        </a:rPr>
                        <a:t>neurologie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518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latin typeface="Arial"/>
                        </a:rPr>
                        <a:t>gynekologie a porodnictví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518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latin typeface="Arial"/>
                        </a:rPr>
                        <a:t>chirurgie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518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latin typeface="Arial"/>
                        </a:rPr>
                        <a:t>anesteziologie a intenzivní péče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131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latin typeface="Arial"/>
                        </a:rPr>
                        <a:t>vnitřní lékařství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518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latin typeface="Arial"/>
                        </a:rPr>
                        <a:t>vnitřní lékařství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518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latin typeface="Arial"/>
                        </a:rPr>
                        <a:t>anesteziologie a intenzivní péče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518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latin typeface="Arial"/>
                        </a:rPr>
                        <a:t>vnitřní lékařství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518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latin typeface="Arial"/>
                        </a:rPr>
                        <a:t>psychiatrie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518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latin typeface="Arial"/>
                        </a:rPr>
                        <a:t>vnitřní lékařství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0518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latin typeface="Arial"/>
                        </a:rPr>
                        <a:t>anesteziologie a intenzivní péče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0518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latin typeface="Arial"/>
                        </a:rPr>
                        <a:t>chirurgie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0518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latin typeface="Arial"/>
                        </a:rPr>
                        <a:t>neurologie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0518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latin typeface="Arial"/>
                        </a:rPr>
                        <a:t>pediatrie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0518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latin typeface="Arial"/>
                        </a:rPr>
                        <a:t>psychiatrie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0518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latin typeface="Arial"/>
                        </a:rPr>
                        <a:t>pediatrie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0518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latin typeface="Arial"/>
                        </a:rPr>
                        <a:t>neurologie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0518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latin typeface="Arial"/>
                        </a:rPr>
                        <a:t>gynekologie a porodnictví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4125262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dirty="0" smtClean="0"/>
              <a:t>Dotační program MZČR : rezidenční místa vybraných lékařských oborů – </a:t>
            </a:r>
            <a:r>
              <a:rPr lang="cs-CZ" sz="4400" b="1" u="sng" dirty="0" smtClean="0"/>
              <a:t>postup:</a:t>
            </a:r>
            <a:r>
              <a:rPr lang="cs-CZ" sz="4400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005929" y="2047156"/>
            <a:ext cx="12962607" cy="1296144"/>
            <a:chOff x="1005929" y="4206839"/>
            <a:chExt cx="12962607" cy="1296144"/>
          </a:xfrm>
        </p:grpSpPr>
        <p:grpSp>
          <p:nvGrpSpPr>
            <p:cNvPr id="4" name="Group 11"/>
            <p:cNvGrpSpPr>
              <a:grpSpLocks noChangeAspect="1"/>
            </p:cNvGrpSpPr>
            <p:nvPr/>
          </p:nvGrpSpPr>
          <p:grpSpPr>
            <a:xfrm>
              <a:off x="1005929" y="4229110"/>
              <a:ext cx="914400" cy="914400"/>
              <a:chOff x="2197100" y="34925"/>
              <a:chExt cx="654050" cy="654050"/>
            </a:xfrm>
          </p:grpSpPr>
          <p:sp>
            <p:nvSpPr>
              <p:cNvPr id="13" name="Oval 524"/>
              <p:cNvSpPr>
                <a:spLocks noChangeArrowheads="1"/>
              </p:cNvSpPr>
              <p:nvPr/>
            </p:nvSpPr>
            <p:spPr bwMode="auto">
              <a:xfrm>
                <a:off x="2197100" y="34925"/>
                <a:ext cx="654050" cy="6540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739"/>
              <p:cNvSpPr>
                <a:spLocks/>
              </p:cNvSpPr>
              <p:nvPr/>
            </p:nvSpPr>
            <p:spPr bwMode="auto">
              <a:xfrm>
                <a:off x="2360613" y="234950"/>
                <a:ext cx="327025" cy="255588"/>
              </a:xfrm>
              <a:custGeom>
                <a:avLst/>
                <a:gdLst>
                  <a:gd name="T0" fmla="*/ 172 w 206"/>
                  <a:gd name="T1" fmla="*/ 0 h 161"/>
                  <a:gd name="T2" fmla="*/ 79 w 206"/>
                  <a:gd name="T3" fmla="*/ 93 h 161"/>
                  <a:gd name="T4" fmla="*/ 34 w 206"/>
                  <a:gd name="T5" fmla="*/ 48 h 161"/>
                  <a:gd name="T6" fmla="*/ 0 w 206"/>
                  <a:gd name="T7" fmla="*/ 82 h 161"/>
                  <a:gd name="T8" fmla="*/ 79 w 206"/>
                  <a:gd name="T9" fmla="*/ 161 h 161"/>
                  <a:gd name="T10" fmla="*/ 206 w 206"/>
                  <a:gd name="T11" fmla="*/ 34 h 161"/>
                  <a:gd name="T12" fmla="*/ 172 w 206"/>
                  <a:gd name="T1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161">
                    <a:moveTo>
                      <a:pt x="172" y="0"/>
                    </a:moveTo>
                    <a:lnTo>
                      <a:pt x="79" y="93"/>
                    </a:lnTo>
                    <a:lnTo>
                      <a:pt x="34" y="48"/>
                    </a:lnTo>
                    <a:lnTo>
                      <a:pt x="0" y="82"/>
                    </a:lnTo>
                    <a:lnTo>
                      <a:pt x="79" y="161"/>
                    </a:lnTo>
                    <a:lnTo>
                      <a:pt x="206" y="34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5" name="TextBox 14"/>
            <p:cNvSpPr txBox="1">
              <a:spLocks/>
            </p:cNvSpPr>
            <p:nvPr/>
          </p:nvSpPr>
          <p:spPr>
            <a:xfrm>
              <a:off x="2148930" y="4206839"/>
              <a:ext cx="11819606" cy="1296144"/>
            </a:xfrm>
            <a:prstGeom prst="rect">
              <a:avLst/>
            </a:prstGeom>
            <a:noFill/>
          </p:spPr>
          <p:txBody>
            <a:bodyPr wrap="square" tIns="45720" rtlCol="0" anchor="t" anchorCtr="0">
              <a:noAutofit/>
            </a:bodyPr>
            <a:lstStyle/>
            <a:p>
              <a:r>
                <a:rPr lang="cs-CZ" sz="2400" b="1" u="sng" dirty="0" smtClean="0"/>
                <a:t>Analýza vhodných lékařů FNOL </a:t>
              </a:r>
              <a:r>
                <a:rPr lang="cs-CZ" sz="2400" dirty="0" smtClean="0"/>
                <a:t>pro zařazení do programu a jejich následné oslovení </a:t>
              </a:r>
            </a:p>
            <a:p>
              <a:r>
                <a:rPr lang="cs-CZ" sz="2400" dirty="0" smtClean="0"/>
                <a:t>Seznámení vedoucích zaměstnanců dotčených pracovišť s metodikou RM</a:t>
              </a:r>
            </a:p>
            <a:p>
              <a:endParaRPr lang="cs-CZ" sz="2400" dirty="0" smtClean="0"/>
            </a:p>
            <a:p>
              <a:endParaRPr lang="cs-CZ" sz="2400" dirty="0" smtClean="0"/>
            </a:p>
            <a:p>
              <a:endParaRPr lang="cs-CZ" sz="2400" dirty="0" smtClean="0"/>
            </a:p>
            <a:p>
              <a:endParaRPr lang="cs-CZ" sz="2400" dirty="0" smtClean="0"/>
            </a:p>
            <a:p>
              <a:endParaRPr lang="cs-CZ" sz="2400" dirty="0" smtClean="0"/>
            </a:p>
            <a:p>
              <a:pPr>
                <a:lnSpc>
                  <a:spcPct val="110000"/>
                </a:lnSpc>
                <a:spcBef>
                  <a:spcPts val="900"/>
                </a:spcBef>
              </a:pPr>
              <a:endParaRPr lang="cs-CZ" sz="2500" dirty="0" smtClean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05929" y="3619911"/>
            <a:ext cx="16130959" cy="1345881"/>
            <a:chOff x="1005929" y="6064178"/>
            <a:chExt cx="16130959" cy="1345881"/>
          </a:xfrm>
        </p:grpSpPr>
        <p:grpSp>
          <p:nvGrpSpPr>
            <p:cNvPr id="6" name="Group 15"/>
            <p:cNvGrpSpPr>
              <a:grpSpLocks noChangeAspect="1"/>
            </p:cNvGrpSpPr>
            <p:nvPr/>
          </p:nvGrpSpPr>
          <p:grpSpPr>
            <a:xfrm>
              <a:off x="1005929" y="6064178"/>
              <a:ext cx="914400" cy="914400"/>
              <a:chOff x="2197100" y="34925"/>
              <a:chExt cx="654050" cy="654050"/>
            </a:xfrm>
          </p:grpSpPr>
          <p:sp>
            <p:nvSpPr>
              <p:cNvPr id="17" name="Oval 524"/>
              <p:cNvSpPr>
                <a:spLocks noChangeArrowheads="1"/>
              </p:cNvSpPr>
              <p:nvPr/>
            </p:nvSpPr>
            <p:spPr bwMode="auto">
              <a:xfrm>
                <a:off x="2197100" y="34925"/>
                <a:ext cx="654050" cy="6540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739"/>
              <p:cNvSpPr>
                <a:spLocks/>
              </p:cNvSpPr>
              <p:nvPr/>
            </p:nvSpPr>
            <p:spPr bwMode="auto">
              <a:xfrm>
                <a:off x="2360613" y="234950"/>
                <a:ext cx="327025" cy="255588"/>
              </a:xfrm>
              <a:custGeom>
                <a:avLst/>
                <a:gdLst>
                  <a:gd name="T0" fmla="*/ 172 w 206"/>
                  <a:gd name="T1" fmla="*/ 0 h 161"/>
                  <a:gd name="T2" fmla="*/ 79 w 206"/>
                  <a:gd name="T3" fmla="*/ 93 h 161"/>
                  <a:gd name="T4" fmla="*/ 34 w 206"/>
                  <a:gd name="T5" fmla="*/ 48 h 161"/>
                  <a:gd name="T6" fmla="*/ 0 w 206"/>
                  <a:gd name="T7" fmla="*/ 82 h 161"/>
                  <a:gd name="T8" fmla="*/ 79 w 206"/>
                  <a:gd name="T9" fmla="*/ 161 h 161"/>
                  <a:gd name="T10" fmla="*/ 206 w 206"/>
                  <a:gd name="T11" fmla="*/ 34 h 161"/>
                  <a:gd name="T12" fmla="*/ 172 w 206"/>
                  <a:gd name="T1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161">
                    <a:moveTo>
                      <a:pt x="172" y="0"/>
                    </a:moveTo>
                    <a:lnTo>
                      <a:pt x="79" y="93"/>
                    </a:lnTo>
                    <a:lnTo>
                      <a:pt x="34" y="48"/>
                    </a:lnTo>
                    <a:lnTo>
                      <a:pt x="0" y="82"/>
                    </a:lnTo>
                    <a:lnTo>
                      <a:pt x="79" y="161"/>
                    </a:lnTo>
                    <a:lnTo>
                      <a:pt x="206" y="34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9" name="TextBox 18"/>
            <p:cNvSpPr txBox="1">
              <a:spLocks/>
            </p:cNvSpPr>
            <p:nvPr/>
          </p:nvSpPr>
          <p:spPr>
            <a:xfrm>
              <a:off x="2148930" y="6075599"/>
              <a:ext cx="14987958" cy="1334460"/>
            </a:xfrm>
            <a:prstGeom prst="rect">
              <a:avLst/>
            </a:prstGeom>
            <a:noFill/>
          </p:spPr>
          <p:txBody>
            <a:bodyPr wrap="square" tIns="45720" rtlCol="0" anchor="t" anchorCtr="0">
              <a:noAutofit/>
            </a:bodyPr>
            <a:lstStyle/>
            <a:p>
              <a:r>
                <a:rPr lang="cs-CZ" sz="2400" b="1" u="sng" dirty="0" smtClean="0"/>
                <a:t>Zpracování žádostí a zaslání na MZČR nejpozději do 15.3.2018</a:t>
              </a:r>
            </a:p>
            <a:p>
              <a:r>
                <a:rPr lang="cs-CZ" sz="2400" dirty="0" smtClean="0"/>
                <a:t>Posouzení žádostí o RM akreditační komisí a </a:t>
              </a:r>
              <a:r>
                <a:rPr lang="cs-CZ" sz="2400" b="1" u="sng" dirty="0" smtClean="0"/>
                <a:t>zveřejnění počtu přidělených RM do 30.6.2018 </a:t>
              </a:r>
            </a:p>
            <a:p>
              <a:endParaRPr lang="cs-CZ" sz="2400" b="1" dirty="0" smtClean="0"/>
            </a:p>
            <a:p>
              <a:endParaRPr lang="cs-CZ" sz="2400" b="1" dirty="0" smtClean="0"/>
            </a:p>
            <a:p>
              <a:endParaRPr lang="cs-CZ" sz="2400" dirty="0" smtClean="0"/>
            </a:p>
            <a:p>
              <a:endParaRPr lang="cs-CZ" sz="2400" b="1" dirty="0" smtClean="0"/>
            </a:p>
            <a:p>
              <a:endParaRPr lang="cs-CZ" sz="2000" dirty="0" smtClean="0"/>
            </a:p>
            <a:p>
              <a:endParaRPr lang="cs-CZ" sz="2000" dirty="0" smtClean="0"/>
            </a:p>
            <a:p>
              <a:endParaRPr lang="cs-CZ" sz="2000" dirty="0" smtClean="0"/>
            </a:p>
            <a:p>
              <a:endParaRPr lang="cs-CZ" sz="2000" dirty="0" smtClean="0"/>
            </a:p>
            <a:p>
              <a:endParaRPr lang="cs-CZ" sz="2000" dirty="0" smtClean="0"/>
            </a:p>
            <a:p>
              <a:endParaRPr lang="en-US" sz="2000" dirty="0" smtClean="0"/>
            </a:p>
          </p:txBody>
        </p:sp>
      </p:grpSp>
      <p:grpSp>
        <p:nvGrpSpPr>
          <p:cNvPr id="7" name="Skupina 30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32" name="Obdélník 31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33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94125262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6568" r="2851" b="11468"/>
          <a:stretch>
            <a:fillRect/>
          </a:stretch>
        </p:blipFill>
        <p:spPr>
          <a:xfrm>
            <a:off x="-1016" y="0"/>
            <a:ext cx="18289016" cy="10287000"/>
          </a:xfrm>
        </p:spPr>
      </p:pic>
      <p:sp>
        <p:nvSpPr>
          <p:cNvPr id="4" name="Rectangle 3"/>
          <p:cNvSpPr/>
          <p:nvPr/>
        </p:nvSpPr>
        <p:spPr>
          <a:xfrm>
            <a:off x="2" y="1"/>
            <a:ext cx="18287999" cy="10287002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17520" tIns="274320" rIns="3017520" bIns="274320" rtlCol="0" anchor="ctr" anchorCtr="0"/>
          <a:lstStyle/>
          <a:p>
            <a:pPr algn="ctr">
              <a:spcBef>
                <a:spcPts val="600"/>
              </a:spcBef>
            </a:pPr>
            <a:r>
              <a:rPr lang="cs-CZ" sz="7200" dirty="0" smtClean="0">
                <a:gradFill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  <a:latin typeface="+mj-lt"/>
                <a:ea typeface="Roboto Black" panose="02000000000000000000" pitchFamily="2" charset="0"/>
              </a:rPr>
              <a:t>DĚKUJI </a:t>
            </a:r>
            <a:r>
              <a:rPr lang="cs-CZ" sz="7200" dirty="0">
                <a:gradFill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  <a:latin typeface="+mj-lt"/>
                <a:ea typeface="Roboto Black" panose="02000000000000000000" pitchFamily="2" charset="0"/>
              </a:rPr>
              <a:t>ZA </a:t>
            </a:r>
            <a:r>
              <a:rPr lang="cs-CZ" sz="7200" dirty="0" smtClean="0">
                <a:gradFill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  <a:latin typeface="+mj-lt"/>
                <a:ea typeface="Roboto Black" panose="02000000000000000000" pitchFamily="2" charset="0"/>
              </a:rPr>
              <a:t>POZORNOST</a:t>
            </a:r>
            <a:endParaRPr lang="en-US" sz="7200" dirty="0">
              <a:gradFill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atin typeface="+mj-lt"/>
              <a:ea typeface="Roboto Black" panose="02000000000000000000" pitchFamily="2" charset="0"/>
            </a:endParaRPr>
          </a:p>
        </p:txBody>
      </p:sp>
      <p:pic>
        <p:nvPicPr>
          <p:cNvPr id="5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1872" y="6367636"/>
            <a:ext cx="2485377" cy="65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143000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4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theme/theme1.xml><?xml version="1.0" encoding="utf-8"?>
<a:theme xmlns:a="http://schemas.openxmlformats.org/drawingml/2006/main" name="FNOL_widescreen_základní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e1.potx" id="{69BEB821-CAF1-4D9A-BBB8-3C3E593CB9A8}" vid="{2303802E-ABA0-4C4E-94E7-BFB887A8A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FNOL_widescreen_základní</Template>
  <TotalTime>327</TotalTime>
  <Words>386</Words>
  <Application>Microsoft Office PowerPoint</Application>
  <PresentationFormat>Vlastní</PresentationFormat>
  <Paragraphs>102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Roboto Condensed Light</vt:lpstr>
      <vt:lpstr>Roboto Condensed</vt:lpstr>
      <vt:lpstr>Roboto Black</vt:lpstr>
      <vt:lpstr>FNOL_widescreen_základní</vt:lpstr>
      <vt:lpstr>Snímek 1</vt:lpstr>
      <vt:lpstr>Dotační program MZČR : rezidenční místa vybraných lékařských oborů – cíle a podmínky:</vt:lpstr>
      <vt:lpstr>  Dotační program MZČR : rezidenční místa vybraných lékařských oborů – použití účelových finančních prostředků:   </vt:lpstr>
      <vt:lpstr>  Dotační program MZČR : rezidenční místa vybraných lékařských oborů – podporované obory v roce 2018:   </vt:lpstr>
      <vt:lpstr>  Dotační program MZČR : rezidenční místa vybraných lékařských oborů – postup:   </vt:lpstr>
      <vt:lpstr>Snímek 6</vt:lpstr>
    </vt:vector>
  </TitlesOfParts>
  <Company>FNOL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60968</dc:creator>
  <cp:lastModifiedBy>63510</cp:lastModifiedBy>
  <cp:revision>49</cp:revision>
  <dcterms:created xsi:type="dcterms:W3CDTF">2017-10-31T19:08:44Z</dcterms:created>
  <dcterms:modified xsi:type="dcterms:W3CDTF">2018-02-21T10:46:42Z</dcterms:modified>
</cp:coreProperties>
</file>