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65" r:id="rId2"/>
    <p:sldId id="308" r:id="rId3"/>
    <p:sldId id="313" r:id="rId4"/>
    <p:sldId id="314" r:id="rId5"/>
    <p:sldId id="291" r:id="rId6"/>
  </p:sldIdLst>
  <p:sldSz cx="18288000" cy="10287000"/>
  <p:notesSz cx="6669088" cy="9926638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Roboto Condensed" charset="0"/>
      <p:regular r:id="rId12"/>
      <p:bold r:id="rId13"/>
      <p:italic r:id="rId14"/>
      <p:boldItalic r:id="rId15"/>
    </p:embeddedFont>
    <p:embeddedFont>
      <p:font typeface="Roboto Condensed Light" charset="0"/>
      <p:regular r:id="rId16"/>
      <p:italic r:id="rId17"/>
    </p:embeddedFont>
    <p:embeddedFont>
      <p:font typeface="Roboto Black" charset="0"/>
      <p:bold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5DBE01AF-B4D6-47FC-8E08-2526AAA3A6F1}">
          <p14:sldIdLst>
            <p14:sldId id="265"/>
            <p14:sldId id="302"/>
            <p14:sldId id="303"/>
            <p14:sldId id="304"/>
            <p14:sldId id="305"/>
          </p14:sldIdLst>
        </p14:section>
        <p14:section name="Oddíl bez názvu" id="{F48DCBF0-1E08-4B2F-8247-721F233B82EA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56" d="100"/>
          <a:sy n="56" d="100"/>
        </p:scale>
        <p:origin x="-566" y="-101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5215508"/>
            <a:ext cx="61187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5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Porada vedení FNOL </a:t>
            </a:r>
          </a:p>
          <a:p>
            <a:r>
              <a:rPr lang="cs-CZ" sz="55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02.07.2019</a:t>
            </a:r>
            <a:endParaRPr lang="en-US" sz="5500" dirty="0">
              <a:solidFill>
                <a:schemeClr val="accent3">
                  <a:lumMod val="75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8599884"/>
            <a:ext cx="34978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5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Jaroslav Lhoťan</a:t>
            </a:r>
            <a:endParaRPr lang="en-US" sz="35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Porada vedení FNOL 02.07.2019</a:t>
            </a:r>
            <a:endParaRPr lang="en-US" dirty="0"/>
          </a:p>
        </p:txBody>
      </p:sp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"/>
          <p:cNvGrpSpPr/>
          <p:nvPr/>
        </p:nvGrpSpPr>
        <p:grpSpPr>
          <a:xfrm>
            <a:off x="714316" y="1785914"/>
            <a:ext cx="16849864" cy="6456238"/>
            <a:chOff x="1234530" y="4271951"/>
            <a:chExt cx="16063549" cy="6456238"/>
          </a:xfrm>
        </p:grpSpPr>
        <p:sp>
          <p:nvSpPr>
            <p:cNvPr id="28" name="Freeform 739"/>
            <p:cNvSpPr>
              <a:spLocks/>
            </p:cNvSpPr>
            <p:nvPr/>
          </p:nvSpPr>
          <p:spPr bwMode="auto">
            <a:xfrm>
              <a:off x="1234530" y="4508757"/>
              <a:ext cx="457200" cy="357327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TextBox 14"/>
            <p:cNvSpPr txBox="1">
              <a:spLocks/>
            </p:cNvSpPr>
            <p:nvPr/>
          </p:nvSpPr>
          <p:spPr>
            <a:xfrm>
              <a:off x="1438843" y="4271951"/>
              <a:ext cx="15859236" cy="6456238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r>
                <a:rPr lang="cs-CZ" sz="3200" dirty="0" smtClean="0"/>
                <a:t>Zákonem č. 32/2019 Sb. došlo </a:t>
              </a:r>
              <a:r>
                <a:rPr lang="cs-CZ" sz="3200" b="1" dirty="0" smtClean="0"/>
                <a:t>s účinností od 1. 7. 2019</a:t>
              </a:r>
              <a:r>
                <a:rPr lang="cs-CZ" sz="3200" dirty="0" smtClean="0"/>
                <a:t> ke </a:t>
              </a:r>
              <a:r>
                <a:rPr lang="cs-CZ" sz="3200" b="1" dirty="0" smtClean="0"/>
                <a:t>zrušení tzv. karenční doby</a:t>
              </a:r>
              <a:r>
                <a:rPr lang="cs-CZ" sz="3200" dirty="0" smtClean="0"/>
                <a:t> a náhrada mzdy (platu) se bude poskytovat i v prvních 3 dnech trvání dočasné pracovní neschopnosti. </a:t>
              </a:r>
            </a:p>
            <a:p>
              <a:r>
                <a:rPr lang="cs-CZ" sz="3200" dirty="0" smtClean="0"/>
                <a:t> </a:t>
              </a:r>
            </a:p>
            <a:p>
              <a:r>
                <a:rPr lang="cs-CZ" sz="3200" dirty="0" smtClean="0"/>
                <a:t> </a:t>
              </a:r>
            </a:p>
            <a:p>
              <a:r>
                <a:rPr lang="cs-CZ" sz="3200" dirty="0" smtClean="0"/>
                <a:t>Jako určitá kompenzace za zrušení karenční doby se</a:t>
              </a:r>
              <a:r>
                <a:rPr lang="cs-CZ" sz="3200" b="1" dirty="0" smtClean="0"/>
                <a:t> sníží sazby pojistného na nemocenské pojištění o 0,2 % .</a:t>
              </a:r>
              <a:r>
                <a:rPr lang="cs-CZ" sz="3200" dirty="0" smtClean="0"/>
                <a:t> Sazby pojistného na sociální zabezpečení s tak účinností od 1. 7. 2019 budou </a:t>
              </a:r>
              <a:r>
                <a:rPr lang="cs-CZ" sz="3200" b="1" dirty="0" smtClean="0"/>
                <a:t>u zaměstnavatele činit 24,8 %</a:t>
              </a:r>
              <a:r>
                <a:rPr lang="cs-CZ" sz="3200" dirty="0" smtClean="0"/>
                <a:t> (nyní 25 %) z vyměřovacího základu, z toho 2,1 % (nyní 2,3 %) na nemocenské pojištění, 21,5 % na důchodové pojištění a 1,2 % na státní politiku zaměstnanosti.</a:t>
              </a:r>
            </a:p>
            <a:p>
              <a:endParaRPr lang="cs-CZ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340373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Porada vedení FNOL 02.07.2019</a:t>
            </a:r>
            <a:endParaRPr lang="en-US" dirty="0"/>
          </a:p>
        </p:txBody>
      </p:sp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"/>
          <p:cNvGrpSpPr/>
          <p:nvPr/>
        </p:nvGrpSpPr>
        <p:grpSpPr>
          <a:xfrm>
            <a:off x="714316" y="1785914"/>
            <a:ext cx="16849864" cy="6456238"/>
            <a:chOff x="1234530" y="4271951"/>
            <a:chExt cx="16063549" cy="6456238"/>
          </a:xfrm>
        </p:grpSpPr>
        <p:sp>
          <p:nvSpPr>
            <p:cNvPr id="28" name="Freeform 739"/>
            <p:cNvSpPr>
              <a:spLocks/>
            </p:cNvSpPr>
            <p:nvPr/>
          </p:nvSpPr>
          <p:spPr bwMode="auto">
            <a:xfrm>
              <a:off x="1234530" y="4508757"/>
              <a:ext cx="457200" cy="357327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TextBox 14"/>
            <p:cNvSpPr txBox="1">
              <a:spLocks/>
            </p:cNvSpPr>
            <p:nvPr/>
          </p:nvSpPr>
          <p:spPr>
            <a:xfrm>
              <a:off x="1438843" y="4271951"/>
              <a:ext cx="15859236" cy="6456238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endParaRPr lang="cs-CZ" sz="2400" b="1" dirty="0" smtClean="0"/>
            </a:p>
            <a:p>
              <a:r>
                <a:rPr lang="cs-CZ" sz="2400" b="1" dirty="0" smtClean="0"/>
                <a:t>Srážky ze mzdy, exekuce - změna od 1.6.2019</a:t>
              </a:r>
            </a:p>
            <a:p>
              <a:endParaRPr lang="cs-CZ" sz="2400" b="1" dirty="0" smtClean="0"/>
            </a:p>
            <a:p>
              <a:r>
                <a:rPr lang="cs-CZ" sz="2400" dirty="0" smtClean="0"/>
                <a:t>Od 1. 6. 2019 došlo ke změně ve výpočtu částky, nad kterou se zbytek čisté mzdy sráží bez omezení. Podle § 278 OSŘ nesmí být povinnému sražena z čisté mzdy tzv. „základní částka“, kterou stanoví vláda nařízením. Podle NV 595/2006 Sb. se při výpočtu nezabavitelných částek použije</a:t>
              </a:r>
            </a:p>
            <a:p>
              <a:endParaRPr lang="cs-CZ" sz="2400" dirty="0" smtClean="0"/>
            </a:p>
            <a:p>
              <a:r>
                <a:rPr lang="cs-CZ" sz="2400" dirty="0" smtClean="0"/>
                <a:t> částka ŽM jednotlivce </a:t>
              </a:r>
              <a:r>
                <a:rPr lang="cs-CZ" sz="2400" b="1" dirty="0" smtClean="0"/>
                <a:t>3 410 Kč</a:t>
              </a:r>
              <a:endParaRPr lang="cs-CZ" sz="2400" dirty="0" smtClean="0"/>
            </a:p>
            <a:p>
              <a:r>
                <a:rPr lang="cs-CZ" sz="2400" dirty="0" smtClean="0"/>
                <a:t> částka normativních nákladů na bydlení pro jednu osobu </a:t>
              </a:r>
              <a:r>
                <a:rPr lang="cs-CZ" sz="2400" b="1" dirty="0" smtClean="0"/>
                <a:t>6 233 Kč</a:t>
              </a:r>
            </a:p>
            <a:p>
              <a:endParaRPr lang="cs-CZ" sz="2400" dirty="0" smtClean="0"/>
            </a:p>
            <a:p>
              <a:r>
                <a:rPr lang="cs-CZ" sz="2400" dirty="0" smtClean="0"/>
                <a:t>Základní částka, která nesmí být sražena povinnému je </a:t>
              </a:r>
              <a:r>
                <a:rPr lang="cs-CZ" sz="2400" b="1" dirty="0" smtClean="0"/>
                <a:t>6 428,67 Kč</a:t>
              </a:r>
              <a:r>
                <a:rPr lang="cs-CZ" sz="2400" dirty="0" smtClean="0"/>
                <a:t> (2/3 z 9 643) a základní částky na osoby, kterým je povinen poskytovat výživné </a:t>
              </a:r>
              <a:r>
                <a:rPr lang="cs-CZ" sz="2400" b="1" dirty="0" smtClean="0"/>
                <a:t>1 607,17 Kč</a:t>
              </a:r>
              <a:r>
                <a:rPr lang="cs-CZ" sz="2400" dirty="0" smtClean="0"/>
                <a:t> (1/4 z 6 428,67). </a:t>
              </a:r>
            </a:p>
            <a:p>
              <a:endParaRPr lang="cs-CZ" sz="2400" dirty="0" smtClean="0"/>
            </a:p>
            <a:p>
              <a:r>
                <a:rPr lang="cs-CZ" sz="2400" dirty="0" smtClean="0"/>
                <a:t>Částka, nad kterou se zbytek čisté mzdy sráží bez omezení, činí od 1. června 2019 dvojnásobek součtu částky ŽM a normativních nákladů na bydlení, tj. 2x (3 410 + 6 233) = </a:t>
              </a:r>
              <a:r>
                <a:rPr lang="cs-CZ" sz="2400" b="1" dirty="0" smtClean="0"/>
                <a:t>19 286 Kč</a:t>
              </a:r>
              <a:r>
                <a:rPr lang="cs-CZ" sz="2400" dirty="0" smtClean="0"/>
                <a:t>. (Jen exekuce a insolvence pro výše příjmové zaměstnance) </a:t>
              </a:r>
            </a:p>
            <a:p>
              <a:endParaRPr lang="cs-CZ" sz="2800" b="1" dirty="0" smtClean="0"/>
            </a:p>
            <a:p>
              <a:r>
                <a:rPr lang="cs-CZ" sz="2800" b="1" dirty="0" smtClean="0"/>
                <a:t>Pro FNOL – stále za telefony, bydlení a parkovné, srážíme nad 9.643) </a:t>
              </a:r>
            </a:p>
            <a:p>
              <a:r>
                <a:rPr lang="cs-CZ" sz="2800" b="1" dirty="0" smtClean="0"/>
                <a:t>Kdo má exekuci a insolvenci, tomu nesrážíme dle „dohody o srážkách“ vůbec. </a:t>
              </a:r>
              <a:endParaRPr lang="cs-CZ" sz="2800" b="1" dirty="0" smtClean="0"/>
            </a:p>
            <a:p>
              <a:r>
                <a:rPr lang="cs-CZ" sz="2800" b="1" dirty="0" smtClean="0"/>
                <a:t> 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cs-CZ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cs-CZ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40373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Porada vedení FNOL 02.07.2019</a:t>
            </a:r>
            <a:endParaRPr lang="en-US" dirty="0"/>
          </a:p>
        </p:txBody>
      </p:sp>
      <p:grpSp>
        <p:nvGrpSpPr>
          <p:cNvPr id="2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"/>
          <p:cNvGrpSpPr/>
          <p:nvPr/>
        </p:nvGrpSpPr>
        <p:grpSpPr>
          <a:xfrm>
            <a:off x="714316" y="1785914"/>
            <a:ext cx="16849864" cy="6456238"/>
            <a:chOff x="1234530" y="4271951"/>
            <a:chExt cx="16063549" cy="6456238"/>
          </a:xfrm>
        </p:grpSpPr>
        <p:sp>
          <p:nvSpPr>
            <p:cNvPr id="28" name="Freeform 739"/>
            <p:cNvSpPr>
              <a:spLocks/>
            </p:cNvSpPr>
            <p:nvPr/>
          </p:nvSpPr>
          <p:spPr bwMode="auto">
            <a:xfrm>
              <a:off x="1234530" y="4508757"/>
              <a:ext cx="457200" cy="357327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TextBox 14"/>
            <p:cNvSpPr txBox="1">
              <a:spLocks/>
            </p:cNvSpPr>
            <p:nvPr/>
          </p:nvSpPr>
          <p:spPr>
            <a:xfrm>
              <a:off x="1438843" y="4271951"/>
              <a:ext cx="15859236" cy="6456238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endParaRPr lang="cs-CZ" sz="2400" b="1" dirty="0" smtClean="0"/>
            </a:p>
            <a:p>
              <a:r>
                <a:rPr lang="cs-CZ" sz="4000" b="1" dirty="0" smtClean="0"/>
                <a:t>Odměny první pol 2019</a:t>
              </a:r>
            </a:p>
            <a:p>
              <a:r>
                <a:rPr lang="cs-CZ" sz="2800" dirty="0" smtClean="0"/>
                <a:t>KS 2019/2020: </a:t>
              </a:r>
            </a:p>
            <a:p>
              <a:r>
                <a:rPr lang="cs-CZ" sz="2800" dirty="0" smtClean="0"/>
                <a:t>2% z tarifu všichni zaměstnanci</a:t>
              </a:r>
            </a:p>
            <a:p>
              <a:r>
                <a:rPr lang="cs-CZ" sz="2800" dirty="0" smtClean="0"/>
                <a:t>V průměru 4% dle výkonnosti</a:t>
              </a:r>
            </a:p>
            <a:p>
              <a:endParaRPr lang="cs-CZ" sz="2800" dirty="0" smtClean="0"/>
            </a:p>
            <a:p>
              <a:r>
                <a:rPr lang="cs-CZ" sz="2800" dirty="0" smtClean="0"/>
                <a:t>Mimo KS</a:t>
              </a:r>
            </a:p>
            <a:p>
              <a:r>
                <a:rPr lang="cs-CZ" sz="2800" dirty="0" smtClean="0"/>
                <a:t>Doplatky přednosta, primář, smluvní platy, </a:t>
              </a:r>
            </a:p>
            <a:p>
              <a:r>
                <a:rPr lang="cs-CZ" sz="2800" dirty="0" smtClean="0"/>
                <a:t>MO - vrchní sestry, staniční sestry, vedoucí pracovníci THP</a:t>
              </a:r>
            </a:p>
            <a:p>
              <a:r>
                <a:rPr lang="cs-CZ" sz="2800" dirty="0" smtClean="0"/>
                <a:t>5% z tarifu lékaři 14 a 15 třída </a:t>
              </a:r>
            </a:p>
            <a:p>
              <a:endParaRPr lang="cs-CZ" sz="2800" dirty="0" smtClean="0"/>
            </a:p>
            <a:p>
              <a:endParaRPr lang="cs-CZ" sz="2800" b="1" dirty="0" smtClean="0"/>
            </a:p>
            <a:p>
              <a:r>
                <a:rPr lang="cs-CZ" sz="2800" b="1" dirty="0" smtClean="0"/>
                <a:t> 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cs-CZ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cs-CZ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40373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 smtClean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</a:t>
            </a: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</p:sp>
    </p:spTree>
    <p:extLst>
      <p:ext uri="{BB962C8B-B14F-4D97-AF65-F5344CB8AC3E}">
        <p14:creationId xmlns:p14="http://schemas.microsoft.com/office/powerpoint/2010/main" xmlns="" val="4031430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4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 - &amp;quot;Co v zákoně není&amp;quot;&quot;/&gt;&lt;property id=&quot;20307&quot; value=&quot;302&quot;/&gt;&lt;/object&gt;&lt;object type=&quot;3&quot; unique_id=&quot;10005&quot;&gt;&lt;property id=&quot;20148&quot; value=&quot;5&quot;/&gt;&lt;property id=&quot;20300&quot; value=&quot;Slide 6&quot;/&gt;&lt;property id=&quot;20307&quot; value=&quot;291&quot;/&gt;&lt;/object&gt;&lt;object type=&quot;3&quot; unique_id=&quot;10036&quot;&gt;&lt;property id=&quot;20148&quot; value=&quot;5&quot;/&gt;&lt;property id=&quot;20300&quot; value=&quot;Slide 3 - &amp;quot;Výzkum UP – vývoj nového dotazníku&amp;quot;&quot;/&gt;&lt;property id=&quot;20307&quot; value=&quot;303&quot;/&gt;&lt;/object&gt;&lt;object type=&quot;3&quot; unique_id=&quot;10037&quot;&gt;&lt;property id=&quot;20148&quot; value=&quot;5&quot;/&gt;&lt;property id=&quot;20300&quot; value=&quot;Slide 4 - &amp;quot;Výzkum UP – vývoj nového dotazníku&amp;quot;&quot;/&gt;&lt;property id=&quot;20307&quot; value=&quot;304&quot;/&gt;&lt;/object&gt;&lt;object type=&quot;3&quot; unique_id=&quot;10038&quot;&gt;&lt;property id=&quot;20148&quot; value=&quot;5&quot;/&gt;&lt;property id=&quot;20300&quot; value=&quot;Slide 5 - &amp;quot;Výzkum UP – vývoj nového dotazníku&amp;quot;&quot;/&gt;&lt;property id=&quot;20307&quot; value=&quot;305&quot;/&gt;&lt;/object&gt;&lt;/object&gt;&lt;object type=&quot;8&quot; unique_id=&quot;1001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FNOL_widescreen_základní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FNOL_widescreen_základní</Template>
  <TotalTime>2000</TotalTime>
  <Words>171</Words>
  <Application>Microsoft Office PowerPoint</Application>
  <PresentationFormat>Vlastní</PresentationFormat>
  <Paragraphs>43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Roboto Condensed</vt:lpstr>
      <vt:lpstr>Roboto Condensed Light</vt:lpstr>
      <vt:lpstr>Roboto Black</vt:lpstr>
      <vt:lpstr>FNOL_widescreen_základní</vt:lpstr>
      <vt:lpstr>Snímek 1</vt:lpstr>
      <vt:lpstr>Porada vedení FNOL 02.07.2019</vt:lpstr>
      <vt:lpstr>Porada vedení FNOL 02.07.2019</vt:lpstr>
      <vt:lpstr>Porada vedení FNOL 02.07.2019</vt:lpstr>
      <vt:lpstr>Snímek 5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60968</dc:creator>
  <cp:lastModifiedBy>63546</cp:lastModifiedBy>
  <cp:revision>196</cp:revision>
  <dcterms:created xsi:type="dcterms:W3CDTF">2017-01-11T09:43:05Z</dcterms:created>
  <dcterms:modified xsi:type="dcterms:W3CDTF">2019-07-02T06:54:56Z</dcterms:modified>
</cp:coreProperties>
</file>