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423" r:id="rId3"/>
    <p:sldId id="425" r:id="rId4"/>
    <p:sldId id="424" r:id="rId5"/>
    <p:sldId id="434" r:id="rId6"/>
    <p:sldId id="435" r:id="rId7"/>
    <p:sldId id="436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3333CC"/>
    <a:srgbClr val="F04E4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7" autoAdjust="0"/>
  </p:normalViewPr>
  <p:slideViewPr>
    <p:cSldViewPr>
      <p:cViewPr varScale="1">
        <p:scale>
          <a:sx n="81" d="100"/>
          <a:sy n="81" d="100"/>
        </p:scale>
        <p:origin x="-1435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679FD9-D9EF-4188-9E79-3BB78DF3BDFD}" type="datetimeFigureOut">
              <a:rPr lang="cs-CZ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394EDD8-EFA4-40BD-8CD1-6A2995149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3066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5C95E-75FA-409C-935B-5830F4AA8957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D7165F-D28D-4294-9CC6-D601324CD652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5B570-5FCA-482F-AA6D-4E487489B3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C9207B-1C47-4F1A-8226-24548C64C201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10A2A-8816-4BE5-80F6-80BB82DCE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FEC741-8479-4B39-8CC1-4D3C32581FDA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3C1CB-6ABC-4DCC-9087-DACF22BD1D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CF9BA-9F1B-4863-BD3B-3A0122FFB36E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535E6-32A3-4774-BE9E-9E8236BAD2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83B1D5-5FFA-49B7-980F-782B11AB8B3E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0279D-E806-4815-A0A3-FA41B5E9A1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85A4BC-5959-4897-8FA6-10CBD329FA9F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8DCD7-A4EF-4742-9C09-2E950837B5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C8746-EC9D-4065-8989-2EF8219160C5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1602A-8C21-476A-80FE-C1ACED8A90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EB9EA-E017-44AB-8E3D-01B1A6D8E954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4D386-55B9-4B0C-81DB-D90D8498EE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E8D033-1E56-4062-A9FE-7781E028345D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AB826-40F9-4BDD-9D56-E65790D0223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CE768-3907-448E-8422-E81ED92A9CF8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477A1-9FA9-42DB-B327-D29EDDC34B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13A808-2409-4765-BA35-3A8F58AC7F27}" type="datetimeFigureOut">
              <a:rPr lang="cs-CZ" smtClean="0"/>
              <a:pPr>
                <a:defRPr/>
              </a:pPr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1493AD-6142-42A0-A4EB-D171E0137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143116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Implementace DMS ve FNOL</a:t>
            </a:r>
            <a:endParaRPr lang="cs-CZ" sz="2000" b="1" dirty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5762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FAKULTNÍ NEMOCNICE OLOMOUC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99592" y="36450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08172" y="785794"/>
            <a:ext cx="8140292" cy="56886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 smtClean="0"/>
              <a:t>Smyslem řešení je opustit práci s papírovou podobou dokumentů, ale pracovat s plně digitalizovaným dokumentem pomocí nástrojů DMS. 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BEZPAPÍROVÁ NEMOCNICE</a:t>
            </a: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Cíl implementace DMS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08172" y="785794"/>
            <a:ext cx="8140292" cy="5688632"/>
          </a:xfrm>
        </p:spPr>
        <p:txBody>
          <a:bodyPr>
            <a:noAutofit/>
          </a:bodyPr>
          <a:lstStyle/>
          <a:p>
            <a:pPr marL="800100" lvl="1" indent="-342900" algn="l"/>
            <a:endParaRPr lang="cs-CZ" sz="1800" dirty="0" smtClean="0"/>
          </a:p>
          <a:p>
            <a:pPr marL="800100" lvl="1" indent="-342900" algn="l"/>
            <a:r>
              <a:rPr lang="cs-CZ" sz="1800" dirty="0" smtClean="0"/>
              <a:t>Vznik, uložení, kategorizace dokumentů dle </a:t>
            </a:r>
            <a:r>
              <a:rPr lang="cs-CZ" sz="1800" dirty="0" err="1" smtClean="0"/>
              <a:t>metadat</a:t>
            </a:r>
            <a:endParaRPr lang="cs-CZ" sz="1800" dirty="0" smtClean="0"/>
          </a:p>
          <a:p>
            <a:pPr marL="800100" lvl="1" indent="-342900" algn="l"/>
            <a:r>
              <a:rPr lang="cs-CZ" sz="1800" dirty="0" smtClean="0"/>
              <a:t>Vazba mezi dokumenty</a:t>
            </a:r>
          </a:p>
          <a:p>
            <a:pPr marL="800100" lvl="1" indent="-342900" algn="l"/>
            <a:r>
              <a:rPr lang="cs-CZ" sz="1800" dirty="0" smtClean="0"/>
              <a:t>Vyhledávání – fulltext x </a:t>
            </a:r>
            <a:r>
              <a:rPr lang="cs-CZ" sz="1800" dirty="0" err="1" smtClean="0"/>
              <a:t>metadata</a:t>
            </a:r>
            <a:endParaRPr lang="cs-CZ" sz="1800" dirty="0" smtClean="0"/>
          </a:p>
          <a:p>
            <a:pPr marL="800100" lvl="1" indent="-342900" algn="l"/>
            <a:r>
              <a:rPr lang="cs-CZ" sz="1800" dirty="0" err="1" smtClean="0"/>
              <a:t>Verzování</a:t>
            </a:r>
            <a:r>
              <a:rPr lang="cs-CZ" sz="1800" dirty="0" smtClean="0"/>
              <a:t> dokumentů</a:t>
            </a:r>
          </a:p>
          <a:p>
            <a:pPr marL="800100" lvl="1" indent="-342900" algn="l"/>
            <a:r>
              <a:rPr lang="cs-CZ" sz="1800" dirty="0" smtClean="0"/>
              <a:t>Tvorba </a:t>
            </a:r>
            <a:r>
              <a:rPr lang="cs-CZ" sz="1800" dirty="0" err="1" smtClean="0"/>
              <a:t>workflow</a:t>
            </a:r>
            <a:endParaRPr lang="cs-CZ" sz="1800" dirty="0" smtClean="0"/>
          </a:p>
          <a:p>
            <a:pPr marL="800100" lvl="1" indent="-342900" algn="l"/>
            <a:r>
              <a:rPr lang="cs-CZ" sz="1800" dirty="0" smtClean="0"/>
              <a:t>Přístup k dokumentům odkudkoli</a:t>
            </a:r>
          </a:p>
          <a:p>
            <a:pPr marL="800100" lvl="1" indent="-342900" algn="l"/>
            <a:r>
              <a:rPr lang="cs-CZ" sz="1800" dirty="0" smtClean="0"/>
              <a:t>Bezpečnost – nastavení oprávnění, logování</a:t>
            </a:r>
          </a:p>
          <a:p>
            <a:pPr marL="800100" lvl="1" indent="-342900" algn="l"/>
            <a:r>
              <a:rPr lang="cs-CZ" sz="1800" dirty="0" smtClean="0"/>
              <a:t>Vytěžování dokumentů - </a:t>
            </a:r>
            <a:r>
              <a:rPr lang="cs-CZ" sz="1800" dirty="0" err="1" smtClean="0"/>
              <a:t>scan</a:t>
            </a:r>
            <a:r>
              <a:rPr lang="cs-CZ" sz="1800" dirty="0" smtClean="0"/>
              <a:t>, digitalizace, OCR</a:t>
            </a:r>
          </a:p>
          <a:p>
            <a:pPr marL="800100" lvl="1" indent="-342900" algn="l"/>
            <a:r>
              <a:rPr lang="cs-CZ" sz="1800" dirty="0" smtClean="0"/>
              <a:t>Elektronický podpis</a:t>
            </a:r>
          </a:p>
          <a:p>
            <a:pPr marL="800100" lvl="1" indent="-342900" algn="l"/>
            <a:r>
              <a:rPr lang="cs-CZ" sz="1800" dirty="0" smtClean="0"/>
              <a:t>Integrace – (Spisová služba, Garantovaný archiv, ERP…)</a:t>
            </a:r>
          </a:p>
          <a:p>
            <a:pPr marL="800100" lvl="1" indent="-342900" algn="l"/>
            <a:endParaRPr lang="cs-CZ" sz="1400" dirty="0" smtClean="0"/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Klíčové vlastnosti DMS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08172" y="785794"/>
            <a:ext cx="8140292" cy="56886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Schéma DMS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764704"/>
            <a:ext cx="8227790" cy="5803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08172" y="785794"/>
            <a:ext cx="8140292" cy="5688632"/>
          </a:xfrm>
        </p:spPr>
        <p:txBody>
          <a:bodyPr>
            <a:noAutofit/>
          </a:bodyPr>
          <a:lstStyle/>
          <a:p>
            <a:pPr marL="800100" lvl="1" indent="-342900" algn="l"/>
            <a:endParaRPr lang="cs-CZ" sz="1800" dirty="0" smtClean="0"/>
          </a:p>
          <a:p>
            <a:pPr marL="800100" lvl="1" indent="-342900" algn="l"/>
            <a:r>
              <a:rPr lang="cs-CZ" sz="1800" dirty="0" smtClean="0"/>
              <a:t>Bezpapírová ambulance</a:t>
            </a:r>
          </a:p>
          <a:p>
            <a:pPr marL="800100" lvl="1" indent="-342900" algn="l"/>
            <a:r>
              <a:rPr lang="cs-CZ" sz="1800" dirty="0" err="1" smtClean="0"/>
              <a:t>Workflow</a:t>
            </a:r>
            <a:r>
              <a:rPr lang="cs-CZ" sz="1800" dirty="0" smtClean="0"/>
              <a:t> smluv</a:t>
            </a:r>
          </a:p>
          <a:p>
            <a:pPr marL="800100" lvl="1" indent="-342900" algn="l"/>
            <a:r>
              <a:rPr lang="cs-CZ" sz="1800" dirty="0" smtClean="0"/>
              <a:t>Řízená dokumentace</a:t>
            </a:r>
          </a:p>
          <a:p>
            <a:pPr marL="800100" lvl="1" indent="-342900" algn="l"/>
            <a:r>
              <a:rPr lang="cs-CZ" sz="1800" dirty="0" err="1" smtClean="0"/>
              <a:t>eFaktura</a:t>
            </a:r>
            <a:endParaRPr lang="cs-CZ" sz="1800" dirty="0" smtClean="0"/>
          </a:p>
          <a:p>
            <a:pPr marL="800100" lvl="1" indent="-342900" algn="l"/>
            <a:r>
              <a:rPr lang="cs-CZ" sz="1800" dirty="0" smtClean="0"/>
              <a:t>Formuláře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endParaRPr lang="cs-CZ" sz="1400" dirty="0" smtClean="0"/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Oblasti využití DMS ve FNOL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08172" y="785794"/>
            <a:ext cx="8140292" cy="5688632"/>
          </a:xfrm>
        </p:spPr>
        <p:txBody>
          <a:bodyPr>
            <a:noAutofit/>
          </a:bodyPr>
          <a:lstStyle/>
          <a:p>
            <a:pPr marL="800100" lvl="1" indent="-342900" algn="l"/>
            <a:endParaRPr lang="cs-CZ" sz="1800" dirty="0" smtClean="0"/>
          </a:p>
          <a:p>
            <a:pPr marL="800100" lvl="1" indent="-342900" algn="l"/>
            <a:r>
              <a:rPr lang="cs-CZ" sz="1800" b="1" dirty="0" smtClean="0"/>
              <a:t>Bezpapírová ambulance – 30.6.2019</a:t>
            </a:r>
          </a:p>
          <a:p>
            <a:pPr marL="800100" lvl="1" indent="-342900" algn="l"/>
            <a:r>
              <a:rPr lang="cs-CZ" sz="1800" dirty="0" err="1" smtClean="0"/>
              <a:t>Workflow</a:t>
            </a:r>
            <a:r>
              <a:rPr lang="cs-CZ" sz="1800" dirty="0" smtClean="0"/>
              <a:t> smluv</a:t>
            </a:r>
          </a:p>
          <a:p>
            <a:pPr marL="800100" lvl="1" indent="-342900" algn="l"/>
            <a:r>
              <a:rPr lang="cs-CZ" sz="1800" dirty="0" smtClean="0"/>
              <a:t>Řízená dokumentace</a:t>
            </a:r>
          </a:p>
          <a:p>
            <a:pPr marL="800100" lvl="1" indent="-342900" algn="l"/>
            <a:r>
              <a:rPr lang="cs-CZ" sz="1800" dirty="0" err="1" smtClean="0"/>
              <a:t>eFaktura</a:t>
            </a:r>
            <a:endParaRPr lang="cs-CZ" sz="1800" dirty="0" smtClean="0"/>
          </a:p>
          <a:p>
            <a:pPr marL="800100" lvl="1" indent="-342900" algn="l"/>
            <a:r>
              <a:rPr lang="cs-CZ" sz="1800" dirty="0" smtClean="0"/>
              <a:t>Zdravotnická dokumentace (informované souhlasy..)</a:t>
            </a:r>
          </a:p>
          <a:p>
            <a:pPr marL="800100" lvl="1" indent="-342900" algn="l"/>
            <a:r>
              <a:rPr lang="cs-CZ" sz="1800" dirty="0" smtClean="0"/>
              <a:t>Formuláře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r>
              <a:rPr lang="cs-CZ" sz="1800" dirty="0" smtClean="0"/>
              <a:t>.</a:t>
            </a:r>
          </a:p>
          <a:p>
            <a:pPr marL="800100" lvl="1" indent="-342900" algn="l"/>
            <a:endParaRPr lang="cs-CZ" sz="1400" dirty="0" smtClean="0"/>
          </a:p>
          <a:p>
            <a:pPr marL="800100" lvl="1" indent="-342900" algn="l"/>
            <a:r>
              <a:rPr lang="cs-CZ" sz="1800" b="1" dirty="0" smtClean="0"/>
              <a:t>Bezpapírová nemocnice  - 2024</a:t>
            </a: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Časová osa implementace DMS ve FNOL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08172" y="785794"/>
            <a:ext cx="8140292" cy="5688632"/>
          </a:xfrm>
        </p:spPr>
        <p:txBody>
          <a:bodyPr>
            <a:noAutofit/>
          </a:bodyPr>
          <a:lstStyle/>
          <a:p>
            <a:pPr marL="800100" lvl="1" indent="-342900" algn="l">
              <a:lnSpc>
                <a:spcPct val="150000"/>
              </a:lnSpc>
            </a:pPr>
            <a:r>
              <a:rPr lang="cs-CZ" sz="1800" b="1" dirty="0" smtClean="0"/>
              <a:t>Marketingový průzkum:</a:t>
            </a:r>
          </a:p>
          <a:p>
            <a:pPr marL="800100" lvl="1" indent="-342900" algn="l">
              <a:lnSpc>
                <a:spcPct val="150000"/>
              </a:lnSpc>
            </a:pPr>
            <a:r>
              <a:rPr lang="cs-CZ" sz="1800" dirty="0" smtClean="0"/>
              <a:t>Požadována plná funkcionalita DMS pro cca 4800 </a:t>
            </a:r>
            <a:r>
              <a:rPr lang="cs-CZ" sz="1800" dirty="0" err="1" smtClean="0"/>
              <a:t>zaměstnaců</a:t>
            </a:r>
            <a:r>
              <a:rPr lang="cs-CZ" sz="1800" dirty="0" smtClean="0"/>
              <a:t>=uživatelů</a:t>
            </a:r>
          </a:p>
          <a:p>
            <a:pPr marL="800100" lvl="1" indent="-342900" algn="l">
              <a:lnSpc>
                <a:spcPct val="150000"/>
              </a:lnSpc>
            </a:pPr>
            <a:r>
              <a:rPr lang="cs-CZ" sz="1800" dirty="0" smtClean="0"/>
              <a:t>Pořizovací cena : 10 mil Kč (cca 2100 Kč/uživatel)</a:t>
            </a:r>
          </a:p>
          <a:p>
            <a:pPr marL="800100" lvl="1" indent="-342900" algn="l">
              <a:lnSpc>
                <a:spcPct val="150000"/>
              </a:lnSpc>
            </a:pPr>
            <a:r>
              <a:rPr lang="cs-CZ" sz="1800" dirty="0" smtClean="0"/>
              <a:t>Roční </a:t>
            </a:r>
            <a:r>
              <a:rPr lang="cs-CZ" sz="1800" dirty="0" err="1" smtClean="0"/>
              <a:t>maitenance</a:t>
            </a:r>
            <a:r>
              <a:rPr lang="cs-CZ" sz="1800" dirty="0" smtClean="0"/>
              <a:t>: cca 15% - 20% z pořizovací ceny : 2 mil</a:t>
            </a:r>
          </a:p>
          <a:p>
            <a:pPr marL="800100" lvl="1" indent="-342900" algn="l">
              <a:lnSpc>
                <a:spcPct val="150000"/>
              </a:lnSpc>
            </a:pPr>
            <a:r>
              <a:rPr lang="cs-CZ" sz="1800" dirty="0" smtClean="0"/>
              <a:t>Odhadované náklady za 5 let provozu : 20 mil. Kč </a:t>
            </a: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lnSpc>
                <a:spcPct val="150000"/>
              </a:lnSpc>
            </a:pPr>
            <a:r>
              <a:rPr lang="cs-CZ" sz="1800" dirty="0" smtClean="0"/>
              <a:t>IROP 26 ???</a:t>
            </a:r>
          </a:p>
          <a:p>
            <a:pPr marL="800100" lvl="1" indent="-342900" algn="l">
              <a:lnSpc>
                <a:spcPct val="150000"/>
              </a:lnSpc>
            </a:pPr>
            <a:r>
              <a:rPr lang="cs-CZ" sz="1800" dirty="0" smtClean="0"/>
              <a:t>VOS – nadlimitní </a:t>
            </a:r>
            <a:r>
              <a:rPr lang="cs-CZ" sz="1800" dirty="0" smtClean="0"/>
              <a:t> rámcová soutěž </a:t>
            </a:r>
            <a:r>
              <a:rPr lang="cs-CZ" sz="1800" smtClean="0"/>
              <a:t>s postupným plněním</a:t>
            </a:r>
            <a:endParaRPr lang="cs-CZ" sz="1800" dirty="0" smtClean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sz="1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Financování DMS ve FNOL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7424</TotalTime>
  <Words>226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Implementace DMS ve FNOL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Zuzana Němcová</dc:creator>
  <cp:lastModifiedBy>Pavel Gartner</cp:lastModifiedBy>
  <cp:revision>620</cp:revision>
  <dcterms:created xsi:type="dcterms:W3CDTF">2010-12-10T11:29:20Z</dcterms:created>
  <dcterms:modified xsi:type="dcterms:W3CDTF">2019-03-13T08:46:00Z</dcterms:modified>
</cp:coreProperties>
</file>