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7" autoAdjust="0"/>
    <p:restoredTop sz="94660"/>
  </p:normalViewPr>
  <p:slideViewPr>
    <p:cSldViewPr>
      <p:cViewPr varScale="1">
        <p:scale>
          <a:sx n="80" d="100"/>
          <a:sy n="80" d="100"/>
        </p:scale>
        <p:origin x="-15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3FF4-75D7-4D4E-9B05-0E93017BD72C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AB485-2ABB-4460-BC0F-CACE4925F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AB485-2ABB-4460-BC0F-CACE4925FEF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AB485-2ABB-4460-BC0F-CACE4925FEF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7182-56D0-40B5-8330-C5DDBB32AE8E}" type="datetimeFigureOut">
              <a:rPr lang="cs-CZ" smtClean="0"/>
              <a:pPr/>
              <a:t>14.01.2019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F7728-07C7-43E7-9E9B-9094917255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Setkání se zaměstnanci FNOL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Odměňování a platová politika FNOL pro rok 2019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15. Ledna 2019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4294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Odměňování ve FNOL za posledních 5 let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Stabilizace nemocnice a příjmu všech kategorií zaměstnanců. 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Průměrné měsíční platy (příjmy) podle kategorií za rok 2018 včetně odměn a přesčasové práce: 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Všeobecná sestra</a:t>
            </a:r>
            <a:r>
              <a:rPr lang="cs-CZ" sz="2400" dirty="0" smtClean="0">
                <a:solidFill>
                  <a:schemeClr val="tx1"/>
                </a:solidFill>
              </a:rPr>
              <a:t>		42.610,- Kč/m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Lékař				92.420,- Kč/m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Ošetřovatel, sanitář		25.733,- Kč/m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THP 				35.727,- Kč/m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Dělník 				22.496,- Kč/m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4294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Odměňování ve FNOL za posledních 5 let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Jak nám „poměrově“ rostou Osobní náklady (náklady na platy) v poměru s ostatními náklady ve FNOL </a:t>
            </a:r>
          </a:p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Rok 		procento osobních nákladů 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		     z nákladů celkem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2015 			48,4</a:t>
            </a:r>
            <a:r>
              <a:rPr lang="cs-CZ" sz="2400" dirty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2016 			50,0</a:t>
            </a:r>
            <a:r>
              <a:rPr lang="cs-CZ" sz="2400" dirty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2017 			51,5</a:t>
            </a:r>
            <a:r>
              <a:rPr lang="cs-CZ" sz="2400" dirty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2018 </a:t>
            </a: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400" dirty="0">
                <a:solidFill>
                  <a:schemeClr val="tx1"/>
                </a:solidFill>
              </a:rPr>
              <a:t>  </a:t>
            </a:r>
            <a:r>
              <a:rPr lang="cs-CZ" sz="2400" dirty="0" smtClean="0">
                <a:solidFill>
                  <a:schemeClr val="tx1"/>
                </a:solidFill>
              </a:rPr>
              <a:t>		53,7</a:t>
            </a:r>
            <a:r>
              <a:rPr lang="cs-CZ" sz="2400" dirty="0">
                <a:solidFill>
                  <a:schemeClr val="tx1"/>
                </a:solidFill>
              </a:rPr>
              <a:t>%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	2019 </a:t>
            </a:r>
            <a:r>
              <a:rPr lang="cs-CZ" sz="2400" dirty="0">
                <a:solidFill>
                  <a:schemeClr val="tx1"/>
                </a:solidFill>
              </a:rPr>
              <a:t>plán </a:t>
            </a:r>
            <a:r>
              <a:rPr lang="cs-CZ" sz="2400" dirty="0" smtClean="0">
                <a:solidFill>
                  <a:schemeClr val="tx1"/>
                </a:solidFill>
              </a:rPr>
              <a:t>		55,1</a:t>
            </a:r>
            <a:r>
              <a:rPr lang="cs-CZ" sz="2400" dirty="0">
                <a:solidFill>
                  <a:schemeClr val="tx1"/>
                </a:solidFill>
              </a:rPr>
              <a:t>% 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Odměňování ve FNOL za posledních 5 let – čeho jsme dosáhli: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Srovnání disproporcí v osobním hodnocení podle klinik u všech kategorií zaměstnanců.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Výrazně vyšší počet pracovníků na všech pracovištích, než říká personální vyhláška.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Nemáme dlouhodobý nedostatek žádné profese na žádné </a:t>
            </a:r>
            <a:r>
              <a:rPr lang="cs-CZ" sz="2400" dirty="0" smtClean="0">
                <a:solidFill>
                  <a:schemeClr val="tx1"/>
                </a:solidFill>
              </a:rPr>
              <a:t>klinice.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Zajištění vyššího komfortu jak pro pacienty tak pro personál.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Každoroční nárůst o 60 až 100 </a:t>
            </a:r>
            <a:r>
              <a:rPr lang="cs-CZ" sz="2400" dirty="0" smtClean="0">
                <a:solidFill>
                  <a:schemeClr val="tx1"/>
                </a:solidFill>
              </a:rPr>
              <a:t>zaměstnanců.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Udržení bonusového systému pro zaměstnance FNOL na základě hospodaření 2% plošně + 4% v průměru individuálně.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Nárůst tarifních platů v posledních letech 2015 o 5%, 2016 o 5%, 2017 o 10%, 2018 o 10%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Osobní ohodnocení nám roste v průměru o 200,- Kč/ročně na 1 zaměstnance – což znamená roční růst o 15 – 19 mil Kč ročně.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Zatraktivnění odměňování pro LPS (lékaři, sestry)</a:t>
            </a: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4294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Odměňování ve FNOL pro nelékařský personál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Pravidelné navyšování NLZP personálu v jednotlivých letech.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Nástup všech maminek po RD do původní platové třídy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Zvýšení platových tříd na horní hranici pro kategorii sanitář a ošetřovatel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Jednorázové zvýšení příjmu pro kategorii fyzioterapeut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Příprava a realizace akreditovaného kurzu SANITÁŘ, pro naše zaměstnance zdarma.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Dorovnání </a:t>
            </a:r>
            <a:r>
              <a:rPr lang="cs-CZ" sz="2400" dirty="0" smtClean="0">
                <a:solidFill>
                  <a:schemeClr val="tx1"/>
                </a:solidFill>
              </a:rPr>
              <a:t>odměňování v rámci LPS </a:t>
            </a:r>
            <a:r>
              <a:rPr lang="cs-CZ" sz="2400" dirty="0" smtClean="0">
                <a:solidFill>
                  <a:schemeClr val="tx1"/>
                </a:solidFill>
              </a:rPr>
              <a:t>pro sestry na konkurenční úroveň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Celoživotní vzdělávání (na náklady FNOL)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Zavedení příplatku pro NLZP ve směnném provozu – 2.400,- Kč/měsíčně</a:t>
            </a: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4294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Odměňování ve FNOL pro rok 2019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Nárůsty tarifních platů dle kategorií zaměstnanců a NV: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Nelékařský personál 	7% z tarifů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Lékaři třída 11 – 13 	7% z </a:t>
            </a:r>
            <a:r>
              <a:rPr lang="cs-CZ" sz="2400" dirty="0" err="1" smtClean="0">
                <a:solidFill>
                  <a:schemeClr val="tx1"/>
                </a:solidFill>
              </a:rPr>
              <a:t>tarfiů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Lékaři třída 14 – 15  	2% z tarifů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THP a D 		5% z tarifů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Udržení bonusového systému pro zaměstnance FNOL na základě hospodaření 2% plošně + 4% v průměru individuálně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Zvýšení všech příplatků podle jednotlivých kategorií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42941"/>
          </a:xfrm>
        </p:spPr>
        <p:txBody>
          <a:bodyPr>
            <a:normAutofit/>
          </a:bodyPr>
          <a:lstStyle/>
          <a:p>
            <a:r>
              <a:rPr lang="cs-CZ" sz="3200" dirty="0" smtClean="0"/>
              <a:t>Odměňování NLZP ve FNOL pro rok 2019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Největší nárůsty mezi roky 2018 a 2019 zaznamená nelékařský personál: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Nelékařský personál 	7% z tarifů, což v kategorii zdravotní sestra reprezentuje cca + 2.000,- Kč měsíčně v průměru.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Zvýšený příplatek za směnný provoz u lůžka, zvýšený příplatek za JIP, KARIM, onkologie, práci s psychiatrickými pacienty ad.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Zhruba 570 zaměstnanců NLZP – </a:t>
            </a:r>
            <a:r>
              <a:rPr lang="cs-CZ" sz="2400" dirty="0" smtClean="0">
                <a:solidFill>
                  <a:schemeClr val="tx1"/>
                </a:solidFill>
              </a:rPr>
              <a:t>všeobecných sester </a:t>
            </a:r>
            <a:r>
              <a:rPr lang="cs-CZ" sz="2400" dirty="0" smtClean="0">
                <a:solidFill>
                  <a:schemeClr val="tx1"/>
                </a:solidFill>
              </a:rPr>
              <a:t>-  bude mít od ledna 2019 příplatky </a:t>
            </a:r>
            <a:r>
              <a:rPr lang="cs-CZ" sz="2400" dirty="0" smtClean="0">
                <a:solidFill>
                  <a:schemeClr val="tx1"/>
                </a:solidFill>
              </a:rPr>
              <a:t>v celkové </a:t>
            </a:r>
            <a:r>
              <a:rPr lang="cs-CZ" sz="2400" dirty="0" smtClean="0">
                <a:solidFill>
                  <a:schemeClr val="tx1"/>
                </a:solidFill>
              </a:rPr>
              <a:t>výši 6.000,- Kč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Dále více než 350 zaměstnanců bude mít nově příplatky 5.500,- Kč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Celkový „nárůst příplatků“ bude více než 80 mil Kč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Celkový „nárůst v </a:t>
            </a:r>
            <a:r>
              <a:rPr lang="cs-CZ" sz="2400" dirty="0" smtClean="0">
                <a:solidFill>
                  <a:schemeClr val="tx1"/>
                </a:solidFill>
              </a:rPr>
              <a:t>tarifních </a:t>
            </a:r>
            <a:r>
              <a:rPr lang="cs-CZ" sz="2400" dirty="0" smtClean="0">
                <a:solidFill>
                  <a:schemeClr val="tx1"/>
                </a:solidFill>
              </a:rPr>
              <a:t>platech“ bude téměř 100 mil Kč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Odměňování </a:t>
            </a:r>
            <a:r>
              <a:rPr lang="cs-CZ" sz="3200" dirty="0" smtClean="0"/>
              <a:t>ve </a:t>
            </a:r>
            <a:r>
              <a:rPr lang="cs-CZ" sz="3200" dirty="0" smtClean="0"/>
              <a:t>FNOL pro rok 2019 – jak chceme řešit výrazné disproporce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1214422"/>
            <a:ext cx="8215370" cy="507209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Disproporci mezi navýšením pro NLZP bez </a:t>
            </a:r>
            <a:r>
              <a:rPr lang="cs-CZ" sz="2400" dirty="0" smtClean="0">
                <a:solidFill>
                  <a:schemeClr val="tx1"/>
                </a:solidFill>
              </a:rPr>
              <a:t>dohledu </a:t>
            </a:r>
            <a:r>
              <a:rPr lang="cs-CZ" sz="2400" dirty="0" smtClean="0">
                <a:solidFill>
                  <a:schemeClr val="tx1"/>
                </a:solidFill>
              </a:rPr>
              <a:t>a v nepřetržitém provozu /nárůst zhruba </a:t>
            </a:r>
            <a:r>
              <a:rPr lang="cs-CZ" sz="2400" dirty="0" smtClean="0">
                <a:solidFill>
                  <a:schemeClr val="tx1"/>
                </a:solidFill>
              </a:rPr>
              <a:t>o 17</a:t>
            </a:r>
            <a:r>
              <a:rPr lang="cs-CZ" sz="2400" dirty="0" smtClean="0">
                <a:solidFill>
                  <a:schemeClr val="tx1"/>
                </a:solidFill>
              </a:rPr>
              <a:t>% v tarifu/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O</a:t>
            </a:r>
            <a:r>
              <a:rPr lang="cs-CZ" sz="2400" dirty="0" smtClean="0">
                <a:solidFill>
                  <a:schemeClr val="tx1"/>
                </a:solidFill>
              </a:rPr>
              <a:t>proti </a:t>
            </a:r>
            <a:r>
              <a:rPr lang="cs-CZ" sz="2400" dirty="0" smtClean="0">
                <a:solidFill>
                  <a:schemeClr val="tx1"/>
                </a:solidFill>
              </a:rPr>
              <a:t>2% v tarifu u našich klíčových lékařů (platové třídy 14 a 15) pro poskytování zdravotní péče: </a:t>
            </a:r>
          </a:p>
          <a:p>
            <a:pPr algn="l">
              <a:buFont typeface="Arial" pitchFamily="34" charset="0"/>
              <a:buChar char="•"/>
            </a:pPr>
            <a:endParaRPr lang="cs-CZ" sz="2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Zavedení nového </a:t>
            </a:r>
            <a:r>
              <a:rPr lang="cs-CZ" sz="2400" dirty="0" smtClean="0">
                <a:solidFill>
                  <a:schemeClr val="tx1"/>
                </a:solidFill>
              </a:rPr>
              <a:t>bonusu pro lékaře 14 a 15. platové třídy, </a:t>
            </a:r>
            <a:r>
              <a:rPr lang="cs-CZ" sz="2400" dirty="0" smtClean="0">
                <a:solidFill>
                  <a:schemeClr val="tx1"/>
                </a:solidFill>
              </a:rPr>
              <a:t>vypláceného pololetně, ve výši 5% z tarifů.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Celková výše pro výpočet pak bude 2% plošné, 4% + 5% individuální </a:t>
            </a:r>
          </a:p>
          <a:p>
            <a:pPr algn="l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Současně tím dosáhneme možnost odměňovat podle skutečné výkonnosti /osobní ohodnocení nebývá zvykem snižovat/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442</Words>
  <Application>Microsoft Office PowerPoint</Application>
  <PresentationFormat>Předvádění na obrazovce (4:3)</PresentationFormat>
  <Paragraphs>68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Setkání se zaměstnanci FNOL </vt:lpstr>
      <vt:lpstr>Odměňování ve FNOL za posledních 5 let</vt:lpstr>
      <vt:lpstr>Odměňování ve FNOL za posledních 5 let</vt:lpstr>
      <vt:lpstr>Odměňování ve FNOL za posledních 5 let – čeho jsme dosáhli:</vt:lpstr>
      <vt:lpstr>Odměňování ve FNOL pro nelékařský personál</vt:lpstr>
      <vt:lpstr>Odměňování ve FNOL pro rok 2019</vt:lpstr>
      <vt:lpstr>Odměňování NLZP ve FNOL pro rok 2019</vt:lpstr>
      <vt:lpstr>Odměňování ve FNOL pro rok 2019 – jak chceme řešit výrazné disproporce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se zaměstnanci FNOL </dc:title>
  <dc:creator>63546</dc:creator>
  <cp:lastModifiedBy>63546</cp:lastModifiedBy>
  <cp:revision>9</cp:revision>
  <dcterms:created xsi:type="dcterms:W3CDTF">2019-01-14T11:36:00Z</dcterms:created>
  <dcterms:modified xsi:type="dcterms:W3CDTF">2019-01-14T12:42:36Z</dcterms:modified>
</cp:coreProperties>
</file>