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5" r:id="rId2"/>
    <p:sldId id="259" r:id="rId3"/>
    <p:sldId id="293" r:id="rId4"/>
    <p:sldId id="295" r:id="rId5"/>
    <p:sldId id="296" r:id="rId6"/>
    <p:sldId id="298" r:id="rId7"/>
    <p:sldId id="299" r:id="rId8"/>
    <p:sldId id="322" r:id="rId9"/>
    <p:sldId id="300" r:id="rId10"/>
    <p:sldId id="323" r:id="rId11"/>
    <p:sldId id="327" r:id="rId12"/>
    <p:sldId id="328" r:id="rId13"/>
    <p:sldId id="301" r:id="rId14"/>
    <p:sldId id="302" r:id="rId15"/>
    <p:sldId id="303" r:id="rId16"/>
    <p:sldId id="304" r:id="rId17"/>
    <p:sldId id="329" r:id="rId18"/>
    <p:sldId id="305" r:id="rId19"/>
    <p:sldId id="336" r:id="rId20"/>
    <p:sldId id="306" r:id="rId21"/>
    <p:sldId id="330" r:id="rId22"/>
    <p:sldId id="313" r:id="rId23"/>
    <p:sldId id="314" r:id="rId24"/>
    <p:sldId id="315" r:id="rId25"/>
    <p:sldId id="331" r:id="rId26"/>
    <p:sldId id="316" r:id="rId27"/>
    <p:sldId id="317" r:id="rId28"/>
    <p:sldId id="337" r:id="rId29"/>
    <p:sldId id="318" r:id="rId30"/>
    <p:sldId id="332" r:id="rId31"/>
    <p:sldId id="319" r:id="rId32"/>
    <p:sldId id="338" r:id="rId33"/>
    <p:sldId id="320" r:id="rId34"/>
    <p:sldId id="339" r:id="rId35"/>
    <p:sldId id="321" r:id="rId36"/>
    <p:sldId id="340" r:id="rId37"/>
    <p:sldId id="341" r:id="rId38"/>
    <p:sldId id="344" r:id="rId39"/>
    <p:sldId id="360" r:id="rId40"/>
    <p:sldId id="333" r:id="rId41"/>
    <p:sldId id="334" r:id="rId42"/>
    <p:sldId id="335" r:id="rId43"/>
    <p:sldId id="292" r:id="rId44"/>
    <p:sldId id="291" r:id="rId45"/>
  </p:sldIdLst>
  <p:sldSz cx="18288000" cy="10287000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Roboto Condensed Light" charset="0"/>
      <p:regular r:id="rId52"/>
      <p:italic r:id="rId53"/>
    </p:embeddedFont>
    <p:embeddedFont>
      <p:font typeface="Roboto Condensed" charset="0"/>
      <p:regular r:id="rId54"/>
      <p:bold r:id="rId55"/>
      <p:italic r:id="rId56"/>
      <p:boldItalic r:id="rId57"/>
    </p:embeddedFont>
    <p:embeddedFont>
      <p:font typeface="Roboto Black" charset="0"/>
      <p:bold r:id="rId58"/>
      <p:boldItalic r:id="rId59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260"/>
            <p14:sldId id="293"/>
            <p14:sldId id="294"/>
            <p14:sldId id="296"/>
            <p14:sldId id="292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37"/>
    <a:srgbClr val="FF87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934" autoAdjust="0"/>
    <p:restoredTop sz="94533" autoAdjust="0"/>
  </p:normalViewPr>
  <p:slideViewPr>
    <p:cSldViewPr showGuides="1">
      <p:cViewPr>
        <p:scale>
          <a:sx n="70" d="100"/>
          <a:sy n="70" d="100"/>
        </p:scale>
        <p:origin x="-58" y="80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heme" Target="theme/theme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3.3912673617026833E-3"/>
          <c:y val="3.0021002710027181E-2"/>
          <c:w val="0.98411345984899856"/>
          <c:h val="0.8108472050183768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lékař</c:v>
                </c:pt>
                <c:pt idx="1">
                  <c:v>nelékařský zdravotnický pracovník</c:v>
                </c:pt>
                <c:pt idx="2">
                  <c:v>farmaceut</c:v>
                </c:pt>
                <c:pt idx="3">
                  <c:v>technicko-hospodářský pracovník</c:v>
                </c:pt>
                <c:pt idx="4">
                  <c:v>dělník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0.12483912483912483</c:v>
                </c:pt>
                <c:pt idx="1">
                  <c:v>0.77000000000000013</c:v>
                </c:pt>
                <c:pt idx="2">
                  <c:v>1.0000000000000011E-2</c:v>
                </c:pt>
                <c:pt idx="3">
                  <c:v>9.0000000000000066E-2</c:v>
                </c:pt>
                <c:pt idx="4">
                  <c:v>1.0000000000000011E-2</c:v>
                </c:pt>
              </c:numCache>
            </c:numRef>
          </c:val>
        </c:ser>
        <c:gapWidth val="100"/>
        <c:overlap val="-1"/>
        <c:axId val="145416576"/>
        <c:axId val="145418112"/>
      </c:barChart>
      <c:catAx>
        <c:axId val="145416576"/>
        <c:scaling>
          <c:orientation val="minMax"/>
        </c:scaling>
        <c:axPos val="b"/>
        <c:tickLblPos val="nextTo"/>
        <c:crossAx val="145418112"/>
        <c:crosses val="autoZero"/>
        <c:auto val="1"/>
        <c:lblAlgn val="ctr"/>
        <c:lblOffset val="100"/>
      </c:catAx>
      <c:valAx>
        <c:axId val="145418112"/>
        <c:scaling>
          <c:orientation val="minMax"/>
        </c:scaling>
        <c:delete val="1"/>
        <c:axPos val="l"/>
        <c:numFmt formatCode="0%" sourceLinked="1"/>
        <c:tickLblPos val="none"/>
        <c:crossAx val="145416576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0.45116918844566711</c:v>
                </c:pt>
                <c:pt idx="1">
                  <c:v>0.39752407152682318</c:v>
                </c:pt>
                <c:pt idx="2">
                  <c:v>0.11829436038514451</c:v>
                </c:pt>
                <c:pt idx="3">
                  <c:v>3.3012379642365884E-2</c:v>
                </c:pt>
              </c:numCache>
            </c:numRef>
          </c:val>
        </c:ser>
        <c:gapWidth val="100"/>
        <c:overlap val="-1"/>
        <c:axId val="174398848"/>
        <c:axId val="174408832"/>
      </c:barChart>
      <c:catAx>
        <c:axId val="174398848"/>
        <c:scaling>
          <c:orientation val="minMax"/>
        </c:scaling>
        <c:axPos val="b"/>
        <c:tickLblPos val="nextTo"/>
        <c:crossAx val="174408832"/>
        <c:crosses val="autoZero"/>
        <c:auto val="1"/>
        <c:lblAlgn val="ctr"/>
        <c:lblOffset val="100"/>
      </c:catAx>
      <c:valAx>
        <c:axId val="174408832"/>
        <c:scaling>
          <c:orientation val="minMax"/>
        </c:scaling>
        <c:delete val="1"/>
        <c:axPos val="l"/>
        <c:numFmt formatCode="0%" sourceLinked="1"/>
        <c:tickLblPos val="none"/>
        <c:crossAx val="17439884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0.50344827586206831</c:v>
                </c:pt>
                <c:pt idx="1">
                  <c:v>0.40827586206896582</c:v>
                </c:pt>
                <c:pt idx="2">
                  <c:v>7.3103448275862057E-2</c:v>
                </c:pt>
                <c:pt idx="3">
                  <c:v>1.5172413793103448E-2</c:v>
                </c:pt>
              </c:numCache>
            </c:numRef>
          </c:val>
        </c:ser>
        <c:gapWidth val="100"/>
        <c:overlap val="-1"/>
        <c:axId val="174503040"/>
        <c:axId val="174504576"/>
      </c:barChart>
      <c:catAx>
        <c:axId val="174503040"/>
        <c:scaling>
          <c:orientation val="minMax"/>
        </c:scaling>
        <c:axPos val="b"/>
        <c:tickLblPos val="nextTo"/>
        <c:crossAx val="174504576"/>
        <c:crosses val="autoZero"/>
        <c:auto val="1"/>
        <c:lblAlgn val="ctr"/>
        <c:lblOffset val="100"/>
      </c:catAx>
      <c:valAx>
        <c:axId val="174504576"/>
        <c:scaling>
          <c:orientation val="minMax"/>
        </c:scaling>
        <c:delete val="1"/>
        <c:axPos val="l"/>
        <c:numFmt formatCode="0%" sourceLinked="1"/>
        <c:tickLblPos val="none"/>
        <c:crossAx val="1745030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0.35674157303370785</c:v>
                </c:pt>
                <c:pt idx="1">
                  <c:v>0.36797752808988815</c:v>
                </c:pt>
                <c:pt idx="2">
                  <c:v>0.17415730337078653</c:v>
                </c:pt>
                <c:pt idx="3">
                  <c:v>0.10112359550561804</c:v>
                </c:pt>
              </c:numCache>
            </c:numRef>
          </c:val>
        </c:ser>
        <c:gapWidth val="100"/>
        <c:overlap val="-1"/>
        <c:axId val="174570112"/>
        <c:axId val="174580096"/>
      </c:barChart>
      <c:catAx>
        <c:axId val="174570112"/>
        <c:scaling>
          <c:orientation val="minMax"/>
        </c:scaling>
        <c:axPos val="b"/>
        <c:tickLblPos val="nextTo"/>
        <c:crossAx val="174580096"/>
        <c:crosses val="autoZero"/>
        <c:auto val="1"/>
        <c:lblAlgn val="ctr"/>
        <c:lblOffset val="100"/>
      </c:catAx>
      <c:valAx>
        <c:axId val="174580096"/>
        <c:scaling>
          <c:orientation val="minMax"/>
        </c:scaling>
        <c:delete val="1"/>
        <c:axPos val="l"/>
        <c:numFmt formatCode="0%" sourceLinked="1"/>
        <c:tickLblPos val="none"/>
        <c:crossAx val="17457011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0.28689655172413792</c:v>
                </c:pt>
                <c:pt idx="1">
                  <c:v>0.50206896551724023</c:v>
                </c:pt>
                <c:pt idx="2">
                  <c:v>0.17379310344827603</c:v>
                </c:pt>
                <c:pt idx="3">
                  <c:v>3.7241379310344866E-2</c:v>
                </c:pt>
              </c:numCache>
            </c:numRef>
          </c:val>
        </c:ser>
        <c:gapWidth val="100"/>
        <c:overlap val="-1"/>
        <c:axId val="174113920"/>
        <c:axId val="174115456"/>
      </c:barChart>
      <c:catAx>
        <c:axId val="174113920"/>
        <c:scaling>
          <c:orientation val="minMax"/>
        </c:scaling>
        <c:axPos val="b"/>
        <c:tickLblPos val="nextTo"/>
        <c:crossAx val="174115456"/>
        <c:crosses val="autoZero"/>
        <c:auto val="1"/>
        <c:lblAlgn val="ctr"/>
        <c:lblOffset val="100"/>
      </c:catAx>
      <c:valAx>
        <c:axId val="174115456"/>
        <c:scaling>
          <c:orientation val="minMax"/>
        </c:scaling>
        <c:delete val="1"/>
        <c:axPos val="l"/>
        <c:numFmt formatCode="0%" sourceLinked="1"/>
        <c:tickLblPos val="none"/>
        <c:crossAx val="17411392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54E-2"/>
          <c:w val="0.98411345984899856"/>
          <c:h val="0.810847205018378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0.33379310344827584</c:v>
                </c:pt>
                <c:pt idx="1">
                  <c:v>0.49655172413793108</c:v>
                </c:pt>
                <c:pt idx="2">
                  <c:v>0.14344827586206929</c:v>
                </c:pt>
                <c:pt idx="3">
                  <c:v>2.6206896551724188E-2</c:v>
                </c:pt>
              </c:numCache>
            </c:numRef>
          </c:val>
        </c:ser>
        <c:gapWidth val="100"/>
        <c:overlap val="-1"/>
        <c:axId val="174762624"/>
        <c:axId val="174764416"/>
      </c:barChart>
      <c:catAx>
        <c:axId val="174762624"/>
        <c:scaling>
          <c:orientation val="minMax"/>
        </c:scaling>
        <c:axPos val="b"/>
        <c:tickLblPos val="nextTo"/>
        <c:crossAx val="174764416"/>
        <c:crosses val="autoZero"/>
        <c:auto val="1"/>
        <c:lblAlgn val="ctr"/>
        <c:lblOffset val="100"/>
      </c:catAx>
      <c:valAx>
        <c:axId val="174764416"/>
        <c:scaling>
          <c:orientation val="minMax"/>
        </c:scaling>
        <c:delete val="1"/>
        <c:axPos val="l"/>
        <c:numFmt formatCode="0%" sourceLinked="1"/>
        <c:tickLblPos val="none"/>
        <c:crossAx val="17476262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0.37551581843191195</c:v>
                </c:pt>
                <c:pt idx="1">
                  <c:v>0.47730398899587401</c:v>
                </c:pt>
                <c:pt idx="2">
                  <c:v>0.11416781292984857</c:v>
                </c:pt>
                <c:pt idx="3">
                  <c:v>3.3012379642365884E-2</c:v>
                </c:pt>
              </c:numCache>
            </c:numRef>
          </c:val>
        </c:ser>
        <c:gapWidth val="100"/>
        <c:overlap val="-1"/>
        <c:axId val="174771584"/>
        <c:axId val="174818432"/>
      </c:barChart>
      <c:catAx>
        <c:axId val="174771584"/>
        <c:scaling>
          <c:orientation val="minMax"/>
        </c:scaling>
        <c:axPos val="b"/>
        <c:tickLblPos val="nextTo"/>
        <c:crossAx val="174818432"/>
        <c:crosses val="autoZero"/>
        <c:auto val="1"/>
        <c:lblAlgn val="ctr"/>
        <c:lblOffset val="100"/>
      </c:catAx>
      <c:valAx>
        <c:axId val="174818432"/>
        <c:scaling>
          <c:orientation val="minMax"/>
        </c:scaling>
        <c:delete val="1"/>
        <c:axPos val="l"/>
        <c:numFmt formatCode="0%" sourceLinked="1"/>
        <c:tickLblPos val="none"/>
        <c:crossAx val="17477158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0.26712328767123289</c:v>
                </c:pt>
                <c:pt idx="1">
                  <c:v>0.40136986301369904</c:v>
                </c:pt>
                <c:pt idx="2">
                  <c:v>0.23698630136986323</c:v>
                </c:pt>
                <c:pt idx="3">
                  <c:v>9.4520547945205591E-2</c:v>
                </c:pt>
              </c:numCache>
            </c:numRef>
          </c:val>
        </c:ser>
        <c:gapWidth val="100"/>
        <c:overlap val="-1"/>
        <c:axId val="174688896"/>
        <c:axId val="174694784"/>
      </c:barChart>
      <c:catAx>
        <c:axId val="174688896"/>
        <c:scaling>
          <c:orientation val="minMax"/>
        </c:scaling>
        <c:axPos val="b"/>
        <c:tickLblPos val="nextTo"/>
        <c:crossAx val="174694784"/>
        <c:crosses val="autoZero"/>
        <c:auto val="1"/>
        <c:lblAlgn val="ctr"/>
        <c:lblOffset val="100"/>
      </c:catAx>
      <c:valAx>
        <c:axId val="174694784"/>
        <c:scaling>
          <c:orientation val="minMax"/>
        </c:scaling>
        <c:delete val="1"/>
        <c:axPos val="l"/>
        <c:numFmt formatCode="0%" sourceLinked="1"/>
        <c:tickLblPos val="none"/>
        <c:crossAx val="17468889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0.23658872077028886</c:v>
                </c:pt>
                <c:pt idx="1">
                  <c:v>0.46767537826685046</c:v>
                </c:pt>
                <c:pt idx="2">
                  <c:v>0.22558459422283356</c:v>
                </c:pt>
                <c:pt idx="3">
                  <c:v>7.0151306740027508E-2</c:v>
                </c:pt>
              </c:numCache>
            </c:numRef>
          </c:val>
        </c:ser>
        <c:gapWidth val="100"/>
        <c:overlap val="-1"/>
        <c:axId val="175006080"/>
        <c:axId val="175007616"/>
      </c:barChart>
      <c:catAx>
        <c:axId val="175006080"/>
        <c:scaling>
          <c:orientation val="minMax"/>
        </c:scaling>
        <c:axPos val="b"/>
        <c:tickLblPos val="nextTo"/>
        <c:crossAx val="175007616"/>
        <c:crosses val="autoZero"/>
        <c:auto val="1"/>
        <c:lblAlgn val="ctr"/>
        <c:lblOffset val="100"/>
      </c:catAx>
      <c:valAx>
        <c:axId val="175007616"/>
        <c:scaling>
          <c:orientation val="minMax"/>
        </c:scaling>
        <c:delete val="1"/>
        <c:axPos val="l"/>
        <c:numFmt formatCode="0%" sourceLinked="1"/>
        <c:tickLblPos val="none"/>
        <c:crossAx val="17500608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0.22982216142270864</c:v>
                </c:pt>
                <c:pt idx="1">
                  <c:v>0.40902872777017812</c:v>
                </c:pt>
                <c:pt idx="2">
                  <c:v>0.23803009575923406</c:v>
                </c:pt>
                <c:pt idx="3">
                  <c:v>0.12311901504787962</c:v>
                </c:pt>
              </c:numCache>
            </c:numRef>
          </c:val>
        </c:ser>
        <c:gapWidth val="100"/>
        <c:overlap val="-1"/>
        <c:axId val="175073152"/>
        <c:axId val="175074688"/>
      </c:barChart>
      <c:catAx>
        <c:axId val="175073152"/>
        <c:scaling>
          <c:orientation val="minMax"/>
        </c:scaling>
        <c:axPos val="b"/>
        <c:tickLblPos val="nextTo"/>
        <c:crossAx val="175074688"/>
        <c:crosses val="autoZero"/>
        <c:auto val="1"/>
        <c:lblAlgn val="ctr"/>
        <c:lblOffset val="100"/>
      </c:catAx>
      <c:valAx>
        <c:axId val="175074688"/>
        <c:scaling>
          <c:orientation val="minMax"/>
        </c:scaling>
        <c:delete val="1"/>
        <c:axPos val="l"/>
        <c:numFmt formatCode="0%" sourceLinked="1"/>
        <c:tickLblPos val="none"/>
        <c:crossAx val="17507315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0.21685082872928177</c:v>
                </c:pt>
                <c:pt idx="1">
                  <c:v>0.47375690607734833</c:v>
                </c:pt>
                <c:pt idx="2">
                  <c:v>0.22237569060773477</c:v>
                </c:pt>
                <c:pt idx="3">
                  <c:v>8.7016574585635373E-2</c:v>
                </c:pt>
              </c:numCache>
            </c:numRef>
          </c:val>
        </c:ser>
        <c:gapWidth val="100"/>
        <c:overlap val="-1"/>
        <c:axId val="174940544"/>
        <c:axId val="174942080"/>
      </c:barChart>
      <c:catAx>
        <c:axId val="174940544"/>
        <c:scaling>
          <c:orientation val="minMax"/>
        </c:scaling>
        <c:axPos val="b"/>
        <c:tickLblPos val="nextTo"/>
        <c:crossAx val="174942080"/>
        <c:crosses val="autoZero"/>
        <c:auto val="1"/>
        <c:lblAlgn val="ctr"/>
        <c:lblOffset val="100"/>
      </c:catAx>
      <c:valAx>
        <c:axId val="174942080"/>
        <c:scaling>
          <c:orientation val="minMax"/>
        </c:scaling>
        <c:delete val="1"/>
        <c:axPos val="l"/>
        <c:numFmt formatCode="0%" sourceLinked="1"/>
        <c:tickLblPos val="none"/>
        <c:crossAx val="17494054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599E-2"/>
          <c:w val="0.98411345984899856"/>
          <c:h val="0.8108472050183770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méně než 1 rok</c:v>
                </c:pt>
                <c:pt idx="1">
                  <c:v>1-5 let</c:v>
                </c:pt>
                <c:pt idx="2">
                  <c:v>6-10 let</c:v>
                </c:pt>
                <c:pt idx="3">
                  <c:v>více jak 10 let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3.2608695652173961E-2</c:v>
                </c:pt>
                <c:pt idx="1">
                  <c:v>0.19429347826086971</c:v>
                </c:pt>
                <c:pt idx="2">
                  <c:v>0.13858695652173927</c:v>
                </c:pt>
                <c:pt idx="3">
                  <c:v>0.63451086956521741</c:v>
                </c:pt>
              </c:numCache>
            </c:numRef>
          </c:val>
        </c:ser>
        <c:gapWidth val="100"/>
        <c:overlap val="-1"/>
        <c:axId val="158314880"/>
        <c:axId val="158316416"/>
      </c:barChart>
      <c:catAx>
        <c:axId val="158314880"/>
        <c:scaling>
          <c:orientation val="minMax"/>
        </c:scaling>
        <c:axPos val="b"/>
        <c:numFmt formatCode="0%" sourceLinked="1"/>
        <c:tickLblPos val="nextTo"/>
        <c:crossAx val="158316416"/>
        <c:crosses val="autoZero"/>
        <c:auto val="1"/>
        <c:lblAlgn val="ctr"/>
        <c:lblOffset val="100"/>
      </c:catAx>
      <c:valAx>
        <c:axId val="158316416"/>
        <c:scaling>
          <c:orientation val="minMax"/>
        </c:scaling>
        <c:delete val="1"/>
        <c:axPos val="l"/>
        <c:numFmt formatCode="0%" sourceLinked="1"/>
        <c:tickLblPos val="none"/>
        <c:crossAx val="158314880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0.20329670329670341</c:v>
                </c:pt>
                <c:pt idx="1">
                  <c:v>0.44505494505494547</c:v>
                </c:pt>
                <c:pt idx="2">
                  <c:v>0.25961538461538464</c:v>
                </c:pt>
                <c:pt idx="3">
                  <c:v>9.2032967032967053E-2</c:v>
                </c:pt>
              </c:numCache>
            </c:numRef>
          </c:val>
        </c:ser>
        <c:gapWidth val="100"/>
        <c:overlap val="-1"/>
        <c:axId val="175256704"/>
        <c:axId val="175258240"/>
      </c:barChart>
      <c:catAx>
        <c:axId val="175256704"/>
        <c:scaling>
          <c:orientation val="minMax"/>
        </c:scaling>
        <c:axPos val="b"/>
        <c:tickLblPos val="nextTo"/>
        <c:crossAx val="175258240"/>
        <c:crosses val="autoZero"/>
        <c:auto val="1"/>
        <c:lblAlgn val="ctr"/>
        <c:lblOffset val="100"/>
      </c:catAx>
      <c:valAx>
        <c:axId val="175258240"/>
        <c:scaling>
          <c:orientation val="minMax"/>
        </c:scaling>
        <c:delete val="1"/>
        <c:axPos val="l"/>
        <c:numFmt formatCode="0%" sourceLinked="1"/>
        <c:tickLblPos val="none"/>
        <c:crossAx val="1752567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54E-2"/>
          <c:w val="0.98411345984899856"/>
          <c:h val="0.810847205018378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0.24827586206896551</c:v>
                </c:pt>
                <c:pt idx="1">
                  <c:v>0.58206896551724019</c:v>
                </c:pt>
                <c:pt idx="2">
                  <c:v>0.13793103448275881</c:v>
                </c:pt>
                <c:pt idx="3">
                  <c:v>3.1724137931034485E-2</c:v>
                </c:pt>
              </c:numCache>
            </c:numRef>
          </c:val>
        </c:ser>
        <c:gapWidth val="100"/>
        <c:overlap val="-1"/>
        <c:axId val="175365504"/>
        <c:axId val="175367296"/>
      </c:barChart>
      <c:catAx>
        <c:axId val="175365504"/>
        <c:scaling>
          <c:orientation val="minMax"/>
        </c:scaling>
        <c:axPos val="b"/>
        <c:tickLblPos val="nextTo"/>
        <c:crossAx val="175367296"/>
        <c:crosses val="autoZero"/>
        <c:auto val="1"/>
        <c:lblAlgn val="ctr"/>
        <c:lblOffset val="100"/>
      </c:catAx>
      <c:valAx>
        <c:axId val="175367296"/>
        <c:scaling>
          <c:orientation val="minMax"/>
        </c:scaling>
        <c:delete val="1"/>
        <c:axPos val="l"/>
        <c:numFmt formatCode="0%" sourceLinked="1"/>
        <c:tickLblPos val="none"/>
        <c:crossAx val="1753655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0.18356164383561643</c:v>
                </c:pt>
                <c:pt idx="1">
                  <c:v>0.57123287671232859</c:v>
                </c:pt>
                <c:pt idx="2">
                  <c:v>0.20547945205479468</c:v>
                </c:pt>
                <c:pt idx="3">
                  <c:v>3.9726027397260277E-2</c:v>
                </c:pt>
              </c:numCache>
            </c:numRef>
          </c:val>
        </c:ser>
        <c:gapWidth val="100"/>
        <c:overlap val="-1"/>
        <c:axId val="175428736"/>
        <c:axId val="175430272"/>
      </c:barChart>
      <c:catAx>
        <c:axId val="175428736"/>
        <c:scaling>
          <c:orientation val="minMax"/>
        </c:scaling>
        <c:axPos val="b"/>
        <c:tickLblPos val="nextTo"/>
        <c:crossAx val="175430272"/>
        <c:crosses val="autoZero"/>
        <c:auto val="1"/>
        <c:lblAlgn val="ctr"/>
        <c:lblOffset val="100"/>
      </c:catAx>
      <c:valAx>
        <c:axId val="175430272"/>
        <c:scaling>
          <c:orientation val="minMax"/>
        </c:scaling>
        <c:delete val="1"/>
        <c:axPos val="l"/>
        <c:numFmt formatCode="0%" sourceLinked="1"/>
        <c:tickLblPos val="none"/>
        <c:crossAx val="17542873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0.39918256130790286</c:v>
                </c:pt>
                <c:pt idx="1">
                  <c:v>0.40871934604904631</c:v>
                </c:pt>
                <c:pt idx="2">
                  <c:v>0.11035422343324258</c:v>
                </c:pt>
                <c:pt idx="3">
                  <c:v>8.1743869209809264E-2</c:v>
                </c:pt>
              </c:numCache>
            </c:numRef>
          </c:val>
        </c:ser>
        <c:gapWidth val="100"/>
        <c:overlap val="-1"/>
        <c:axId val="175410560"/>
        <c:axId val="175510656"/>
      </c:barChart>
      <c:catAx>
        <c:axId val="175410560"/>
        <c:scaling>
          <c:orientation val="minMax"/>
        </c:scaling>
        <c:axPos val="b"/>
        <c:tickLblPos val="nextTo"/>
        <c:crossAx val="175510656"/>
        <c:crosses val="autoZero"/>
        <c:auto val="1"/>
        <c:lblAlgn val="ctr"/>
        <c:lblOffset val="100"/>
      </c:catAx>
      <c:valAx>
        <c:axId val="175510656"/>
        <c:scaling>
          <c:orientation val="minMax"/>
        </c:scaling>
        <c:delete val="1"/>
        <c:axPos val="l"/>
        <c:numFmt formatCode="0%" sourceLinked="1"/>
        <c:tickLblPos val="none"/>
        <c:crossAx val="17541056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54E-2"/>
          <c:w val="0.98411345984899856"/>
          <c:h val="0.810847205018378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0.53443526170798816</c:v>
                </c:pt>
                <c:pt idx="1">
                  <c:v>0.34297520661157027</c:v>
                </c:pt>
                <c:pt idx="2">
                  <c:v>7.9889807162534437E-2</c:v>
                </c:pt>
                <c:pt idx="3">
                  <c:v>4.2699724517906414E-2</c:v>
                </c:pt>
              </c:numCache>
            </c:numRef>
          </c:val>
        </c:ser>
        <c:gapWidth val="100"/>
        <c:overlap val="-1"/>
        <c:axId val="175588480"/>
        <c:axId val="175590016"/>
      </c:barChart>
      <c:catAx>
        <c:axId val="175588480"/>
        <c:scaling>
          <c:orientation val="minMax"/>
        </c:scaling>
        <c:axPos val="b"/>
        <c:tickLblPos val="nextTo"/>
        <c:crossAx val="175590016"/>
        <c:crosses val="autoZero"/>
        <c:auto val="1"/>
        <c:lblAlgn val="ctr"/>
        <c:lblOffset val="100"/>
      </c:catAx>
      <c:valAx>
        <c:axId val="175590016"/>
        <c:scaling>
          <c:orientation val="minMax"/>
        </c:scaling>
        <c:delete val="1"/>
        <c:axPos val="l"/>
        <c:numFmt formatCode="0%" sourceLinked="1"/>
        <c:tickLblPos val="none"/>
        <c:crossAx val="17558848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0.48770491803278687</c:v>
                </c:pt>
                <c:pt idx="1">
                  <c:v>0.35928961748633875</c:v>
                </c:pt>
                <c:pt idx="2">
                  <c:v>0.10792349726775963</c:v>
                </c:pt>
                <c:pt idx="3">
                  <c:v>4.5081967213114783E-2</c:v>
                </c:pt>
              </c:numCache>
            </c:numRef>
          </c:val>
        </c:ser>
        <c:gapWidth val="100"/>
        <c:overlap val="-1"/>
        <c:axId val="176982656"/>
        <c:axId val="176988544"/>
      </c:barChart>
      <c:catAx>
        <c:axId val="176982656"/>
        <c:scaling>
          <c:orientation val="minMax"/>
        </c:scaling>
        <c:axPos val="b"/>
        <c:tickLblPos val="nextTo"/>
        <c:crossAx val="176988544"/>
        <c:crosses val="autoZero"/>
        <c:auto val="1"/>
        <c:lblAlgn val="ctr"/>
        <c:lblOffset val="100"/>
      </c:catAx>
      <c:valAx>
        <c:axId val="176988544"/>
        <c:scaling>
          <c:orientation val="minMax"/>
        </c:scaling>
        <c:delete val="1"/>
        <c:axPos val="l"/>
        <c:numFmt formatCode="0%" sourceLinked="1"/>
        <c:tickLblPos val="none"/>
        <c:crossAx val="17698265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0.43383356070941376</c:v>
                </c:pt>
                <c:pt idx="1">
                  <c:v>0.48294679399727208</c:v>
                </c:pt>
                <c:pt idx="2">
                  <c:v>6.9577080491132384E-2</c:v>
                </c:pt>
                <c:pt idx="3">
                  <c:v>1.3642564802182828E-2</c:v>
                </c:pt>
              </c:numCache>
            </c:numRef>
          </c:val>
        </c:ser>
        <c:gapWidth val="100"/>
        <c:overlap val="-1"/>
        <c:axId val="177099904"/>
        <c:axId val="177101440"/>
      </c:barChart>
      <c:catAx>
        <c:axId val="177099904"/>
        <c:scaling>
          <c:orientation val="minMax"/>
        </c:scaling>
        <c:axPos val="b"/>
        <c:tickLblPos val="nextTo"/>
        <c:crossAx val="177101440"/>
        <c:crosses val="autoZero"/>
        <c:auto val="1"/>
        <c:lblAlgn val="ctr"/>
        <c:lblOffset val="100"/>
      </c:catAx>
      <c:valAx>
        <c:axId val="177101440"/>
        <c:scaling>
          <c:orientation val="minMax"/>
        </c:scaling>
        <c:delete val="1"/>
        <c:axPos val="l"/>
        <c:numFmt formatCode="0%" sourceLinked="1"/>
        <c:tickLblPos val="none"/>
        <c:crossAx val="1770999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54E-2"/>
          <c:w val="0.98411345984899856"/>
          <c:h val="0.810847205018378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0.37482900136798969</c:v>
                </c:pt>
                <c:pt idx="1">
                  <c:v>0.53351573187414458</c:v>
                </c:pt>
                <c:pt idx="2">
                  <c:v>7.9343365253077974E-2</c:v>
                </c:pt>
                <c:pt idx="3">
                  <c:v>1.2311901504787962E-2</c:v>
                </c:pt>
              </c:numCache>
            </c:numRef>
          </c:val>
        </c:ser>
        <c:gapWidth val="100"/>
        <c:overlap val="-1"/>
        <c:axId val="177216128"/>
        <c:axId val="177226112"/>
      </c:barChart>
      <c:catAx>
        <c:axId val="177216128"/>
        <c:scaling>
          <c:orientation val="minMax"/>
        </c:scaling>
        <c:axPos val="b"/>
        <c:tickLblPos val="nextTo"/>
        <c:crossAx val="177226112"/>
        <c:crosses val="autoZero"/>
        <c:auto val="1"/>
        <c:lblAlgn val="ctr"/>
        <c:lblOffset val="100"/>
      </c:catAx>
      <c:valAx>
        <c:axId val="177226112"/>
        <c:scaling>
          <c:orientation val="minMax"/>
        </c:scaling>
        <c:delete val="1"/>
        <c:axPos val="l"/>
        <c:numFmt formatCode="0%" sourceLinked="1"/>
        <c:tickLblPos val="none"/>
        <c:crossAx val="17721612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54E-2"/>
          <c:w val="0.98411345984899856"/>
          <c:h val="0.810847205018378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0.58117326057298757</c:v>
                </c:pt>
                <c:pt idx="1">
                  <c:v>0.36425648021828133</c:v>
                </c:pt>
                <c:pt idx="2">
                  <c:v>4.3656207366984966E-2</c:v>
                </c:pt>
                <c:pt idx="3">
                  <c:v>1.0914051841746259E-2</c:v>
                </c:pt>
              </c:numCache>
            </c:numRef>
          </c:val>
        </c:ser>
        <c:gapWidth val="100"/>
        <c:overlap val="-1"/>
        <c:axId val="177283456"/>
        <c:axId val="177284992"/>
      </c:barChart>
      <c:catAx>
        <c:axId val="177283456"/>
        <c:scaling>
          <c:orientation val="minMax"/>
        </c:scaling>
        <c:axPos val="b"/>
        <c:tickLblPos val="nextTo"/>
        <c:crossAx val="177284992"/>
        <c:crosses val="autoZero"/>
        <c:auto val="1"/>
        <c:lblAlgn val="ctr"/>
        <c:lblOffset val="100"/>
      </c:catAx>
      <c:valAx>
        <c:axId val="177284992"/>
        <c:scaling>
          <c:orientation val="minMax"/>
        </c:scaling>
        <c:delete val="1"/>
        <c:axPos val="l"/>
        <c:numFmt formatCode="0%" sourceLinked="1"/>
        <c:tickLblPos val="none"/>
        <c:crossAx val="17728345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49370863554843131"/>
          <c:y val="6.8310909664649019E-2"/>
          <c:w val="0.48120378914814482"/>
          <c:h val="0.86679103674804348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spokojen</c:v>
                </c:pt>
              </c:strCache>
            </c:strRef>
          </c:tx>
          <c:spPr>
            <a:solidFill>
              <a:srgbClr val="FF9137"/>
            </a:solidFill>
          </c:spPr>
          <c:cat>
            <c:strRef>
              <c:f>List1!$A$2:$A$12</c:f>
              <c:strCache>
                <c:ptCount val="11"/>
                <c:pt idx="0">
                  <c:v>Činnostmi Odboru kvality – efektivní komunikace, kvalita poskytovaných konzultací, prováděné činnosti pro pracoviště, provádění auditů kvality;</c:v>
                </c:pt>
                <c:pt idx="1">
                  <c:v>Právní službou – kvalita poskytovaných právních služeb, dostupnost poradenství, služby podatelny;</c:v>
                </c:pt>
                <c:pt idx="2">
                  <c:v>Nákupní činnosti, nákupní politikou (parametry zadávací dokumentace, proces VŘ,) kvalita a dostupnost nakoupeného zboží, služeb;</c:v>
                </c:pt>
                <c:pt idx="3">
                  <c:v>Marketingovými aktivitami (marketingové aktivity pro kliniky, akce FNOL pro veřejnost, konferenční servis, prezentace organizace v mediích);</c:v>
                </c:pt>
                <c:pt idx="4">
                  <c:v>Ekonomickými procesy (plánování a dodržování efektivního hospodaření, vnitřní finanční kontrola, účtování zdravotní péče a smluvní vztahy se ZP, dostupnost a kvalita ekonomických informací);</c:v>
                </c:pt>
                <c:pt idx="5">
                  <c:v>Investičními akcemi, záměry ve FNOL (výstavba a opravy budov, komunikací, revitalizace areálu, obnova přístrojů, zdravotnických prostředků);</c:v>
                </c:pt>
                <c:pt idx="6">
                  <c:v>Realizace (rychlost, kvalita, vstřícnost) potřeb každodenního provozu pracovišť- funkčnost technického dispečinku, údržba, opravy, malování, stěhování;</c:v>
                </c:pt>
                <c:pt idx="7">
                  <c:v> Provozní činností (kvalita poskytovaných služeb provozů dopravy, stravovacího provozu, skladů, údržba zeleně a areálu);</c:v>
                </c:pt>
                <c:pt idx="8">
                  <c:v>Informačními technologiemi (efektivní zajištění chodu a rozvoj informačních technologií a systémů dle trendů a potřeb Vaší každodenní praxe, podpora při zavádění elektronizace);</c:v>
                </c:pt>
                <c:pt idx="9">
                  <c:v>Personálními činnostmi (nábor, výběr a stabilizace zaměstnanců, kvalita administrace personálních procesů, dostupnost personálních informací, podpora a vstřícnost při poskytování personálního servisu zaměstnancům);</c:v>
                </c:pt>
                <c:pt idx="10">
                  <c:v>Plánováním, organizací a řízením vedení nemocnice</c:v>
                </c:pt>
              </c:strCache>
            </c:strRef>
          </c:cat>
          <c:val>
            <c:numRef>
              <c:f>List1!$B$2:$B$12</c:f>
              <c:numCache>
                <c:formatCode>0%</c:formatCode>
                <c:ptCount val="11"/>
                <c:pt idx="0">
                  <c:v>0.84507042253521181</c:v>
                </c:pt>
                <c:pt idx="1">
                  <c:v>0.91919191919191912</c:v>
                </c:pt>
                <c:pt idx="2">
                  <c:v>0.79355783308931183</c:v>
                </c:pt>
                <c:pt idx="3">
                  <c:v>0.92405063291139289</c:v>
                </c:pt>
                <c:pt idx="4">
                  <c:v>0.89556509298998566</c:v>
                </c:pt>
                <c:pt idx="5">
                  <c:v>0.8190743338008416</c:v>
                </c:pt>
                <c:pt idx="6">
                  <c:v>0.88275862068965549</c:v>
                </c:pt>
                <c:pt idx="7">
                  <c:v>0.85379310344827652</c:v>
                </c:pt>
                <c:pt idx="8">
                  <c:v>0.8</c:v>
                </c:pt>
                <c:pt idx="9">
                  <c:v>0.84731774415405758</c:v>
                </c:pt>
                <c:pt idx="10">
                  <c:v>0.91405184174624798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nespokojen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List1!$A$2:$A$12</c:f>
              <c:strCache>
                <c:ptCount val="11"/>
                <c:pt idx="0">
                  <c:v>Činnostmi Odboru kvality – efektivní komunikace, kvalita poskytovaných konzultací, prováděné činnosti pro pracoviště, provádění auditů kvality;</c:v>
                </c:pt>
                <c:pt idx="1">
                  <c:v>Právní službou – kvalita poskytovaných právních služeb, dostupnost poradenství, služby podatelny;</c:v>
                </c:pt>
                <c:pt idx="2">
                  <c:v>Nákupní činnosti, nákupní politikou (parametry zadávací dokumentace, proces VŘ,) kvalita a dostupnost nakoupeného zboží, služeb;</c:v>
                </c:pt>
                <c:pt idx="3">
                  <c:v>Marketingovými aktivitami (marketingové aktivity pro kliniky, akce FNOL pro veřejnost, konferenční servis, prezentace organizace v mediích);</c:v>
                </c:pt>
                <c:pt idx="4">
                  <c:v>Ekonomickými procesy (plánování a dodržování efektivního hospodaření, vnitřní finanční kontrola, účtování zdravotní péče a smluvní vztahy se ZP, dostupnost a kvalita ekonomických informací);</c:v>
                </c:pt>
                <c:pt idx="5">
                  <c:v>Investičními akcemi, záměry ve FNOL (výstavba a opravy budov, komunikací, revitalizace areálu, obnova přístrojů, zdravotnických prostředků);</c:v>
                </c:pt>
                <c:pt idx="6">
                  <c:v>Realizace (rychlost, kvalita, vstřícnost) potřeb každodenního provozu pracovišť- funkčnost technického dispečinku, údržba, opravy, malování, stěhování;</c:v>
                </c:pt>
                <c:pt idx="7">
                  <c:v> Provozní činností (kvalita poskytovaných služeb provozů dopravy, stravovacího provozu, skladů, údržba zeleně a areálu);</c:v>
                </c:pt>
                <c:pt idx="8">
                  <c:v>Informačními technologiemi (efektivní zajištění chodu a rozvoj informačních technologií a systémů dle trendů a potřeb Vaší každodenní praxe, podpora při zavádění elektronizace);</c:v>
                </c:pt>
                <c:pt idx="9">
                  <c:v>Personálními činnostmi (nábor, výběr a stabilizace zaměstnanců, kvalita administrace personálních procesů, dostupnost personálních informací, podpora a vstřícnost při poskytování personálního servisu zaměstnancům);</c:v>
                </c:pt>
                <c:pt idx="10">
                  <c:v>Plánováním, organizací a řízením vedení nemocnice</c:v>
                </c:pt>
              </c:strCache>
            </c:strRef>
          </c:cat>
          <c:val>
            <c:numRef>
              <c:f>List1!$C$2:$C$12</c:f>
              <c:numCache>
                <c:formatCode>0%</c:formatCode>
                <c:ptCount val="11"/>
                <c:pt idx="0">
                  <c:v>0.15492957746478875</c:v>
                </c:pt>
                <c:pt idx="1">
                  <c:v>8.0808080808080801E-2</c:v>
                </c:pt>
                <c:pt idx="2">
                  <c:v>0.2064421669106882</c:v>
                </c:pt>
                <c:pt idx="3">
                  <c:v>7.5949367088607597E-2</c:v>
                </c:pt>
                <c:pt idx="4">
                  <c:v>0.10443490701001436</c:v>
                </c:pt>
                <c:pt idx="5">
                  <c:v>0.18092566619915848</c:v>
                </c:pt>
                <c:pt idx="6">
                  <c:v>0.11724137931034484</c:v>
                </c:pt>
                <c:pt idx="7">
                  <c:v>0.14620689655172431</c:v>
                </c:pt>
                <c:pt idx="8">
                  <c:v>0.2</c:v>
                </c:pt>
                <c:pt idx="9">
                  <c:v>0.15268225584594231</c:v>
                </c:pt>
                <c:pt idx="10">
                  <c:v>8.5948158253751711E-2</c:v>
                </c:pt>
              </c:numCache>
            </c:numRef>
          </c:val>
        </c:ser>
        <c:dLbls>
          <c:showVal val="1"/>
        </c:dLbls>
        <c:gapWidth val="77"/>
        <c:overlap val="100"/>
        <c:axId val="177494656"/>
        <c:axId val="177500544"/>
      </c:barChart>
      <c:catAx>
        <c:axId val="1774946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/>
            </a:pPr>
            <a:endParaRPr lang="cs-CZ"/>
          </a:p>
        </c:txPr>
        <c:crossAx val="177500544"/>
        <c:crosses val="autoZero"/>
        <c:auto val="1"/>
        <c:lblAlgn val="r"/>
        <c:lblOffset val="100"/>
        <c:tickMarkSkip val="1"/>
      </c:catAx>
      <c:valAx>
        <c:axId val="177500544"/>
        <c:scaling>
          <c:orientation val="minMax"/>
        </c:scaling>
        <c:axPos val="b"/>
        <c:numFmt formatCode="0%" sourceLinked="1"/>
        <c:tickLblPos val="nextTo"/>
        <c:crossAx val="177494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995245426245152"/>
          <c:y val="1.246309110580174E-2"/>
          <c:w val="0.29295837877424113"/>
          <c:h val="5.4502987545745618E-2"/>
        </c:manualLayout>
      </c:layout>
      <c:txPr>
        <a:bodyPr/>
        <a:lstStyle/>
        <a:p>
          <a:pPr>
            <a:defRPr sz="20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19E-2"/>
          <c:w val="0.98411345984899856"/>
          <c:h val="0.810847205018377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List1!$A$2:$A$3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0.15458276333789345</c:v>
                </c:pt>
                <c:pt idx="1">
                  <c:v>0.84541723666210722</c:v>
                </c:pt>
              </c:numCache>
            </c:numRef>
          </c:val>
        </c:ser>
        <c:gapWidth val="100"/>
        <c:overlap val="-1"/>
        <c:axId val="158596096"/>
        <c:axId val="156177152"/>
      </c:barChart>
      <c:catAx>
        <c:axId val="158596096"/>
        <c:scaling>
          <c:orientation val="minMax"/>
        </c:scaling>
        <c:axPos val="b"/>
        <c:numFmt formatCode="0%" sourceLinked="1"/>
        <c:tickLblPos val="nextTo"/>
        <c:crossAx val="156177152"/>
        <c:crosses val="autoZero"/>
        <c:auto val="1"/>
        <c:lblAlgn val="ctr"/>
        <c:lblOffset val="100"/>
      </c:catAx>
      <c:valAx>
        <c:axId val="156177152"/>
        <c:scaling>
          <c:orientation val="minMax"/>
        </c:scaling>
        <c:delete val="1"/>
        <c:axPos val="l"/>
        <c:numFmt formatCode="0%" sourceLinked="1"/>
        <c:tickLblPos val="none"/>
        <c:crossAx val="158596096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26E-2"/>
          <c:w val="0.98411345984899856"/>
          <c:h val="0.810847205018377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0.29234972677595655</c:v>
                </c:pt>
                <c:pt idx="1">
                  <c:v>0.47131147540983648</c:v>
                </c:pt>
                <c:pt idx="2">
                  <c:v>0.19808743169398921</c:v>
                </c:pt>
                <c:pt idx="3">
                  <c:v>3.8251366120218601E-2</c:v>
                </c:pt>
              </c:numCache>
            </c:numRef>
          </c:val>
        </c:ser>
        <c:gapWidth val="100"/>
        <c:overlap val="-1"/>
        <c:axId val="158556544"/>
        <c:axId val="158558080"/>
      </c:barChart>
      <c:catAx>
        <c:axId val="158556544"/>
        <c:scaling>
          <c:orientation val="minMax"/>
        </c:scaling>
        <c:axPos val="b"/>
        <c:tickLblPos val="nextTo"/>
        <c:crossAx val="158558080"/>
        <c:crosses val="autoZero"/>
        <c:auto val="1"/>
        <c:lblAlgn val="ctr"/>
        <c:lblOffset val="100"/>
      </c:catAx>
      <c:valAx>
        <c:axId val="158558080"/>
        <c:scaling>
          <c:orientation val="minMax"/>
        </c:scaling>
        <c:delete val="1"/>
        <c:axPos val="l"/>
        <c:numFmt formatCode="0%" sourceLinked="1"/>
        <c:tickLblPos val="none"/>
        <c:crossAx val="158556544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26E-2"/>
          <c:w val="0.98411345984899856"/>
          <c:h val="0.810847205018377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0.33514986376021855</c:v>
                </c:pt>
                <c:pt idx="1">
                  <c:v>0.55449591280653965</c:v>
                </c:pt>
                <c:pt idx="2">
                  <c:v>9.9455040871934686E-2</c:v>
                </c:pt>
                <c:pt idx="3">
                  <c:v>1.0899182561307902E-2</c:v>
                </c:pt>
              </c:numCache>
            </c:numRef>
          </c:val>
        </c:ser>
        <c:gapWidth val="100"/>
        <c:overlap val="-1"/>
        <c:axId val="158619520"/>
        <c:axId val="158621056"/>
      </c:barChart>
      <c:catAx>
        <c:axId val="158619520"/>
        <c:scaling>
          <c:orientation val="minMax"/>
        </c:scaling>
        <c:axPos val="b"/>
        <c:tickLblPos val="nextTo"/>
        <c:crossAx val="158621056"/>
        <c:crosses val="autoZero"/>
        <c:auto val="1"/>
        <c:lblAlgn val="ctr"/>
        <c:lblOffset val="100"/>
      </c:catAx>
      <c:valAx>
        <c:axId val="158621056"/>
        <c:scaling>
          <c:orientation val="minMax"/>
        </c:scaling>
        <c:delete val="1"/>
        <c:axPos val="l"/>
        <c:numFmt formatCode="0%" sourceLinked="1"/>
        <c:tickLblPos val="none"/>
        <c:crossAx val="15861952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9.6577652988051963E-3"/>
          <c:y val="7.6484417344173494E-2"/>
          <c:w val="0.98411345984899856"/>
          <c:h val="0.8108472050183781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0.35334242837653485</c:v>
                </c:pt>
                <c:pt idx="1">
                  <c:v>0.44884038199181492</c:v>
                </c:pt>
                <c:pt idx="2">
                  <c:v>0.15143246930422943</c:v>
                </c:pt>
                <c:pt idx="3">
                  <c:v>4.6384720327421615E-2</c:v>
                </c:pt>
              </c:numCache>
            </c:numRef>
          </c:val>
        </c:ser>
        <c:gapWidth val="100"/>
        <c:overlap val="-1"/>
        <c:axId val="174039424"/>
        <c:axId val="174040960"/>
      </c:barChart>
      <c:catAx>
        <c:axId val="174039424"/>
        <c:scaling>
          <c:orientation val="minMax"/>
        </c:scaling>
        <c:axPos val="b"/>
        <c:tickLblPos val="nextTo"/>
        <c:crossAx val="174040960"/>
        <c:crosses val="autoZero"/>
        <c:auto val="1"/>
        <c:lblAlgn val="ctr"/>
        <c:lblOffset val="100"/>
      </c:catAx>
      <c:valAx>
        <c:axId val="174040960"/>
        <c:scaling>
          <c:orientation val="minMax"/>
        </c:scaling>
        <c:delete val="1"/>
        <c:axPos val="l"/>
        <c:numFmt formatCode="0%" sourceLinked="1"/>
        <c:tickLblPos val="none"/>
        <c:crossAx val="17403942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8.05442719249682E-3"/>
          <c:y val="1.7974875267284647E-2"/>
          <c:w val="0.98411345984899856"/>
          <c:h val="0.81084720501837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0.43172413793103448</c:v>
                </c:pt>
                <c:pt idx="1">
                  <c:v>0.31724137931034513</c:v>
                </c:pt>
                <c:pt idx="2">
                  <c:v>0.15724137931034501</c:v>
                </c:pt>
                <c:pt idx="3">
                  <c:v>9.3793103448275864E-2</c:v>
                </c:pt>
              </c:numCache>
            </c:numRef>
          </c:val>
        </c:ser>
        <c:gapWidth val="100"/>
        <c:overlap val="-1"/>
        <c:axId val="174159744"/>
        <c:axId val="174161280"/>
      </c:barChart>
      <c:catAx>
        <c:axId val="174159744"/>
        <c:scaling>
          <c:orientation val="minMax"/>
        </c:scaling>
        <c:axPos val="b"/>
        <c:tickLblPos val="nextTo"/>
        <c:crossAx val="174161280"/>
        <c:crosses val="autoZero"/>
        <c:auto val="1"/>
        <c:lblAlgn val="ctr"/>
        <c:lblOffset val="100"/>
      </c:catAx>
      <c:valAx>
        <c:axId val="174161280"/>
        <c:scaling>
          <c:orientation val="minMax"/>
          <c:max val="0.8"/>
        </c:scaling>
        <c:delete val="1"/>
        <c:axPos val="l"/>
        <c:numFmt formatCode="0%" sourceLinked="1"/>
        <c:tickLblPos val="none"/>
        <c:crossAx val="17415974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1.2576712748915841E-2"/>
          <c:y val="6.7880081300813105E-2"/>
          <c:w val="0.98411345984899856"/>
          <c:h val="0.810847205018379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0.12154696132596686</c:v>
                </c:pt>
                <c:pt idx="1">
                  <c:v>0.45441988950276274</c:v>
                </c:pt>
                <c:pt idx="2">
                  <c:v>0.32182320441988993</c:v>
                </c:pt>
                <c:pt idx="3">
                  <c:v>0.1022099447513813</c:v>
                </c:pt>
              </c:numCache>
            </c:numRef>
          </c:val>
        </c:ser>
        <c:gapWidth val="100"/>
        <c:overlap val="-1"/>
        <c:axId val="174251392"/>
        <c:axId val="174265472"/>
      </c:barChart>
      <c:catAx>
        <c:axId val="174251392"/>
        <c:scaling>
          <c:orientation val="minMax"/>
        </c:scaling>
        <c:axPos val="b"/>
        <c:tickLblPos val="nextTo"/>
        <c:crossAx val="174265472"/>
        <c:crosses val="autoZero"/>
        <c:auto val="1"/>
        <c:lblAlgn val="ctr"/>
        <c:lblOffset val="100"/>
      </c:catAx>
      <c:valAx>
        <c:axId val="174265472"/>
        <c:scaling>
          <c:orientation val="minMax"/>
        </c:scaling>
        <c:delete val="1"/>
        <c:axPos val="l"/>
        <c:numFmt formatCode="0%" sourceLinked="1"/>
        <c:tickLblPos val="none"/>
        <c:crossAx val="17425139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5.0135712890138741E-3"/>
          <c:y val="5.7554878048780476E-2"/>
          <c:w val="0.98411345984899856"/>
          <c:h val="0.8108472050183799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spokojen</c:v>
                </c:pt>
                <c:pt idx="1">
                  <c:v>spíše spokojen</c:v>
                </c:pt>
                <c:pt idx="2">
                  <c:v>spíše nespokojen</c:v>
                </c:pt>
                <c:pt idx="3">
                  <c:v>nespokojen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0.19890260631001372</c:v>
                </c:pt>
                <c:pt idx="1">
                  <c:v>0.46227709190672156</c:v>
                </c:pt>
                <c:pt idx="2">
                  <c:v>0.23456790123456789</c:v>
                </c:pt>
                <c:pt idx="3">
                  <c:v>0.10425240054869693</c:v>
                </c:pt>
              </c:numCache>
            </c:numRef>
          </c:val>
        </c:ser>
        <c:gapWidth val="100"/>
        <c:overlap val="-1"/>
        <c:axId val="174322816"/>
        <c:axId val="174324352"/>
      </c:barChart>
      <c:catAx>
        <c:axId val="174322816"/>
        <c:scaling>
          <c:orientation val="minMax"/>
        </c:scaling>
        <c:axPos val="b"/>
        <c:tickLblPos val="nextTo"/>
        <c:crossAx val="174324352"/>
        <c:crosses val="autoZero"/>
        <c:auto val="1"/>
        <c:lblAlgn val="ctr"/>
        <c:lblOffset val="100"/>
      </c:catAx>
      <c:valAx>
        <c:axId val="174324352"/>
        <c:scaling>
          <c:orientation val="minMax"/>
        </c:scaling>
        <c:delete val="1"/>
        <c:axPos val="l"/>
        <c:numFmt formatCode="0%" sourceLinked="1"/>
        <c:tickLblPos val="none"/>
        <c:crossAx val="17432281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419C-9B26-47C3-AB7C-3C4A47673DA2}" type="datetimeFigureOut">
              <a:rPr lang="cs-CZ" smtClean="0"/>
              <a:pPr/>
              <a:t>16.04.2019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B6EB-6A85-4982-86FA-49D57B286C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5F8E-FAF6-4375-988B-5BC0D6BB2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6" r:id="rId43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1" y="4783460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66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Spokojenost zaměstnanců FNOL v roce 2018</a:t>
            </a:r>
            <a:endParaRPr lang="en-US" sz="66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395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201800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Vztahem s Vaším přímým nadřízeným (korektnost vztahu se smyslem pro vzájemnou úctu a spolupráci)?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575048" y="2119164"/>
          <a:ext cx="16849872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2" name="Obdélník 1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5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S mírou stresu, kterou Vaše každodenní praxe nese?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575048" y="2119164"/>
          <a:ext cx="16849872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3" name="Obdélník 1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ovéPole 10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Celková atmosféra na Vašem pracovišti 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575048" y="2119164"/>
          <a:ext cx="16705856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2" name="Obdélník 1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5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Vzdělávání, odborný  rozvoj</a:t>
            </a:r>
            <a:endParaRPr lang="cs-CZ" dirty="0"/>
          </a:p>
        </p:txBody>
      </p:sp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Poskytované možnosti specializačního vzdělávání a odbor-</a:t>
            </a:r>
            <a:r>
              <a:rPr lang="cs-CZ" dirty="0" err="1" smtClean="0"/>
              <a:t>ného</a:t>
            </a:r>
            <a:r>
              <a:rPr lang="cs-CZ" dirty="0" smtClean="0"/>
              <a:t> rozvoje?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Možnost uplatnit své profesní schopnosti?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Možnost účasti na tuzemských či zahraničních odborných konferencích, seminářích, stážích?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Organizace práce</a:t>
            </a:r>
            <a:endParaRPr lang="cs-CZ" dirty="0"/>
          </a:p>
        </p:txBody>
      </p:sp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Přiměřenost Vašich pracovních úkolů?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Mírou zodpovědnosti, která se váže k Vašim pracovním úkolům?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Demografický popis vzorku respondentů</a:t>
            </a:r>
            <a:endParaRPr lang="en-US" dirty="0"/>
          </a:p>
        </p:txBody>
      </p:sp>
      <p:sp>
        <p:nvSpPr>
          <p:cNvPr id="11" name="TextBox 6"/>
          <p:cNvSpPr txBox="1"/>
          <p:nvPr/>
        </p:nvSpPr>
        <p:spPr>
          <a:xfrm>
            <a:off x="1007096" y="3631332"/>
            <a:ext cx="9793088" cy="413959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000" dirty="0" smtClean="0">
                <a:latin typeface="+mj-lt"/>
              </a:rPr>
              <a:t>Dotazníkového šetření spokojenosti zaměstnanců se zúčastnilo </a:t>
            </a:r>
            <a:r>
              <a:rPr lang="cs-CZ" sz="2000" dirty="0" smtClean="0">
                <a:solidFill>
                  <a:srgbClr val="FF0000"/>
                </a:solidFill>
                <a:latin typeface="+mj-lt"/>
              </a:rPr>
              <a:t>753</a:t>
            </a:r>
            <a:r>
              <a:rPr lang="cs-CZ" sz="2000" i="1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zaměstnanců FNOL</a:t>
            </a:r>
          </a:p>
        </p:txBody>
      </p:sp>
      <p:grpSp>
        <p:nvGrpSpPr>
          <p:cNvPr id="16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7" name="Obdélník 16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0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Možnost uplatnění pracovních kompetencí, kterými disponujete?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Oblast řízení</a:t>
            </a:r>
            <a:endParaRPr lang="cs-CZ" dirty="0"/>
          </a:p>
        </p:txBody>
      </p:sp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30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Zpětná vazba, kterou získáváte od svého nadřízeného na základě vykonané práce?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Běžná organizace práce na Vašem pracovišti?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32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Celkové řízení pracoviště, kde pracujete?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33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Komunikace v organizaci</a:t>
            </a:r>
            <a:endParaRPr lang="cs-CZ" dirty="0"/>
          </a:p>
        </p:txBody>
      </p:sp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34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pl-PL" dirty="0" smtClean="0"/>
              <a:t>Úrovní komunikace na Vašem pracovišti?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35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 fontScale="90000"/>
          </a:bodyPr>
          <a:lstStyle/>
          <a:p>
            <a:pPr lvl="0" algn="just"/>
            <a:r>
              <a:rPr lang="cs-CZ" dirty="0" smtClean="0"/>
              <a:t>Tok informací od vedení pracoviště (kliniky, úseku, ústavu, samostatného oddělení) k jednotlivým podřízeným prvkům?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36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Způsobem komunikace od vedení FNOL k jednotlivým pracovištím?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37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Efektivita komunikace mezi spolupracujícími pracovišti?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37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150480" cy="914400"/>
          </a:xfrm>
        </p:spPr>
        <p:txBody>
          <a:bodyPr>
            <a:normAutofit/>
          </a:bodyPr>
          <a:lstStyle/>
          <a:p>
            <a:pPr lvl="0" algn="ctr"/>
            <a:r>
              <a:rPr lang="cs-CZ" dirty="0" smtClean="0"/>
              <a:t>Pracovní zařazení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35336" y="1453500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Motivace, odměňování a bonusový systém</a:t>
            </a:r>
            <a:endParaRPr lang="cs-CZ" dirty="0"/>
          </a:p>
        </p:txBody>
      </p:sp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38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Vývoj platového ohodnocení na zastávané pozici v posledních letech?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39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Platovým ohodnocením ve srovnání s jinými zdravotnickými zařízeními v okolí?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39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 fontScale="90000"/>
          </a:bodyPr>
          <a:lstStyle/>
          <a:p>
            <a:pPr lvl="0" algn="just"/>
            <a:r>
              <a:rPr lang="cs-CZ" dirty="0" smtClean="0"/>
              <a:t>Ostatní </a:t>
            </a:r>
            <a:r>
              <a:rPr lang="cs-CZ" dirty="0" err="1" smtClean="0"/>
              <a:t>benefity</a:t>
            </a:r>
            <a:r>
              <a:rPr lang="cs-CZ" dirty="0" smtClean="0"/>
              <a:t> poskytovanými zaměstnavatelem (dotace stravy, příspěvek k penzijnímu připojištění, vyšší počet dnů dovolené)?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40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ZTOTOŽNĚNÍ ZAMĚSTNANCŮ S ORGANIZACÍ</a:t>
            </a:r>
          </a:p>
        </p:txBody>
      </p:sp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38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040" y="462980"/>
            <a:ext cx="17230600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Efektivita hospodaření FNOL s ohledem na ekonomickou prosperitu organizace?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040" y="462980"/>
            <a:ext cx="17230600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Kvalita poskytovaných služeb pacientům FNOL?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040" y="462980"/>
            <a:ext cx="17230600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FNOL jako svým zaměstnavatelem?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064" y="3703340"/>
            <a:ext cx="16798552" cy="179679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ŘÍDÍCÍ A PODPŮRNÉ PROCESY VE FNOL</a:t>
            </a:r>
          </a:p>
        </p:txBody>
      </p:sp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38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040" y="174948"/>
            <a:ext cx="17230600" cy="936104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ŘÍDÍCÍ A PODPŮRNÉ PROCESY VE FNOL </a:t>
            </a:r>
            <a:endParaRPr lang="cs-CZ" dirty="0"/>
          </a:p>
        </p:txBody>
      </p:sp>
      <p:grpSp>
        <p:nvGrpSpPr>
          <p:cNvPr id="3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41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5" name="Graf 14"/>
          <p:cNvGraphicFramePr/>
          <p:nvPr/>
        </p:nvGraphicFramePr>
        <p:xfrm>
          <a:off x="359024" y="1079500"/>
          <a:ext cx="17641960" cy="83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040" y="754418"/>
            <a:ext cx="17209912" cy="91440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     Délka pracovního poměru                                Pohlaví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647056" y="1453500"/>
          <a:ext cx="9361040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5" name="Graf 14"/>
          <p:cNvGraphicFramePr>
            <a:graphicFrameLocks noChangeAspect="1"/>
          </p:cNvGraphicFramePr>
          <p:nvPr/>
        </p:nvGraphicFramePr>
        <p:xfrm>
          <a:off x="12096328" y="1453500"/>
          <a:ext cx="5544616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7056" y="823021"/>
            <a:ext cx="16552912" cy="75962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pPr algn="ctr" defTabSz="1632844">
              <a:spcBef>
                <a:spcPct val="0"/>
              </a:spcBef>
              <a:defRPr/>
            </a:pPr>
            <a:r>
              <a:rPr lang="cs-CZ" sz="5400" dirty="0" smtClean="0">
                <a:latin typeface="+mj-lt"/>
                <a:ea typeface="+mj-ea"/>
                <a:cs typeface="+mj-cs"/>
              </a:rPr>
              <a:t>ZÁVĚR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3040" y="1831132"/>
            <a:ext cx="17137904" cy="724374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Nejvyšší nespokojenost </a:t>
            </a:r>
            <a:r>
              <a:rPr lang="cs-CZ" sz="2000" dirty="0" smtClean="0"/>
              <a:t>v tomto zaměstnaneckém průzkumu  byla  respondenty vyjádřena s </a:t>
            </a:r>
            <a:r>
              <a:rPr lang="cs-CZ" sz="2000" b="1" dirty="0" smtClean="0"/>
              <a:t>mírou stresu</a:t>
            </a:r>
            <a:r>
              <a:rPr lang="cs-CZ" sz="2000" dirty="0" smtClean="0"/>
              <a:t>, kterou nese každodenní praxe na pracovištích FNOL  (57%);  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Vyšší nespokojenost dále respondenti vyjádřili v hodnocení  </a:t>
            </a:r>
            <a:r>
              <a:rPr lang="cs-CZ" sz="2000" b="1" dirty="0" smtClean="0"/>
              <a:t>celkové atmosféry a celkovým řízením jejich pracovišť </a:t>
            </a:r>
            <a:r>
              <a:rPr lang="cs-CZ" sz="2000" dirty="0" smtClean="0"/>
              <a:t>(34% a 36%);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Další oblastí, kam bude třeba upřít pozornost, je oblast řízení, kdy respondenti deklarují </a:t>
            </a:r>
            <a:r>
              <a:rPr lang="cs-CZ" sz="2000" b="1" dirty="0" smtClean="0"/>
              <a:t>nespokojenost se zpětnou vazbou</a:t>
            </a:r>
            <a:r>
              <a:rPr lang="cs-CZ" sz="2000" dirty="0" smtClean="0"/>
              <a:t>, kterou získávají od nadřízeného (33%), dále je </a:t>
            </a:r>
            <a:r>
              <a:rPr lang="cs-CZ" sz="2000" b="1" dirty="0" smtClean="0"/>
              <a:t>neuspokojivě hodnocen tok, úroveň a styl komunikace </a:t>
            </a:r>
            <a:r>
              <a:rPr lang="cs-CZ" sz="2000" dirty="0" smtClean="0"/>
              <a:t>v rámci jednotlivých organizačních útvarů pracovišť (35%); 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Vyhodnocení řídících a podpůrných procesů ve FNOL je shrnuto na slide č. 39;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Nadprůměrná spokojenost </a:t>
            </a:r>
            <a:r>
              <a:rPr lang="cs-CZ" sz="2000" dirty="0" smtClean="0"/>
              <a:t>zaměstnanců – respondentů je vyjadřována  </a:t>
            </a:r>
            <a:r>
              <a:rPr lang="cs-CZ" sz="2000" b="1" dirty="0" smtClean="0"/>
              <a:t>s celkovou úrovní pracovních podmínek </a:t>
            </a:r>
            <a:r>
              <a:rPr lang="cs-CZ" sz="2000" dirty="0" smtClean="0"/>
              <a:t>na mateřských pracovištích (89%);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 oblasti vzdělávání, rozvoje  a profesního uplatnění je 91% respondentů spokojeno </a:t>
            </a:r>
            <a:r>
              <a:rPr lang="cs-CZ" sz="2000" b="1" dirty="0" smtClean="0"/>
              <a:t>s možností uplatnit své profesní schopnosti a dovednosti; </a:t>
            </a: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Vysoká spokojenost je vyjadřována </a:t>
            </a:r>
            <a:r>
              <a:rPr lang="cs-CZ" sz="2000" b="1" dirty="0" smtClean="0"/>
              <a:t>s efektivitou hospodaření </a:t>
            </a:r>
            <a:r>
              <a:rPr lang="cs-CZ" sz="2000" dirty="0" smtClean="0"/>
              <a:t>naší nemocnice s ohledem na ekonomickou prosperitu (91%);</a:t>
            </a:r>
          </a:p>
          <a:p>
            <a:pPr algn="just"/>
            <a:r>
              <a:rPr lang="cs-CZ" sz="20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Kvalitu poskytovaných služeb </a:t>
            </a:r>
            <a:r>
              <a:rPr lang="cs-CZ" sz="2000" dirty="0" smtClean="0"/>
              <a:t>našim pacientů pozitivně hodnotí 90%  odpovídajících; 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Nejvyšší spokojenost je v průzkumu </a:t>
            </a:r>
            <a:r>
              <a:rPr lang="cs-CZ" sz="2000" dirty="0" smtClean="0"/>
              <a:t>vykazována respondenty v oblasti ztotožnění zaměstnanců s organizací - </a:t>
            </a:r>
            <a:r>
              <a:rPr lang="cs-CZ" sz="2000" b="1" dirty="0" smtClean="0"/>
              <a:t>94% </a:t>
            </a:r>
            <a:r>
              <a:rPr lang="cs-CZ" sz="2000" dirty="0" smtClean="0"/>
              <a:t>respondentů deklaruje spokojenost </a:t>
            </a:r>
            <a:r>
              <a:rPr lang="cs-CZ" sz="2000" b="1" dirty="0" smtClean="0"/>
              <a:t>s FNOL jako svým zaměstnavatelem 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/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5F8E-FAF6-4375-988B-5BC0D6BB2E8A}" type="slidenum">
              <a:rPr lang="cs-CZ" smtClean="0"/>
              <a:pPr/>
              <a:t>40</a:t>
            </a:fld>
            <a:endParaRPr lang="cs-CZ"/>
          </a:p>
        </p:txBody>
      </p:sp>
      <p:grpSp>
        <p:nvGrpSpPr>
          <p:cNvPr id="8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9" name="Obdélník 8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ovéPole 12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42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7056" y="823021"/>
            <a:ext cx="16552912" cy="75962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pPr algn="ctr" defTabSz="1632844">
              <a:spcBef>
                <a:spcPct val="0"/>
              </a:spcBef>
              <a:defRPr/>
            </a:pPr>
            <a:r>
              <a:rPr lang="cs-CZ" sz="5400" dirty="0" smtClean="0">
                <a:latin typeface="+mj-lt"/>
                <a:ea typeface="+mj-ea"/>
                <a:cs typeface="+mj-cs"/>
              </a:rPr>
              <a:t>NÁMĚTY A DOPORUČENÍ RESPONDENTŮ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3040" y="2551213"/>
            <a:ext cx="17137904" cy="755151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just"/>
            <a:r>
              <a:rPr lang="cs-CZ" sz="2000" b="1" u="sng" dirty="0" smtClean="0"/>
              <a:t>Obslužnost v areálu: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nedostatek parkovacích míst, nevhodný způsob úhrady cestou parkovacích automatů, nevhodnost vjezdového oprávnění na ID kartě;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zajištění kvalitní úklidové firmy ve FNOL;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více míst pro umístnění jízdních kol zaměstnanců;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velká přetíženost výtahů;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přetíženost jídelny FNOL, nedůstojné podmínky pro stravování, časově omezit přístup studentům;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nevhodný navigační a informační systém v celém areálu FNOL;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málo zeleně v prostorách nemocnice;</a:t>
            </a:r>
            <a:endParaRPr lang="cs-CZ" sz="2000" b="1" u="sng" dirty="0" smtClean="0"/>
          </a:p>
          <a:p>
            <a:pPr algn="just"/>
            <a:endParaRPr lang="cs-CZ" sz="2000" b="1" u="sng" dirty="0" smtClean="0"/>
          </a:p>
          <a:p>
            <a:pPr algn="just"/>
            <a:endParaRPr lang="cs-CZ" sz="2000" b="1" u="sng" dirty="0" smtClean="0"/>
          </a:p>
          <a:p>
            <a:pPr algn="just"/>
            <a:endParaRPr lang="cs-CZ" sz="2000" b="1" u="sng" dirty="0" smtClean="0"/>
          </a:p>
          <a:p>
            <a:pPr algn="just"/>
            <a:r>
              <a:rPr lang="cs-CZ" sz="2000" b="1" u="sng" dirty="0" smtClean="0"/>
              <a:t>Péče o zaměstnance: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zaměstnanecké benefity: umožnit čerpání prostředků FKSP na širší spektrum služeb, více společenských akcí;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potřeba kvalitnější pracovní obuvi;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obnovit </a:t>
            </a:r>
            <a:r>
              <a:rPr lang="cs-CZ" sz="2000" dirty="0" err="1" smtClean="0"/>
              <a:t>benefit</a:t>
            </a:r>
            <a:r>
              <a:rPr lang="cs-CZ" sz="2000" dirty="0" smtClean="0"/>
              <a:t> využití služeb T mobile;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bonusy stálým zaměstnancům při nákupu v lékárnách FNOL;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změna pracovního oděvu;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zlepšit možnost stravování zaměstnanců během víkendů;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 </a:t>
            </a:r>
            <a:endParaRPr lang="cs-CZ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5F8E-FAF6-4375-988B-5BC0D6BB2E8A}" type="slidenum">
              <a:rPr lang="cs-CZ" smtClean="0"/>
              <a:pPr/>
              <a:t>41</a:t>
            </a:fld>
            <a:endParaRPr lang="cs-CZ"/>
          </a:p>
        </p:txBody>
      </p:sp>
      <p:grpSp>
        <p:nvGrpSpPr>
          <p:cNvPr id="8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9" name="Obdélník 8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ovéPole 12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43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7056" y="823021"/>
            <a:ext cx="16552912" cy="75962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pPr algn="ctr" defTabSz="1632844">
              <a:spcBef>
                <a:spcPct val="0"/>
              </a:spcBef>
              <a:defRPr/>
            </a:pPr>
            <a:r>
              <a:rPr lang="cs-CZ" sz="5400" dirty="0" smtClean="0"/>
              <a:t>NÁMĚTY A DOPORUČENÍ RESPONDENTŮ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3040" y="2551212"/>
            <a:ext cx="17137904" cy="724374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just"/>
            <a:r>
              <a:rPr lang="cs-CZ" sz="2000" b="1" u="sng" dirty="0" smtClean="0"/>
              <a:t>Kvalita poskytované péče: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NLZP často supluje pomocný personál, přetíženost NLZP;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často nefunkční potrubní pošta;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nákup </a:t>
            </a:r>
            <a:r>
              <a:rPr lang="cs-CZ" sz="2000" dirty="0" err="1" smtClean="0"/>
              <a:t>hypoalergenní</a:t>
            </a:r>
            <a:r>
              <a:rPr lang="cs-CZ" sz="2000" dirty="0" smtClean="0"/>
              <a:t> dezinfekce;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profesní podpora juniorů na pracovištích;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elektronický  pacientský objednávkový systém;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/>
          </a:p>
          <a:p>
            <a:pPr algn="just"/>
            <a:endParaRPr lang="cs-CZ" sz="2000" b="1" u="sng" dirty="0" smtClean="0"/>
          </a:p>
          <a:p>
            <a:pPr algn="just"/>
            <a:endParaRPr lang="cs-CZ" sz="2000" b="1" u="sng" dirty="0" smtClean="0"/>
          </a:p>
          <a:p>
            <a:pPr algn="just"/>
            <a:r>
              <a:rPr lang="cs-CZ" sz="2000" b="1" u="sng" dirty="0" smtClean="0"/>
              <a:t>Personální oblast: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rozevírání nůžek v platovém ohodnocení zaměstnanců ve směnném a ranním provozu, 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nedodržení příslibu výše směnného příplatku 5000,- Kč 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vyšší finanční podpora vzdělávání NLZP;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rozdílné výše osobního ohodnocení mezi klinikami FNOL;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neexistují pravidla čerpání NPV;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odměňování NLZP za praxe studentů;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solidFill>
                <a:srgbClr val="FF0000"/>
              </a:solidFill>
            </a:endParaRPr>
          </a:p>
          <a:p>
            <a:pPr algn="just"/>
            <a:endParaRPr lang="cs-CZ" sz="2000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algn="just"/>
            <a:endParaRPr lang="cs-CZ" sz="2000" b="1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5F8E-FAF6-4375-988B-5BC0D6BB2E8A}" type="slidenum">
              <a:rPr lang="cs-CZ" smtClean="0"/>
              <a:pPr/>
              <a:t>42</a:t>
            </a:fld>
            <a:endParaRPr lang="cs-CZ"/>
          </a:p>
        </p:txBody>
      </p:sp>
      <p:grpSp>
        <p:nvGrpSpPr>
          <p:cNvPr id="8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9" name="Obdélník 8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ovéPole 12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44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167747" cy="479911"/>
            <a:chOff x="9326878" y="4114955"/>
            <a:chExt cx="6167747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344796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I. P. Pavlova 6, 77900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588 441 111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2378909" cy="432402"/>
            <a:chOff x="9340099" y="6174122"/>
            <a:chExt cx="2378909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1560812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info@fnol.cz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45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46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80" y="3271292"/>
            <a:ext cx="16366504" cy="914400"/>
          </a:xfrm>
        </p:spPr>
        <p:txBody>
          <a:bodyPr>
            <a:normAutofit/>
          </a:bodyPr>
          <a:lstStyle/>
          <a:p>
            <a:pPr lvl="0" algn="ctr"/>
            <a:r>
              <a:rPr lang="cs-CZ" dirty="0" smtClean="0"/>
              <a:t>PRACOVNÍ PODMÍNKY A TECHNICKÁ VYBAVENOST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5" name="Obdélník 14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6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8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Kvalita a dostupnost Vašeho pracovního vybavení (materiál, pracovní pomůcky, pracovní oděv) 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407196"/>
          <a:ext cx="13617328" cy="709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417824" cy="1796794"/>
          </a:xfrm>
        </p:spPr>
        <p:txBody>
          <a:bodyPr>
            <a:normAutofit/>
          </a:bodyPr>
          <a:lstStyle/>
          <a:p>
            <a:pPr lvl="0" algn="ctr"/>
            <a:r>
              <a:rPr lang="cs-CZ" dirty="0" smtClean="0"/>
              <a:t>Celkovou úrovní pracovních podmínek ve FNOL?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2375248" y="2119164"/>
          <a:ext cx="1361732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80" y="3271292"/>
            <a:ext cx="16366504" cy="914400"/>
          </a:xfrm>
        </p:spPr>
        <p:txBody>
          <a:bodyPr>
            <a:normAutofit/>
          </a:bodyPr>
          <a:lstStyle/>
          <a:p>
            <a:pPr lvl="0" algn="ctr"/>
            <a:r>
              <a:rPr lang="cs-CZ" cap="all" dirty="0" smtClean="0"/>
              <a:t>Vztahy V ORGANIZACI</a:t>
            </a:r>
            <a:endParaRPr lang="cs-CZ" dirty="0"/>
          </a:p>
        </p:txBody>
      </p:sp>
      <p:grpSp>
        <p:nvGrpSpPr>
          <p:cNvPr id="10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1" name="Obdélník 10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/>
          <p:cNvSpPr txBox="1"/>
          <p:nvPr/>
        </p:nvSpPr>
        <p:spPr>
          <a:xfrm>
            <a:off x="17784960" y="98240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088" y="462980"/>
            <a:ext cx="16798552" cy="1796794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Vztahy ve Vašem nejbližším pracovním týmu (přátelská atmosféra, vzájemná spolupráce a vycházení si vstříc)?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1223120" y="2119164"/>
          <a:ext cx="15193688" cy="73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Skupina 4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2" name="Obdélník 1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6" y="9720682"/>
              <a:ext cx="1513078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15178974" y="9742168"/>
              <a:ext cx="192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6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6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5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/>
          <p:cNvSpPr txBox="1"/>
          <p:nvPr/>
        </p:nvSpPr>
        <p:spPr>
          <a:xfrm>
            <a:off x="17640944" y="98240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783</TotalTime>
  <Words>860</Words>
  <Application>Microsoft Office PowerPoint</Application>
  <PresentationFormat>Vlastní</PresentationFormat>
  <Paragraphs>201</Paragraphs>
  <Slides>44</Slides>
  <Notes>43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Roboto Condensed Light</vt:lpstr>
      <vt:lpstr>Roboto Condensed</vt:lpstr>
      <vt:lpstr>Roboto Black</vt:lpstr>
      <vt:lpstr>Medical</vt:lpstr>
      <vt:lpstr>Snímek 1</vt:lpstr>
      <vt:lpstr>Demografický popis vzorku respondentů</vt:lpstr>
      <vt:lpstr>Pracovní zařazení</vt:lpstr>
      <vt:lpstr>     Délka pracovního poměru                                Pohlaví</vt:lpstr>
      <vt:lpstr>PRACOVNÍ PODMÍNKY A TECHNICKÁ VYBAVENOST</vt:lpstr>
      <vt:lpstr>Kvalita a dostupnost Vašeho pracovního vybavení (materiál, pracovní pomůcky, pracovní oděv) ?</vt:lpstr>
      <vt:lpstr>Celkovou úrovní pracovních podmínek ve FNOL?</vt:lpstr>
      <vt:lpstr>Vztahy V ORGANIZACI</vt:lpstr>
      <vt:lpstr>Vztahy ve Vašem nejbližším pracovním týmu (přátelská atmosféra, vzájemná spolupráce a vycházení si vstříc)?</vt:lpstr>
      <vt:lpstr>Vztahem s Vaším přímým nadřízeným (korektnost vztahu se smyslem pro vzájemnou úctu a spolupráci)?</vt:lpstr>
      <vt:lpstr>S mírou stresu, kterou Vaše každodenní praxe nese?</vt:lpstr>
      <vt:lpstr>Celková atmosféra na Vašem pracovišti ?</vt:lpstr>
      <vt:lpstr>Vzdělávání, odborný  rozvoj</vt:lpstr>
      <vt:lpstr>Poskytované možnosti specializačního vzdělávání a odbor-ného rozvoje?</vt:lpstr>
      <vt:lpstr>Možnost uplatnit své profesní schopnosti?</vt:lpstr>
      <vt:lpstr>Možnost účasti na tuzemských či zahraničních odborných konferencích, seminářích, stážích?</vt:lpstr>
      <vt:lpstr>Organizace práce</vt:lpstr>
      <vt:lpstr>Přiměřenost Vašich pracovních úkolů?</vt:lpstr>
      <vt:lpstr>Mírou zodpovědnosti, která se váže k Vašim pracovním úkolům?</vt:lpstr>
      <vt:lpstr>Možnost uplatnění pracovních kompetencí, kterými disponujete?</vt:lpstr>
      <vt:lpstr>Oblast řízení</vt:lpstr>
      <vt:lpstr>Zpětná vazba, kterou získáváte od svého nadřízeného na základě vykonané práce?</vt:lpstr>
      <vt:lpstr>Běžná organizace práce na Vašem pracovišti?</vt:lpstr>
      <vt:lpstr>Celkové řízení pracoviště, kde pracujete?</vt:lpstr>
      <vt:lpstr>Komunikace v organizaci</vt:lpstr>
      <vt:lpstr>Úrovní komunikace na Vašem pracovišti?</vt:lpstr>
      <vt:lpstr>Tok informací od vedení pracoviště (kliniky, úseku, ústavu, samostatného oddělení) k jednotlivým podřízeným prvkům?</vt:lpstr>
      <vt:lpstr>Způsobem komunikace od vedení FNOL k jednotlivým pracovištím?</vt:lpstr>
      <vt:lpstr>Efektivita komunikace mezi spolupracujícími pracovišti?</vt:lpstr>
      <vt:lpstr>Motivace, odměňování a bonusový systém</vt:lpstr>
      <vt:lpstr>Vývoj platového ohodnocení na zastávané pozici v posledních letech?</vt:lpstr>
      <vt:lpstr>Platovým ohodnocením ve srovnání s jinými zdravotnickými zařízeními v okolí?</vt:lpstr>
      <vt:lpstr>Ostatní benefity poskytovanými zaměstnavatelem (dotace stravy, příspěvek k penzijnímu připojištění, vyšší počet dnů dovolené)?</vt:lpstr>
      <vt:lpstr>ZTOTOŽNĚNÍ ZAMĚSTNANCŮ S ORGANIZACÍ</vt:lpstr>
      <vt:lpstr>Efektivita hospodaření FNOL s ohledem na ekonomickou prosperitu organizace?</vt:lpstr>
      <vt:lpstr>Kvalita poskytovaných služeb pacientům FNOL?</vt:lpstr>
      <vt:lpstr>FNOL jako svým zaměstnavatelem?</vt:lpstr>
      <vt:lpstr>ŘÍDÍCÍ A PODPŮRNÉ PROCESY VE FNOL</vt:lpstr>
      <vt:lpstr>ŘÍDÍCÍ A PODPŮRNÉ PROCESY VE FNOL </vt:lpstr>
      <vt:lpstr>Snímek 40</vt:lpstr>
      <vt:lpstr>Snímek 41</vt:lpstr>
      <vt:lpstr>Snímek 42</vt:lpstr>
      <vt:lpstr>Kontakty</vt:lpstr>
      <vt:lpstr>Snímek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63546</cp:lastModifiedBy>
  <cp:revision>104</cp:revision>
  <dcterms:created xsi:type="dcterms:W3CDTF">2017-06-01T08:02:02Z</dcterms:created>
  <dcterms:modified xsi:type="dcterms:W3CDTF">2019-04-16T06:34:41Z</dcterms:modified>
</cp:coreProperties>
</file>