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60" r:id="rId1"/>
  </p:sldMasterIdLst>
  <p:notesMasterIdLst>
    <p:notesMasterId r:id="rId13"/>
  </p:notesMasterIdLst>
  <p:sldIdLst>
    <p:sldId id="265" r:id="rId2"/>
    <p:sldId id="455" r:id="rId3"/>
    <p:sldId id="456" r:id="rId4"/>
    <p:sldId id="459" r:id="rId5"/>
    <p:sldId id="460" r:id="rId6"/>
    <p:sldId id="352" r:id="rId7"/>
    <p:sldId id="457" r:id="rId8"/>
    <p:sldId id="461" r:id="rId9"/>
    <p:sldId id="454" r:id="rId10"/>
    <p:sldId id="466" r:id="rId11"/>
    <p:sldId id="292" r:id="rId12"/>
  </p:sldIdLst>
  <p:sldSz cx="18288000" cy="10287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455"/>
            <p14:sldId id="456"/>
            <p14:sldId id="459"/>
            <p14:sldId id="460"/>
            <p14:sldId id="352"/>
            <p14:sldId id="457"/>
            <p14:sldId id="461"/>
            <p14:sldId id="454"/>
            <p14:sldId id="466"/>
          </p14:sldIdLst>
        </p14:section>
        <p14:section name="Oddíl bez názvu" id="{F48DCBF0-1E08-4B2F-8247-721F233B82EA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6353" autoAdjust="0"/>
  </p:normalViewPr>
  <p:slideViewPr>
    <p:cSldViewPr showGuides="1">
      <p:cViewPr varScale="1">
        <p:scale>
          <a:sx n="76" d="100"/>
          <a:sy n="76" d="100"/>
        </p:scale>
        <p:origin x="294" y="9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11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34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ditel@fnol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smlouva/16135811?backlink=ld6f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smlouvy.gov.cz/smlouva/18320783?backlink=ld6f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22917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0" y="4495428"/>
            <a:ext cx="8087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60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r>
              <a:rPr lang="cs-CZ" sz="6000" dirty="0">
                <a:solidFill>
                  <a:schemeClr val="bg1"/>
                </a:solidFill>
                <a:ea typeface="Roboto Condensed Light" panose="02000000000000000000" pitchFamily="2" charset="0"/>
              </a:rPr>
              <a:t>Projekt KIPE</a:t>
            </a:r>
            <a:endParaRPr lang="cs-CZ" sz="96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endParaRPr lang="cs-CZ" sz="6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3999" y="7620738"/>
            <a:ext cx="89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Čeněk Merta, Ph.D., MBA, MPA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3559334"/>
            <a:ext cx="16459110" cy="5040549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sz="2800" dirty="0"/>
              <a:t>Důsledná kontrola harmonogramu projektu.</a:t>
            </a:r>
          </a:p>
          <a:p>
            <a:pPr marL="514350" indent="-514350">
              <a:buAutoNum type="arabicPeriod"/>
            </a:pPr>
            <a:r>
              <a:rPr lang="cs-CZ" sz="2800" dirty="0"/>
              <a:t>Mapa součinnosti třetích stran s </a:t>
            </a:r>
            <a:r>
              <a:rPr lang="cs-CZ" sz="2800" dirty="0" err="1"/>
              <a:t>tech</a:t>
            </a:r>
            <a:r>
              <a:rPr lang="cs-CZ" sz="2800" dirty="0"/>
              <a:t>. popisem, termínovým plněním a smluvním zajištěním</a:t>
            </a:r>
          </a:p>
          <a:p>
            <a:r>
              <a:rPr lang="cs-CZ" sz="2800" dirty="0"/>
              <a:t>3.   Kontrola subdodavatelů generálního dodavatele – účasti na kontrolních dnech, společná setkání při    postupných pracích</a:t>
            </a:r>
          </a:p>
          <a:p>
            <a:r>
              <a:rPr lang="cs-CZ" sz="2800" dirty="0"/>
              <a:t>4. „Přebírání“ projektového řízení</a:t>
            </a:r>
          </a:p>
          <a:p>
            <a:r>
              <a:rPr lang="cs-CZ" sz="2800" dirty="0"/>
              <a:t>5. „Pracovní“ harmonogram zatím stranou pro 2. etapu </a:t>
            </a:r>
            <a:r>
              <a:rPr lang="cs-CZ" sz="2800"/>
              <a:t>na 1.7.2022</a:t>
            </a:r>
            <a:endParaRPr lang="cs-CZ" dirty="0"/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E867AE9-D9D4-4780-B976-DB53A6B9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96" y="1255068"/>
            <a:ext cx="12801600" cy="1580770"/>
          </a:xfrm>
        </p:spPr>
        <p:txBody>
          <a:bodyPr>
            <a:normAutofit/>
          </a:bodyPr>
          <a:lstStyle/>
          <a:p>
            <a:r>
              <a:rPr lang="cs-CZ" dirty="0"/>
              <a:t>Eliminace rizik pro naplnění projektu KIPE</a:t>
            </a:r>
          </a:p>
        </p:txBody>
      </p:sp>
    </p:spTree>
    <p:extLst>
      <p:ext uri="{BB962C8B-B14F-4D97-AF65-F5344CB8AC3E}">
        <p14:creationId xmlns:p14="http://schemas.microsoft.com/office/powerpoint/2010/main" val="39714509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741623" cy="479911"/>
            <a:chOff x="9326878" y="4114955"/>
            <a:chExt cx="6741623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918672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I. P. Pavlova 185/6, 779 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588 442 646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330260" cy="432402"/>
            <a:chOff x="9340099" y="6174122"/>
            <a:chExt cx="3330260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512163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cenek.merta@fnol.cz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767236"/>
            <a:ext cx="16459110" cy="5832647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3902080C-D6A2-4B5D-A511-308D89B2D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25294"/>
              </p:ext>
            </p:extLst>
          </p:nvPr>
        </p:nvGraphicFramePr>
        <p:xfrm>
          <a:off x="872060" y="830688"/>
          <a:ext cx="16130016" cy="1378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8924">
                  <a:extLst>
                    <a:ext uri="{9D8B030D-6E8A-4147-A177-3AD203B41FA5}">
                      <a16:colId xmlns:a16="http://schemas.microsoft.com/office/drawing/2014/main" val="3530887227"/>
                    </a:ext>
                  </a:extLst>
                </a:gridCol>
                <a:gridCol w="11861092">
                  <a:extLst>
                    <a:ext uri="{9D8B030D-6E8A-4147-A177-3AD203B41FA5}">
                      <a16:colId xmlns:a16="http://schemas.microsoft.com/office/drawing/2014/main" val="297399666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organizace: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Fakultní nemocnice Olomouc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5027838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IČO: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00098892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894393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Statutární zástupce (jméno, příjmení, e-mail, telefonní kontakt):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prof. MUDr. Roman Havlík, PhD., </a:t>
                      </a:r>
                      <a:r>
                        <a:rPr lang="cs-CZ" sz="1800" u="sng" dirty="0">
                          <a:effectLst/>
                          <a:hlinkClick r:id="rId3"/>
                        </a:rPr>
                        <a:t>reditel@fnol.cz</a:t>
                      </a:r>
                      <a:r>
                        <a:rPr lang="cs-CZ" sz="1800" dirty="0">
                          <a:effectLst/>
                        </a:rPr>
                        <a:t>, 588443151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2101642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B04C5C7B-A51D-477C-8D9F-11E86168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53097"/>
              </p:ext>
            </p:extLst>
          </p:nvPr>
        </p:nvGraphicFramePr>
        <p:xfrm>
          <a:off x="863080" y="2983260"/>
          <a:ext cx="16328772" cy="6380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41332976"/>
                    </a:ext>
                  </a:extLst>
                </a:gridCol>
                <a:gridCol w="12008292">
                  <a:extLst>
                    <a:ext uri="{9D8B030D-6E8A-4147-A177-3AD203B41FA5}">
                      <a16:colId xmlns:a16="http://schemas.microsoft.com/office/drawing/2014/main" val="14368199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Název projektu: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Komunikační a integrační platforma elektronizace Fakultní nemocnice Olomouc a regionálního eHealth</a:t>
                      </a:r>
                      <a:endParaRPr lang="cs-CZ" sz="20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310334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VZ 0001 „Integrační platforma“ 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Smlouva o dílo podepsána 26.11.2020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4286064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VZ 0002 „Hardware pro integrační platformu“ 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Zakázka zrušena k 30.6.2020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0675735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VZ 0003 „Odborné konzultace a dozor při implementaci v rámci dodávek integrační platformy“ 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Smlouva podepsána 4.1.2020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597127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VZ 0004 „Hardware pro integrační platformu II.“ 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Kupní smlouva podepsána dne 8.12.2020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454036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36439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Výdaje projektu: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Celkový rozpočet projektu 102 366 526, 30 Kč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Čerpání → 26 107 106,59 Kč za dodávku HW v I.Q 2021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→ 1 984 400,- Kč I. etapa realizace Integrační platformy ve II.Q 2021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→ 359 370,- Kč odborné konzultace ve II. Q 2021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928028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8339955"/>
                  </a:ext>
                </a:extLst>
              </a:tr>
            </a:tbl>
          </a:graphicData>
        </a:graphic>
      </p:graphicFrame>
      <p:sp>
        <p:nvSpPr>
          <p:cNvPr id="25" name="Rectangle 1">
            <a:extLst>
              <a:ext uri="{FF2B5EF4-FFF2-40B4-BE49-F238E27FC236}">
                <a16:creationId xmlns:a16="http://schemas.microsoft.com/office/drawing/2014/main" id="{F5EFE766-4D7A-4E91-96AD-6D968842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91" y="2543352"/>
            <a:ext cx="29017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Identifikační údaje projektu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275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767236"/>
            <a:ext cx="16459110" cy="5832647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1">
            <a:extLst>
              <a:ext uri="{FF2B5EF4-FFF2-40B4-BE49-F238E27FC236}">
                <a16:creationId xmlns:a16="http://schemas.microsoft.com/office/drawing/2014/main" id="{1655CB61-566C-49AD-A7AF-5E048DCE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0896"/>
            <a:ext cx="15214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Smlouva o dílo KIPE – účinná od 26.11.2020 zahájení realizace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2D2575A-1066-4C1E-B7D1-D15138A8AD7E}"/>
              </a:ext>
            </a:extLst>
          </p:cNvPr>
          <p:cNvSpPr/>
          <p:nvPr/>
        </p:nvSpPr>
        <p:spPr>
          <a:xfrm>
            <a:off x="914400" y="2489161"/>
            <a:ext cx="14134256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700"/>
              </a:spcAft>
              <a:buFont typeface="+mj-lt"/>
              <a:buAutoNum type="romanUcPeriod"/>
            </a:pPr>
            <a:r>
              <a:rPr lang="cs-CZ" sz="2800" b="1" dirty="0">
                <a:ea typeface="Calibri" panose="020F0502020204030204" pitchFamily="34" charset="0"/>
              </a:rPr>
              <a:t>První etapa – Prováděcí projekt</a:t>
            </a:r>
            <a:endParaRPr lang="cs-CZ" sz="2800" dirty="0">
              <a:ea typeface="Calibri" panose="020F0502020204030204" pitchFamily="34" charset="0"/>
            </a:endParaRPr>
          </a:p>
          <a:p>
            <a:pPr marL="449580" indent="7620" algn="just">
              <a:spcAft>
                <a:spcPts val="700"/>
              </a:spcAft>
            </a:pPr>
            <a:r>
              <a:rPr lang="cs-CZ" sz="2800" dirty="0">
                <a:ea typeface="Calibri" panose="020F0502020204030204" pitchFamily="34" charset="0"/>
              </a:rPr>
              <a:t>Skončí nejpozději do 4 měsíců od data nabytí účinnosti této smlouvy.</a:t>
            </a:r>
          </a:p>
          <a:p>
            <a:pPr indent="449580" algn="just">
              <a:spcAft>
                <a:spcPts val="700"/>
              </a:spcAft>
            </a:pPr>
            <a:r>
              <a:rPr lang="cs-CZ" sz="2800" dirty="0">
                <a:ea typeface="Calibri" panose="020F0502020204030204" pitchFamily="34" charset="0"/>
              </a:rPr>
              <a:t>Tato etapa plnění bude zahrnovat minimálně:</a:t>
            </a:r>
          </a:p>
          <a:p>
            <a:pPr marL="342900" lvl="0" indent="-342900" algn="just">
              <a:spcAft>
                <a:spcPts val="700"/>
              </a:spcAft>
              <a:buFont typeface="+mj-lt"/>
              <a:buAutoNum type="alphaLcParenR"/>
            </a:pPr>
            <a:r>
              <a:rPr lang="cs-CZ" sz="2800" dirty="0">
                <a:ea typeface="Calibri" panose="020F0502020204030204" pitchFamily="34" charset="0"/>
              </a:rPr>
              <a:t>zhotovení prováděcího projektu</a:t>
            </a:r>
          </a:p>
          <a:p>
            <a:pPr marL="342900" lvl="0" indent="-342900" algn="just">
              <a:spcAft>
                <a:spcPts val="700"/>
              </a:spcAft>
              <a:buFont typeface="+mj-lt"/>
              <a:buAutoNum type="alphaLcParenR"/>
            </a:pPr>
            <a:r>
              <a:rPr lang="cs-CZ" sz="2800" dirty="0">
                <a:ea typeface="Calibri" panose="020F0502020204030204" pitchFamily="34" charset="0"/>
              </a:rPr>
              <a:t>oponentury objednatele </a:t>
            </a:r>
          </a:p>
          <a:p>
            <a:pPr marL="342900" lvl="0" indent="-342900" algn="just">
              <a:spcAft>
                <a:spcPts val="700"/>
              </a:spcAft>
              <a:buFont typeface="+mj-lt"/>
              <a:buAutoNum type="alphaLcParenR"/>
            </a:pPr>
            <a:r>
              <a:rPr lang="cs-CZ" sz="2800" dirty="0">
                <a:ea typeface="Calibri" panose="020F0502020204030204" pitchFamily="34" charset="0"/>
              </a:rPr>
              <a:t>akceptace prováděcího projektu.</a:t>
            </a:r>
            <a:endParaRPr lang="cs-CZ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396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767236"/>
            <a:ext cx="16459110" cy="5832647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32D2575A-1066-4C1E-B7D1-D15138A8AD7E}"/>
              </a:ext>
            </a:extLst>
          </p:cNvPr>
          <p:cNvSpPr/>
          <p:nvPr/>
        </p:nvSpPr>
        <p:spPr>
          <a:xfrm>
            <a:off x="812039" y="823020"/>
            <a:ext cx="1607847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II. Druhá etapa -</a:t>
            </a:r>
            <a:r>
              <a:rPr lang="cs-CZ" sz="2800" dirty="0"/>
              <a:t> </a:t>
            </a:r>
            <a:r>
              <a:rPr lang="cs-CZ" sz="2800" b="1" dirty="0"/>
              <a:t>Implementace integrační platformy, včetně vybudování potřebných vazeb </a:t>
            </a:r>
          </a:p>
          <a:p>
            <a:pPr lvl="0"/>
            <a:r>
              <a:rPr lang="cs-CZ" sz="2800" dirty="0"/>
              <a:t>Má být realizována nejpozději do konce 16tého měsíce od účinnosti smlouvy tj. nejpozději do 31.3.2022</a:t>
            </a:r>
          </a:p>
          <a:p>
            <a:r>
              <a:rPr lang="cs-CZ" sz="2800" dirty="0"/>
              <a:t> </a:t>
            </a:r>
          </a:p>
          <a:p>
            <a:r>
              <a:rPr lang="cs-CZ" sz="2800" dirty="0"/>
              <a:t>Tato etapa plnění bude zahrnovat minimálně: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a) instalaci integrační platformy, </a:t>
            </a:r>
          </a:p>
          <a:p>
            <a:pPr lvl="0"/>
            <a:r>
              <a:rPr lang="cs-CZ" sz="2800" dirty="0"/>
              <a:t>b) vývoj, </a:t>
            </a:r>
            <a:r>
              <a:rPr lang="cs-CZ" sz="2800" dirty="0" err="1"/>
              <a:t>customizace</a:t>
            </a:r>
            <a:r>
              <a:rPr lang="cs-CZ" sz="2800" dirty="0"/>
              <a:t>, implementace,</a:t>
            </a:r>
          </a:p>
          <a:p>
            <a:pPr lvl="0"/>
            <a:r>
              <a:rPr lang="cs-CZ" sz="2800" dirty="0"/>
              <a:t>c) vybudování potřebných integrací s využitím integrační platformy,</a:t>
            </a:r>
          </a:p>
          <a:p>
            <a:pPr lvl="0"/>
            <a:r>
              <a:rPr lang="cs-CZ" sz="2800" dirty="0"/>
              <a:t>d) školení zaměstnanců objednatele pro správu systému,</a:t>
            </a:r>
          </a:p>
          <a:p>
            <a:pPr lvl="0"/>
            <a:r>
              <a:rPr lang="cs-CZ" sz="2800" dirty="0"/>
              <a:t>e) testování, testovací provoz,</a:t>
            </a:r>
          </a:p>
          <a:p>
            <a:pPr lvl="0"/>
            <a:r>
              <a:rPr lang="cs-CZ" sz="2800" dirty="0"/>
              <a:t>f) zkušební provoz,</a:t>
            </a:r>
          </a:p>
          <a:p>
            <a:pPr lvl="0"/>
            <a:r>
              <a:rPr lang="cs-CZ" sz="2800" dirty="0"/>
              <a:t>g) servis a Technickou podporu od zahájení zkušebního provozu do akceptace díla jako celku (servis a technická h) podpora bude poskytována na všechny části díla, které budou v rámci všech budoucích etap plnění zhotovitelem objednateli dodány),</a:t>
            </a:r>
          </a:p>
          <a:p>
            <a:pPr lvl="0"/>
            <a:r>
              <a:rPr lang="cs-CZ" sz="2800" dirty="0"/>
              <a:t>h) akceptace II. etapy  - výstupem bude akceptační protokol, který bude zároveň podkladem pro fakturaci ceny této etapy plnění.</a:t>
            </a:r>
          </a:p>
          <a:p>
            <a:pPr marL="449580" indent="7620" algn="just">
              <a:spcAft>
                <a:spcPts val="700"/>
              </a:spcAft>
            </a:pPr>
            <a:endParaRPr lang="cs-CZ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777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064" y="1183060"/>
            <a:ext cx="16459110" cy="5832647"/>
          </a:xfrm>
        </p:spPr>
        <p:txBody>
          <a:bodyPr/>
          <a:lstStyle/>
          <a:p>
            <a:pPr lvl="0"/>
            <a:r>
              <a:rPr lang="cs-CZ" sz="2800" b="1" dirty="0"/>
              <a:t>III. Třetí etapa –Implementace portálu </a:t>
            </a:r>
            <a:r>
              <a:rPr lang="cs-CZ" sz="2800" b="1" dirty="0" err="1"/>
              <a:t>eHealth</a:t>
            </a:r>
            <a:endParaRPr lang="cs-CZ" sz="2800" dirty="0"/>
          </a:p>
          <a:p>
            <a:r>
              <a:rPr lang="cs-CZ" sz="2800" dirty="0"/>
              <a:t>Tato etapa plnění začne nejdříve po akceptaci druhé etapy plnění a skončí nejpozději do konce 23. měsíce od data nabytí účinnosti této smlouvy tj. 31.10.2022.</a:t>
            </a:r>
          </a:p>
          <a:p>
            <a:r>
              <a:rPr lang="cs-CZ" sz="2800" dirty="0"/>
              <a:t>Tato etapa plnění bude zahrnovat minimálně:</a:t>
            </a:r>
          </a:p>
          <a:p>
            <a:pPr lvl="0"/>
            <a:r>
              <a:rPr lang="cs-CZ" sz="2800" dirty="0"/>
              <a:t>a) dodávku základního systémového software, včetně implementace a integrací,</a:t>
            </a:r>
          </a:p>
          <a:p>
            <a:pPr lvl="0"/>
            <a:r>
              <a:rPr lang="cs-CZ" sz="2800" dirty="0"/>
              <a:t>b) školení používání portálu </a:t>
            </a:r>
            <a:r>
              <a:rPr lang="cs-CZ" sz="2800" dirty="0" err="1"/>
              <a:t>eHealth</a:t>
            </a:r>
            <a:r>
              <a:rPr lang="cs-CZ" sz="2800" dirty="0"/>
              <a:t>, včetně jeho administrace,</a:t>
            </a:r>
          </a:p>
          <a:p>
            <a:pPr lvl="0"/>
            <a:r>
              <a:rPr lang="cs-CZ" sz="2800" dirty="0"/>
              <a:t>c) testovací provoz,</a:t>
            </a:r>
          </a:p>
          <a:p>
            <a:pPr lvl="0"/>
            <a:r>
              <a:rPr lang="cs-CZ" sz="2800" dirty="0"/>
              <a:t>d) dobudování všech chybějících funkcionalit,</a:t>
            </a:r>
          </a:p>
          <a:p>
            <a:pPr lvl="0"/>
            <a:r>
              <a:rPr lang="cs-CZ" sz="2800" dirty="0"/>
              <a:t>e) zkušební provoz skupin,</a:t>
            </a:r>
          </a:p>
          <a:p>
            <a:pPr lvl="0"/>
            <a:r>
              <a:rPr lang="cs-CZ" sz="2800" dirty="0"/>
              <a:t>f) akceptace třetí etapy plnění. Výstupem bude akceptační protokol, který bude zároveň podkladem pro fakturaci ceny této etapy plnění.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0809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767236"/>
            <a:ext cx="16459110" cy="5832647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První etapa → 25.3.2021 → splněno</a:t>
            </a:r>
          </a:p>
          <a:p>
            <a:r>
              <a:rPr lang="cs-CZ" dirty="0"/>
              <a:t>Druhá etapa  →  31.3.2022  →  31.7.2022</a:t>
            </a:r>
          </a:p>
          <a:p>
            <a:r>
              <a:rPr lang="cs-CZ" dirty="0"/>
              <a:t>Třetí etapa  →  31.10.2022  →  31.10.2022</a:t>
            </a:r>
          </a:p>
          <a:p>
            <a:endParaRPr lang="cs-CZ" dirty="0"/>
          </a:p>
          <a:p>
            <a:r>
              <a:rPr lang="cs-CZ" dirty="0"/>
              <a:t>Ukončení projektu  →  31.10.2022  →  31.12.2022</a:t>
            </a:r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E867AE9-D9D4-4780-B976-DB53A6B9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 </a:t>
            </a:r>
            <a:r>
              <a:rPr lang="cs-CZ" sz="4400" dirty="0"/>
              <a:t>Harmonogram dle dodatku č. 2 ke Smlouvě o dílo „Integrační platforma“</a:t>
            </a:r>
          </a:p>
        </p:txBody>
      </p:sp>
    </p:spTree>
    <p:extLst>
      <p:ext uri="{BB962C8B-B14F-4D97-AF65-F5344CB8AC3E}">
        <p14:creationId xmlns:p14="http://schemas.microsoft.com/office/powerpoint/2010/main" val="25460286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1414002-C4DB-40E2-B653-14DAD938E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62982"/>
            <a:ext cx="16459110" cy="8887394"/>
          </a:xfrm>
        </p:spPr>
        <p:txBody>
          <a:bodyPr/>
          <a:lstStyle/>
          <a:p>
            <a:r>
              <a:rPr lang="cs-CZ" b="1" dirty="0"/>
              <a:t>Odůvodnění k dodatku č. 2</a:t>
            </a:r>
          </a:p>
          <a:p>
            <a:r>
              <a:rPr lang="cs-CZ" dirty="0"/>
              <a:t>Výchozí stav:</a:t>
            </a:r>
          </a:p>
          <a:p>
            <a:pPr lvl="0"/>
            <a:r>
              <a:rPr lang="cs-CZ" dirty="0"/>
              <a:t>Smlouva o dílo byla zveřejněna a je účinná od 26. 11. 2020 a k tomuto datu bylo zahájena realizace předmětu plnění této smlouvy o dílo.</a:t>
            </a:r>
          </a:p>
          <a:p>
            <a:pPr lvl="0"/>
            <a:r>
              <a:rPr lang="cs-CZ" u="sng" dirty="0"/>
              <a:t>Druhá etapa - Implementace integrační platformy, včetně vybudování potřebných vazeb</a:t>
            </a:r>
            <a:endParaRPr lang="cs-CZ" dirty="0"/>
          </a:p>
          <a:p>
            <a:pPr lvl="1"/>
            <a:r>
              <a:rPr lang="cs-CZ" sz="1800" dirty="0"/>
              <a:t>Druhá etapa má být dle čl. 5, odst. 2. realizována do konce 16. měsíce od účinnosti smlouvy, tj. nejpozději do 31. 3. 2022.</a:t>
            </a:r>
          </a:p>
          <a:p>
            <a:pPr lvl="1"/>
            <a:r>
              <a:rPr lang="cs-CZ" sz="1800" dirty="0"/>
              <a:t>V rámci druhé etapy je předmětem plnění integrace na nemocniční informační systém (NIS). NIS není předmětem dodávky, ale je předmětem integrace, tj. z hlediska projektu se jedná o systém třetí strany, který má být napojen na dodávaný systém a technologie KIPE, součástí dodávky je jen integrační rozhraní a dodávky a služby na straně KIPE.</a:t>
            </a:r>
          </a:p>
          <a:p>
            <a:pPr lvl="1"/>
            <a:r>
              <a:rPr lang="cs-CZ" sz="1800" dirty="0"/>
              <a:t>NIS je vnitřním systémem FNOL, nicméně se jedná o autorské dílo  společnosti STAPRO (výrobce), která jej FNOL dodala, poskytuje k němu služby a je jediná oprávněná realizovat úpravy tohoto systému, aniž byla porušena autorská práva a garance dodavatele nezbytné pro provoz NIS.</a:t>
            </a:r>
          </a:p>
          <a:p>
            <a:pPr lvl="1"/>
            <a:r>
              <a:rPr lang="cs-CZ" sz="1800" dirty="0"/>
              <a:t>Úpravy NIS pro umožnění integrace, realizace integrace a předávání dat a dokumentů z NIS do KIPE jsou zásadní pro splnění cílů projektu. Z hlediska projektu je NIS zásadním informačním systémem, bez kterého nelze plnohodnotně zajistit splnění cílů projektu.</a:t>
            </a:r>
          </a:p>
          <a:p>
            <a:pPr lvl="1"/>
            <a:r>
              <a:rPr lang="cs-CZ" sz="1800" dirty="0"/>
              <a:t>NIS je zastaralý, tj. nebyl připraven na integraci na moderní technologie cestou KIPE, tj. s využitím standardů DASTA4, IHE, HL7 atd. Zastaralost a nepřipravenost NIS znamená, že úpravy vedoucí k jeho integraci značně převyšují dodavatelem původně odhadovanou náročnost s tím, že v rámci realizace narůstá objem úprav nutných k napojení/integraci NIS na KIPE.</a:t>
            </a:r>
          </a:p>
          <a:p>
            <a:pPr lvl="1"/>
            <a:r>
              <a:rPr lang="cs-CZ" sz="1800" dirty="0"/>
              <a:t>Aby bylo možné výše uvedený termín etapy splnit, požadoval dodavatel zajištění integračního rozhraní na straně informačního nemocničního systému (NIS) do 30. 6. 2021. Na základě tohoto a provedené analýzy dodavatele NIS a jeho nabídky příjemce objednal úpravy NIS vedoucí k zajištění součinnosti pro dodavatele KIPE. Objednávka je k dispozici zde: </a:t>
            </a:r>
            <a:r>
              <a:rPr lang="cs-CZ" sz="1800" u="sng" dirty="0">
                <a:hlinkClick r:id="rId3"/>
              </a:rPr>
              <a:t>https://smlouvy.gov.cz/smlouva/16135811?backlink=ld6f3</a:t>
            </a:r>
            <a:r>
              <a:rPr lang="cs-CZ" sz="1800" dirty="0"/>
              <a:t>, plnění bylo dodáno do 30. 6. 2021, nicméně bylo zjištěno, že rozsah realizovaných úprav není dostatečný pro realizaci integrace KIPE na NIS.</a:t>
            </a:r>
          </a:p>
          <a:p>
            <a:pPr lvl="1"/>
            <a:r>
              <a:rPr lang="cs-CZ" sz="1800" dirty="0"/>
              <a:t>Na základě tohoto zjištění a intenzivního testování a další analýzy dodavatel NIS předložil další nabídku a rozšíření integrace a exportu dat pro KIPE. Tyto úpravy NIS byly objednány 9. 11. 2021, objednávka je k dispozici zde: </a:t>
            </a:r>
            <a:r>
              <a:rPr lang="cs-CZ" sz="1800" u="sng" dirty="0">
                <a:hlinkClick r:id="rId4"/>
              </a:rPr>
              <a:t>https://smlouvy.gov.cz/smlouva/18320783?backlink=ld6f3</a:t>
            </a:r>
            <a:r>
              <a:rPr lang="cs-CZ" sz="1800" dirty="0"/>
              <a:t>, plnění této objednávky stále probíhá s termínem dokončení 15. 2. 2022. Plnění je dodáváno po částech, tj. již realizované části jsou průběžně ověřovány a zpracovávány dodavatelem KIPE. Příjemce předpokládá, že plnění bude dodáno v tomto termínu.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418295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1414002-C4DB-40E2-B653-14DAD938E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62982"/>
            <a:ext cx="16459110" cy="8887394"/>
          </a:xfrm>
        </p:spPr>
        <p:txBody>
          <a:bodyPr/>
          <a:lstStyle/>
          <a:p>
            <a:pPr lvl="1"/>
            <a:r>
              <a:rPr lang="cs-CZ" sz="1800" dirty="0"/>
              <a:t>Nárůst nutných změn vede k tomu, že jsou úpravy realizovány více objednávkami a i již realizované dodávky úprav mají nedostatky a vady, které brání plnohodnotnému nasazení integrace a tedy zajištění součinnosti. o	Příjemce vynaložil maximální úsilí pro zajištění součinnosti/připravenosti, nicméně z důvodů u třetí strany (dodavatele NIS), ji nebyl schopen zajistit.</a:t>
            </a:r>
          </a:p>
          <a:p>
            <a:pPr lvl="1"/>
            <a:r>
              <a:rPr lang="cs-CZ" sz="1800" dirty="0"/>
              <a:t>Z uvedeného plyne, že požadovaný termín zajištění součinnosti 30. 6. 2021 nebyl splněn v tomto termínu, ale bude splněn v termínu 15. 2. 2022, tj. více než 7,5 měsíce po požadovaném termínu.</a:t>
            </a:r>
          </a:p>
          <a:p>
            <a:pPr lvl="1"/>
            <a:r>
              <a:rPr lang="cs-CZ" sz="1800" dirty="0"/>
              <a:t>Od zajištění součinnosti do termínu konce etapy (31. 3. 2022) je jen 1,5 měsíce. Dodavatel KIPE	není schopen dodat plnění v takto krátké době. Situace a upozornění na rizika dodávky jsou opakovaně projednávána na kontrolních dnech projektu.</a:t>
            </a:r>
          </a:p>
          <a:p>
            <a:pPr lvl="1"/>
            <a:r>
              <a:rPr lang="cs-CZ" sz="1800" dirty="0"/>
              <a:t>Pozdní zajištění součinnosti by dodavatele KIPE opravňovalo k prodloužení doby dodávky druhé etapy o 7,5 měsíce, nicméně po projednání dodavatel KIPE požaduje prodloužení min. o 4 měsíce – změna doby plnění etapy z 16 měsíců na 20 měsíců s dokončením plnění druhé etapy do 31. 7. 2022.</a:t>
            </a:r>
          </a:p>
          <a:p>
            <a:pPr lvl="1"/>
            <a:r>
              <a:rPr lang="cs-CZ" sz="1800" dirty="0"/>
              <a:t>Tato změna sama o sobě neznamená prodloužení plnění celé dodávky, jen prodloužení plnění dílčí etapy o 4 měsíce na základě nezajištění součinnosti. Prodloužení plnění celé dodávky je vysvětleno a odůvodněno v rámci změny třetí etapy uvedené v následujícím textu.</a:t>
            </a:r>
          </a:p>
          <a:p>
            <a:pPr lvl="1"/>
            <a:r>
              <a:rPr lang="cs-CZ" sz="1800" dirty="0"/>
              <a:t>Předmětem dodatku je prodloužení doby plnění druhé etapy z konce 16. měsíce na konec 20. měsíce od zahájení realizace  předmětu plnění (viz text dodatku).</a:t>
            </a:r>
          </a:p>
          <a:p>
            <a:pPr lvl="0"/>
            <a:r>
              <a:rPr lang="cs-CZ" u="sng" dirty="0"/>
              <a:t>Třetí etapa –Implementace portálu </a:t>
            </a:r>
            <a:r>
              <a:rPr lang="cs-CZ" u="sng" dirty="0" err="1"/>
              <a:t>eHealth</a:t>
            </a:r>
            <a:r>
              <a:rPr lang="cs-CZ" u="sng" dirty="0"/>
              <a:t> </a:t>
            </a:r>
            <a:endParaRPr lang="cs-CZ" dirty="0"/>
          </a:p>
          <a:p>
            <a:pPr lvl="1"/>
            <a:r>
              <a:rPr lang="cs-CZ" sz="1800" dirty="0"/>
              <a:t>Třetí etapa má být dle čl. 5, odst. 2. realizována do konce 23. měsíce od účinnosti smlouvy, tj. nejpozději do 31. 10. 2022.</a:t>
            </a:r>
          </a:p>
          <a:p>
            <a:pPr lvl="1"/>
            <a:r>
              <a:rPr lang="cs-CZ" sz="1800" dirty="0"/>
              <a:t>Součástí podmínek plnění třetí etapy je „</a:t>
            </a:r>
            <a:r>
              <a:rPr lang="cs-CZ" sz="1800" i="1" dirty="0"/>
              <a:t>Smluvní strany sjednaly, že s ohledem na podmínky financování plnění předmětu této smlouvy (dotační zdroje) je nutné, aby akceptace díla jako celku proběhla do 1.6.2022.</a:t>
            </a:r>
            <a:r>
              <a:rPr lang="cs-CZ" sz="1800" dirty="0"/>
              <a:t>“.</a:t>
            </a:r>
          </a:p>
          <a:p>
            <a:pPr lvl="1"/>
            <a:r>
              <a:rPr lang="cs-CZ" sz="1800" dirty="0"/>
              <a:t>V případě prodloužení druhé etapy do 31. 7. 2022 není možné splnit dodávku třetí etapy a celé plnění do 1. 6. 2022. Současně třetí etapa navazuje na druhou etapu, která je podmínkou nutnou pro realizaci třetí etapy a je nutné tedy prodloužit plnění dodávky za 1. 6. 2022.</a:t>
            </a:r>
          </a:p>
          <a:p>
            <a:pPr lvl="1"/>
            <a:r>
              <a:rPr lang="cs-CZ" sz="1800" dirty="0"/>
              <a:t>Dodavatel KIPE nepožaduje na třetí etapu ze smlouvy vyplývajících 7 měsíců, ale za minimální dobu považuje 3 měsíce trvání etapy, tj. při dokončení druhé etapy do 31. 7. 2022, dokončení třetí etapy do 31. 10. 2022, tedy do konce 23. měsíce od zahájení realizace předmětu plnění </a:t>
            </a:r>
            <a:r>
              <a:rPr lang="cs-CZ" sz="1800" dirty="0" err="1"/>
              <a:t>SoD</a:t>
            </a:r>
            <a:r>
              <a:rPr lang="cs-CZ" sz="1800" dirty="0"/>
              <a:t>.</a:t>
            </a:r>
          </a:p>
          <a:p>
            <a:pPr lvl="1"/>
            <a:r>
              <a:rPr lang="cs-CZ" sz="1800" dirty="0"/>
              <a:t>Z uvedeného plyne, že není třeba prodlužovat požadovaný termín dokončení plnění třetí etapy a celého projektu (do konce 23. měsíce), ale je nutné odstranit nesplnitelnou podmínku dokončení plnění do 1. 6. 2022.</a:t>
            </a:r>
          </a:p>
          <a:p>
            <a:pPr lvl="1"/>
            <a:r>
              <a:rPr lang="cs-CZ" sz="1800" dirty="0"/>
              <a:t>Předmětem dodatku je odstranění podmínky dokončení plnění třetí etapy a dodávky do 1. 6. 2022 (viz text dodatku).</a:t>
            </a:r>
          </a:p>
          <a:p>
            <a:pPr lvl="0"/>
            <a:r>
              <a:rPr lang="cs-CZ" dirty="0"/>
              <a:t>Změnou v tomto dodatku nedochází ke změně podmínek dle § 222 odst. (3) ZZVZ, změna je v souladu s § 222 odst. (6) ZZVZ.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2290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3559334"/>
            <a:ext cx="16459110" cy="5040549"/>
          </a:xfrm>
        </p:spPr>
        <p:txBody>
          <a:bodyPr/>
          <a:lstStyle/>
          <a:p>
            <a:r>
              <a:rPr lang="cs-CZ" b="1" dirty="0"/>
              <a:t> 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sz="2800" dirty="0"/>
              <a:t>Neexistuje přesná „architektura“ projektu včetně součinností na vnitřní systémy FNOL v reálném čase.</a:t>
            </a:r>
          </a:p>
          <a:p>
            <a:pPr marL="514350" indent="-514350">
              <a:buAutoNum type="arabicPeriod"/>
            </a:pPr>
            <a:r>
              <a:rPr lang="cs-CZ" sz="2800" dirty="0"/>
              <a:t>Součinnost třetích stran při realizaci projektu</a:t>
            </a:r>
          </a:p>
          <a:p>
            <a:r>
              <a:rPr lang="cs-CZ" sz="2800" dirty="0"/>
              <a:t>	- bez smluvního zajištění</a:t>
            </a:r>
          </a:p>
          <a:p>
            <a:r>
              <a:rPr lang="cs-CZ" sz="2800" dirty="0"/>
              <a:t>	- neakceptace nabídek třetích stran pro zajištění součinnosti ze strany dodavatele</a:t>
            </a:r>
          </a:p>
          <a:p>
            <a:r>
              <a:rPr lang="cs-CZ" sz="2800" dirty="0"/>
              <a:t>	- „monopolní chování“ těchto třetích stran</a:t>
            </a:r>
          </a:p>
          <a:p>
            <a:r>
              <a:rPr lang="cs-CZ" sz="2800" dirty="0"/>
              <a:t>3. Výměna subdodavatele části nezdravotnické dokumentace</a:t>
            </a:r>
          </a:p>
          <a:p>
            <a:r>
              <a:rPr lang="cs-CZ" sz="2800" dirty="0"/>
              <a:t>4. Řízení projektu ze strany dodavatele </a:t>
            </a:r>
          </a:p>
          <a:p>
            <a:endParaRPr lang="cs-CZ" dirty="0"/>
          </a:p>
          <a:p>
            <a:pPr algn="just">
              <a:lnSpc>
                <a:spcPct val="110000"/>
              </a:lnSpc>
            </a:pPr>
            <a:endParaRPr lang="id-ID" sz="36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E867AE9-D9D4-4780-B976-DB53A6B9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96" y="1255068"/>
            <a:ext cx="12801600" cy="1580770"/>
          </a:xfrm>
        </p:spPr>
        <p:txBody>
          <a:bodyPr>
            <a:normAutofit/>
          </a:bodyPr>
          <a:lstStyle/>
          <a:p>
            <a:r>
              <a:rPr lang="cs-CZ" dirty="0"/>
              <a:t>Skutečné důvody posunutí termínů</a:t>
            </a:r>
          </a:p>
        </p:txBody>
      </p:sp>
    </p:spTree>
    <p:extLst>
      <p:ext uri="{BB962C8B-B14F-4D97-AF65-F5344CB8AC3E}">
        <p14:creationId xmlns:p14="http://schemas.microsoft.com/office/powerpoint/2010/main" val="17308576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1797</TotalTime>
  <Words>1810</Words>
  <Application>Microsoft Office PowerPoint</Application>
  <PresentationFormat>Vlastní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Roboto Condensed</vt:lpstr>
      <vt:lpstr>Roboto Condensed Light</vt:lpstr>
      <vt:lpstr>Calibri</vt:lpstr>
      <vt:lpstr>Times New Roman</vt:lpstr>
      <vt:lpstr>Arial</vt:lpstr>
      <vt:lpstr>Medical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Harmonogram dle dodatku č. 2 ke Smlouvě o dílo „Integrační platforma“</vt:lpstr>
      <vt:lpstr>Prezentace aplikace PowerPoint</vt:lpstr>
      <vt:lpstr>Prezentace aplikace PowerPoint</vt:lpstr>
      <vt:lpstr>Skutečné důvody posunutí termínů</vt:lpstr>
      <vt:lpstr>Eliminace rizik pro naplnění projektu KIPE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Matěj Kováč</cp:lastModifiedBy>
  <cp:revision>231</cp:revision>
  <cp:lastPrinted>2021-05-17T09:58:37Z</cp:lastPrinted>
  <dcterms:created xsi:type="dcterms:W3CDTF">2017-06-01T08:02:02Z</dcterms:created>
  <dcterms:modified xsi:type="dcterms:W3CDTF">2022-02-07T13:03:31Z</dcterms:modified>
</cp:coreProperties>
</file>