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9" r:id="rId3"/>
    <p:sldId id="258" r:id="rId4"/>
    <p:sldId id="257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5135E-517D-431C-8560-D15B609E7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385894"/>
            <a:ext cx="10825482" cy="124157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OBKŘ</a:t>
            </a:r>
            <a:br>
              <a:rPr lang="cs-CZ" dirty="0"/>
            </a:br>
            <a:r>
              <a:rPr lang="cs-CZ" sz="2000" dirty="0"/>
              <a:t>Oddělení bezpečnosti a krizového řízení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2679AC4-F91C-4C3C-8C3E-B98197428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315362"/>
            <a:ext cx="10825482" cy="31962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/>
                </a:solidFill>
              </a:rPr>
              <a:t>CCTV – </a:t>
            </a:r>
            <a:r>
              <a:rPr lang="cs-CZ" sz="3200" dirty="0">
                <a:solidFill>
                  <a:schemeClr val="tx1"/>
                </a:solidFill>
              </a:rPr>
              <a:t>kamerový systém</a:t>
            </a:r>
          </a:p>
          <a:p>
            <a:endParaRPr lang="cs-CZ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chemeClr val="bg1"/>
                </a:solidFill>
              </a:rPr>
              <a:t>Směrnice č. Sm.G004,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i="1" dirty="0">
                <a:solidFill>
                  <a:schemeClr val="bg1"/>
                </a:solidFill>
              </a:rPr>
              <a:t>3. vydání ze dne 1.1.2021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V areálu FNOL je ve veřejných prostorách rozmístěno </a:t>
            </a:r>
            <a:r>
              <a:rPr lang="cs-CZ" sz="2800" b="1" dirty="0">
                <a:solidFill>
                  <a:schemeClr val="bg1"/>
                </a:solidFill>
              </a:rPr>
              <a:t>200</a:t>
            </a:r>
            <a:r>
              <a:rPr lang="cs-CZ" sz="2800" dirty="0">
                <a:solidFill>
                  <a:schemeClr val="bg1"/>
                </a:solidFill>
              </a:rPr>
              <a:t> kamer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83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3453A-2164-415A-BE6F-21E656F9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02672"/>
            <a:ext cx="10489923" cy="109056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Požadavek Krajského ředitelství policie Olomouckého kraje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ADDF04-9512-4117-8605-351CD0C20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853966"/>
            <a:ext cx="10489923" cy="4140433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KŘK OLK v souvislosti s pátráním po osobách a věcech několikrát vyslovila “přání“ mít přístup k záznamům CCTV na vjezdech do FNOL – jednání s mjr. Mgr. Špičkou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FNOL není majitelem – externí firma – nelze ze strany FNOL vyhovět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GREEN CENTER – přístup k záznamům zpoplatněn – 5.000.000,-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iniciativu řešení převzalo Policejní prezídium – není informace</a:t>
            </a:r>
          </a:p>
        </p:txBody>
      </p:sp>
    </p:spTree>
    <p:extLst>
      <p:ext uri="{BB962C8B-B14F-4D97-AF65-F5344CB8AC3E}">
        <p14:creationId xmlns:p14="http://schemas.microsoft.com/office/powerpoint/2010/main" val="2765535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BB2FD-4549-411F-B505-5F895E7A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19450"/>
            <a:ext cx="8534401" cy="629174"/>
          </a:xfrm>
        </p:spPr>
        <p:txBody>
          <a:bodyPr>
            <a:normAutofit/>
          </a:bodyPr>
          <a:lstStyle/>
          <a:p>
            <a:r>
              <a:rPr lang="cs-CZ" sz="3200" b="1" dirty="0"/>
              <a:t>Rozvoj CCTV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6EC742-3D5E-4C93-94C1-CF0312D92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837190"/>
            <a:ext cx="10766759" cy="3875714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srpen 2021 – jednání se zástupcem firmy Konica Minolta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byl představen sofistikovaný systém CCTV který lze aplikovat na stávající stav – např. trasování osob, odhad počtu osob v budově nebo její části,…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v pražské nemocnice odzkoušen systém rozpoznávání chování osob, včetně rozpoznání zbraně – napojení na PČR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realizace nových kamer na vstupních místech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4743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65BFB-CF09-411D-9915-B14120E00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394284"/>
            <a:ext cx="8534401" cy="629173"/>
          </a:xfrm>
        </p:spPr>
        <p:txBody>
          <a:bodyPr>
            <a:normAutofit/>
          </a:bodyPr>
          <a:lstStyle/>
          <a:p>
            <a:r>
              <a:rPr lang="cs-CZ" sz="3200" b="1" dirty="0"/>
              <a:t>Dohled nad CCTV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9EDD72C-0F6F-41D8-9A3C-3B8069B9B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02965"/>
            <a:ext cx="10800315" cy="429143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centrální dohled není realizován – má být realizován v souvislosti s výstavbou v budově „A“ – nebude prováděno ostraha, přebírá TD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„náhodný náhled“ prostřednictvím Informačního centra v budově „A“ – zejména URGENT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nově zřízen náhled na vrátnici Hněvotínská a u vedoucího ostrahy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v současné době technický dispečink – např. kryobanka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OBKŘ nemá náhled na CCTV - analýza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75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28F67-6958-40A6-A6CB-D3757DB2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536896"/>
            <a:ext cx="8534399" cy="696286"/>
          </a:xfrm>
        </p:spPr>
        <p:txBody>
          <a:bodyPr>
            <a:normAutofit/>
          </a:bodyPr>
          <a:lstStyle/>
          <a:p>
            <a:r>
              <a:rPr lang="cs-CZ" sz="3200" b="1" dirty="0"/>
              <a:t>spolupráce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20AABB9-6BDF-4C0E-A787-527E22431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130804"/>
            <a:ext cx="10716426" cy="342270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konzultace s OELSY – Ing. Svobodou a vedením klinik při realizaci požadavků na zřízení CCTV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v rámci nových projektů stavem s projektanty „slaboproudu“, vedením klinik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s vedením klinik a OELSY v případech incidentu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0401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A947D-0D3C-4729-A8EC-F72894B0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03340"/>
            <a:ext cx="8534401" cy="738232"/>
          </a:xfrm>
        </p:spPr>
        <p:txBody>
          <a:bodyPr/>
          <a:lstStyle/>
          <a:p>
            <a:r>
              <a:rPr lang="cs-CZ" sz="3200" b="1" dirty="0"/>
              <a:t>NÁVRH</a:t>
            </a:r>
            <a:r>
              <a:rPr lang="cs-CZ" b="1" dirty="0"/>
              <a:t> – </a:t>
            </a:r>
            <a:r>
              <a:rPr lang="cs-CZ" sz="2400" dirty="0"/>
              <a:t>aktualizace směrnice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592BCEA-7780-4FD9-8EDF-212EDCE22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2164360"/>
            <a:ext cx="10708037" cy="317103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konkretizovat kdo bude provádět dohled – zejména za účelem prevence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stanovit: správce, administrátora, uživatele, oprávněné osoby (servis)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navýšit počet dní zálohy ze 7 dnů na min. 14 dnů</a:t>
            </a:r>
          </a:p>
        </p:txBody>
      </p:sp>
    </p:spTree>
    <p:extLst>
      <p:ext uri="{BB962C8B-B14F-4D97-AF65-F5344CB8AC3E}">
        <p14:creationId xmlns:p14="http://schemas.microsoft.com/office/powerpoint/2010/main" val="2495738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24E16-92C0-4DE9-B906-F8AB7AFA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45284"/>
            <a:ext cx="8534401" cy="721454"/>
          </a:xfrm>
        </p:spPr>
        <p:txBody>
          <a:bodyPr/>
          <a:lstStyle/>
          <a:p>
            <a:r>
              <a:rPr lang="cs-CZ" sz="3200" dirty="0"/>
              <a:t>EKV</a:t>
            </a:r>
            <a:r>
              <a:rPr lang="cs-CZ" dirty="0"/>
              <a:t> – </a:t>
            </a:r>
            <a:r>
              <a:rPr lang="cs-CZ" sz="2400" cap="none" dirty="0"/>
              <a:t>elektronická  kontrola vstupu</a:t>
            </a:r>
            <a:endParaRPr lang="cs-CZ" sz="2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D9C33DA-87CC-436E-889A-F1A7E31A4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26796"/>
            <a:ext cx="10674481" cy="931178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chemeClr val="bg1"/>
                </a:solidFill>
              </a:rPr>
              <a:t>umožnění vstupu oprávněných osob do prostor, např. server, vzduchotechnika, výtahy, oddělení – v rámci nových projektů jako standard, u stávajících budov průběžně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543F6A2-76C2-472C-B2A0-7C484E36B4BA}"/>
              </a:ext>
            </a:extLst>
          </p:cNvPr>
          <p:cNvSpPr/>
          <p:nvPr/>
        </p:nvSpPr>
        <p:spPr>
          <a:xfrm>
            <a:off x="805342" y="2522881"/>
            <a:ext cx="9798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EZS</a:t>
            </a:r>
            <a:r>
              <a:rPr lang="cs-CZ" dirty="0"/>
              <a:t> – </a:t>
            </a:r>
            <a:r>
              <a:rPr lang="cs-CZ" sz="2400" dirty="0"/>
              <a:t>elektronický zabezpečovací systém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9326B34-3589-441B-9821-FDEF15BF17CD}"/>
              </a:ext>
            </a:extLst>
          </p:cNvPr>
          <p:cNvSpPr/>
          <p:nvPr/>
        </p:nvSpPr>
        <p:spPr>
          <a:xfrm>
            <a:off x="684210" y="3244334"/>
            <a:ext cx="9919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bg1"/>
                </a:solidFill>
              </a:rPr>
              <a:t>v současné době zabezpečeno XXX prostor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bg1"/>
                </a:solidFill>
              </a:rPr>
              <a:t>návrh na postupné rozšíření na prostory s bio a genetickým materiálem, chemikálie v laboratořích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24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D14D6A7-56A4-4F08-A30A-83AADFCCA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484851"/>
            <a:ext cx="10716424" cy="3103927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v současné době postavena na úroveň vrátného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častý doprovod na PZS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obchůzka areálu FNOL v jednom členu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oblečení a vybavení stojí za obměnu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požadavek </a:t>
            </a:r>
            <a:r>
              <a:rPr lang="cs-CZ" sz="2800" dirty="0" err="1">
                <a:solidFill>
                  <a:schemeClr val="bg1"/>
                </a:solidFill>
              </a:rPr>
              <a:t>URGENTu</a:t>
            </a:r>
            <a:r>
              <a:rPr lang="cs-CZ" sz="2800" dirty="0">
                <a:solidFill>
                  <a:schemeClr val="bg1"/>
                </a:solidFill>
              </a:rPr>
              <a:t> na stálou přítomnost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C2528F-5CDF-4222-A1FA-687A22BF8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88" y="769945"/>
            <a:ext cx="108506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OSTRAHA</a:t>
            </a:r>
          </a:p>
        </p:txBody>
      </p:sp>
    </p:spTree>
    <p:extLst>
      <p:ext uri="{BB962C8B-B14F-4D97-AF65-F5344CB8AC3E}">
        <p14:creationId xmlns:p14="http://schemas.microsoft.com/office/powerpoint/2010/main" val="3613871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67087E3-7423-4CB0-B60F-AA08F4D10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517708"/>
            <a:ext cx="10464756" cy="149860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seznámení s problematikou MC – vedení FNOL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bg1"/>
                </a:solidFill>
              </a:rPr>
              <a:t>průběžné proškolování personálu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FAA949-8644-4077-875D-40003EBE5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571212"/>
            <a:ext cx="106828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MĚKKÉ CÍLE </a:t>
            </a:r>
          </a:p>
        </p:txBody>
      </p:sp>
    </p:spTree>
    <p:extLst>
      <p:ext uri="{BB962C8B-B14F-4D97-AF65-F5344CB8AC3E}">
        <p14:creationId xmlns:p14="http://schemas.microsoft.com/office/powerpoint/2010/main" val="3290178840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169</TotalTime>
  <Words>405</Words>
  <Application>Microsoft Office PowerPoint</Application>
  <PresentationFormat>Širokoúhlá obrazovka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Gothic</vt:lpstr>
      <vt:lpstr>Wingdings</vt:lpstr>
      <vt:lpstr>Wingdings 3</vt:lpstr>
      <vt:lpstr>Řez</vt:lpstr>
      <vt:lpstr>OBKŘ Oddělení bezpečnosti a krizového řízení</vt:lpstr>
      <vt:lpstr>Požadavek Krajského ředitelství policie Olomouckého kraje</vt:lpstr>
      <vt:lpstr>Rozvoj CCTV</vt:lpstr>
      <vt:lpstr>Dohled nad CCTV</vt:lpstr>
      <vt:lpstr>spolupráce</vt:lpstr>
      <vt:lpstr>NÁVRH – aktualizace směrnice</vt:lpstr>
      <vt:lpstr>EKV – elektronická  kontrola vstupu</vt:lpstr>
      <vt:lpstr>OSTRAHA</vt:lpstr>
      <vt:lpstr>MĚKKÉ CÍLE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OBKŘ Oddělení bezpečnosti a krizového řízení</dc:title>
  <dc:creator>Obšil Vladimír, Mgr.</dc:creator>
  <cp:lastModifiedBy>Obšil Vladimír, Mgr.</cp:lastModifiedBy>
  <cp:revision>20</cp:revision>
  <dcterms:created xsi:type="dcterms:W3CDTF">2022-01-24T06:25:07Z</dcterms:created>
  <dcterms:modified xsi:type="dcterms:W3CDTF">2022-01-25T05:57:36Z</dcterms:modified>
</cp:coreProperties>
</file>