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65" r:id="rId2"/>
    <p:sldId id="300" r:id="rId3"/>
    <p:sldId id="361" r:id="rId4"/>
    <p:sldId id="358" r:id="rId5"/>
    <p:sldId id="359" r:id="rId6"/>
    <p:sldId id="360" r:id="rId7"/>
    <p:sldId id="362" r:id="rId8"/>
    <p:sldId id="292" r:id="rId9"/>
    <p:sldId id="291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  <p14:sldId id="300"/>
            <p14:sldId id="361"/>
            <p14:sldId id="358"/>
            <p14:sldId id="359"/>
            <p14:sldId id="360"/>
            <p14:sldId id="362"/>
          </p14:sldIdLst>
        </p14:section>
        <p14:section name="Oddíl bez názvu" id="{F48DCBF0-1E08-4B2F-8247-721F233B82EA}">
          <p14:sldIdLst>
            <p14:sldId id="29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602" autoAdjust="0"/>
  </p:normalViewPr>
  <p:slideViewPr>
    <p:cSldViewPr showGuides="1">
      <p:cViewPr varScale="1">
        <p:scale>
          <a:sx n="67" d="100"/>
          <a:sy n="67" d="100"/>
        </p:scale>
        <p:origin x="936" y="90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44000" y="5575548"/>
            <a:ext cx="81741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>
                <a:latin typeface="+mj-lt"/>
                <a:ea typeface="Roboto Condensed" panose="02000000000000000000" pitchFamily="2" charset="0"/>
              </a:rPr>
              <a:t>Nová směrnice Sm-G005</a:t>
            </a:r>
          </a:p>
          <a:p>
            <a:r>
              <a:rPr lang="cs-CZ" sz="6000" b="1" dirty="0">
                <a:latin typeface="+mj-lt"/>
                <a:ea typeface="Roboto Condensed" panose="02000000000000000000" pitchFamily="2" charset="0"/>
              </a:rPr>
              <a:t>Zpracování a ochrana OÚ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0" y="7680820"/>
            <a:ext cx="8640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200" b="1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4200" b="1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Účel směrnice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r>
              <a:rPr lang="cs-CZ" sz="4000" dirty="0"/>
              <a:t>= </a:t>
            </a:r>
            <a:r>
              <a:rPr lang="cs-CZ" sz="4000" b="1" dirty="0"/>
              <a:t>vymezit jednoznačně odpovědnost </a:t>
            </a:r>
            <a:r>
              <a:rPr lang="cs-CZ" sz="4000" dirty="0"/>
              <a:t>jednotlivých zaměstnanců, stanovit</a:t>
            </a:r>
            <a:br>
              <a:rPr lang="cs-CZ" sz="4000" dirty="0"/>
            </a:br>
            <a:r>
              <a:rPr lang="cs-CZ" sz="4000" dirty="0"/>
              <a:t>   odpovídající </a:t>
            </a:r>
            <a:r>
              <a:rPr lang="cs-CZ" sz="4000" b="1" dirty="0"/>
              <a:t>opatření</a:t>
            </a:r>
            <a:r>
              <a:rPr lang="cs-CZ" sz="4000" dirty="0"/>
              <a:t> a nastavit jasná pravidla </a:t>
            </a:r>
            <a:r>
              <a:rPr lang="cs-CZ" sz="4000" b="1" dirty="0"/>
              <a:t>k minimalizaci rizika</a:t>
            </a:r>
          </a:p>
          <a:p>
            <a:pPr marL="742950" indent="-742950">
              <a:buAutoNum type="arabicPeriod"/>
            </a:pPr>
            <a:r>
              <a:rPr lang="cs-CZ" sz="4000" dirty="0"/>
              <a:t>neoprávněného nebo nahodilého přístupu k osobním údajům,</a:t>
            </a:r>
          </a:p>
          <a:p>
            <a:pPr marL="742950" indent="-742950">
              <a:buAutoNum type="arabicPeriod"/>
            </a:pPr>
            <a:r>
              <a:rPr lang="cs-CZ" sz="4000" dirty="0"/>
              <a:t>jejich neoprávněného zpracování,</a:t>
            </a:r>
          </a:p>
          <a:p>
            <a:pPr marL="742950" indent="-742950">
              <a:buAutoNum type="arabicPeriod"/>
            </a:pPr>
            <a:r>
              <a:rPr lang="cs-CZ" sz="4000" dirty="0"/>
              <a:t>jejich změny, zničení či ztráty,</a:t>
            </a:r>
          </a:p>
          <a:p>
            <a:pPr marL="742950" indent="-742950">
              <a:buAutoNum type="arabicPeriod"/>
            </a:pPr>
            <a:r>
              <a:rPr lang="cs-CZ" sz="4000" dirty="0"/>
              <a:t>neoprávněného přenosu,</a:t>
            </a:r>
          </a:p>
          <a:p>
            <a:pPr marL="742950" indent="-742950">
              <a:buAutoNum type="arabicPeriod"/>
            </a:pPr>
            <a:r>
              <a:rPr lang="cs-CZ" sz="4000" dirty="0"/>
              <a:t>jakož i jiného zneužití osobních údajů spravovaných a zpracovávaných FNOL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78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Členění směrnice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r>
              <a:rPr lang="cs-CZ" sz="4000" dirty="0"/>
              <a:t>Závaznost a definice pojmů</a:t>
            </a:r>
          </a:p>
          <a:p>
            <a:r>
              <a:rPr lang="cs-CZ" sz="4000" dirty="0"/>
              <a:t>Odborné funkce (DPO, Zodpovědná osoba, Administrátor IS a Uživatel IS)</a:t>
            </a:r>
          </a:p>
          <a:p>
            <a:r>
              <a:rPr lang="cs-CZ" sz="4000" dirty="0"/>
              <a:t>Zásady zpracování OÚ</a:t>
            </a:r>
          </a:p>
          <a:p>
            <a:r>
              <a:rPr lang="cs-CZ" sz="4000" dirty="0"/>
              <a:t>Právní tituly pro zpracování OÚ</a:t>
            </a:r>
          </a:p>
          <a:p>
            <a:r>
              <a:rPr lang="cs-CZ" sz="4000" dirty="0"/>
              <a:t>Povinnosti FNOL jako správce OÚ</a:t>
            </a:r>
          </a:p>
          <a:p>
            <a:r>
              <a:rPr lang="cs-CZ" sz="4000" dirty="0"/>
              <a:t>Povinnosti FNOL jako zpracovatele OÚ</a:t>
            </a:r>
          </a:p>
          <a:p>
            <a:r>
              <a:rPr lang="cs-CZ" sz="4000" dirty="0"/>
              <a:t>Opatření pro ochranu OÚ</a:t>
            </a:r>
          </a:p>
          <a:p>
            <a:r>
              <a:rPr lang="cs-CZ" sz="4000" dirty="0"/>
              <a:t>Práva subjektů údajů</a:t>
            </a:r>
          </a:p>
          <a:p>
            <a:r>
              <a:rPr lang="cs-CZ" sz="4000" dirty="0"/>
              <a:t>Porušení zabezpečení OÚ</a:t>
            </a:r>
          </a:p>
          <a:p>
            <a:r>
              <a:rPr lang="cs-CZ" sz="4000" dirty="0"/>
              <a:t>Specifické odpovědnosti a pravomoci (ředitel, vedoucí zaměstnanci)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12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Přílohy směrnice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r>
              <a:rPr lang="cs-CZ" sz="4000" dirty="0"/>
              <a:t>Příloha č. 1 – Postup při uplatnění práva subjektem údajů</a:t>
            </a:r>
            <a:br>
              <a:rPr lang="cs-CZ" sz="4000" dirty="0"/>
            </a:br>
            <a:r>
              <a:rPr lang="cs-CZ" sz="4000" dirty="0"/>
              <a:t>                        (výčet práv subjektů údajů, způsob uplatnění práva subjektem</a:t>
            </a:r>
            <a:br>
              <a:rPr lang="cs-CZ" sz="4000" dirty="0"/>
            </a:br>
            <a:r>
              <a:rPr lang="cs-CZ" sz="4000" dirty="0"/>
              <a:t>                         údajů, příjem žádostí subjektů údajů a způsob vyřízení žádosti)</a:t>
            </a:r>
          </a:p>
          <a:p>
            <a:r>
              <a:rPr lang="cs-CZ" sz="4000" dirty="0"/>
              <a:t>Příloha č. 2 – Poučení zaměstnance FNOL k zajištění ochrany osobních údajů</a:t>
            </a:r>
            <a:br>
              <a:rPr lang="cs-CZ" sz="4000" dirty="0"/>
            </a:br>
            <a:r>
              <a:rPr lang="cs-CZ" sz="4000" dirty="0"/>
              <a:t>                        (prokazatelné seznámení všech zaměstnanců FNOL, kteří</a:t>
            </a:r>
            <a:br>
              <a:rPr lang="cs-CZ" sz="4000" dirty="0"/>
            </a:br>
            <a:r>
              <a:rPr lang="cs-CZ" sz="4000" dirty="0"/>
              <a:t>                         provádějí nebo budou provádět jakoukoli operaci zpracování</a:t>
            </a:r>
            <a:br>
              <a:rPr lang="cs-CZ" sz="4000" dirty="0"/>
            </a:br>
            <a:r>
              <a:rPr lang="cs-CZ" sz="4000" dirty="0"/>
              <a:t>                         s osobními údaji nebo se na nich podílejí nebo se budou podílet)</a:t>
            </a:r>
          </a:p>
          <a:p>
            <a:r>
              <a:rPr lang="cs-CZ" sz="4000" dirty="0"/>
              <a:t>Příloha č. 3 – Osnova řízeného dokumentu popisující konkrétní zpracování</a:t>
            </a:r>
            <a:br>
              <a:rPr lang="cs-CZ" sz="4000" dirty="0"/>
            </a:br>
            <a:r>
              <a:rPr lang="cs-CZ" sz="4000" dirty="0"/>
              <a:t>                        osobních údajů (minimálně jeden existující dokument k danému</a:t>
            </a:r>
            <a:br>
              <a:rPr lang="cs-CZ" sz="4000" dirty="0"/>
            </a:br>
            <a:r>
              <a:rPr lang="cs-CZ" sz="4000" dirty="0"/>
              <a:t>                        zpracování osobních údajů dokumentující plnění povinností</a:t>
            </a:r>
            <a:br>
              <a:rPr lang="cs-CZ" sz="4000" dirty="0"/>
            </a:br>
            <a:r>
              <a:rPr lang="cs-CZ" sz="4000" dirty="0"/>
              <a:t>                        správce, příp. zpracovatele – podklad pro záznamy o činnostech</a:t>
            </a:r>
            <a:br>
              <a:rPr lang="cs-CZ" sz="4000" dirty="0"/>
            </a:br>
            <a:r>
              <a:rPr lang="cs-CZ" sz="4000" dirty="0"/>
              <a:t>                        zpracování vedené DPO)</a:t>
            </a:r>
          </a:p>
          <a:p>
            <a:endParaRPr lang="cs-CZ" sz="40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46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Formuláře směrnice – informační povinnost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r>
              <a:rPr lang="cs-CZ" sz="4000" dirty="0"/>
              <a:t>Fm-G005-INFO-001	Informace o zpracování OÚ pro pacienty ve FNOL</a:t>
            </a:r>
          </a:p>
          <a:p>
            <a:r>
              <a:rPr lang="cs-CZ" sz="4000" dirty="0"/>
              <a:t>Fm-G005-INFO-002	Informační memorandum ke zpracovávání OÚ</a:t>
            </a:r>
            <a:br>
              <a:rPr lang="cs-CZ" sz="4000" dirty="0"/>
            </a:br>
            <a:r>
              <a:rPr lang="cs-CZ" sz="4000" dirty="0"/>
              <a:t>                                    zaměstnanců FNOL</a:t>
            </a:r>
          </a:p>
          <a:p>
            <a:r>
              <a:rPr lang="cs-CZ" sz="4000" dirty="0"/>
              <a:t>Fm-G005-INFO-003	Informace o zpracování OÚ uchazečů a zájemců</a:t>
            </a:r>
            <a:br>
              <a:rPr lang="cs-CZ" sz="4000" dirty="0"/>
            </a:br>
            <a:r>
              <a:rPr lang="cs-CZ" sz="4000" dirty="0"/>
              <a:t>                                    o zaměstnání ve FNOL</a:t>
            </a:r>
          </a:p>
          <a:p>
            <a:r>
              <a:rPr lang="cs-CZ" sz="4000" dirty="0"/>
              <a:t>Fm-G005-INFO-004	Informace o zpracování OÚ na Portálu </a:t>
            </a:r>
            <a:r>
              <a:rPr lang="cs-CZ" sz="4000" dirty="0" err="1"/>
              <a:t>eHealth</a:t>
            </a:r>
            <a:endParaRPr lang="cs-CZ" sz="4000" dirty="0"/>
          </a:p>
          <a:p>
            <a:r>
              <a:rPr lang="cs-CZ" sz="4000" dirty="0"/>
              <a:t>Fm-G005-INFO-005	Informace o zpracování OÚ při rezervaci léků</a:t>
            </a:r>
          </a:p>
          <a:p>
            <a:r>
              <a:rPr lang="cs-CZ" sz="4000" dirty="0"/>
              <a:t>Fm-G005-INFO-006	Informace o zpracování OÚ v rámci kamerového systému</a:t>
            </a:r>
            <a:br>
              <a:rPr lang="cs-CZ" sz="4000" dirty="0"/>
            </a:br>
            <a:r>
              <a:rPr lang="cs-CZ" sz="4000" dirty="0"/>
              <a:t>                                    FNOL</a:t>
            </a:r>
          </a:p>
          <a:p>
            <a:r>
              <a:rPr lang="cs-CZ" sz="4000" dirty="0"/>
              <a:t>Fm-G005-INFO-007	Informace o zpracování OÚ při nahrávání vybraných</a:t>
            </a:r>
            <a:br>
              <a:rPr lang="cs-CZ" sz="4000" dirty="0"/>
            </a:br>
            <a:r>
              <a:rPr lang="cs-CZ" sz="4000" dirty="0"/>
              <a:t>                                    telefonních linek FNOL</a:t>
            </a:r>
          </a:p>
          <a:p>
            <a:endParaRPr lang="cs-CZ" sz="40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8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Formuláře směrnice – vzory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r>
              <a:rPr lang="cs-CZ" sz="4000" dirty="0"/>
              <a:t>Fm-G005-ZADOST-001	Žádost o předávání informací elektronicky</a:t>
            </a:r>
            <a:br>
              <a:rPr lang="cs-CZ" sz="4000" dirty="0"/>
            </a:br>
            <a:r>
              <a:rPr lang="cs-CZ" sz="4000" dirty="0"/>
              <a:t>                                                v nezabezpečené podobě</a:t>
            </a:r>
          </a:p>
          <a:p>
            <a:r>
              <a:rPr lang="cs-CZ" sz="4000" dirty="0"/>
              <a:t>Fm-G005-ZADOST-003	Žádost o uplatnění práv subjektu údajů</a:t>
            </a:r>
          </a:p>
          <a:p>
            <a:r>
              <a:rPr lang="cs-CZ" sz="4000" dirty="0"/>
              <a:t>Fm-G005-SOUHL-001 	Souhlas se zpracováním osobních údajů</a:t>
            </a:r>
          </a:p>
          <a:p>
            <a:r>
              <a:rPr lang="cs-CZ" sz="4000" dirty="0"/>
              <a:t>Fm-G005-ODVSOUHL-001	Odvolání poskytnutého souhlasu se zpracováním</a:t>
            </a:r>
            <a:br>
              <a:rPr lang="cs-CZ" sz="4000" dirty="0"/>
            </a:br>
            <a:r>
              <a:rPr lang="cs-CZ" sz="4000" dirty="0"/>
              <a:t>                                                osobních údajů	</a:t>
            </a:r>
          </a:p>
          <a:p>
            <a:r>
              <a:rPr lang="cs-CZ" sz="4000" dirty="0"/>
              <a:t>Fm-G005-OHLASENI-001	Ohlášení porušení zabezpečení osobních údajů</a:t>
            </a:r>
          </a:p>
          <a:p>
            <a:r>
              <a:rPr lang="cs-CZ" sz="4000" dirty="0"/>
              <a:t>Fm-G005-POUCENI-001	Poučení o povinnosti zachovávat mlčenlivost</a:t>
            </a:r>
          </a:p>
          <a:p>
            <a:endParaRPr lang="cs-CZ" sz="40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763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Změny oproti stávající platné verzi směrnice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pPr marL="571500" indent="-571500">
              <a:buFontTx/>
              <a:buChar char="-"/>
            </a:pPr>
            <a:r>
              <a:rPr lang="cs-CZ" sz="4000" dirty="0"/>
              <a:t>vymezena zásadní role Zodpovědné osoby + stanovení odpovědnosti, úkolů a povinností, které je povinna plnit v rámci každého zpracování OÚ,</a:t>
            </a:r>
          </a:p>
          <a:p>
            <a:pPr marL="571500" indent="-571500">
              <a:buFontTx/>
              <a:buChar char="-"/>
            </a:pPr>
            <a:r>
              <a:rPr lang="cs-CZ" sz="4000" dirty="0"/>
              <a:t>vymezení vztahu DPO a Zodpovědné osoby,</a:t>
            </a:r>
          </a:p>
          <a:p>
            <a:pPr marL="571500" indent="-571500">
              <a:buFontTx/>
              <a:buChar char="-"/>
            </a:pPr>
            <a:r>
              <a:rPr lang="cs-CZ" sz="4000" dirty="0"/>
              <a:t>vymezení úkolů a povinností DPO,</a:t>
            </a:r>
          </a:p>
          <a:p>
            <a:pPr marL="571500" indent="-571500">
              <a:buFontTx/>
              <a:buChar char="-"/>
            </a:pPr>
            <a:r>
              <a:rPr lang="cs-CZ" sz="4000" dirty="0"/>
              <a:t>vymezení odpovědnosti, úkolů a povinností vedoucích zaměstnanců,</a:t>
            </a:r>
          </a:p>
          <a:p>
            <a:pPr marL="571500" indent="-571500">
              <a:buFontTx/>
              <a:buChar char="-"/>
            </a:pPr>
            <a:r>
              <a:rPr lang="cs-CZ" sz="4000" dirty="0"/>
              <a:t>postup pro vyřizování žádostí subjektů údajů (viz příloha č. 1),</a:t>
            </a:r>
          </a:p>
          <a:p>
            <a:pPr marL="571500" indent="-571500">
              <a:buFontTx/>
              <a:buChar char="-"/>
            </a:pPr>
            <a:r>
              <a:rPr lang="cs-CZ" sz="4000" dirty="0"/>
              <a:t>prokazatelné poučení zaměstnanců FNOL (viz příloha č. 2),</a:t>
            </a:r>
          </a:p>
          <a:p>
            <a:pPr marL="571500" indent="-571500">
              <a:buFontTx/>
              <a:buChar char="-"/>
            </a:pPr>
            <a:r>
              <a:rPr lang="cs-CZ" sz="4000" dirty="0"/>
              <a:t>princip minimálně vedené dokumentace ke každému zpracování (viz příloha č. 3),</a:t>
            </a:r>
          </a:p>
          <a:p>
            <a:pPr marL="571500" indent="-571500">
              <a:buFontTx/>
              <a:buChar char="-"/>
            </a:pPr>
            <a:r>
              <a:rPr lang="cs-CZ" sz="4000" dirty="0"/>
              <a:t>princip osobní odpovědnosti za prováděná zpracování OÚ „mimo systém“.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69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Zástupný symbol pro obrázek 2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 b="58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0" y="2034574"/>
            <a:ext cx="8496944" cy="1280672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3600" dirty="0"/>
              <a:t>Odbor bezpečnosti a krizového řízení (OBKR) Fakultní nemocnice Olomouc</a:t>
            </a:r>
            <a:endParaRPr lang="id-ID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9339437" y="7178447"/>
            <a:ext cx="2342318" cy="525345"/>
            <a:chOff x="9339437" y="7178447"/>
            <a:chExt cx="2342318" cy="525345"/>
          </a:xfrm>
        </p:grpSpPr>
        <p:sp>
          <p:nvSpPr>
            <p:cNvPr id="10" name="TextBox 9"/>
            <p:cNvSpPr txBox="1"/>
            <p:nvPr/>
          </p:nvSpPr>
          <p:spPr>
            <a:xfrm>
              <a:off x="10158196" y="7196061"/>
              <a:ext cx="1523559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www.fnol.cz</a:t>
              </a:r>
              <a:endParaRPr lang="en-US" sz="2100" dirty="0"/>
            </a:p>
          </p:txBody>
        </p:sp>
        <p:sp>
          <p:nvSpPr>
            <p:cNvPr id="12" name="Freeform 7"/>
            <p:cNvSpPr>
              <a:spLocks noChangeAspect="1" noEditPoints="1"/>
            </p:cNvSpPr>
            <p:nvPr/>
          </p:nvSpPr>
          <p:spPr bwMode="auto">
            <a:xfrm>
              <a:off x="9339437" y="7178447"/>
              <a:ext cx="523522" cy="525345"/>
            </a:xfrm>
            <a:custGeom>
              <a:avLst/>
              <a:gdLst>
                <a:gd name="T0" fmla="*/ 0 w 25"/>
                <a:gd name="T1" fmla="*/ 12 h 24"/>
                <a:gd name="T2" fmla="*/ 25 w 25"/>
                <a:gd name="T3" fmla="*/ 12 h 24"/>
                <a:gd name="T4" fmla="*/ 5 w 25"/>
                <a:gd name="T5" fmla="*/ 5 h 24"/>
                <a:gd name="T6" fmla="*/ 6 w 25"/>
                <a:gd name="T7" fmla="*/ 6 h 24"/>
                <a:gd name="T8" fmla="*/ 5 w 25"/>
                <a:gd name="T9" fmla="*/ 5 h 24"/>
                <a:gd name="T10" fmla="*/ 5 w 25"/>
                <a:gd name="T11" fmla="*/ 8 h 24"/>
                <a:gd name="T12" fmla="*/ 2 w 25"/>
                <a:gd name="T13" fmla="*/ 11 h 24"/>
                <a:gd name="T14" fmla="*/ 2 w 25"/>
                <a:gd name="T15" fmla="*/ 13 h 24"/>
                <a:gd name="T16" fmla="*/ 5 w 25"/>
                <a:gd name="T17" fmla="*/ 16 h 24"/>
                <a:gd name="T18" fmla="*/ 2 w 25"/>
                <a:gd name="T19" fmla="*/ 13 h 24"/>
                <a:gd name="T20" fmla="*/ 3 w 25"/>
                <a:gd name="T21" fmla="*/ 18 h 24"/>
                <a:gd name="T22" fmla="*/ 8 w 25"/>
                <a:gd name="T23" fmla="*/ 22 h 24"/>
                <a:gd name="T24" fmla="*/ 11 w 25"/>
                <a:gd name="T25" fmla="*/ 23 h 24"/>
                <a:gd name="T26" fmla="*/ 8 w 25"/>
                <a:gd name="T27" fmla="*/ 20 h 24"/>
                <a:gd name="T28" fmla="*/ 11 w 25"/>
                <a:gd name="T29" fmla="*/ 18 h 24"/>
                <a:gd name="T30" fmla="*/ 11 w 25"/>
                <a:gd name="T31" fmla="*/ 16 h 24"/>
                <a:gd name="T32" fmla="*/ 7 w 25"/>
                <a:gd name="T33" fmla="*/ 13 h 24"/>
                <a:gd name="T34" fmla="*/ 11 w 25"/>
                <a:gd name="T35" fmla="*/ 16 h 24"/>
                <a:gd name="T36" fmla="*/ 7 w 25"/>
                <a:gd name="T37" fmla="*/ 11 h 24"/>
                <a:gd name="T38" fmla="*/ 11 w 25"/>
                <a:gd name="T39" fmla="*/ 8 h 24"/>
                <a:gd name="T40" fmla="*/ 11 w 25"/>
                <a:gd name="T41" fmla="*/ 6 h 24"/>
                <a:gd name="T42" fmla="*/ 8 w 25"/>
                <a:gd name="T43" fmla="*/ 4 h 24"/>
                <a:gd name="T44" fmla="*/ 11 w 25"/>
                <a:gd name="T45" fmla="*/ 2 h 24"/>
                <a:gd name="T46" fmla="*/ 23 w 25"/>
                <a:gd name="T47" fmla="*/ 11 h 24"/>
                <a:gd name="T48" fmla="*/ 19 w 25"/>
                <a:gd name="T49" fmla="*/ 8 h 24"/>
                <a:gd name="T50" fmla="*/ 23 w 25"/>
                <a:gd name="T51" fmla="*/ 11 h 24"/>
                <a:gd name="T52" fmla="*/ 21 w 25"/>
                <a:gd name="T53" fmla="*/ 6 h 24"/>
                <a:gd name="T54" fmla="*/ 17 w 25"/>
                <a:gd name="T55" fmla="*/ 3 h 24"/>
                <a:gd name="T56" fmla="*/ 13 w 25"/>
                <a:gd name="T57" fmla="*/ 2 h 24"/>
                <a:gd name="T58" fmla="*/ 16 w 25"/>
                <a:gd name="T59" fmla="*/ 4 h 24"/>
                <a:gd name="T60" fmla="*/ 13 w 25"/>
                <a:gd name="T61" fmla="*/ 6 h 24"/>
                <a:gd name="T62" fmla="*/ 13 w 25"/>
                <a:gd name="T63" fmla="*/ 8 h 24"/>
                <a:gd name="T64" fmla="*/ 18 w 25"/>
                <a:gd name="T65" fmla="*/ 11 h 24"/>
                <a:gd name="T66" fmla="*/ 13 w 25"/>
                <a:gd name="T67" fmla="*/ 8 h 24"/>
                <a:gd name="T68" fmla="*/ 18 w 25"/>
                <a:gd name="T69" fmla="*/ 13 h 24"/>
                <a:gd name="T70" fmla="*/ 13 w 25"/>
                <a:gd name="T71" fmla="*/ 16 h 24"/>
                <a:gd name="T72" fmla="*/ 14 w 25"/>
                <a:gd name="T73" fmla="*/ 22 h 24"/>
                <a:gd name="T74" fmla="*/ 13 w 25"/>
                <a:gd name="T75" fmla="*/ 18 h 24"/>
                <a:gd name="T76" fmla="*/ 16 w 25"/>
                <a:gd name="T77" fmla="*/ 20 h 24"/>
                <a:gd name="T78" fmla="*/ 20 w 25"/>
                <a:gd name="T79" fmla="*/ 20 h 24"/>
                <a:gd name="T80" fmla="*/ 19 w 25"/>
                <a:gd name="T81" fmla="*/ 18 h 24"/>
                <a:gd name="T82" fmla="*/ 20 w 25"/>
                <a:gd name="T83" fmla="*/ 20 h 24"/>
                <a:gd name="T84" fmla="*/ 19 w 25"/>
                <a:gd name="T85" fmla="*/ 16 h 24"/>
                <a:gd name="T86" fmla="*/ 23 w 25"/>
                <a:gd name="T8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moveTo>
                    <a:pt x="5" y="5"/>
                  </a:moveTo>
                  <a:cubicBezTo>
                    <a:pt x="6" y="4"/>
                    <a:pt x="7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moveTo>
                    <a:pt x="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4"/>
                    <a:pt x="2" y="13"/>
                  </a:cubicBezTo>
                  <a:moveTo>
                    <a:pt x="5" y="20"/>
                  </a:moveTo>
                  <a:cubicBezTo>
                    <a:pt x="4" y="19"/>
                    <a:pt x="4" y="19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7" y="21"/>
                    <a:pt x="8" y="22"/>
                  </a:cubicBezTo>
                  <a:cubicBezTo>
                    <a:pt x="7" y="21"/>
                    <a:pt x="6" y="21"/>
                    <a:pt x="5" y="20"/>
                  </a:cubicBezTo>
                  <a:moveTo>
                    <a:pt x="11" y="23"/>
                  </a:moveTo>
                  <a:cubicBezTo>
                    <a:pt x="11" y="23"/>
                    <a:pt x="11" y="22"/>
                    <a:pt x="10" y="22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8" y="19"/>
                    <a:pt x="8" y="19"/>
                    <a:pt x="7" y="18"/>
                  </a:cubicBezTo>
                  <a:cubicBezTo>
                    <a:pt x="11" y="18"/>
                    <a:pt x="11" y="18"/>
                    <a:pt x="11" y="18"/>
                  </a:cubicBezTo>
                  <a:lnTo>
                    <a:pt x="11" y="23"/>
                  </a:lnTo>
                  <a:close/>
                  <a:moveTo>
                    <a:pt x="11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16"/>
                  </a:lnTo>
                  <a:close/>
                  <a:moveTo>
                    <a:pt x="1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11"/>
                  </a:lnTo>
                  <a:close/>
                  <a:moveTo>
                    <a:pt x="11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11" y="6"/>
                  </a:lnTo>
                  <a:close/>
                  <a:moveTo>
                    <a:pt x="23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9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0"/>
                    <a:pt x="23" y="11"/>
                  </a:cubicBezTo>
                  <a:moveTo>
                    <a:pt x="20" y="5"/>
                  </a:moveTo>
                  <a:cubicBezTo>
                    <a:pt x="20" y="5"/>
                    <a:pt x="21" y="6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8" y="3"/>
                    <a:pt x="19" y="4"/>
                    <a:pt x="20" y="5"/>
                  </a:cubicBezTo>
                  <a:moveTo>
                    <a:pt x="13" y="2"/>
                  </a:moveTo>
                  <a:cubicBezTo>
                    <a:pt x="13" y="2"/>
                    <a:pt x="14" y="2"/>
                    <a:pt x="14" y="2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3" y="2"/>
                  </a:lnTo>
                  <a:close/>
                  <a:moveTo>
                    <a:pt x="13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10"/>
                    <a:pt x="18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8"/>
                  </a:lnTo>
                  <a:close/>
                  <a:moveTo>
                    <a:pt x="13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5"/>
                    <a:pt x="18" y="16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3" y="13"/>
                  </a:lnTo>
                  <a:close/>
                  <a:moveTo>
                    <a:pt x="14" y="22"/>
                  </a:moveTo>
                  <a:cubicBezTo>
                    <a:pt x="14" y="22"/>
                    <a:pt x="13" y="23"/>
                    <a:pt x="13" y="2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6" y="21"/>
                    <a:pt x="15" y="22"/>
                    <a:pt x="14" y="22"/>
                  </a:cubicBezTo>
                  <a:moveTo>
                    <a:pt x="20" y="20"/>
                  </a:moveTo>
                  <a:cubicBezTo>
                    <a:pt x="19" y="21"/>
                    <a:pt x="18" y="21"/>
                    <a:pt x="17" y="22"/>
                  </a:cubicBezTo>
                  <a:cubicBezTo>
                    <a:pt x="18" y="21"/>
                    <a:pt x="18" y="19"/>
                    <a:pt x="19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moveTo>
                    <a:pt x="22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5"/>
                    <a:pt x="22" y="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326878" y="4114955"/>
            <a:ext cx="6718732" cy="479911"/>
            <a:chOff x="9326878" y="4114955"/>
            <a:chExt cx="6718732" cy="479911"/>
          </a:xfrm>
        </p:grpSpPr>
        <p:sp>
          <p:nvSpPr>
            <p:cNvPr id="8" name="TextBox 7"/>
            <p:cNvSpPr txBox="1"/>
            <p:nvPr/>
          </p:nvSpPr>
          <p:spPr>
            <a:xfrm>
              <a:off x="10149829" y="4114955"/>
              <a:ext cx="5895781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Zdravotníků 248/7, 77900 Olomouc, Česká republika</a:t>
              </a:r>
              <a:endParaRPr lang="en-US" sz="2100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326878" y="4118937"/>
              <a:ext cx="548640" cy="475929"/>
            </a:xfrm>
            <a:custGeom>
              <a:avLst/>
              <a:gdLst>
                <a:gd name="T0" fmla="*/ 224 w 232"/>
                <a:gd name="T1" fmla="*/ 114 h 201"/>
                <a:gd name="T2" fmla="*/ 204 w 232"/>
                <a:gd name="T3" fmla="*/ 114 h 201"/>
                <a:gd name="T4" fmla="*/ 204 w 232"/>
                <a:gd name="T5" fmla="*/ 189 h 201"/>
                <a:gd name="T6" fmla="*/ 191 w 232"/>
                <a:gd name="T7" fmla="*/ 201 h 201"/>
                <a:gd name="T8" fmla="*/ 141 w 232"/>
                <a:gd name="T9" fmla="*/ 201 h 201"/>
                <a:gd name="T10" fmla="*/ 141 w 232"/>
                <a:gd name="T11" fmla="*/ 126 h 201"/>
                <a:gd name="T12" fmla="*/ 91 w 232"/>
                <a:gd name="T13" fmla="*/ 126 h 201"/>
                <a:gd name="T14" fmla="*/ 91 w 232"/>
                <a:gd name="T15" fmla="*/ 201 h 201"/>
                <a:gd name="T16" fmla="*/ 41 w 232"/>
                <a:gd name="T17" fmla="*/ 201 h 201"/>
                <a:gd name="T18" fmla="*/ 29 w 232"/>
                <a:gd name="T19" fmla="*/ 189 h 201"/>
                <a:gd name="T20" fmla="*/ 29 w 232"/>
                <a:gd name="T21" fmla="*/ 114 h 201"/>
                <a:gd name="T22" fmla="*/ 8 w 232"/>
                <a:gd name="T23" fmla="*/ 114 h 201"/>
                <a:gd name="T24" fmla="*/ 7 w 232"/>
                <a:gd name="T25" fmla="*/ 104 h 201"/>
                <a:gd name="T26" fmla="*/ 107 w 232"/>
                <a:gd name="T27" fmla="*/ 4 h 201"/>
                <a:gd name="T28" fmla="*/ 116 w 232"/>
                <a:gd name="T29" fmla="*/ 0 h 201"/>
                <a:gd name="T30" fmla="*/ 125 w 232"/>
                <a:gd name="T31" fmla="*/ 4 h 201"/>
                <a:gd name="T32" fmla="*/ 225 w 232"/>
                <a:gd name="T33" fmla="*/ 104 h 201"/>
                <a:gd name="T34" fmla="*/ 224 w 232"/>
                <a:gd name="T35" fmla="*/ 1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1">
                  <a:moveTo>
                    <a:pt x="224" y="114"/>
                  </a:moveTo>
                  <a:lnTo>
                    <a:pt x="204" y="114"/>
                  </a:lnTo>
                  <a:lnTo>
                    <a:pt x="204" y="189"/>
                  </a:lnTo>
                  <a:cubicBezTo>
                    <a:pt x="204" y="194"/>
                    <a:pt x="201" y="201"/>
                    <a:pt x="191" y="201"/>
                  </a:cubicBezTo>
                  <a:lnTo>
                    <a:pt x="141" y="201"/>
                  </a:lnTo>
                  <a:lnTo>
                    <a:pt x="141" y="126"/>
                  </a:lnTo>
                  <a:lnTo>
                    <a:pt x="91" y="126"/>
                  </a:lnTo>
                  <a:lnTo>
                    <a:pt x="91" y="201"/>
                  </a:lnTo>
                  <a:lnTo>
                    <a:pt x="41" y="201"/>
                  </a:lnTo>
                  <a:cubicBezTo>
                    <a:pt x="31" y="201"/>
                    <a:pt x="29" y="194"/>
                    <a:pt x="29" y="189"/>
                  </a:cubicBezTo>
                  <a:lnTo>
                    <a:pt x="29" y="114"/>
                  </a:lnTo>
                  <a:lnTo>
                    <a:pt x="8" y="114"/>
                  </a:lnTo>
                  <a:cubicBezTo>
                    <a:pt x="0" y="114"/>
                    <a:pt x="2" y="109"/>
                    <a:pt x="7" y="104"/>
                  </a:cubicBezTo>
                  <a:lnTo>
                    <a:pt x="107" y="4"/>
                  </a:lnTo>
                  <a:cubicBezTo>
                    <a:pt x="110" y="1"/>
                    <a:pt x="113" y="0"/>
                    <a:pt x="116" y="0"/>
                  </a:cubicBezTo>
                  <a:cubicBezTo>
                    <a:pt x="119" y="0"/>
                    <a:pt x="122" y="1"/>
                    <a:pt x="125" y="4"/>
                  </a:cubicBezTo>
                  <a:lnTo>
                    <a:pt x="225" y="104"/>
                  </a:lnTo>
                  <a:cubicBezTo>
                    <a:pt x="230" y="109"/>
                    <a:pt x="232" y="114"/>
                    <a:pt x="224" y="11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41751" y="5081801"/>
            <a:ext cx="3108708" cy="518894"/>
            <a:chOff x="9341751" y="5081801"/>
            <a:chExt cx="3108708" cy="518894"/>
          </a:xfrm>
        </p:grpSpPr>
        <p:sp>
          <p:nvSpPr>
            <p:cNvPr id="11" name="TextBox 10"/>
            <p:cNvSpPr txBox="1"/>
            <p:nvPr/>
          </p:nvSpPr>
          <p:spPr>
            <a:xfrm>
              <a:off x="10149829" y="5136893"/>
              <a:ext cx="2300630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(+420) 588 446 538</a:t>
              </a:r>
              <a:endParaRPr lang="en-US" sz="2100" dirty="0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9341751" y="5081801"/>
              <a:ext cx="518894" cy="518894"/>
            </a:xfrm>
            <a:custGeom>
              <a:avLst/>
              <a:gdLst>
                <a:gd name="T0" fmla="*/ 130 w 224"/>
                <a:gd name="T1" fmla="*/ 130 h 224"/>
                <a:gd name="T2" fmla="*/ 79 w 224"/>
                <a:gd name="T3" fmla="*/ 160 h 224"/>
                <a:gd name="T4" fmla="*/ 29 w 224"/>
                <a:gd name="T5" fmla="*/ 159 h 224"/>
                <a:gd name="T6" fmla="*/ 35 w 224"/>
                <a:gd name="T7" fmla="*/ 210 h 224"/>
                <a:gd name="T8" fmla="*/ 157 w 224"/>
                <a:gd name="T9" fmla="*/ 157 h 224"/>
                <a:gd name="T10" fmla="*/ 210 w 224"/>
                <a:gd name="T11" fmla="*/ 35 h 224"/>
                <a:gd name="T12" fmla="*/ 159 w 224"/>
                <a:gd name="T13" fmla="*/ 29 h 224"/>
                <a:gd name="T14" fmla="*/ 160 w 224"/>
                <a:gd name="T15" fmla="*/ 79 h 224"/>
                <a:gd name="T16" fmla="*/ 130 w 224"/>
                <a:gd name="T17" fmla="*/ 13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24">
                  <a:moveTo>
                    <a:pt x="130" y="130"/>
                  </a:moveTo>
                  <a:cubicBezTo>
                    <a:pt x="111" y="150"/>
                    <a:pt x="88" y="169"/>
                    <a:pt x="79" y="160"/>
                  </a:cubicBezTo>
                  <a:cubicBezTo>
                    <a:pt x="66" y="147"/>
                    <a:pt x="58" y="136"/>
                    <a:pt x="29" y="159"/>
                  </a:cubicBezTo>
                  <a:cubicBezTo>
                    <a:pt x="0" y="182"/>
                    <a:pt x="22" y="197"/>
                    <a:pt x="35" y="210"/>
                  </a:cubicBezTo>
                  <a:cubicBezTo>
                    <a:pt x="49" y="224"/>
                    <a:pt x="104" y="210"/>
                    <a:pt x="157" y="157"/>
                  </a:cubicBezTo>
                  <a:cubicBezTo>
                    <a:pt x="210" y="104"/>
                    <a:pt x="224" y="49"/>
                    <a:pt x="210" y="35"/>
                  </a:cubicBezTo>
                  <a:cubicBezTo>
                    <a:pt x="197" y="22"/>
                    <a:pt x="182" y="0"/>
                    <a:pt x="159" y="29"/>
                  </a:cubicBezTo>
                  <a:cubicBezTo>
                    <a:pt x="136" y="58"/>
                    <a:pt x="147" y="66"/>
                    <a:pt x="160" y="79"/>
                  </a:cubicBezTo>
                  <a:cubicBezTo>
                    <a:pt x="169" y="88"/>
                    <a:pt x="150" y="111"/>
                    <a:pt x="130" y="13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40099" y="6174122"/>
            <a:ext cx="3202852" cy="432402"/>
            <a:chOff x="9340099" y="6174122"/>
            <a:chExt cx="3202852" cy="432402"/>
          </a:xfrm>
        </p:grpSpPr>
        <p:sp>
          <p:nvSpPr>
            <p:cNvPr id="9" name="TextBox 8"/>
            <p:cNvSpPr txBox="1"/>
            <p:nvPr/>
          </p:nvSpPr>
          <p:spPr>
            <a:xfrm>
              <a:off x="10158196" y="6174122"/>
              <a:ext cx="2384755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bezpecnost@fnol.cz</a:t>
              </a:r>
              <a:endParaRPr lang="en-US" sz="2100" dirty="0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9340099" y="6272713"/>
              <a:ext cx="522199" cy="333811"/>
            </a:xfrm>
            <a:custGeom>
              <a:avLst/>
              <a:gdLst>
                <a:gd name="T0" fmla="*/ 12 w 234"/>
                <a:gd name="T1" fmla="*/ 16 h 150"/>
                <a:gd name="T2" fmla="*/ 105 w 234"/>
                <a:gd name="T3" fmla="*/ 66 h 150"/>
                <a:gd name="T4" fmla="*/ 117 w 234"/>
                <a:gd name="T5" fmla="*/ 69 h 150"/>
                <a:gd name="T6" fmla="*/ 128 w 234"/>
                <a:gd name="T7" fmla="*/ 66 h 150"/>
                <a:gd name="T8" fmla="*/ 222 w 234"/>
                <a:gd name="T9" fmla="*/ 16 h 150"/>
                <a:gd name="T10" fmla="*/ 223 w 234"/>
                <a:gd name="T11" fmla="*/ 0 h 150"/>
                <a:gd name="T12" fmla="*/ 11 w 234"/>
                <a:gd name="T13" fmla="*/ 0 h 150"/>
                <a:gd name="T14" fmla="*/ 12 w 234"/>
                <a:gd name="T15" fmla="*/ 16 h 150"/>
                <a:gd name="T16" fmla="*/ 225 w 234"/>
                <a:gd name="T17" fmla="*/ 44 h 150"/>
                <a:gd name="T18" fmla="*/ 128 w 234"/>
                <a:gd name="T19" fmla="*/ 94 h 150"/>
                <a:gd name="T20" fmla="*/ 117 w 234"/>
                <a:gd name="T21" fmla="*/ 96 h 150"/>
                <a:gd name="T22" fmla="*/ 105 w 234"/>
                <a:gd name="T23" fmla="*/ 94 h 150"/>
                <a:gd name="T24" fmla="*/ 9 w 234"/>
                <a:gd name="T25" fmla="*/ 44 h 150"/>
                <a:gd name="T26" fmla="*/ 5 w 234"/>
                <a:gd name="T27" fmla="*/ 46 h 150"/>
                <a:gd name="T28" fmla="*/ 5 w 234"/>
                <a:gd name="T29" fmla="*/ 138 h 150"/>
                <a:gd name="T30" fmla="*/ 17 w 234"/>
                <a:gd name="T31" fmla="*/ 150 h 150"/>
                <a:gd name="T32" fmla="*/ 217 w 234"/>
                <a:gd name="T33" fmla="*/ 150 h 150"/>
                <a:gd name="T34" fmla="*/ 230 w 234"/>
                <a:gd name="T35" fmla="*/ 138 h 150"/>
                <a:gd name="T36" fmla="*/ 230 w 234"/>
                <a:gd name="T37" fmla="*/ 46 h 150"/>
                <a:gd name="T38" fmla="*/ 225 w 234"/>
                <a:gd name="T39" fmla="*/ 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50">
                  <a:moveTo>
                    <a:pt x="12" y="16"/>
                  </a:moveTo>
                  <a:cubicBezTo>
                    <a:pt x="18" y="19"/>
                    <a:pt x="102" y="65"/>
                    <a:pt x="105" y="66"/>
                  </a:cubicBezTo>
                  <a:cubicBezTo>
                    <a:pt x="109" y="68"/>
                    <a:pt x="113" y="69"/>
                    <a:pt x="117" y="69"/>
                  </a:cubicBezTo>
                  <a:cubicBezTo>
                    <a:pt x="121" y="69"/>
                    <a:pt x="125" y="68"/>
                    <a:pt x="128" y="66"/>
                  </a:cubicBezTo>
                  <a:cubicBezTo>
                    <a:pt x="131" y="65"/>
                    <a:pt x="216" y="19"/>
                    <a:pt x="222" y="16"/>
                  </a:cubicBezTo>
                  <a:cubicBezTo>
                    <a:pt x="228" y="13"/>
                    <a:pt x="234" y="0"/>
                    <a:pt x="223" y="0"/>
                  </a:cubicBezTo>
                  <a:lnTo>
                    <a:pt x="11" y="0"/>
                  </a:lnTo>
                  <a:cubicBezTo>
                    <a:pt x="0" y="0"/>
                    <a:pt x="6" y="13"/>
                    <a:pt x="12" y="16"/>
                  </a:cubicBezTo>
                  <a:close/>
                  <a:moveTo>
                    <a:pt x="225" y="44"/>
                  </a:moveTo>
                  <a:cubicBezTo>
                    <a:pt x="218" y="47"/>
                    <a:pt x="132" y="92"/>
                    <a:pt x="128" y="94"/>
                  </a:cubicBezTo>
                  <a:cubicBezTo>
                    <a:pt x="124" y="96"/>
                    <a:pt x="121" y="96"/>
                    <a:pt x="117" y="96"/>
                  </a:cubicBezTo>
                  <a:cubicBezTo>
                    <a:pt x="113" y="96"/>
                    <a:pt x="110" y="96"/>
                    <a:pt x="105" y="94"/>
                  </a:cubicBezTo>
                  <a:cubicBezTo>
                    <a:pt x="101" y="92"/>
                    <a:pt x="16" y="47"/>
                    <a:pt x="9" y="44"/>
                  </a:cubicBezTo>
                  <a:cubicBezTo>
                    <a:pt x="4" y="41"/>
                    <a:pt x="5" y="44"/>
                    <a:pt x="5" y="46"/>
                  </a:cubicBezTo>
                  <a:lnTo>
                    <a:pt x="5" y="138"/>
                  </a:lnTo>
                  <a:cubicBezTo>
                    <a:pt x="5" y="143"/>
                    <a:pt x="12" y="150"/>
                    <a:pt x="17" y="150"/>
                  </a:cubicBezTo>
                  <a:lnTo>
                    <a:pt x="217" y="150"/>
                  </a:lnTo>
                  <a:cubicBezTo>
                    <a:pt x="222" y="150"/>
                    <a:pt x="230" y="143"/>
                    <a:pt x="230" y="138"/>
                  </a:cubicBezTo>
                  <a:lnTo>
                    <a:pt x="230" y="46"/>
                  </a:lnTo>
                  <a:cubicBezTo>
                    <a:pt x="230" y="44"/>
                    <a:pt x="230" y="41"/>
                    <a:pt x="225" y="4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pic>
        <p:nvPicPr>
          <p:cNvPr id="1026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0" y="9166816"/>
            <a:ext cx="2810513" cy="7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5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DĚKUJI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endParaRPr lang="cs-CZ" sz="3200" b="1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3200" b="1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Bc. Roman Kejř </a:t>
            </a:r>
            <a:r>
              <a:rPr lang="cs-CZ" sz="32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– vedoucí OBKR a pověřenec pro ochranu osobních údajů Fakultní nemocnice Olomouc </a:t>
            </a:r>
          </a:p>
          <a:p>
            <a:pPr algn="ctr">
              <a:spcBef>
                <a:spcPts val="600"/>
              </a:spcBef>
            </a:pPr>
            <a:endParaRPr lang="cs-CZ" sz="32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32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mobil: </a:t>
            </a:r>
            <a:r>
              <a:rPr lang="cs-CZ" sz="3200" b="1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+420 724 395 531 </a:t>
            </a:r>
            <a:r>
              <a:rPr lang="cs-CZ" sz="32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(= linka 6538)</a:t>
            </a:r>
          </a:p>
          <a:p>
            <a:pPr algn="ctr">
              <a:spcBef>
                <a:spcPts val="600"/>
              </a:spcBef>
            </a:pPr>
            <a:r>
              <a:rPr lang="cs-CZ" sz="32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e-mail: </a:t>
            </a:r>
            <a:r>
              <a:rPr lang="cs-CZ" sz="3200" spc="200" dirty="0">
                <a:solidFill>
                  <a:srgbClr val="00B0F0"/>
                </a:solidFill>
                <a:ea typeface="Roboto Condensed Light" panose="02000000000000000000" pitchFamily="2" charset="0"/>
              </a:rPr>
              <a:t>roman.kejr@fnol.cz</a:t>
            </a:r>
          </a:p>
          <a:p>
            <a:pPr algn="ctr">
              <a:spcBef>
                <a:spcPts val="600"/>
              </a:spcBef>
            </a:pPr>
            <a:endParaRPr lang="cs-CZ" sz="32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pPr algn="ctr">
              <a:spcBef>
                <a:spcPts val="600"/>
              </a:spcBef>
            </a:pPr>
            <a:endParaRPr lang="cs-CZ" sz="32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pPr algn="ctr">
              <a:spcBef>
                <a:spcPts val="600"/>
              </a:spcBef>
            </a:pPr>
            <a:endParaRPr lang="cs-CZ" sz="32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pPr algn="ctr">
              <a:spcBef>
                <a:spcPts val="600"/>
              </a:spcBef>
            </a:pPr>
            <a:endParaRPr lang="cs-CZ" sz="32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pPr algn="ctr">
              <a:spcBef>
                <a:spcPts val="600"/>
              </a:spcBef>
            </a:pPr>
            <a:endParaRPr lang="en-US" sz="32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500" fill="hold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500" fill="hold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3" dur="1500" fill="hold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4" dur="1500" fill="hold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876</TotalTime>
  <Words>603</Words>
  <Application>Microsoft Office PowerPoint</Application>
  <PresentationFormat>Vlastní</PresentationFormat>
  <Paragraphs>70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Roboto Condensed Light</vt:lpstr>
      <vt:lpstr>Calibri</vt:lpstr>
      <vt:lpstr>Arial</vt:lpstr>
      <vt:lpstr>Roboto Black</vt:lpstr>
      <vt:lpstr>Roboto Condensed</vt:lpstr>
      <vt:lpstr>Medical</vt:lpstr>
      <vt:lpstr>Prezentace aplikace PowerPoint</vt:lpstr>
      <vt:lpstr>Účel směrnice</vt:lpstr>
      <vt:lpstr>Členění směrnice</vt:lpstr>
      <vt:lpstr>Přílohy směrnice</vt:lpstr>
      <vt:lpstr>Formuláře směrnice – informační povinnost</vt:lpstr>
      <vt:lpstr>Formuláře směrnice – vzory</vt:lpstr>
      <vt:lpstr>Změny oproti stávající platné verzi směrnice</vt:lpstr>
      <vt:lpstr>Kontakty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Roman Kejř</cp:lastModifiedBy>
  <cp:revision>71</cp:revision>
  <dcterms:created xsi:type="dcterms:W3CDTF">2017-06-01T08:02:02Z</dcterms:created>
  <dcterms:modified xsi:type="dcterms:W3CDTF">2023-09-04T13:49:42Z</dcterms:modified>
</cp:coreProperties>
</file>