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65" r:id="rId2"/>
    <p:sldId id="259" r:id="rId3"/>
    <p:sldId id="305" r:id="rId4"/>
    <p:sldId id="306" r:id="rId5"/>
    <p:sldId id="297" r:id="rId6"/>
    <p:sldId id="307" r:id="rId7"/>
    <p:sldId id="308" r:id="rId8"/>
    <p:sldId id="300" r:id="rId9"/>
    <p:sldId id="309" r:id="rId10"/>
    <p:sldId id="298" r:id="rId11"/>
    <p:sldId id="310" r:id="rId12"/>
    <p:sldId id="311" r:id="rId13"/>
    <p:sldId id="299" r:id="rId14"/>
    <p:sldId id="301" r:id="rId15"/>
    <p:sldId id="302" r:id="rId16"/>
    <p:sldId id="312" r:id="rId17"/>
    <p:sldId id="303" r:id="rId18"/>
    <p:sldId id="313" r:id="rId19"/>
    <p:sldId id="304" r:id="rId20"/>
    <p:sldId id="292" r:id="rId21"/>
    <p:sldId id="291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305"/>
            <p14:sldId id="306"/>
            <p14:sldId id="297"/>
            <p14:sldId id="307"/>
            <p14:sldId id="308"/>
            <p14:sldId id="300"/>
            <p14:sldId id="309"/>
            <p14:sldId id="298"/>
            <p14:sldId id="310"/>
            <p14:sldId id="311"/>
            <p14:sldId id="299"/>
            <p14:sldId id="301"/>
            <p14:sldId id="302"/>
            <p14:sldId id="312"/>
            <p14:sldId id="303"/>
            <p14:sldId id="313"/>
            <p14:sldId id="304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96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6149329"/>
            <a:ext cx="7375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>
                <a:latin typeface="+mj-lt"/>
                <a:ea typeface="Roboto Condensed" panose="02000000000000000000" pitchFamily="2" charset="0"/>
              </a:rPr>
              <a:t>Bezpečnostní strategie</a:t>
            </a:r>
            <a:endParaRPr lang="en-US" sz="6000" b="1" dirty="0"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7680820"/>
            <a:ext cx="8640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200" b="1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4200" b="1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4422288" cy="914400"/>
          </a:xfrm>
        </p:spPr>
        <p:txBody>
          <a:bodyPr>
            <a:normAutofit/>
          </a:bodyPr>
          <a:lstStyle/>
          <a:p>
            <a:r>
              <a:rPr lang="cs-CZ" b="1" i="1" dirty="0"/>
              <a:t>Jak je to reálně s řízením bezpečnosti ve FNOL?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800" u="sng" dirty="0"/>
              <a:t>Oblast kybernetické bezpečnosti a ochrany informací zpracovávaných v ICT</a:t>
            </a:r>
            <a:r>
              <a:rPr lang="cs-CZ" sz="4800" dirty="0"/>
              <a:t> jsou většinou v kompetenci samostatně stojícího a řediteli FNOL podřízeného </a:t>
            </a:r>
            <a:r>
              <a:rPr lang="cs-CZ" sz="4800" b="1" i="1" dirty="0"/>
              <a:t>Manažera kybernetické bezpečnosti</a:t>
            </a:r>
            <a:r>
              <a:rPr lang="cs-CZ" sz="4800" dirty="0"/>
              <a:t>, resp. poradního orgánu ředitele: </a:t>
            </a:r>
            <a:r>
              <a:rPr lang="cs-CZ" sz="4800" b="1" i="1" dirty="0"/>
              <a:t>Výboru pro řízení kybernetické bezpečnosti</a:t>
            </a:r>
            <a:r>
              <a:rPr lang="cs-CZ" sz="4800" dirty="0"/>
              <a:t>, příslušná opatření v této oblasti jsou realizována zejména </a:t>
            </a:r>
            <a:r>
              <a:rPr lang="cs-CZ" sz="4800" b="1" i="1" dirty="0"/>
              <a:t>Úsekem informačních technologií</a:t>
            </a:r>
            <a:r>
              <a:rPr lang="cs-CZ" sz="4800" dirty="0"/>
              <a:t>. </a:t>
            </a:r>
          </a:p>
          <a:p>
            <a:r>
              <a:rPr lang="cs-CZ" sz="4800" dirty="0"/>
              <a:t>Částečnou kompetenci v </a:t>
            </a:r>
            <a:r>
              <a:rPr lang="cs-CZ" sz="4800" u="sng" dirty="0"/>
              <a:t>oblasti ochrany informací, zejména osobních údajů</a:t>
            </a:r>
            <a:r>
              <a:rPr lang="cs-CZ" sz="4800" dirty="0"/>
              <a:t>, má </a:t>
            </a:r>
            <a:r>
              <a:rPr lang="cs-CZ" sz="4800" b="1" i="1" dirty="0"/>
              <a:t>Pověřenec pro ochranu osobních údajů</a:t>
            </a:r>
            <a:br>
              <a:rPr lang="cs-CZ" sz="4800" b="1" i="1" dirty="0"/>
            </a:br>
            <a:r>
              <a:rPr lang="cs-CZ" sz="4800" dirty="0"/>
              <a:t>(= vedoucí interní auditor podřízený řediteli FNOL).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4422288" cy="914400"/>
          </a:xfrm>
        </p:spPr>
        <p:txBody>
          <a:bodyPr>
            <a:normAutofit/>
          </a:bodyPr>
          <a:lstStyle/>
          <a:p>
            <a:r>
              <a:rPr lang="cs-CZ" b="1" i="1" dirty="0"/>
              <a:t>Jak je to reálně s řízením bezpečnosti ve FNOL?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800" u="sng" dirty="0"/>
              <a:t>Oblast fyzické či objektové bezpečnosti a bezpečnosti dopravy</a:t>
            </a:r>
            <a:br>
              <a:rPr lang="cs-CZ" sz="4800" u="sng" dirty="0"/>
            </a:br>
            <a:r>
              <a:rPr lang="cs-CZ" sz="4800" u="sng" dirty="0"/>
              <a:t>v areálu FNOL</a:t>
            </a:r>
            <a:r>
              <a:rPr lang="cs-CZ" sz="4800" dirty="0"/>
              <a:t> jsou většinou v kompetenci některých pracovišť</a:t>
            </a:r>
            <a:br>
              <a:rPr lang="cs-CZ" sz="4800" dirty="0"/>
            </a:br>
            <a:r>
              <a:rPr lang="cs-CZ" sz="4800" dirty="0"/>
              <a:t>v rámci </a:t>
            </a:r>
            <a:r>
              <a:rPr lang="cs-CZ" sz="4800" b="1" i="1" dirty="0"/>
              <a:t>Ekonomického úseku – Útvaru hospodářsko-technické správy</a:t>
            </a:r>
            <a:r>
              <a:rPr lang="cs-CZ" sz="4800" dirty="0"/>
              <a:t>: zejména </a:t>
            </a:r>
            <a:r>
              <a:rPr lang="cs-CZ" sz="4800" b="1" i="1" dirty="0"/>
              <a:t>Ostrahy FNOL </a:t>
            </a:r>
            <a:r>
              <a:rPr lang="cs-CZ" sz="4800" dirty="0"/>
              <a:t>(zajišťuje mj. i vlastní ostrahu objektů ve FNOL, obsluhu vjezdového systému a zásahy vůči agresívním pacientům), </a:t>
            </a:r>
            <a:r>
              <a:rPr lang="cs-CZ" sz="4800" b="1" i="1" dirty="0"/>
              <a:t>Oddělení technického dispečinku </a:t>
            </a:r>
            <a:r>
              <a:rPr lang="cs-CZ" sz="4800" dirty="0"/>
              <a:t>(on-line monitoruje technologie budov) a </a:t>
            </a:r>
            <a:r>
              <a:rPr lang="cs-CZ" sz="4800" b="1" i="1" dirty="0"/>
              <a:t>Oddělení elektronických systémů </a:t>
            </a:r>
            <a:r>
              <a:rPr lang="cs-CZ" sz="4800" dirty="0"/>
              <a:t>(instaluje a částečně i spravuje CCTV, vyvolávací, přístupové systémy, dorozumívací zařízení sestra-pacient, EZS, technologické sítě, zajišťuje nepřetržitý chod dohledového monitorovacího systému technologií budov).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8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4422288" cy="914400"/>
          </a:xfrm>
        </p:spPr>
        <p:txBody>
          <a:bodyPr>
            <a:normAutofit/>
          </a:bodyPr>
          <a:lstStyle/>
          <a:p>
            <a:r>
              <a:rPr lang="cs-CZ" b="1" i="1" dirty="0"/>
              <a:t>Jak je to reálně s řízením bezpečnosti ve FNOL?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800" u="sng" dirty="0"/>
              <a:t>Oblast personální bezpečnosti</a:t>
            </a:r>
            <a:r>
              <a:rPr lang="cs-CZ" sz="4800" dirty="0"/>
              <a:t> jsou převážně v kompetenci </a:t>
            </a:r>
            <a:r>
              <a:rPr lang="cs-CZ" sz="4800" b="1" i="1" dirty="0"/>
              <a:t>Personálního úseku </a:t>
            </a:r>
            <a:r>
              <a:rPr lang="cs-CZ" sz="4800" dirty="0"/>
              <a:t>(ověřování zákonných podmínek před nástupem nových zaměstnanců a zajišťování vzdělávání zaměstnanců).</a:t>
            </a:r>
          </a:p>
          <a:p>
            <a:r>
              <a:rPr lang="cs-CZ" sz="4800" dirty="0"/>
              <a:t>Problematika </a:t>
            </a:r>
            <a:r>
              <a:rPr lang="cs-CZ" sz="4800" u="sng" dirty="0"/>
              <a:t>řízení rizik a BCM</a:t>
            </a:r>
            <a:r>
              <a:rPr lang="cs-CZ" sz="4800" dirty="0"/>
              <a:t> je v tuto chvíli řešena pouze dílčím způsobem, a to v rámci managementu kvality poskytované zdravotní péče, řízení kybernetické bezpečnosti a krizového řízení, částečně i v oblasti BOZP a požární ochrany, kdy povinnost řízení rizik a BCM vyplývá přímo z příslušných právních předpisů.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79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754418"/>
            <a:ext cx="16184793" cy="914400"/>
          </a:xfrm>
        </p:spPr>
        <p:txBody>
          <a:bodyPr>
            <a:normAutofit/>
          </a:bodyPr>
          <a:lstStyle/>
          <a:p>
            <a:r>
              <a:rPr lang="cs-CZ" b="1" i="1" dirty="0"/>
              <a:t>Řízení bezpečnosti ve FNOL (aktuální stav)</a:t>
            </a:r>
            <a:endParaRPr lang="en-US" b="1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E46A5E-5D78-4E9D-9F23-F1786AA9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23" y="4110689"/>
            <a:ext cx="15131065" cy="4166762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089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754418"/>
            <a:ext cx="16184793" cy="914400"/>
          </a:xfrm>
        </p:spPr>
        <p:txBody>
          <a:bodyPr>
            <a:normAutofit/>
          </a:bodyPr>
          <a:lstStyle/>
          <a:p>
            <a:r>
              <a:rPr lang="cs-CZ" b="1" i="1" dirty="0"/>
              <a:t>Metodické řízení v oblasti bezpečnosti (návrh)</a:t>
            </a:r>
            <a:endParaRPr lang="en-US" b="1" i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CA36781B-235F-4423-BFB4-8A0C7745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10" y="2839243"/>
            <a:ext cx="15172555" cy="54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Stanovené cíle (dle stanovených priorit)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u="sng" dirty="0"/>
              <a:t>Priorita 1 (nejvyšší):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ustanovení odpovědné osoby za řízení bezpečnosti ve FNOL (= vedoucí OBKR),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stávajících kompetencí jednotlivých pracovišť vykonávající nějakou formu bezpečnostní činnosti v rámci FNOL, jejich podřazení pod metodické řízení Odborem bezpečnosti a krizového řízení, úprava ostatních souvisejících interních předpisů, které se dotýkají oblasti bezpečnosti,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stavu a aktuálnosti vedené bezpečnostní dokumentace ve FNOL v rámci jednotlivých okruhů řízení bezpečnosti a tvorba plánu řízení bezpečnosti, doplnění dosud chybějící dokumentace, zejména v oblasti kybernetické bezpečnosti a v oblasti fyzické a objektové bezpečnosti,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27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Stanovené cíle (dle stanovených priorit)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u="sng" dirty="0"/>
              <a:t>Priorita 1 (nejvyšší):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zajištění posouzení bezpečnostních rizik při projektování a výstavbě nových a úpravě stávajících objektů FNOL,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zajištění plnohodnotného nastavení, otestování funkčnosti, zaškolení uživatelů a nastavení procesu sběru a aktualizace kontaktů na zaměstnance u svolávacího systému FNOL,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a zavedení evidence prováděných činností a souvisejících aktiv, určení odpovědných garantů, seznámení s metodikou řízení aktiv,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stanovení bezpečnostního stupně zajištění a nastavení (vynucování) režimových opatření u jednotlivých budov/místností v areálu FNOL, zabezpečení vybraných skladovacích a technických prostor FNOL.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Stanovené cíle (dle stanovených priorit)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u="sng" dirty="0"/>
              <a:t>Priorita 2 (střední):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rozšíření dohledového centrálního dispečinku (zajištění nepřetržité přítomnosti min. 1 zaměstnance na technickém dispečinku v režimu 24/7) a posílení jeho kompetencí – příjem informací a reakce na incidenty,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nastavení matic předávání informací a plánu činností/opatření při vzniku vybraných bezpečnostních incidentů,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a tvorba krizových a havarijních plánů a plánů BCM při vzniku vybraných incidentů a MU,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a směřování výkonu obchůzkové služby ostrahy FNOL dle aktuální bezpečnostní situace v areálu FNOL a průběžného vyhodnocování rizik, příp. personální posílení a dovybavení technickými/obrannými prostředky,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0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Stanovené cíle (dle stanovených priorit)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u="sng" dirty="0"/>
              <a:t>Priorita 2 (střední):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vedené dokumentace a nastavení/doplnění EKV (schvalování a odebírání přístupů) a EZS,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vedené dokumentace a nastavení klíčového hospodářství FNOL (výdej a přidělování klíčů),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nastavení procesu přidělování a schvalování přístupových práv do IS,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zajištění průběžného školení zaměstnanců FNOL k vybraným oblastem bezpečnosti + cíle bezpečnostních opatření, prevence před vyskytujícími se incidenty, reakce na vznik MU, postupy při vzniku krizových situací,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zajištění plné zastupitelnosti techniků BOZP a PO, příp. jejich personální posílení.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0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Stanovené cíle (dle stanovených priorit)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000" u="sng" dirty="0"/>
              <a:t>Priorita 3 (nejnižší):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revize vedené dokumentace a nastavení/doplnění CCTV, typu, umístění a způsobu záznamu kamer včetně jejich vyhodnocování a využitelnosti ze strany nemocnice, optimalizace umístění jednotlivých kamer,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zavedení, nastavení a rutinní využívání standardizovaného systému řízení rizik v rámci celé FNOL,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zvyšování povědomí vedení nemocnice a zaměstnanců FNOL o významu bezpečnostních opatření a nastavených procesech,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pravidelné hodnocení souladu systému řízení bezpečnosti s legislativními požadavky a dalšími požadavky FNOL.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0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</a:t>
            </a:r>
            <a:r>
              <a:rPr lang="cs-CZ" b="1" i="1" dirty="0"/>
              <a:t>kruhy řízení bezpečnosti (část 1)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fyzická (objektová) bezpečnost </a:t>
            </a:r>
            <a:r>
              <a:rPr lang="cs-CZ" sz="4800" dirty="0"/>
              <a:t>– pasivní i aktivní zabezpečení areálu, budov, prostor, místností, movitého majetku (včetně ochrany a převozů hotovosti a cenností), fyzická i elektronická ostraha (např. EZS, EKV, CCTV),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personální bezpečnost </a:t>
            </a:r>
            <a:r>
              <a:rPr lang="cs-CZ" sz="4800" dirty="0"/>
              <a:t>– bezpečnost lidských zdrojů, splnění zákonných požadavků, školení,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informační bezpečnost </a:t>
            </a:r>
            <a:r>
              <a:rPr lang="cs-CZ" sz="4800" dirty="0"/>
              <a:t>– ochrana zákonem nebo smluvně chráněných či cenných informací – např. osobních údajů, včetně citlivých údajů primárně vypovídajících o zdravotním stavu pacientů,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2034574"/>
            <a:ext cx="8229600" cy="1280672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3600" dirty="0"/>
              <a:t>Odbor bezpečnosti a krizového řízení Fakultní nemocnice Olomouc</a:t>
            </a:r>
            <a:endParaRPr lang="id-ID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718732" cy="479911"/>
            <a:chOff x="9326878" y="4114955"/>
            <a:chExt cx="6718732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895781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Zdravotníků 248/7, 77900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588 446 538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3202852" cy="432402"/>
            <a:chOff x="9340099" y="6174122"/>
            <a:chExt cx="3202852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2384755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bezpecnost@fnol.cz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b="1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3200" b="1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Bc. Roman Kejř </a:t>
            </a: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– vedoucí Odboru bezpečnosti a krizového řízení</a:t>
            </a:r>
            <a:b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</a:b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mobil: +420 724 395 531 (= linka 6538)</a:t>
            </a:r>
          </a:p>
          <a:p>
            <a:pPr algn="ctr">
              <a:spcBef>
                <a:spcPts val="600"/>
              </a:spcBef>
            </a:pPr>
            <a:r>
              <a:rPr lang="cs-CZ" sz="32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e-mail: </a:t>
            </a:r>
            <a:r>
              <a:rPr lang="cs-CZ" sz="3200" spc="200" dirty="0">
                <a:solidFill>
                  <a:srgbClr val="00B0F0"/>
                </a:solidFill>
                <a:ea typeface="Roboto Condensed Light" panose="02000000000000000000" pitchFamily="2" charset="0"/>
              </a:rPr>
              <a:t>roman.kejr@fnol.cz</a:t>
            </a: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cs-CZ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600"/>
              </a:spcBef>
            </a:pPr>
            <a:endParaRPr lang="en-US" sz="32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</a:t>
            </a:r>
            <a:r>
              <a:rPr lang="cs-CZ" b="1" i="1" dirty="0"/>
              <a:t>kruhy řízení bezpečnosti (část 2)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ICT bezpečnost / kybernetická bezpečnost </a:t>
            </a:r>
            <a:r>
              <a:rPr lang="cs-CZ" sz="4800" dirty="0"/>
              <a:t>– použití a nastavení odpovídajícího hardware a software, včetně bezpečnostních dohledových a monitorovacích systémů, speciálních prostředků a kryptografické ochrany,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bezpečnost a ochrana zdraví při práci </a:t>
            </a:r>
            <a:r>
              <a:rPr lang="cs-CZ" sz="4800" dirty="0"/>
              <a:t>= BOZP – činnosti zaměstnavatele dle pracovněprávních předpisů,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požární ochrana </a:t>
            </a:r>
            <a:r>
              <a:rPr lang="cs-CZ" sz="4800" dirty="0"/>
              <a:t>= PO – souhrn opatření k zabránění vzniku požáru a omezení jeho ničivých důsledků, budování EPS…,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ochrana proti podvodům a zneužitím </a:t>
            </a:r>
            <a:r>
              <a:rPr lang="cs-CZ" sz="4800" dirty="0"/>
              <a:t>(ze strany pacientů, klientů, zaměstnanců i dodavatelů),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2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</a:t>
            </a:r>
            <a:r>
              <a:rPr lang="cs-CZ" b="1" i="1" dirty="0"/>
              <a:t>kruhy řízení bezpečnosti (část 3)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řízení rizik </a:t>
            </a:r>
            <a:r>
              <a:rPr lang="cs-CZ" sz="4800" dirty="0"/>
              <a:t>– zejména identifikace a analýza rizik spojených</a:t>
            </a:r>
            <a:br>
              <a:rPr lang="cs-CZ" sz="4800" dirty="0"/>
            </a:br>
            <a:r>
              <a:rPr lang="cs-CZ" sz="4800" dirty="0"/>
              <a:t>s bezpečností osob, majetku a informací,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krizové řízení </a:t>
            </a:r>
            <a:r>
              <a:rPr lang="cs-CZ" sz="4800" dirty="0"/>
              <a:t>– příprava na mimořádné události nebo krizové situace a na jejich řešení,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Business </a:t>
            </a:r>
            <a:r>
              <a:rPr lang="cs-CZ" sz="4800" b="1" dirty="0" err="1"/>
              <a:t>Continuity</a:t>
            </a:r>
            <a:r>
              <a:rPr lang="cs-CZ" sz="4800" b="1" dirty="0"/>
              <a:t> Management </a:t>
            </a:r>
            <a:r>
              <a:rPr lang="cs-CZ" sz="4800" dirty="0"/>
              <a:t>= BCM – zajištění všech kritických funkcí nemocnice vůči pacientům a klientům</a:t>
            </a:r>
            <a:br>
              <a:rPr lang="cs-CZ" sz="4800" dirty="0"/>
            </a:br>
            <a:r>
              <a:rPr lang="cs-CZ" sz="4800" dirty="0"/>
              <a:t>v případě jejich přerušení co nejrychlejším obnovením běžného provozu (havarijní plánování),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bezpečnost dopravy v areálu FNOL</a:t>
            </a:r>
            <a:r>
              <a:rPr lang="cs-CZ" sz="4800" dirty="0"/>
              <a:t> – dopravní značení, pohyb a stání vozidel v areálu,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9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</a:t>
            </a:r>
            <a:r>
              <a:rPr lang="cs-CZ" b="1" i="1" dirty="0"/>
              <a:t>kruhy řízení bezpečnosti (část 4)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b="1" dirty="0"/>
              <a:t>bezpečnost poskytovaných zdravotních služeb </a:t>
            </a:r>
            <a:r>
              <a:rPr lang="cs-CZ" sz="4800" dirty="0"/>
              <a:t>– standardizace a kvalita poskytované zdravotní péče, tato samostatná oblast je řešena prostřednictvím </a:t>
            </a:r>
            <a:r>
              <a:rPr lang="cs-CZ" sz="4800" b="1" i="1" dirty="0"/>
              <a:t>Odboru kvality FNOL </a:t>
            </a:r>
            <a:r>
              <a:rPr lang="cs-CZ" sz="4800" dirty="0"/>
              <a:t>v rámci hodnocení kvality a bezpečí zdravotních služeb na základě stanovených akreditačních standardů.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O</a:t>
            </a:r>
            <a:r>
              <a:rPr lang="cs-CZ" b="1" i="1" dirty="0"/>
              <a:t>kruhy řízení bezpečnosti – stávající situace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800" dirty="0"/>
              <a:t>Aktuálně je problematika řízení bezpečnosti ve všech výše uvedených okruzích v rámci FNOL řešena</a:t>
            </a:r>
          </a:p>
          <a:p>
            <a:pPr marL="514350" indent="-514350">
              <a:buAutoNum type="alphaLcParenR"/>
            </a:pPr>
            <a:r>
              <a:rPr lang="cs-CZ" sz="4800" u="sng" dirty="0"/>
              <a:t>dílčím způsobem napříč všemi pracovišti</a:t>
            </a:r>
            <a:r>
              <a:rPr lang="cs-CZ" sz="4800" dirty="0"/>
              <a:t>, a to jak zdravotnickými (se zaměřením primárně na standardy, kvalitu a bezpečí poskytované zdravotní péče a služeb), tak nezdravotnickými (se zaměřením na nezdravotní, tedy na „provozní“ bezpečnost FNOL), </a:t>
            </a:r>
          </a:p>
          <a:p>
            <a:pPr marL="514350" indent="-514350">
              <a:buAutoNum type="alphaLcParenR"/>
            </a:pPr>
            <a:r>
              <a:rPr lang="cs-CZ" sz="4800" dirty="0"/>
              <a:t>vždy však </a:t>
            </a:r>
            <a:r>
              <a:rPr lang="cs-CZ" sz="4800" u="sng" dirty="0"/>
              <a:t>pouze z pohledu a v rozsahu oprávněných potřeb daného pracoviště</a:t>
            </a:r>
            <a:r>
              <a:rPr lang="cs-CZ" sz="4800" dirty="0"/>
              <a:t>, nikoli z pohledu nemocnice jako celku.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</a:t>
            </a:r>
            <a:r>
              <a:rPr lang="cs-CZ" b="1" i="1" dirty="0"/>
              <a:t>kruhy řízení bezpečnosti – stávající situace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800" b="1" dirty="0"/>
              <a:t>Žádné pracoviště (ani úsek) FNOL neřeší, ani neřídí bezpečnost ve FNOL jako celek</a:t>
            </a:r>
            <a:r>
              <a:rPr lang="cs-CZ" sz="4800" dirty="0"/>
              <a:t>, jako </a:t>
            </a:r>
            <a:r>
              <a:rPr lang="cs-CZ" sz="4800" u="sng" dirty="0"/>
              <a:t>soustavnou, opakující se sadu navzájem provázaných činností</a:t>
            </a:r>
            <a:r>
              <a:rPr lang="cs-CZ" sz="4800" dirty="0"/>
              <a:t>, jejichž cílem je zajistit bezpečný provoz FNOL a zamezit bezpečnostním rizikům a hrozbám, jako např. ohrožení, ztrátu či poškození života a zdraví osob, majetku a informací.</a:t>
            </a:r>
          </a:p>
          <a:p>
            <a:br>
              <a:rPr lang="cs-CZ" sz="4800" dirty="0"/>
            </a:br>
            <a:r>
              <a:rPr lang="cs-CZ" sz="4800" dirty="0"/>
              <a:t>=&gt; nový strategický úkol pro </a:t>
            </a:r>
            <a:r>
              <a:rPr lang="cs-CZ" sz="4800" b="1" i="1" dirty="0"/>
              <a:t>Odbor bezpečnosti a krizového řízení FNOL</a:t>
            </a:r>
            <a:r>
              <a:rPr lang="cs-CZ" sz="4800" dirty="0"/>
              <a:t> (zřízený v OŘ FNOL od 1. 2. 2023)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6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Odbor bezpečnosti a krizového řízení FNOL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800" u="sng" dirty="0"/>
              <a:t>Personální složení (1 + 4):</a:t>
            </a:r>
          </a:p>
          <a:p>
            <a:endParaRPr lang="cs-CZ" sz="1200" dirty="0"/>
          </a:p>
          <a:p>
            <a:r>
              <a:rPr lang="cs-CZ" sz="4800" dirty="0"/>
              <a:t>Vedoucí odboru – Bc. Roman Kejř,</a:t>
            </a:r>
          </a:p>
          <a:p>
            <a:endParaRPr lang="cs-CZ" sz="1200" dirty="0"/>
          </a:p>
          <a:p>
            <a:r>
              <a:rPr lang="cs-CZ" sz="4800" dirty="0"/>
              <a:t>2x technik BOZP a PO – Ing. Jan Kotzot a Ing. Monika Almássy,</a:t>
            </a:r>
          </a:p>
          <a:p>
            <a:r>
              <a:rPr lang="cs-CZ" sz="4800" dirty="0"/>
              <a:t>1x referent BOZP a PO – Bc. Jiřina Zemanová a</a:t>
            </a:r>
          </a:p>
          <a:p>
            <a:r>
              <a:rPr lang="cs-CZ" sz="4800" dirty="0"/>
              <a:t>1x referent krizového řízení – Mgr. Vladimír Obšil.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78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Odbor bezpečnosti a krizového řízení FNOL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160802"/>
          </a:xfrm>
        </p:spPr>
        <p:txBody>
          <a:bodyPr/>
          <a:lstStyle/>
          <a:p>
            <a:r>
              <a:rPr lang="cs-CZ" sz="4800" u="sng" dirty="0"/>
              <a:t>Dislokace:</a:t>
            </a:r>
          </a:p>
          <a:p>
            <a:pPr marL="514350" indent="-514350">
              <a:buAutoNum type="alphaLcParenR"/>
            </a:pPr>
            <a:r>
              <a:rPr lang="cs-CZ" sz="4800" dirty="0"/>
              <a:t>budova K (2 místnosti č. A_K001110 a A_K001100) </a:t>
            </a:r>
          </a:p>
          <a:p>
            <a:pPr marL="514350" indent="-514350">
              <a:buAutoNum type="alphaLcParenR"/>
            </a:pPr>
            <a:r>
              <a:rPr lang="cs-CZ" sz="4800" dirty="0"/>
              <a:t>budova WF (2 místnosti č. A_WF002200 a A_WF002070).</a:t>
            </a:r>
          </a:p>
          <a:p>
            <a:r>
              <a:rPr lang="cs-CZ" sz="4800" u="sng" dirty="0"/>
              <a:t>Zaměření a působnost odboru: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dirty="0"/>
              <a:t>řešení </a:t>
            </a:r>
            <a:r>
              <a:rPr lang="cs-CZ" sz="4800" u="sng" dirty="0"/>
              <a:t>oblasti problematiky BOZP, PO a krizového řízení</a:t>
            </a:r>
            <a:r>
              <a:rPr lang="cs-CZ" sz="4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800" dirty="0"/>
              <a:t>formuluje </a:t>
            </a:r>
            <a:r>
              <a:rPr lang="cs-CZ" sz="4800" u="sng" dirty="0"/>
              <a:t>bezpečnostní politiku organizace</a:t>
            </a:r>
            <a:r>
              <a:rPr lang="cs-CZ" sz="4800" dirty="0"/>
              <a:t> z hlediska potřeb jejich ochrany (majetek, osoby), navrhuje a zajišťuje tvorbu organizačních norem, týkající se bezpečnosti a krizového řízení a jejich zavádění do praxe.</a:t>
            </a:r>
          </a:p>
          <a:p>
            <a:endParaRPr lang="cs-CZ" sz="28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1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229</TotalTime>
  <Words>1566</Words>
  <Application>Microsoft Office PowerPoint</Application>
  <PresentationFormat>Vlastní</PresentationFormat>
  <Paragraphs>113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Roboto Condensed Light</vt:lpstr>
      <vt:lpstr>Calibri</vt:lpstr>
      <vt:lpstr>Arial</vt:lpstr>
      <vt:lpstr>Roboto Condensed</vt:lpstr>
      <vt:lpstr>Roboto Black</vt:lpstr>
      <vt:lpstr>Medical</vt:lpstr>
      <vt:lpstr>Prezentace aplikace PowerPoint</vt:lpstr>
      <vt:lpstr>Okruhy řízení bezpečnosti (část 1)</vt:lpstr>
      <vt:lpstr>Okruhy řízení bezpečnosti (část 2)</vt:lpstr>
      <vt:lpstr>Okruhy řízení bezpečnosti (část 3)</vt:lpstr>
      <vt:lpstr>Okruhy řízení bezpečnosti (část 4)</vt:lpstr>
      <vt:lpstr>Okruhy řízení bezpečnosti – stávající situace</vt:lpstr>
      <vt:lpstr>Okruhy řízení bezpečnosti – stávající situace</vt:lpstr>
      <vt:lpstr>Odbor bezpečnosti a krizového řízení FNOL</vt:lpstr>
      <vt:lpstr>Odbor bezpečnosti a krizového řízení FNOL</vt:lpstr>
      <vt:lpstr>Jak je to reálně s řízením bezpečnosti ve FNOL?</vt:lpstr>
      <vt:lpstr>Jak je to reálně s řízením bezpečnosti ve FNOL?</vt:lpstr>
      <vt:lpstr>Jak je to reálně s řízením bezpečnosti ve FNOL?</vt:lpstr>
      <vt:lpstr>Řízení bezpečnosti ve FNOL (aktuální stav)</vt:lpstr>
      <vt:lpstr>Metodické řízení v oblasti bezpečnosti (návrh)</vt:lpstr>
      <vt:lpstr>Stanovené cíle (dle stanovených priorit)</vt:lpstr>
      <vt:lpstr>Stanovené cíle (dle stanovených priorit)</vt:lpstr>
      <vt:lpstr>Stanovené cíle (dle stanovených priorit)</vt:lpstr>
      <vt:lpstr>Stanovené cíle (dle stanovených priorit)</vt:lpstr>
      <vt:lpstr>Stanovené cíle (dle stanovených priorit)</vt:lpstr>
      <vt:lpstr>Kontakty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Roman Kejř</cp:lastModifiedBy>
  <cp:revision>23</cp:revision>
  <dcterms:created xsi:type="dcterms:W3CDTF">2017-06-01T08:02:02Z</dcterms:created>
  <dcterms:modified xsi:type="dcterms:W3CDTF">2023-05-15T10:12:55Z</dcterms:modified>
</cp:coreProperties>
</file>