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5"/>
  </p:notesMasterIdLst>
  <p:sldIdLst>
    <p:sldId id="265" r:id="rId5"/>
    <p:sldId id="564" r:id="rId6"/>
    <p:sldId id="565" r:id="rId7"/>
    <p:sldId id="566" r:id="rId8"/>
    <p:sldId id="567" r:id="rId9"/>
    <p:sldId id="570" r:id="rId10"/>
    <p:sldId id="571" r:id="rId11"/>
    <p:sldId id="572" r:id="rId12"/>
    <p:sldId id="573" r:id="rId13"/>
    <p:sldId id="291" r:id="rId14"/>
  </p:sldIdLst>
  <p:sldSz cx="18288000" cy="10287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564"/>
            <p14:sldId id="565"/>
            <p14:sldId id="566"/>
            <p14:sldId id="567"/>
            <p14:sldId id="570"/>
            <p14:sldId id="571"/>
            <p14:sldId id="572"/>
            <p14:sldId id="573"/>
          </p14:sldIdLst>
        </p14:section>
        <p14:section name="Oddíl bez názvu" id="{F48DCBF0-1E08-4B2F-8247-721F233B82EA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1" d="100"/>
          <a:sy n="81" d="100"/>
        </p:scale>
        <p:origin x="156" y="33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1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  <p:sldLayoutId id="2147483726" r:id="rId4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fnol.loc\shares\public\P&#345;ehled%20VZ\P&#344;EHLED%20VE&#344;EJN&#221;CH%20ZAK&#193;ZEK.xlsx" TargetMode="Externa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\\fnol.loc\shares\public\P&#345;ehled%20VZ\P&#344;EHLED%20VE&#344;EJN&#221;CH%20ZAK&#193;ZEK.xlsx" TargetMode="Externa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ile:///\\fnol.loc\shares\public\PS\NTMC\NPO\7_NPO_Klinick&#225;%20studie_&#352;t&#253;bnar.pptx" TargetMode="External"/><Relationship Id="rId3" Type="http://schemas.openxmlformats.org/officeDocument/2006/relationships/hyperlink" Target="file:///\\fnol.loc\shares\public\PS\NTMC\NPO\2_NPO_legislativa_Merta.pptx" TargetMode="External"/><Relationship Id="rId7" Type="http://schemas.openxmlformats.org/officeDocument/2006/relationships/hyperlink" Target="file:///\\fnol.loc\shares\public\PS\NTMC\NPO\6_NPO_TM_platforma_Hlavinka.pptx" TargetMode="External"/><Relationship Id="rId2" Type="http://schemas.openxmlformats.org/officeDocument/2006/relationships/hyperlink" Target="file:///\\fnol.loc\shares\public\PS\NTMC\NPO\1_NPO_&#218;vod_do_projektu_Merta.pptx" TargetMode="External"/><Relationship Id="rId1" Type="http://schemas.openxmlformats.org/officeDocument/2006/relationships/slideLayout" Target="../slideLayouts/slideLayout43.xml"/><Relationship Id="rId6" Type="http://schemas.openxmlformats.org/officeDocument/2006/relationships/hyperlink" Target="file:///\\fnol.loc\shares\public\PS\NTMC\NPO\5_NPO_Hodnoceni_Merta.pptx" TargetMode="External"/><Relationship Id="rId5" Type="http://schemas.openxmlformats.org/officeDocument/2006/relationships/hyperlink" Target="file:///\\fnol.loc\shares\public\PS\NTMC\NPO\4_NPO_Klinick&#225;%20&#269;&#225;st_projektu_Taborsky.pptx" TargetMode="External"/><Relationship Id="rId4" Type="http://schemas.openxmlformats.org/officeDocument/2006/relationships/hyperlink" Target="file:///\\fnol.loc\shares\public\PS\NTMC\NPO\3_NPO_Komunikace_Kula.pptx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-22917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63680" y="4395379"/>
            <a:ext cx="35599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 Light" panose="02000000000000000000" pitchFamily="2" charset="0"/>
            </a:endParaRPr>
          </a:p>
          <a:p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 Light" panose="02000000000000000000" pitchFamily="2" charset="0"/>
              </a:rPr>
              <a:t>ÚKOLY 2024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07696" y="1658536"/>
            <a:ext cx="11880304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2013820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82A4F1F-66F4-40E7-A41D-E6C4207620BD}"/>
              </a:ext>
            </a:extLst>
          </p:cNvPr>
          <p:cNvSpPr/>
          <p:nvPr/>
        </p:nvSpPr>
        <p:spPr>
          <a:xfrm>
            <a:off x="6281562" y="6273733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Ing. Čeněk Merta, Ph.D., MBA, MPA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Olomouc 26.9.2023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 lnSpcReduction="10000"/>
          </a:bodyPr>
          <a:lstStyle/>
          <a:p>
            <a:r>
              <a:rPr lang="cs-CZ" sz="3000" dirty="0"/>
              <a:t>▫ v současné době „ošetřujeme“ cca 400 živých smluv</a:t>
            </a:r>
          </a:p>
          <a:p>
            <a:r>
              <a:rPr lang="cs-CZ" sz="3000" dirty="0"/>
              <a:t>▫ </a:t>
            </a:r>
            <a:r>
              <a:rPr lang="cs-CZ" sz="3000" dirty="0">
                <a:hlinkClick r:id="rId2" action="ppaction://hlinkfile"/>
              </a:rPr>
              <a:t>PŘEHLED VEŘEJNÝCH ZAKÁZEK</a:t>
            </a:r>
            <a:endParaRPr lang="cs-CZ" sz="3000" dirty="0"/>
          </a:p>
          <a:p>
            <a:r>
              <a:rPr lang="cs-CZ" sz="3000" dirty="0"/>
              <a:t>▫ každý rok navyšujeme o cca 50-60 nových smluvních vztahů</a:t>
            </a:r>
          </a:p>
          <a:p>
            <a:r>
              <a:rPr lang="cs-CZ" sz="3000" dirty="0"/>
              <a:t>▫ dynamika se snižuje nárůstem současných smluvních vztahů</a:t>
            </a:r>
          </a:p>
          <a:p>
            <a:endParaRPr lang="cs-CZ" sz="3000" dirty="0"/>
          </a:p>
          <a:p>
            <a:r>
              <a:rPr lang="cs-CZ" sz="3000" u="sng" dirty="0"/>
              <a:t>Soutěžní skupiny pro oblast VZ:</a:t>
            </a:r>
          </a:p>
          <a:p>
            <a:r>
              <a:rPr lang="cs-CZ" sz="3000" dirty="0"/>
              <a:t>▫ centrální žilní katetry</a:t>
            </a:r>
          </a:p>
          <a:p>
            <a:r>
              <a:rPr lang="cs-CZ" sz="3000" dirty="0"/>
              <a:t>▫ krytí ran</a:t>
            </a:r>
          </a:p>
          <a:p>
            <a:r>
              <a:rPr lang="cs-CZ" sz="3000" dirty="0"/>
              <a:t>▫ pletená obinadla, tubulární a síťová, sádrová </a:t>
            </a:r>
            <a:r>
              <a:rPr lang="cs-CZ" sz="3000" dirty="0" err="1"/>
              <a:t>obvazovina</a:t>
            </a:r>
            <a:endParaRPr lang="cs-CZ" sz="3000" dirty="0"/>
          </a:p>
          <a:p>
            <a:r>
              <a:rPr lang="cs-CZ" sz="3000" dirty="0"/>
              <a:t>▫ operační oblečení</a:t>
            </a:r>
          </a:p>
          <a:p>
            <a:r>
              <a:rPr lang="cs-CZ" sz="3000" dirty="0"/>
              <a:t>▫ zákaznické </a:t>
            </a:r>
            <a:r>
              <a:rPr lang="cs-CZ" sz="3000" dirty="0" err="1"/>
              <a:t>rouškovací</a:t>
            </a:r>
            <a:r>
              <a:rPr lang="cs-CZ" sz="3000" dirty="0"/>
              <a:t> sety operačních sálů</a:t>
            </a:r>
          </a:p>
          <a:p>
            <a:r>
              <a:rPr lang="cs-CZ" sz="3000" dirty="0"/>
              <a:t>▫ speciální lůžkoviny</a:t>
            </a:r>
          </a:p>
          <a:p>
            <a:r>
              <a:rPr lang="cs-CZ" sz="3000" dirty="0"/>
              <a:t>▫ a další</a:t>
            </a:r>
          </a:p>
          <a:p>
            <a:endParaRPr lang="cs-CZ" sz="3000" dirty="0"/>
          </a:p>
          <a:p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PRO OBLAST NÁKUPU ZDRAVOTICKÉHO MATERIÁLU</a:t>
            </a:r>
          </a:p>
        </p:txBody>
      </p:sp>
    </p:spTree>
    <p:extLst>
      <p:ext uri="{BB962C8B-B14F-4D97-AF65-F5344CB8AC3E}">
        <p14:creationId xmlns:p14="http://schemas.microsoft.com/office/powerpoint/2010/main" val="359418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r>
              <a:rPr lang="cs-CZ" sz="3000" dirty="0"/>
              <a:t>Orientace v roce 2024 kromě navyšování smluvních vztahů u léčiv se bude týkat „DIAGNOSTIK“</a:t>
            </a:r>
          </a:p>
          <a:p>
            <a:r>
              <a:rPr lang="cs-CZ" sz="3000" dirty="0"/>
              <a:t> </a:t>
            </a:r>
          </a:p>
          <a:p>
            <a:r>
              <a:rPr lang="cs-CZ" sz="3000" dirty="0"/>
              <a:t>▫ systém schvalování nových položek u diagnostik</a:t>
            </a:r>
          </a:p>
          <a:p>
            <a:r>
              <a:rPr lang="cs-CZ" sz="3000" dirty="0"/>
              <a:t>▫ otevření DNS pro diagnostika pro otevřené i uzavřené systémy</a:t>
            </a:r>
          </a:p>
          <a:p>
            <a:r>
              <a:rPr lang="cs-CZ" sz="3000" dirty="0"/>
              <a:t>▫ kontrola naplňování objemu dodávek vyplývajících z rámcových smluv (na základě VZ)</a:t>
            </a:r>
          </a:p>
          <a:p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PRO OBLAST NÁKUPU LÉČIVÝCH PŘÍPRAVKŮ</a:t>
            </a:r>
          </a:p>
        </p:txBody>
      </p:sp>
    </p:spTree>
    <p:extLst>
      <p:ext uri="{BB962C8B-B14F-4D97-AF65-F5344CB8AC3E}">
        <p14:creationId xmlns:p14="http://schemas.microsoft.com/office/powerpoint/2010/main" val="79130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8" y="1661542"/>
            <a:ext cx="16459110" cy="77304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3000" u="sng" dirty="0"/>
              <a:t>Dynamické nákupní systémy</a:t>
            </a:r>
            <a:r>
              <a:rPr lang="cs-CZ" sz="3000" dirty="0"/>
              <a:t>	</a:t>
            </a:r>
          </a:p>
          <a:p>
            <a:r>
              <a:rPr lang="cs-CZ" sz="3000" dirty="0"/>
              <a:t>▫ skutečné výhody se objevily až po novele ZZVZ (červenec 2023)</a:t>
            </a:r>
          </a:p>
          <a:p>
            <a:r>
              <a:rPr lang="cs-CZ" sz="3000" dirty="0"/>
              <a:t>▫ zrušení výjimek proměnlivé ceny § 19</a:t>
            </a:r>
          </a:p>
          <a:p>
            <a:r>
              <a:rPr lang="cs-CZ" sz="3000" dirty="0"/>
              <a:t>▫ výhody jsou u opakujících se tendrů</a:t>
            </a:r>
          </a:p>
          <a:p>
            <a:r>
              <a:rPr lang="cs-CZ" sz="3000" dirty="0"/>
              <a:t>▫ kromě lhůt na nabídky do </a:t>
            </a:r>
            <a:r>
              <a:rPr lang="cs-CZ" sz="3000" dirty="0" err="1"/>
              <a:t>minitendrů</a:t>
            </a:r>
            <a:r>
              <a:rPr lang="cs-CZ" sz="3000" dirty="0"/>
              <a:t> (10 dnů) lze nově využít i institut elektronických katalogů (v zákoně je „přiměřená“ lhůta na nabídku</a:t>
            </a:r>
          </a:p>
          <a:p>
            <a:endParaRPr lang="cs-CZ" sz="3000" dirty="0"/>
          </a:p>
          <a:p>
            <a:r>
              <a:rPr lang="cs-CZ" sz="3000" dirty="0"/>
              <a:t>2. </a:t>
            </a:r>
            <a:r>
              <a:rPr lang="cs-CZ" sz="3000" u="sng" dirty="0"/>
              <a:t>Důraz na plány veřejných zakázek vůči všem odborným garantům</a:t>
            </a:r>
          </a:p>
          <a:p>
            <a:r>
              <a:rPr lang="cs-CZ" sz="3000" dirty="0"/>
              <a:t>→ nutně urychlit implementaci modulu VZ (IT)</a:t>
            </a:r>
          </a:p>
          <a:p>
            <a:r>
              <a:rPr lang="cs-CZ" sz="3000" dirty="0"/>
              <a:t>→ plán otevřených výběrových řízení bude od 1.6.2024 na webových stránkách</a:t>
            </a:r>
          </a:p>
          <a:p>
            <a:endParaRPr lang="cs-CZ" sz="3000" dirty="0"/>
          </a:p>
          <a:p>
            <a:r>
              <a:rPr lang="cs-CZ" sz="3000" dirty="0"/>
              <a:t>3. </a:t>
            </a:r>
            <a:r>
              <a:rPr lang="cs-CZ" sz="3000" u="sng" dirty="0"/>
              <a:t>Statistiky</a:t>
            </a:r>
            <a:r>
              <a:rPr lang="cs-CZ" sz="3000" dirty="0"/>
              <a:t> </a:t>
            </a:r>
          </a:p>
          <a:p>
            <a:r>
              <a:rPr lang="cs-CZ" sz="3000" dirty="0">
                <a:hlinkClick r:id="rId2" action="ppaction://hlinkfile"/>
              </a:rPr>
              <a:t>PŘEHLED VEŘEJNÝCH ZAKÁZEK</a:t>
            </a:r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V OBLASTI ADMINISTRACE VEŘEJNÝCH ZAKÁZEK</a:t>
            </a:r>
          </a:p>
        </p:txBody>
      </p:sp>
    </p:spTree>
    <p:extLst>
      <p:ext uri="{BB962C8B-B14F-4D97-AF65-F5344CB8AC3E}">
        <p14:creationId xmlns:p14="http://schemas.microsoft.com/office/powerpoint/2010/main" val="161593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3000" dirty="0"/>
              <a:t>Rozšíření kapacity galenické laboratoře pro tabletování léčiv</a:t>
            </a:r>
          </a:p>
          <a:p>
            <a:endParaRPr lang="cs-CZ" sz="3000" dirty="0"/>
          </a:p>
          <a:p>
            <a:r>
              <a:rPr lang="cs-CZ" sz="3000" dirty="0"/>
              <a:t>▫ zvyšující se poptávka po magnesium – laktátu s pyridoxinem a dalších</a:t>
            </a:r>
          </a:p>
          <a:p>
            <a:r>
              <a:rPr lang="cs-CZ" sz="3000" dirty="0"/>
              <a:t>▫ nestačí ani regulace vyšší cenou</a:t>
            </a:r>
          </a:p>
          <a:p>
            <a:r>
              <a:rPr lang="cs-CZ" sz="3000" dirty="0"/>
              <a:t>▫ možnosti výroby některých nedostatkových léčivých přípravků (bezpečnostní hledisko)</a:t>
            </a:r>
          </a:p>
          <a:p>
            <a:r>
              <a:rPr lang="cs-CZ" sz="3000" dirty="0"/>
              <a:t>▫ nutné přestěhování do prostor kontrolních laboratoří (zde umenšování činnosti)</a:t>
            </a:r>
          </a:p>
          <a:p>
            <a:r>
              <a:rPr lang="cs-CZ" sz="3000" dirty="0"/>
              <a:t>▫ zpracování studie proveditelnosti</a:t>
            </a:r>
          </a:p>
          <a:p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A PROJEKTY 2024 - LÉKÁRNA</a:t>
            </a:r>
          </a:p>
        </p:txBody>
      </p:sp>
    </p:spTree>
    <p:extLst>
      <p:ext uri="{BB962C8B-B14F-4D97-AF65-F5344CB8AC3E}">
        <p14:creationId xmlns:p14="http://schemas.microsoft.com/office/powerpoint/2010/main" val="412749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r>
              <a:rPr lang="cs-CZ" sz="3000" dirty="0"/>
              <a:t>2. Robotizace skladových činností pro veřejnou část lékárny </a:t>
            </a:r>
          </a:p>
          <a:p>
            <a:endParaRPr lang="cs-CZ" sz="3000" dirty="0"/>
          </a:p>
          <a:p>
            <a:r>
              <a:rPr lang="cs-CZ" sz="3000" dirty="0"/>
              <a:t>▫ technologický vývoj povede k rozšiřování podílů lékáren s robotickými skladovacími systémy</a:t>
            </a:r>
          </a:p>
          <a:p>
            <a:r>
              <a:rPr lang="cs-CZ" sz="3000" dirty="0"/>
              <a:t>▫ potenciál pro využití skladových robotů se nabízí na třech pracovištích</a:t>
            </a:r>
          </a:p>
          <a:p>
            <a:r>
              <a:rPr lang="cs-CZ" sz="3000" dirty="0"/>
              <a:t>▫ výdej na recept v hlavní lékárně</a:t>
            </a:r>
          </a:p>
          <a:p>
            <a:r>
              <a:rPr lang="cs-CZ" sz="3000" dirty="0"/>
              <a:t>▫ výdej na recept v lékárně 24</a:t>
            </a:r>
          </a:p>
          <a:p>
            <a:r>
              <a:rPr lang="cs-CZ" sz="3000" dirty="0"/>
              <a:t>▫ výdej klinikám na žádanku ve skladu HVLP</a:t>
            </a:r>
          </a:p>
          <a:p>
            <a:r>
              <a:rPr lang="cs-CZ" sz="3000" dirty="0"/>
              <a:t>▫ cílem roku 2024 je připravit projektový záměr, uskutečnit PTK, zadat a vyhodnotit veřejnou zakázku na dodavatele technologie</a:t>
            </a:r>
          </a:p>
          <a:p>
            <a:r>
              <a:rPr lang="cs-CZ" sz="3000" dirty="0"/>
              <a:t>▫ realizace v roce 2025</a:t>
            </a:r>
          </a:p>
          <a:p>
            <a:endParaRPr lang="cs-CZ" sz="3000" dirty="0"/>
          </a:p>
          <a:p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A PROJEKTY 2024 - LÉKÁRNA</a:t>
            </a:r>
          </a:p>
        </p:txBody>
      </p:sp>
    </p:spTree>
    <p:extLst>
      <p:ext uri="{BB962C8B-B14F-4D97-AF65-F5344CB8AC3E}">
        <p14:creationId xmlns:p14="http://schemas.microsoft.com/office/powerpoint/2010/main" val="313380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r>
              <a:rPr lang="cs-CZ" sz="3000" dirty="0"/>
              <a:t>3. Spuštění nové služby → nabídka volně prodejných přípravků přes mobilní aplikace s rozvozem po Olomouci a okolí </a:t>
            </a:r>
          </a:p>
          <a:p>
            <a:endParaRPr lang="cs-CZ" sz="3000" dirty="0"/>
          </a:p>
          <a:p>
            <a:r>
              <a:rPr lang="cs-CZ" sz="3000" dirty="0"/>
              <a:t>▫ byly zmapovány určité možnosti (</a:t>
            </a:r>
            <a:r>
              <a:rPr lang="cs-CZ" sz="3000" dirty="0" err="1"/>
              <a:t>Wolt</a:t>
            </a:r>
            <a:r>
              <a:rPr lang="cs-CZ" sz="3000" dirty="0"/>
              <a:t>, </a:t>
            </a:r>
            <a:r>
              <a:rPr lang="cs-CZ" sz="3000" dirty="0" err="1"/>
              <a:t>Foodora</a:t>
            </a:r>
            <a:r>
              <a:rPr lang="cs-CZ" sz="3000" dirty="0"/>
              <a:t>, </a:t>
            </a:r>
            <a:r>
              <a:rPr lang="cs-CZ" sz="3000" dirty="0" err="1"/>
              <a:t>Kuckuc</a:t>
            </a:r>
            <a:r>
              <a:rPr lang="cs-CZ" sz="3000" dirty="0"/>
              <a:t> apod.)</a:t>
            </a:r>
          </a:p>
          <a:p>
            <a:r>
              <a:rPr lang="cs-CZ" sz="3000" dirty="0"/>
              <a:t>▫ v současné době příprava strategie → vybrat jednoho nebo → spolupráce s více partnery</a:t>
            </a:r>
          </a:p>
          <a:p>
            <a:r>
              <a:rPr lang="cs-CZ" sz="3000" dirty="0"/>
              <a:t>▫ řeší se problematika veřejné zakázky na tento druh služeb</a:t>
            </a:r>
          </a:p>
          <a:p>
            <a:r>
              <a:rPr lang="cs-CZ" sz="3000" dirty="0"/>
              <a:t>▫ dosud taková VZ nebyla v ČR zadána</a:t>
            </a:r>
          </a:p>
          <a:p>
            <a:endParaRPr lang="cs-CZ" sz="3000" dirty="0"/>
          </a:p>
          <a:p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A PROJEKTY 2024 - LÉKÁRNA</a:t>
            </a:r>
          </a:p>
        </p:txBody>
      </p:sp>
    </p:spTree>
    <p:extLst>
      <p:ext uri="{BB962C8B-B14F-4D97-AF65-F5344CB8AC3E}">
        <p14:creationId xmlns:p14="http://schemas.microsoft.com/office/powerpoint/2010/main" val="355744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r>
              <a:rPr lang="cs-CZ" sz="3000" dirty="0"/>
              <a:t>4. Realizace poslední fáze projektu SFTL</a:t>
            </a:r>
          </a:p>
          <a:p>
            <a:endParaRPr lang="cs-CZ" sz="3000" dirty="0"/>
          </a:p>
          <a:p>
            <a:r>
              <a:rPr lang="cs-CZ" sz="3000" dirty="0"/>
              <a:t>▫ projekt je v současné době ve fázi realizace pilotních nasazení</a:t>
            </a:r>
          </a:p>
          <a:p>
            <a:r>
              <a:rPr lang="cs-CZ" sz="3000" dirty="0"/>
              <a:t>▫ FNOL je součástí vybraných nemocničních lékáren (FN Motol, IKEM, FNOL)</a:t>
            </a:r>
          </a:p>
          <a:p>
            <a:r>
              <a:rPr lang="cs-CZ" sz="3000" dirty="0"/>
              <a:t>▫ v současné době probíhá „dolaďování nemocničních softwarových systémů a realizace testovacích prvních objednávek“</a:t>
            </a:r>
          </a:p>
          <a:p>
            <a:r>
              <a:rPr lang="cs-CZ" sz="3000" dirty="0"/>
              <a:t>▫ předpoklad je podstatný náběh od počátku roku 2024</a:t>
            </a:r>
          </a:p>
          <a:p>
            <a:endParaRPr lang="cs-CZ" sz="3000" dirty="0"/>
          </a:p>
          <a:p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A PROJEKTY 2024 - LÉKÁRNA</a:t>
            </a:r>
          </a:p>
        </p:txBody>
      </p:sp>
    </p:spTree>
    <p:extLst>
      <p:ext uri="{BB962C8B-B14F-4D97-AF65-F5344CB8AC3E}">
        <p14:creationId xmlns:p14="http://schemas.microsoft.com/office/powerpoint/2010/main" val="409149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5020" y="1779851"/>
            <a:ext cx="16459110" cy="7492782"/>
          </a:xfrm>
        </p:spPr>
        <p:txBody>
          <a:bodyPr>
            <a:normAutofit/>
          </a:bodyPr>
          <a:lstStyle/>
          <a:p>
            <a:r>
              <a:rPr lang="cs-CZ" sz="3000" dirty="0"/>
              <a:t>1. Národní plán obnovy – „Podpora projektů pro inovační technologie ve zdravotnictví – telemedicína“</a:t>
            </a:r>
          </a:p>
          <a:p>
            <a:endParaRPr lang="cs-CZ" sz="3000" dirty="0"/>
          </a:p>
          <a:p>
            <a:r>
              <a:rPr lang="pl-PL" dirty="0">
                <a:hlinkClick r:id="rId2" action="ppaction://hlinkpres?slideindex=1&amp;slidetitle="/>
              </a:rPr>
              <a:t>NPO_Úvod_do_projektu_Merta</a:t>
            </a:r>
            <a:endParaRPr lang="pl-PL" dirty="0"/>
          </a:p>
          <a:p>
            <a:r>
              <a:rPr lang="cs-CZ" dirty="0" err="1">
                <a:hlinkClick r:id="rId3" action="ppaction://hlinkpres?slideindex=1&amp;slidetitle="/>
              </a:rPr>
              <a:t>NPO_legislativa_Merta</a:t>
            </a:r>
            <a:endParaRPr lang="cs-CZ" dirty="0"/>
          </a:p>
          <a:p>
            <a:r>
              <a:rPr lang="cs-CZ" dirty="0" err="1">
                <a:hlinkClick r:id="rId4" action="ppaction://hlinkpres?slideindex=1&amp;slidetitle="/>
              </a:rPr>
              <a:t>NPO_Komunikace_Kula</a:t>
            </a:r>
            <a:endParaRPr lang="cs-CZ" dirty="0"/>
          </a:p>
          <a:p>
            <a:r>
              <a:rPr lang="pl-PL" dirty="0">
                <a:hlinkClick r:id="rId5" action="ppaction://hlinkpres?slideindex=1&amp;slidetitle="/>
              </a:rPr>
              <a:t>NPO_Klinická část_projektu_Taborsky</a:t>
            </a:r>
            <a:endParaRPr lang="pl-PL" dirty="0"/>
          </a:p>
          <a:p>
            <a:r>
              <a:rPr lang="cs-CZ" dirty="0" err="1">
                <a:hlinkClick r:id="rId6" action="ppaction://hlinkpres?slideindex=1&amp;slidetitle="/>
              </a:rPr>
              <a:t>NPO_Hodnoceni_Merta</a:t>
            </a:r>
            <a:endParaRPr lang="cs-CZ" dirty="0"/>
          </a:p>
          <a:p>
            <a:r>
              <a:rPr lang="cs-CZ" dirty="0" err="1">
                <a:hlinkClick r:id="rId7" action="ppaction://hlinkpres?slideindex=1&amp;slidetitle="/>
              </a:rPr>
              <a:t>NPO_TM_platforma_Hlavinka</a:t>
            </a:r>
            <a:endParaRPr lang="cs-CZ" dirty="0"/>
          </a:p>
          <a:p>
            <a:r>
              <a:rPr lang="cs-CZ" dirty="0" err="1">
                <a:hlinkClick r:id="rId8" action="ppaction://hlinkpres?slideindex=1&amp;slidetitle="/>
              </a:rPr>
              <a:t>NPO_Klinická</a:t>
            </a:r>
            <a:r>
              <a:rPr lang="cs-CZ" dirty="0">
                <a:hlinkClick r:id="rId8" action="ppaction://hlinkpres?slideindex=1&amp;slidetitle="/>
              </a:rPr>
              <a:t> </a:t>
            </a:r>
            <a:r>
              <a:rPr lang="cs-CZ" dirty="0" err="1">
                <a:hlinkClick r:id="rId8" action="ppaction://hlinkpres?slideindex=1&amp;slidetitle="/>
              </a:rPr>
              <a:t>studie_Štýbnar</a:t>
            </a:r>
            <a:endParaRPr lang="cs-CZ" dirty="0"/>
          </a:p>
          <a:p>
            <a:endParaRPr lang="cs-CZ" dirty="0"/>
          </a:p>
          <a:p>
            <a:r>
              <a:rPr lang="cs-CZ" sz="3000" dirty="0"/>
              <a:t>2. Mezisektorová spolupráce pro ITI – Výzva č. 02_23_021 – příprava a podání žádosti</a:t>
            </a:r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ÚKOLY A PROJEKTY 2024 – NTMC</a:t>
            </a:r>
          </a:p>
        </p:txBody>
      </p:sp>
    </p:spTree>
    <p:extLst>
      <p:ext uri="{BB962C8B-B14F-4D97-AF65-F5344CB8AC3E}">
        <p14:creationId xmlns:p14="http://schemas.microsoft.com/office/powerpoint/2010/main" val="4206209029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1B499ED952254E838CD2F8AE83A2C8" ma:contentTypeVersion="16" ma:contentTypeDescription="Vytvoří nový dokument" ma:contentTypeScope="" ma:versionID="3036a0d56136b406296bd24526577226">
  <xsd:schema xmlns:xsd="http://www.w3.org/2001/XMLSchema" xmlns:xs="http://www.w3.org/2001/XMLSchema" xmlns:p="http://schemas.microsoft.com/office/2006/metadata/properties" xmlns:ns2="19a6fab0-e153-49a8-a22a-0b21c24b0f11" xmlns:ns3="8dd921d9-084e-4a9d-9f39-6a7a0698ae4f" targetNamespace="http://schemas.microsoft.com/office/2006/metadata/properties" ma:root="true" ma:fieldsID="65f170e23b5fadf2c423f8f44096a58e" ns2:_="" ns3:_="">
    <xsd:import namespace="19a6fab0-e153-49a8-a22a-0b21c24b0f11"/>
    <xsd:import namespace="8dd921d9-084e-4a9d-9f39-6a7a0698a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6fab0-e153-49a8-a22a-0b21c24b0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5a35439d-d284-4bd7-8812-093d80cc44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21d9-084e-4a9d-9f39-6a7a0698a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0b3249-dedd-4350-8824-87b531ce2097}" ma:internalName="TaxCatchAll" ma:showField="CatchAllData" ma:web="8dd921d9-084e-4a9d-9f39-6a7a0698ae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921d9-084e-4a9d-9f39-6a7a0698ae4f" xsi:nil="true"/>
    <lcf76f155ced4ddcb4097134ff3c332f xmlns="19a6fab0-e153-49a8-a22a-0b21c24b0f1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1F0DF-854F-4AAD-A40C-29F6A6960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6fab0-e153-49a8-a22a-0b21c24b0f11"/>
    <ds:schemaRef ds:uri="8dd921d9-084e-4a9d-9f39-6a7a0698a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4AE21A-394E-4F89-8E25-DFC261245FD4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8dd921d9-084e-4a9d-9f39-6a7a0698ae4f"/>
    <ds:schemaRef ds:uri="http://schemas.microsoft.com/office/infopath/2007/PartnerControls"/>
    <ds:schemaRef ds:uri="http://schemas.openxmlformats.org/package/2006/metadata/core-properties"/>
    <ds:schemaRef ds:uri="19a6fab0-e153-49a8-a22a-0b21c24b0f11"/>
  </ds:schemaRefs>
</ds:datastoreItem>
</file>

<file path=customXml/itemProps3.xml><?xml version="1.0" encoding="utf-8"?>
<ds:datastoreItem xmlns:ds="http://schemas.openxmlformats.org/officeDocument/2006/customXml" ds:itemID="{AE818359-7754-4A3B-84F7-61DEF1589D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1352</TotalTime>
  <Words>657</Words>
  <Application>Microsoft Office PowerPoint</Application>
  <PresentationFormat>Vlastní</PresentationFormat>
  <Paragraphs>95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Roboto Condensed</vt:lpstr>
      <vt:lpstr>Roboto Condensed Light</vt:lpstr>
      <vt:lpstr>Calibri</vt:lpstr>
      <vt:lpstr>Arial</vt:lpstr>
      <vt:lpstr>Roboto Black</vt:lpstr>
      <vt:lpstr>Medical</vt:lpstr>
      <vt:lpstr>Prezentace aplikace PowerPoint</vt:lpstr>
      <vt:lpstr>ÚKOLY PRO OBLAST NÁKUPU ZDRAVOTICKÉHO MATERIÁLU</vt:lpstr>
      <vt:lpstr>ÚKOLY PRO OBLAST NÁKUPU LÉČIVÝCH PŘÍPRAVKŮ</vt:lpstr>
      <vt:lpstr>ÚKOLY V OBLASTI ADMINISTRACE VEŘEJNÝCH ZAKÁZEK</vt:lpstr>
      <vt:lpstr>ÚKOLY A PROJEKTY 2024 - LÉKÁRNA</vt:lpstr>
      <vt:lpstr>ÚKOLY A PROJEKTY 2024 - LÉKÁRNA</vt:lpstr>
      <vt:lpstr>ÚKOLY A PROJEKTY 2024 - LÉKÁRNA</vt:lpstr>
      <vt:lpstr>ÚKOLY A PROJEKTY 2024 - LÉKÁRNA</vt:lpstr>
      <vt:lpstr>ÚKOLY A PROJEKTY 2024 – NTMC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DK, MT</dc:creator>
  <cp:lastModifiedBy>Matěj Kováč</cp:lastModifiedBy>
  <cp:revision>189</cp:revision>
  <cp:lastPrinted>2023-04-24T11:01:47Z</cp:lastPrinted>
  <dcterms:created xsi:type="dcterms:W3CDTF">2017-06-01T08:02:02Z</dcterms:created>
  <dcterms:modified xsi:type="dcterms:W3CDTF">2023-09-26T06:25:04Z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0x010100491B499ED952254E838CD2F8AE83A2C8</vt:lpwstr>
  </property>
  <property fmtid="{D5CDD505-2E9C-101B-9397-08002B2CF9AE}" pid="3" name="MediaServiceImageTags">
    <vt:lpwstr/>
  </property>
</Properties>
</file>