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65" r:id="rId2"/>
    <p:sldId id="441" r:id="rId3"/>
    <p:sldId id="440" r:id="rId4"/>
    <p:sldId id="435" r:id="rId5"/>
    <p:sldId id="444" r:id="rId6"/>
    <p:sldId id="431" r:id="rId7"/>
    <p:sldId id="445" r:id="rId8"/>
    <p:sldId id="291" r:id="rId9"/>
  </p:sldIdLst>
  <p:sldSz cx="18288000" cy="10287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Black" panose="020B0604020202020204" charset="0"/>
      <p:bold r:id="rId15"/>
      <p:boldItalic r:id="rId16"/>
    </p:embeddedFont>
    <p:embeddedFont>
      <p:font typeface="Roboto Condensed" panose="020B0604020202020204" charset="0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italic r:id="rId22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441"/>
          </p14:sldIdLst>
        </p14:section>
        <p14:section name="Oddíl bez názvu" id="{F48DCBF0-1E08-4B2F-8247-721F233B82EA}">
          <p14:sldIdLst>
            <p14:sldId id="440"/>
            <p14:sldId id="435"/>
            <p14:sldId id="444"/>
            <p14:sldId id="431"/>
            <p14:sldId id="445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ušková Eleni, MUDr." initials="MEM" lastIdx="1" clrIdx="0">
    <p:extLst>
      <p:ext uri="{19B8F6BF-5375-455C-9EA6-DF929625EA0E}">
        <p15:presenceInfo xmlns:p15="http://schemas.microsoft.com/office/powerpoint/2012/main" userId="S-1-5-21-3009199374-3044735888-2432436421-3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391" autoAdjust="0"/>
  </p:normalViewPr>
  <p:slideViewPr>
    <p:cSldViewPr showGuides="1">
      <p:cViewPr varScale="1">
        <p:scale>
          <a:sx n="77" d="100"/>
          <a:sy n="77" d="100"/>
        </p:scale>
        <p:origin x="396" y="5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9T08:36:39.9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9T08:36:39.9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9T08:36:39.9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760E6-868A-42F8-A618-06D317D8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7AF7E4-2D49-4B33-B190-3847C0116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03BBBA-97C7-4369-95B9-4211E812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139606-1049-4BA4-9934-AB2C0F0D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6E96-F923-4E98-88D9-5B83C769139C}" type="datetimeFigureOut">
              <a:rPr lang="cs-CZ" smtClean="0"/>
              <a:pPr/>
              <a:t>22.01.2024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C3B311-78CC-4411-9235-255832AB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7AAF83-170A-44C3-B186-C18A78F1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3DB7-3498-4F4A-AF7A-A0B765D2CF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7" r:id="rId4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1232" y="4351412"/>
            <a:ext cx="1587379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                                                          </a:t>
            </a:r>
            <a:r>
              <a:rPr lang="cs-CZ" sz="48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INVESTIČNÍ ZÁMĚRY DĚTSKÉ KLINIKY</a:t>
            </a:r>
          </a:p>
          <a:p>
            <a:r>
              <a:rPr lang="cs-CZ" sz="48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                                              </a:t>
            </a:r>
          </a:p>
          <a:p>
            <a:pPr>
              <a:lnSpc>
                <a:spcPct val="200000"/>
              </a:lnSpc>
            </a:pPr>
            <a:r>
              <a:rPr lang="cs-CZ" sz="3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* nové ambulance 1PP – kolaudace do 6/2024</a:t>
            </a:r>
          </a:p>
          <a:p>
            <a:pPr>
              <a:lnSpc>
                <a:spcPct val="200000"/>
              </a:lnSpc>
            </a:pPr>
            <a:r>
              <a:rPr lang="cs-CZ" sz="3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* revitalizace budovy Q1 a Q2 – do 9/2024?</a:t>
            </a:r>
          </a:p>
          <a:p>
            <a:pPr>
              <a:lnSpc>
                <a:spcPct val="200000"/>
              </a:lnSpc>
            </a:pPr>
            <a:r>
              <a:rPr lang="cs-CZ" sz="36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* </a:t>
            </a:r>
            <a:r>
              <a:rPr lang="cs-CZ" sz="3600" b="1" u="sng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sálek neinvazivních výkonů a dětské </a:t>
            </a:r>
            <a:r>
              <a:rPr lang="cs-CZ" sz="3600" b="1" u="sng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endoskopie</a:t>
            </a:r>
            <a:r>
              <a:rPr lang="cs-CZ" sz="3600" b="1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                                      </a:t>
            </a:r>
            <a:r>
              <a:rPr lang="cs-CZ" sz="3600" b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23.1.2024</a:t>
            </a:r>
          </a:p>
          <a:p>
            <a:endParaRPr lang="cs-CZ" sz="4800" b="1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cs-CZ" sz="8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					</a:t>
            </a:r>
            <a:endParaRPr lang="en-US" sz="44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7336" y="8599884"/>
            <a:ext cx="416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83960" y="612951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56" y="862689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874EAA9-2ADE-48BA-AE85-53677536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4418"/>
            <a:ext cx="16006464" cy="914400"/>
          </a:xfrm>
        </p:spPr>
        <p:txBody>
          <a:bodyPr>
            <a:normAutofit/>
          </a:bodyPr>
          <a:lstStyle/>
          <a:p>
            <a:r>
              <a:rPr lang="cs-CZ" sz="4000" b="1" dirty="0"/>
              <a:t>Zdůvodnění požadavku pro samostatnou endoskopii – mimo oper. sály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152A805-2E5F-48F7-83E1-657E0F278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096" y="1759124"/>
            <a:ext cx="16366414" cy="759125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Indikace: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Tx/>
              <a:buChar char="-"/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Endoskopické výkony </a:t>
            </a: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( gastroenterologie a </a:t>
            </a:r>
            <a:r>
              <a:rPr lang="cs-CZ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bronchologie</a:t>
            </a: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 ). </a:t>
            </a: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Krátké výkony </a:t>
            </a: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cs-CZ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analgosedaci</a:t>
            </a: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, event. v krátkodobé anestezii pro pacienty v ambulantním( nebo jednodenním ) provozu stacionáře  pro pacienty hospitalizovaných na jiných lůžkových jednotkách DK( mimo JIRP ). Dosud se ( přes výhrady OHS ) tyto výkony provádějí na sálku JIRP DK. Jejich sálek má sloužit výhradně pro pacienty JIRP ( </a:t>
            </a:r>
            <a:r>
              <a:rPr lang="cs-CZ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hyg</a:t>
            </a: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cs-CZ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epid</a:t>
            </a: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. důvody). </a:t>
            </a:r>
          </a:p>
          <a:p>
            <a:r>
              <a:rPr lang="cs-CZ" sz="2800" b="1" u="sng" dirty="0"/>
              <a:t>Výhody:</a:t>
            </a:r>
            <a:r>
              <a:rPr lang="cs-CZ" sz="2800" u="sng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uvolní kapacitu dětských OS – </a:t>
            </a:r>
            <a:r>
              <a:rPr lang="cs-CZ" sz="2800" dirty="0">
                <a:solidFill>
                  <a:srgbClr val="FF0000"/>
                </a:solidFill>
              </a:rPr>
              <a:t>2 </a:t>
            </a:r>
            <a:r>
              <a:rPr lang="cs-CZ" sz="2800" dirty="0" err="1">
                <a:solidFill>
                  <a:srgbClr val="FF0000"/>
                </a:solidFill>
              </a:rPr>
              <a:t>sálodny</a:t>
            </a:r>
            <a:r>
              <a:rPr lang="cs-CZ" sz="2800" dirty="0">
                <a:solidFill>
                  <a:srgbClr val="FF0000"/>
                </a:solidFill>
              </a:rPr>
              <a:t>/týdně u plánovaných výkonů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akutní endoskopie( </a:t>
            </a:r>
            <a:r>
              <a:rPr lang="cs-CZ" sz="2800" dirty="0" err="1"/>
              <a:t>gastro</a:t>
            </a:r>
            <a:r>
              <a:rPr lang="cs-CZ" sz="2800" dirty="0"/>
              <a:t> a </a:t>
            </a:r>
            <a:r>
              <a:rPr lang="cs-CZ" sz="2800" dirty="0" err="1"/>
              <a:t>broncho</a:t>
            </a:r>
            <a:r>
              <a:rPr lang="cs-CZ" sz="2800" dirty="0"/>
              <a:t>) se musí provádět na II.IK a PLIC kl. – uvolní tak kapacitu a </a:t>
            </a:r>
            <a:r>
              <a:rPr lang="cs-CZ" sz="2800" dirty="0">
                <a:solidFill>
                  <a:srgbClr val="FF0000"/>
                </a:solidFill>
              </a:rPr>
              <a:t>omezí převozy </a:t>
            </a:r>
            <a:r>
              <a:rPr lang="cs-CZ" sz="2800" dirty="0"/>
              <a:t>sanitkou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00"/>
                </a:solidFill>
              </a:rPr>
              <a:t>stacionář DK je k dispozici v přízemí -</a:t>
            </a:r>
            <a:r>
              <a:rPr lang="cs-CZ" sz="2800" dirty="0"/>
              <a:t> je součásti ambulantního traktu ( 10 lůžek ) – bude tam příprava pacienta před výkonem a monitorace  po výkonu.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při komplikacích – výtahem je rychlý přístup na OS nebo JIRP.</a:t>
            </a:r>
          </a:p>
          <a:p>
            <a:r>
              <a:rPr lang="cs-CZ" sz="2800" b="1" u="sng" dirty="0"/>
              <a:t>Vybavení:</a:t>
            </a:r>
            <a:r>
              <a:rPr lang="cs-CZ" sz="2800" b="1" dirty="0"/>
              <a:t> </a:t>
            </a:r>
            <a:r>
              <a:rPr lang="cs-CZ" sz="2800" dirty="0"/>
              <a:t>Identické jako na endoskopii II.IK a PLIC.</a:t>
            </a:r>
          </a:p>
          <a:p>
            <a:r>
              <a:rPr lang="cs-CZ" sz="2800" b="1" u="sng" dirty="0"/>
              <a:t>Personál:</a:t>
            </a:r>
            <a:r>
              <a:rPr lang="cs-CZ" sz="2800" dirty="0"/>
              <a:t> dětské kliniky – bez navýšení systemizace</a:t>
            </a:r>
          </a:p>
        </p:txBody>
      </p:sp>
    </p:spTree>
    <p:extLst>
      <p:ext uri="{BB962C8B-B14F-4D97-AF65-F5344CB8AC3E}">
        <p14:creationId xmlns:p14="http://schemas.microsoft.com/office/powerpoint/2010/main" val="361120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4FC6E-D8E6-4AF6-8C2D-6CBF00F0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754" y="705333"/>
            <a:ext cx="16459109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Ambulantní sálek pro neinvazivní výkony – 2NP</a:t>
            </a:r>
            <a:r>
              <a:rPr lang="cs-CZ" sz="3600" dirty="0"/>
              <a:t> </a:t>
            </a:r>
            <a:r>
              <a:rPr lang="cs-CZ" sz="1600" i="1" dirty="0"/>
              <a:t>(místnost  AQ202020 )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D9AC7C8-C819-4AC7-B2B9-0C9AA4F3E383}"/>
              </a:ext>
            </a:extLst>
          </p:cNvPr>
          <p:cNvGrpSpPr/>
          <p:nvPr/>
        </p:nvGrpSpPr>
        <p:grpSpPr>
          <a:xfrm>
            <a:off x="914445" y="9436894"/>
            <a:ext cx="16459110" cy="590318"/>
            <a:chOff x="914400" y="9593742"/>
            <a:chExt cx="16459110" cy="590318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2BDFB67-4093-43FB-A502-2F1208C57541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D82EA32-5949-4014-A16C-46AA1B1BC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803B65C-DE34-4945-B7F0-F7573DF2CBC3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1E49698C-F323-4B4C-8F02-BAB7FA0A8C5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68BA9E-ED64-41E4-BDC0-FF32865D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32" y="2047156"/>
            <a:ext cx="8714232" cy="638803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073D186-0120-435D-9435-7B1FABF0F9F8}"/>
              </a:ext>
            </a:extLst>
          </p:cNvPr>
          <p:cNvSpPr/>
          <p:nvPr/>
        </p:nvSpPr>
        <p:spPr>
          <a:xfrm>
            <a:off x="10224120" y="2119173"/>
            <a:ext cx="7416824" cy="520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Ambulantní sálek pro neinvazivní výkony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2NP místnost  AQ202020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Sálek bude sloužit pacientům v ambulantním( nebo jednodenním ) provozu stacionáře  a rovněž  pacientům hospitalizovaným na jiných lůžkových jednotkách DK( mimo JIRP 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Dosud se ( přes výhrady OHS ) tyto výkony provádějí na sálku JIRP DK. Jejich sálek má sloužit výhradně pro pacienty JIRP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hyg-epid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důvody).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Druhy výkonů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krátké výkony v 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analgosedaci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event. v krátkodobé anestezii. Počty výkonů narůstají.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Výhoda umístění sálku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výtah, kterým může dopravit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pacienta přímo do stacionáře( 1NP). Současně , v případě komplikace je na stejném podlaží JIRP, OS i pooperační lůžkové odd.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Požadované vybavení: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identické jako sálek JIRP-jen k vlastnímu výkonu. Příprava pacienta a následný monitorace po výkonu se děje na stacionáři, event.. na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lůžk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oddělení.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CC4312D-E2CC-45CC-9D2D-AE971A3AAAC8}"/>
              </a:ext>
            </a:extLst>
          </p:cNvPr>
          <p:cNvSpPr/>
          <p:nvPr/>
        </p:nvSpPr>
        <p:spPr>
          <a:xfrm>
            <a:off x="9758964" y="7451821"/>
            <a:ext cx="72339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Nevýhoda – nedostatečný prostor</a:t>
            </a:r>
          </a:p>
        </p:txBody>
      </p:sp>
    </p:spTree>
    <p:extLst>
      <p:ext uri="{BB962C8B-B14F-4D97-AF65-F5344CB8AC3E}">
        <p14:creationId xmlns:p14="http://schemas.microsoft.com/office/powerpoint/2010/main" val="30306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4FC6E-D8E6-4AF6-8C2D-6CBF00F0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44" y="685801"/>
            <a:ext cx="16459109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Dětská endoskopie –  v přízemí …..cca 125m2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D9AC7C8-C819-4AC7-B2B9-0C9AA4F3E383}"/>
              </a:ext>
            </a:extLst>
          </p:cNvPr>
          <p:cNvGrpSpPr/>
          <p:nvPr/>
        </p:nvGrpSpPr>
        <p:grpSpPr>
          <a:xfrm>
            <a:off x="914445" y="9436894"/>
            <a:ext cx="16459110" cy="590318"/>
            <a:chOff x="914400" y="9593742"/>
            <a:chExt cx="16459110" cy="590318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2BDFB67-4093-43FB-A502-2F1208C57541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D82EA32-5949-4014-A16C-46AA1B1BC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803B65C-DE34-4945-B7F0-F7573DF2CBC3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1E49698C-F323-4B4C-8F02-BAB7FA0A8C5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67E9053A-2464-4260-9917-1D1C8C1D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64" y="1901065"/>
            <a:ext cx="11089235" cy="669633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41A7CE0-7035-40F6-BE54-B484101A8600}"/>
              </a:ext>
            </a:extLst>
          </p:cNvPr>
          <p:cNvSpPr/>
          <p:nvPr/>
        </p:nvSpPr>
        <p:spPr>
          <a:xfrm>
            <a:off x="5831633" y="3225653"/>
            <a:ext cx="7416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Mléčná kuchyňka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FE2EBB5-B64D-47D1-B892-37974211A7E2}"/>
              </a:ext>
            </a:extLst>
          </p:cNvPr>
          <p:cNvSpPr/>
          <p:nvPr/>
        </p:nvSpPr>
        <p:spPr>
          <a:xfrm>
            <a:off x="2663280" y="7951917"/>
            <a:ext cx="101531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Denní místnost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F3027E5-E501-4264-B6F8-11718103D0D2}"/>
              </a:ext>
            </a:extLst>
          </p:cNvPr>
          <p:cNvSpPr/>
          <p:nvPr/>
        </p:nvSpPr>
        <p:spPr>
          <a:xfrm>
            <a:off x="12168336" y="2597886"/>
            <a:ext cx="57606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Výhody </a:t>
            </a:r>
            <a:r>
              <a:rPr lang="cs-CZ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</a:p>
          <a:p>
            <a:r>
              <a:rPr lang="cs-CZ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dostatečně velký prostor</a:t>
            </a:r>
          </a:p>
          <a:p>
            <a:r>
              <a:rPr lang="cs-CZ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Stacionář je na stejném</a:t>
            </a:r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podlaží</a:t>
            </a:r>
          </a:p>
          <a:p>
            <a:endParaRPr lang="cs-CZ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cs-CZ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Nevýhody </a:t>
            </a:r>
            <a:r>
              <a:rPr lang="cs-CZ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</a:p>
          <a:p>
            <a:r>
              <a:rPr lang="cs-CZ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hledat náhradní prostory pro</a:t>
            </a:r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kuchyňku a denní místnost                komunikace s laboratoří OKB.</a:t>
            </a:r>
          </a:p>
        </p:txBody>
      </p:sp>
    </p:spTree>
    <p:extLst>
      <p:ext uri="{BB962C8B-B14F-4D97-AF65-F5344CB8AC3E}">
        <p14:creationId xmlns:p14="http://schemas.microsoft.com/office/powerpoint/2010/main" val="404154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4FC6E-D8E6-4AF6-8C2D-6CBF00F0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44" y="685801"/>
            <a:ext cx="16459109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cs-CZ" sz="3600" b="1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D9AC7C8-C819-4AC7-B2B9-0C9AA4F3E383}"/>
              </a:ext>
            </a:extLst>
          </p:cNvPr>
          <p:cNvGrpSpPr/>
          <p:nvPr/>
        </p:nvGrpSpPr>
        <p:grpSpPr>
          <a:xfrm>
            <a:off x="914445" y="9436894"/>
            <a:ext cx="16459110" cy="590318"/>
            <a:chOff x="914400" y="9593742"/>
            <a:chExt cx="16459110" cy="590318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2BDFB67-4093-43FB-A502-2F1208C57541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D82EA32-5949-4014-A16C-46AA1B1BC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803B65C-DE34-4945-B7F0-F7573DF2CBC3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1E49698C-F323-4B4C-8F02-BAB7FA0A8C5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Obrázek 19">
            <a:extLst>
              <a:ext uri="{FF2B5EF4-FFF2-40B4-BE49-F238E27FC236}">
                <a16:creationId xmlns:a16="http://schemas.microsoft.com/office/drawing/2014/main" id="{8F8A7E8C-EA48-4AF5-A721-EA4629A5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44" y="259788"/>
            <a:ext cx="16875730" cy="87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4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4FC6E-D8E6-4AF6-8C2D-6CBF00F0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29" y="679004"/>
            <a:ext cx="16459109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Studie – LT PROJECT a.s.  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D9AC7C8-C819-4AC7-B2B9-0C9AA4F3E383}"/>
              </a:ext>
            </a:extLst>
          </p:cNvPr>
          <p:cNvGrpSpPr/>
          <p:nvPr/>
        </p:nvGrpSpPr>
        <p:grpSpPr>
          <a:xfrm>
            <a:off x="914445" y="9436894"/>
            <a:ext cx="16459110" cy="590318"/>
            <a:chOff x="914400" y="9593742"/>
            <a:chExt cx="16459110" cy="590318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2BDFB67-4093-43FB-A502-2F1208C57541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D82EA32-5949-4014-A16C-46AA1B1BC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803B65C-DE34-4945-B7F0-F7573DF2CBC3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1E49698C-F323-4B4C-8F02-BAB7FA0A8C5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D7F42FA3-ACEA-459E-A81C-A3C25AB6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83" y="1461796"/>
            <a:ext cx="11124935" cy="77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4FC6E-D8E6-4AF6-8C2D-6CBF00F0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44" y="685801"/>
            <a:ext cx="16459109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Stacionář DK – zázemí v 1NP přízemí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D9AC7C8-C819-4AC7-B2B9-0C9AA4F3E383}"/>
              </a:ext>
            </a:extLst>
          </p:cNvPr>
          <p:cNvGrpSpPr/>
          <p:nvPr/>
        </p:nvGrpSpPr>
        <p:grpSpPr>
          <a:xfrm>
            <a:off x="914445" y="9436894"/>
            <a:ext cx="16459110" cy="590318"/>
            <a:chOff x="914400" y="9593742"/>
            <a:chExt cx="16459110" cy="590318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32BDFB67-4093-43FB-A502-2F1208C57541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D82EA32-5949-4014-A16C-46AA1B1BC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E803B65C-DE34-4945-B7F0-F7573DF2CBC3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1E49698C-F323-4B4C-8F02-BAB7FA0A8C5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C1FB3528-65B6-4E0D-9C52-0D4D2B110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52" y="1587703"/>
            <a:ext cx="10441160" cy="80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solidFill>
                  <a:schemeClr val="bg1"/>
                </a:soli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solidFill>
                <a:schemeClr val="bg1"/>
              </a:soli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1154</TotalTime>
  <Words>468</Words>
  <Application>Microsoft Office PowerPoint</Application>
  <PresentationFormat>Vlastní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Calibri</vt:lpstr>
      <vt:lpstr>Times New Roman</vt:lpstr>
      <vt:lpstr>Arial</vt:lpstr>
      <vt:lpstr>Roboto Black</vt:lpstr>
      <vt:lpstr>Roboto Condensed Light</vt:lpstr>
      <vt:lpstr>Roboto Condensed</vt:lpstr>
      <vt:lpstr>Medical</vt:lpstr>
      <vt:lpstr>Prezentace aplikace PowerPoint</vt:lpstr>
      <vt:lpstr>Zdůvodnění požadavku pro samostatnou endoskopii – mimo oper. sály</vt:lpstr>
      <vt:lpstr>Ambulantní sálek pro neinvazivní výkony – 2NP (místnost  AQ202020 )</vt:lpstr>
      <vt:lpstr>Dětská endoskopie –  v přízemí …..cca 125m2</vt:lpstr>
      <vt:lpstr>Prezentace aplikace PowerPoint</vt:lpstr>
      <vt:lpstr>Studie – LT PROJECT a.s.  </vt:lpstr>
      <vt:lpstr>Stacionář DK – zázemí v 1NP přízemí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Šeda Miroslav, MUDr. Mgr., Ph.D.</cp:lastModifiedBy>
  <cp:revision>137</cp:revision>
  <cp:lastPrinted>2023-09-06T08:10:25Z</cp:lastPrinted>
  <dcterms:created xsi:type="dcterms:W3CDTF">2017-06-01T08:02:02Z</dcterms:created>
  <dcterms:modified xsi:type="dcterms:W3CDTF">2024-01-22T09:29:10Z</dcterms:modified>
</cp:coreProperties>
</file>