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42971-D0DF-269E-1B2D-52E2F8CAC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0FF685-5ADE-E20C-27A7-48659E447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FCC969-609E-AA0B-4382-812FE927A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D83A26-74B3-BD12-512B-6300A1A2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92802F-105A-18F3-7119-E31B92C7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68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C22B0-EA94-0BC7-A56D-2E40C014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805AB6-ECE0-A180-EA14-702202901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33C46D-327A-FCAF-A640-2B4FA0DE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4B200E-B2BC-CEDD-6C10-F1DCE1B6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94BE9-2E29-41A7-6F7B-A70879A2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2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13BB19-6B02-68E0-7026-08F85459E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986DE5-D4F3-1DB5-44AF-B3DE92941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6B8EC-992E-2E06-D09E-40780A6F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24660A-359E-069C-83C9-4BCE18FF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969109-8893-72AA-6291-FE30084E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27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7E7EB-4F94-3309-9826-F990BC6B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46F7C4-8B90-5EC3-EF79-651978567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BDB06D-EA41-0443-C605-B0A975C6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C1525F-E342-9A1E-3126-2D022085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5A8E4C-FB70-8064-7899-928E1B12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1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8429D-D4E9-BEE6-3E3B-7AAF32A5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9C9CFE-8D5F-2CBB-91DE-B83A70955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16A430-7812-B464-F025-74469F04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9C41ED-1141-98DD-82C7-F22AE0D6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3D0A3-CA2B-879F-C6FA-39BFBE16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63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99DFF-0418-CB0D-1F02-ABAEF618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F7159-295D-A062-6F9C-51360F386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72F63E-FDBC-27C6-ED67-CDCF30E71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B52580-1375-28FF-1D64-A26215FE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AFBB03-A549-C20A-144C-DDE2100C9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09362B-2432-04B4-C0C1-F0ACE430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4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8A3A4-0392-9B90-9179-63BBF2D9A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4141A6-4A3B-A105-4837-5986238EA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DD0B6B-F78E-4643-1C2D-142384157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1A5C49-A3E1-AE8B-F8C5-63907F0ED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12D2F8-3639-9240-8A66-D7E757007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8584DA-963D-5D7A-732C-6FA57CB9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66C87D4-071E-3B98-5509-16094347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DCBAFB-4E11-BDCB-4ABD-BC1C1C70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BD07E-7936-BE02-B475-EA83A472C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078487-F832-6681-69FF-CB058E7E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88AE6A-A82C-1E04-1B14-A5C546C2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BBE4A0-340B-D54D-3421-E0688908F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30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B4EFEF9-6363-EC6A-D920-879F071D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0E5FCF-6E3E-C345-A7D2-7F255BCDF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9194C8-53E0-3644-2045-D575E6000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4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EF4AE-DE0B-4490-2B20-CD33CB64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A46E8-281F-3026-5FC7-7B1644B42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780A2C-8221-C177-9649-3D698CC98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DB0B70-F1DE-1820-A230-0708EDC5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5B59F1-A3BC-4542-14CD-FD60B49F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EFADEB-E9A1-1637-9381-A226BFFE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19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5E35B-22F1-D9D1-AC22-7FC01FF2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AB5387B-FF5A-426C-AA73-F67A186D3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0AB34A-9784-0AF4-8123-142445C5B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EBF464-C7B8-2AAA-2EEB-AF678A9E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D33D0-A3FD-B21D-4C4D-8134519C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AE157B-C69D-02D0-12A3-B4D9E083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99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EA3256-A675-CCC3-2F75-00389A18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B8DEDA-E9E0-0315-F2E3-44E01D889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321363-B46A-DB1B-ED02-BFBEDD4D5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1CE542-8A85-47AD-86D0-48EC4F402C9B}" type="datetimeFigureOut">
              <a:rPr lang="cs-CZ" smtClean="0"/>
              <a:t>10.09.2024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5AB15E-C36E-82B2-1A48-FF7154C92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D61A5-C073-0219-796B-C6B5531D2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8065BF-FD71-4F94-B581-0F343989A3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82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A6605-6E88-87DA-72A5-376D54BCEE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Evidence UDI kódů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F12018-A25A-AF84-0287-69022A378C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Současný stav</a:t>
            </a:r>
          </a:p>
        </p:txBody>
      </p:sp>
    </p:spTree>
    <p:extLst>
      <p:ext uri="{BB962C8B-B14F-4D97-AF65-F5344CB8AC3E}">
        <p14:creationId xmlns:p14="http://schemas.microsoft.com/office/powerpoint/2010/main" val="142383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044A3-25E1-F2F8-EDA1-85C8FBA4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33" y="868979"/>
            <a:ext cx="5705476" cy="4636081"/>
          </a:xfrm>
        </p:spPr>
        <p:txBody>
          <a:bodyPr>
            <a:normAutofit fontScale="90000"/>
          </a:bodyPr>
          <a:lstStyle/>
          <a:p>
            <a:r>
              <a:rPr lang="cs-CZ" sz="4900" dirty="0"/>
              <a:t>Co je to UDI kód?</a:t>
            </a:r>
            <a:br>
              <a:rPr lang="cs-CZ" sz="4900" dirty="0"/>
            </a:br>
            <a:br>
              <a:rPr lang="cs-CZ" sz="2800" dirty="0"/>
            </a:br>
            <a:r>
              <a:rPr lang="cs-CZ" sz="2800" dirty="0"/>
              <a:t>Samotné UDI se skládá ze dvou částí: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UDI-DI</a:t>
            </a:r>
            <a:br>
              <a:rPr lang="cs-CZ" sz="2800" dirty="0"/>
            </a:br>
            <a:r>
              <a:rPr lang="cs-CZ" sz="2000" dirty="0"/>
              <a:t>Což je identifikátor zdravotnického prostředku</a:t>
            </a:r>
            <a:br>
              <a:rPr lang="cs-CZ" sz="2000" dirty="0"/>
            </a:br>
            <a:r>
              <a:rPr lang="cs-CZ" sz="2000" dirty="0"/>
              <a:t>(výrobku z portfolia výrobce) a představuje statickou část UDI, která se u jednotlivých vyrobených kusů téhož výrobku nemění.</a:t>
            </a:r>
            <a:br>
              <a:rPr lang="cs-CZ" sz="2000" dirty="0"/>
            </a:br>
            <a:br>
              <a:rPr lang="cs-CZ" sz="2000" dirty="0"/>
            </a:br>
            <a:r>
              <a:rPr lang="cs-CZ" sz="2800" dirty="0"/>
              <a:t>UDI-PI</a:t>
            </a:r>
            <a:br>
              <a:rPr lang="cs-CZ" dirty="0"/>
            </a:br>
            <a:r>
              <a:rPr lang="cs-CZ" sz="2000" dirty="0"/>
              <a:t>představuje identifikátor výroby, který může obsahovat informaci o šarži, výrobním čísle, datu výroby či použitelnosti či identifikaci softwaru. </a:t>
            </a:r>
            <a:br>
              <a:rPr lang="cs-CZ" sz="2000" dirty="0"/>
            </a:br>
            <a:r>
              <a:rPr lang="cs-CZ" sz="2000" dirty="0"/>
              <a:t>Představuje dynamickou část UDI, která se u jednotlivých vyrobených kusů téhož výrobku mění.</a:t>
            </a:r>
            <a:br>
              <a:rPr lang="cs-CZ" sz="2000" dirty="0"/>
            </a:br>
            <a:br>
              <a:rPr lang="cs-CZ" sz="2000" dirty="0"/>
            </a:br>
            <a:r>
              <a:rPr lang="cs-CZ" dirty="0"/>
              <a:t> </a:t>
            </a:r>
          </a:p>
        </p:txBody>
      </p:sp>
      <p:pic>
        <p:nvPicPr>
          <p:cNvPr id="1031" name="obrázek 1">
            <a:extLst>
              <a:ext uri="{FF2B5EF4-FFF2-40B4-BE49-F238E27FC236}">
                <a16:creationId xmlns:a16="http://schemas.microsoft.com/office/drawing/2014/main" id="{D1FD4771-DB4B-F51A-AFA1-A206A3A53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244" y="1587077"/>
            <a:ext cx="57054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726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B378C-F849-BC6F-ABBC-C66B44299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D6629-57E5-631C-F750-193403430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410"/>
            <a:ext cx="10515600" cy="489946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Zásadní informace je, že dle zákona 375/2022Sb § 39 odstavec 3 (Zákon o zdravotnických prostředcích a diagnostických zdravotnických prostředcích in vitro):</a:t>
            </a:r>
          </a:p>
          <a:p>
            <a:pPr marL="0" indent="0">
              <a:buNone/>
            </a:pPr>
            <a:r>
              <a:rPr lang="cs-CZ" dirty="0"/>
              <a:t>Je-li při poskytování zdravotních služeb použit zdravotnický prostředek rizikové třídy </a:t>
            </a:r>
            <a:r>
              <a:rPr lang="cs-CZ" dirty="0" err="1"/>
              <a:t>IIb</a:t>
            </a:r>
            <a:r>
              <a:rPr lang="cs-CZ" dirty="0"/>
              <a:t> nebo III, je poskytovatel zdravotních služeb povinen provést o tom záznam ve zdravotnické dokumentaci vedené o pacientovi.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dirty="0"/>
              <a:t>Poskytovatel zdravotních služeb je povinen uchovávat jedinečnou identifikaci prostředků, s výjimkou zdravotnických prostředků rizikové třídy I, které mu byly dodány. 	Zdroj: 375/2022, par. 39, bod 4</a:t>
            </a:r>
          </a:p>
          <a:p>
            <a:r>
              <a:rPr lang="cs-CZ" dirty="0"/>
              <a:t>Platí, že pokud výrobce již má UDI kód na přístroji / nástroji (i když má ještě čas a nemusel by, tak pokud je ZP opatřen UDI kódem, tak máme povinnost evidovat)</a:t>
            </a:r>
          </a:p>
        </p:txBody>
      </p:sp>
    </p:spTree>
    <p:extLst>
      <p:ext uri="{BB962C8B-B14F-4D97-AF65-F5344CB8AC3E}">
        <p14:creationId xmlns:p14="http://schemas.microsoft.com/office/powerpoint/2010/main" val="314588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20DA-A49C-8EC3-2D37-7468DEF6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řeší v současné době evidence</a:t>
            </a:r>
            <a:br>
              <a:rPr lang="cs-CZ" dirty="0"/>
            </a:br>
            <a:r>
              <a:rPr lang="cs-CZ" dirty="0"/>
              <a:t>UDI kódů ve FNOL?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CAE77-8D30-65B0-A703-70C40039A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Evidence přístrojů</a:t>
            </a:r>
          </a:p>
          <a:p>
            <a:r>
              <a:rPr lang="cs-CZ" dirty="0"/>
              <a:t>Konsignační sklady</a:t>
            </a:r>
          </a:p>
          <a:p>
            <a:r>
              <a:rPr lang="cs-CZ" dirty="0"/>
              <a:t>Sklad zdravotnického materiálu</a:t>
            </a:r>
          </a:p>
          <a:p>
            <a:pPr marL="0" indent="0">
              <a:buNone/>
            </a:pPr>
            <a:r>
              <a:rPr lang="cs-CZ" dirty="0"/>
              <a:t>	- Evidence zdravotnického materiálu</a:t>
            </a:r>
          </a:p>
          <a:p>
            <a:pPr marL="0" indent="0">
              <a:buNone/>
            </a:pPr>
            <a:r>
              <a:rPr lang="cs-CZ" dirty="0"/>
              <a:t>	- Evidence nástrojů</a:t>
            </a:r>
          </a:p>
          <a:p>
            <a:r>
              <a:rPr lang="cs-CZ" dirty="0"/>
              <a:t>Evidence diagnostik (nyní probíhá analýza jak evidovat v QI)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25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7D2BA-84F4-FBA6-104C-873F4245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přístrojů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7073C-2D75-E5F0-89F9-9CCEF84D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V rámci evidence přístrojů v programu EFA bylo domluveno s oddělením OBMI a OSBTK rozšíření evidence o položku UDI kód (identifikátory UDI 01, 10, 11, 17, 21 ), z důvodu jednoznačné identifikace přístroje. </a:t>
            </a:r>
          </a:p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Domluvena metodika evidence přístrojů při </a:t>
            </a: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zavedení do provozu</a:t>
            </a: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tak, aby je bylo možno využívat v programech, i když ještě nemají inventární číslo.</a:t>
            </a:r>
          </a:p>
          <a:p>
            <a:pPr indent="0">
              <a:buNone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Postup při koupi a evidenci nového přístroje: 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Založení do EFA s technickým číslem, vyplnit název, SN</a:t>
            </a:r>
          </a:p>
          <a:p>
            <a:pPr marL="457200"/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Na místě u přístroje bude doplněno UDI (čtečkou přímo do EFA či přes aplikaci) – čtečka bude nakonfigurována na položky UDI kódů 01, 10, 11, 17, 21 </a:t>
            </a:r>
          </a:p>
          <a:p>
            <a:pPr marL="457200"/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Následně založení karty v QI majetek -&gt; automatický přenos do EFA a spárování položek na základě SN. </a:t>
            </a:r>
          </a:p>
          <a:p>
            <a:pPr marL="457200"/>
            <a:endParaRPr lang="cs-CZ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indent="0">
              <a:buNone/>
            </a:pPr>
            <a:endParaRPr lang="cs-CZ" sz="18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5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8169B-0344-21EF-442B-74B17CA52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přístrojů  -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4AE61-1363-A837-3488-B1D7E922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Elektronizace provozních deníků</a:t>
            </a:r>
          </a:p>
          <a:p>
            <a:r>
              <a:rPr lang="cs-CZ" b="1" dirty="0"/>
              <a:t>Evidence přístrojů na pacienta</a:t>
            </a:r>
          </a:p>
          <a:p>
            <a:pPr>
              <a:buFontTx/>
              <a:buChar char="-"/>
            </a:pPr>
            <a:r>
              <a:rPr lang="cs-CZ" dirty="0"/>
              <a:t>Ambulantní provoz (evidence přes NIS MEDEA – </a:t>
            </a:r>
            <a:r>
              <a:rPr lang="cs-CZ" sz="1800" dirty="0">
                <a:latin typeface="Helvetica" panose="020B0604020202020204" pitchFamily="34" charset="0"/>
              </a:rPr>
              <a:t>CTRL+O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Lůžková oddělení a JIP (evidence přes aplikaci na PDA)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Nyní zprovozněno na následujících klinikách</a:t>
            </a:r>
          </a:p>
          <a:p>
            <a:r>
              <a:rPr lang="cs-CZ" sz="18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1.IK, 2.IK, 3.IK, 1CHIR, DK, KARIM, KCHIR, NEUR, NCHIR, PCHIR (SAL), URGENT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Nyní se chystá PLIC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/>
              <a:t>Další nasazení na lůžkových odděleních a JIP závislé na rozpočtu – koupě PDA pro evidenci (cena asi 50 000 Kč)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4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2180D-945A-2CDE-1546-6E46FD56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Konsignační sklady (KS) a SZM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793BE-E32B-D903-CEF2-5F479642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570"/>
            <a:ext cx="10515600" cy="469874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Evidence materiálů a nástrojů QI – program přípraven na evidenci UDI kódů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 - zprovozněný příjem a výdej materiálů na RTG</a:t>
            </a: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 - probíhá evidence GTIN (PN, EAN) na konsignačních skladech 1IK a KCHIR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SZM - </a:t>
            </a:r>
            <a:r>
              <a:rPr lang="cs-CZ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probíhá evidence GTIN (PN, EAN)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cs-CZ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!!! </a:t>
            </a: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Evidence na SZM probíhá pouze na mateřském skladu, na uvedené kliniky a oddělení chodí většina materiálu přímo (mimo SZM) - I.IK, KCHIR, TRAUMA, COSS, ORT, KÚČOCH, RTG, TO, 3.IK HDS, NCHIR, PLASTIKA, OCNI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!!!</a:t>
            </a:r>
            <a:r>
              <a:rPr lang="cs-CZ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Některé materiály z důvodu sterility nelze rozbalit jinde než na klinice (sálech), nelze UDI evidovat předem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endParaRPr lang="cs-CZ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??? Jak evidovat na klinikách a sálech – nepracují v QI, posílají pouze potvrzené papírové dodací listy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cs-CZ" sz="180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Nutná změna procesu v rámci příjmu a evidence zboží na klinikách a sálech</a:t>
            </a:r>
          </a:p>
          <a:p>
            <a:pPr marL="0" lvl="0" indent="0">
              <a:buNone/>
            </a:pPr>
            <a:endParaRPr lang="cs-CZ" sz="1800" b="1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Evidence GTIN (PN, EAN) – nutné pro následnou detailní evidenci UDI kódů v rámci příjmu zboží</a:t>
            </a:r>
          </a:p>
          <a:p>
            <a:pPr marL="0" lvl="0" indent="0">
              <a:buNone/>
            </a:pPr>
            <a:endParaRPr lang="cs-CZ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cs-CZ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71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2180D-945A-2CDE-1546-6E46FD56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 udělat k evidenci </a:t>
            </a:r>
            <a:r>
              <a:rPr lang="cs-CZ" b="1" dirty="0"/>
              <a:t>materiálu a nástrojů</a:t>
            </a:r>
            <a:r>
              <a:rPr lang="cs-CZ" dirty="0"/>
              <a:t> na pacienta?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2793BE-E32B-D903-CEF2-5F479642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Každá klinika musí mít vlastní sklad</a:t>
            </a:r>
          </a:p>
          <a:p>
            <a:pPr lvl="0"/>
            <a:r>
              <a:rPr lang="cs-CZ" dirty="0"/>
              <a:t>Pro evidenci na pacienta nutno vést vydané zboží v NIS (</a:t>
            </a:r>
            <a:r>
              <a:rPr lang="cs-CZ" dirty="0" err="1"/>
              <a:t>konsiganační</a:t>
            </a:r>
            <a:r>
              <a:rPr lang="cs-CZ" dirty="0"/>
              <a:t> sklady na klinikách), což v současné době není možné. Analýza v rámci implementace nového NIS.</a:t>
            </a:r>
          </a:p>
          <a:p>
            <a:pPr lvl="0"/>
            <a:r>
              <a:rPr lang="cs-CZ" dirty="0"/>
              <a:t>MEDIX k evidenci není vhodný, eviduje pouze nástroje, ne materiály.</a:t>
            </a:r>
          </a:p>
          <a:p>
            <a:r>
              <a:rPr lang="cs-CZ" dirty="0"/>
              <a:t>Evidence UDI na nástrojích (2x2mm) – </a:t>
            </a:r>
            <a:r>
              <a:rPr lang="cs-CZ" dirty="0" err="1"/>
              <a:t>SurgiScan</a:t>
            </a:r>
            <a:r>
              <a:rPr lang="cs-CZ" dirty="0"/>
              <a:t> na každé ambulanci?</a:t>
            </a:r>
          </a:p>
          <a:p>
            <a:r>
              <a:rPr lang="cs-CZ" dirty="0"/>
              <a:t>Poznají co je 2b? Pak načítat úplně vše, budou schopni na ambulancích? (jako Lidl)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71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A65B-5133-E52E-5620-7D7ABD5A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 udělat k evidenci </a:t>
            </a:r>
            <a:r>
              <a:rPr lang="cs-CZ" b="1" dirty="0"/>
              <a:t>materiálu a nástrojů</a:t>
            </a:r>
            <a:r>
              <a:rPr lang="cs-CZ" dirty="0"/>
              <a:t> na pacienta?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CC25D-E973-A46C-BC81-A23A32FF5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budeme evidovat jednorázové ZP, které sterilizujeme </a:t>
            </a:r>
            <a:r>
              <a:rPr lang="cs-CZ"/>
              <a:t>a používáme </a:t>
            </a:r>
            <a:r>
              <a:rPr lang="cs-CZ" dirty="0"/>
              <a:t>opakovaně na pacienty?</a:t>
            </a:r>
          </a:p>
          <a:p>
            <a:r>
              <a:rPr lang="cs-CZ" dirty="0"/>
              <a:t>Některé ZP jdou přes LEK a jsou ve třídě III (např. mast </a:t>
            </a:r>
            <a:r>
              <a:rPr lang="cs-CZ" dirty="0" err="1"/>
              <a:t>Sudocrem</a:t>
            </a:r>
            <a:r>
              <a:rPr lang="cs-CZ" dirty="0"/>
              <a:t>), tudíž by se měli také evidovat do pacienta. </a:t>
            </a:r>
          </a:p>
        </p:txBody>
      </p:sp>
    </p:spTree>
    <p:extLst>
      <p:ext uri="{BB962C8B-B14F-4D97-AF65-F5344CB8AC3E}">
        <p14:creationId xmlns:p14="http://schemas.microsoft.com/office/powerpoint/2010/main" val="5397500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813</Words>
  <Application>Microsoft Office PowerPoint</Application>
  <PresentationFormat>Širokoúhlá obrazovka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Helvetica</vt:lpstr>
      <vt:lpstr>Motiv Office</vt:lpstr>
      <vt:lpstr>Evidence UDI kódů</vt:lpstr>
      <vt:lpstr>Co je to UDI kód?  Samotné UDI se skládá ze dvou částí:  UDI-DI Což je identifikátor zdravotnického prostředku (výrobku z portfolia výrobce) a představuje statickou část UDI, která se u jednotlivých vyrobených kusů téhož výrobku nemění.  UDI-PI představuje identifikátor výroby, který může obsahovat informaci o šarži, výrobním čísle, datu výroby či použitelnosti či identifikaci softwaru.  Představuje dynamickou část UDI, která se u jednotlivých vyrobených kusů téhož výrobku mění.   </vt:lpstr>
      <vt:lpstr>Legislativa</vt:lpstr>
      <vt:lpstr>Kde se řeší v současné době evidence UDI kódů ve FNOL?</vt:lpstr>
      <vt:lpstr>Evidence přístrojů</vt:lpstr>
      <vt:lpstr>Evidence přístrojů  - využití</vt:lpstr>
      <vt:lpstr>Konsignační sklady (KS) a SZM</vt:lpstr>
      <vt:lpstr>Co je potřeba udělat k evidenci materiálu a nástrojů na pacienta?</vt:lpstr>
      <vt:lpstr>Co je potřeba udělat k evidenci materiálu a nástrojů na pacienta?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UDI kódů</dc:title>
  <dc:creator>Miklík David, Ing.</dc:creator>
  <cp:lastModifiedBy>Miklík David, Ing.</cp:lastModifiedBy>
  <cp:revision>18</cp:revision>
  <dcterms:created xsi:type="dcterms:W3CDTF">2024-09-09T04:56:28Z</dcterms:created>
  <dcterms:modified xsi:type="dcterms:W3CDTF">2024-09-10T06:15:08Z</dcterms:modified>
</cp:coreProperties>
</file>