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5" r:id="rId2"/>
    <p:sldId id="259" r:id="rId3"/>
    <p:sldId id="260" r:id="rId4"/>
    <p:sldId id="293" r:id="rId5"/>
    <p:sldId id="297" r:id="rId6"/>
    <p:sldId id="298" r:id="rId7"/>
    <p:sldId id="299" r:id="rId8"/>
    <p:sldId id="300" r:id="rId9"/>
    <p:sldId id="29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60"/>
            <p14:sldId id="293"/>
            <p14:sldId id="297"/>
            <p14:sldId id="298"/>
            <p14:sldId id="299"/>
            <p14:sldId id="30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2" d="100"/>
          <a:sy n="82" d="100"/>
        </p:scale>
        <p:origin x="322" y="7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9024" y="6149329"/>
            <a:ext cx="16034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POVINNOSTI VRCHOLOVÉHO VEDENÍ FNOL VYPLÝVAJÍCÍ Z NÁVRHU „NOVÉHO“ ZÁKONA O KYBERNETICKÉ BEZPEČNOSTI </a:t>
            </a:r>
            <a:br>
              <a:rPr lang="cs-CZ" sz="4800" dirty="0">
                <a:solidFill>
                  <a:schemeClr val="bg1"/>
                </a:solidFill>
              </a:rPr>
            </a:br>
            <a:r>
              <a:rPr lang="cs-CZ" sz="4800" dirty="0">
                <a:solidFill>
                  <a:schemeClr val="bg1"/>
                </a:solidFill>
              </a:rPr>
              <a:t>(DLE NIS2)</a:t>
            </a:r>
            <a:endParaRPr lang="en-US" sz="48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9063870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Zákon o kybernetické bezpečnosti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636871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/>
              <a:t>Návrh nového zákona vychází jak ze znění dosavadního zákona o kybernetické bezpečnosti, tak plní minimální požadavky dané evropskou bezpečností směrnicí NIS2. Změny dané směrnicí NIS2 tedy zavádí do českého právního řádu. Navíc reflektuje zkušenosti a poznatky, které NÚKIB za dobu své existence shromáždil.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Návrh zákona byl dne 17. července 2024 schválen vládou. Další fází legislativního procesu je projednání návrhu zákona v Poslanecké sněmovně. </a:t>
            </a:r>
            <a:r>
              <a:rPr lang="id-ID" sz="2400" b="1" dirty="0"/>
              <a:t>Nový zákon o kybernetické bezpečnosti by měl nabýt účinnosti 1. ledna 2025.</a:t>
            </a:r>
            <a:r>
              <a:rPr lang="cs-CZ" sz="2400" b="1" dirty="0"/>
              <a:t> </a:t>
            </a:r>
            <a:r>
              <a:rPr lang="cs-CZ" sz="2400" dirty="0"/>
              <a:t>K návrhu zákona o kybernetické bezpečnosti je navrhováno vydání pěti podzákonných prováděcích předpisů – vyhlášek, vč. Vyhlášky o bezpečnostních opatřeních poskytovatele regulované služby v režimu vyšších povinností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lvl="0" algn="just">
              <a:lnSpc>
                <a:spcPct val="110000"/>
              </a:lnSpc>
            </a:pPr>
            <a:r>
              <a:rPr lang="cs-CZ" sz="2400" b="1" dirty="0"/>
              <a:t>FNOL bude zařazen </a:t>
            </a:r>
            <a:r>
              <a:rPr lang="cs-CZ" sz="2400" dirty="0"/>
              <a:t>jako poskytovatel regulované služby </a:t>
            </a:r>
            <a:r>
              <a:rPr lang="cs-CZ" sz="2400" b="1" dirty="0"/>
              <a:t>do režimu vyšších povinností </a:t>
            </a:r>
            <a:r>
              <a:rPr lang="cs-CZ" sz="2400" dirty="0"/>
              <a:t>(rozsahem povinností srovnatelné se stávajícími povinnostmi FNOL v režimu provozovatele základní služby). </a:t>
            </a:r>
          </a:p>
          <a:p>
            <a:pPr lvl="0" algn="just">
              <a:lnSpc>
                <a:spcPct val="110000"/>
              </a:lnSpc>
            </a:pPr>
            <a:r>
              <a:rPr lang="cs-CZ" sz="2400" b="1" dirty="0"/>
              <a:t>Zdůraznění zapojení vrcholného vedení </a:t>
            </a:r>
            <a:r>
              <a:rPr lang="cs-CZ" sz="2400" dirty="0"/>
              <a:t>do procesu implementace ISMS v samostatném paragrafu (§ 5 Požadavky na vrcholné vedení).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59110" cy="914400"/>
          </a:xfrm>
        </p:spPr>
        <p:txBody>
          <a:bodyPr>
            <a:normAutofit fontScale="90000"/>
          </a:bodyPr>
          <a:lstStyle/>
          <a:p>
            <a:r>
              <a:rPr lang="cs-CZ" dirty="0"/>
              <a:t>§5 Požadavky na vrcholné vedení</a:t>
            </a:r>
            <a:br>
              <a:rPr lang="cs-CZ" dirty="0"/>
            </a:br>
            <a:r>
              <a:rPr lang="cs-CZ" sz="3100" dirty="0"/>
              <a:t> (návrh Vyhlášky o bezpečnostních opatřeních poskytovatele regulované služby v režimu vyšších povinností 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75148"/>
            <a:ext cx="7772400" cy="7416821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/>
              <a:t>Pasivní</a:t>
            </a:r>
            <a:r>
              <a:rPr lang="cs-CZ" dirty="0"/>
              <a:t>:</a:t>
            </a:r>
            <a:endParaRPr lang="id-ID" dirty="0"/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id-ID" dirty="0"/>
              <a:t>ajistí stanovení bezpečnostní politiky a cílů systému řízení bezpečnosti informací podle § 4, slučitelných se strategickým směřováním povinné osoby,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id-ID" dirty="0"/>
              <a:t>ajistí integraci systému řízení bezpečnosti informací do procesů povinné osoby,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zajistí dostupnost zdrojů potřebných pro systém řízení bezpečnosti informací,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informuje zaměstnance o významu systému řízení bezpečnosti informací a významu dosažení shody s jeho požadavky se všemi dotčenými stranami,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zajistí podporu k dosažení cílů systému řízení bezpečnosti informací,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vede zaměstnance k rozvíjení efektivity systému řízení bezpečnosti informací a podporuje je při tomto rozvíjení,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prosazuje neustálé zlepšování systému řízení bezpečnosti informací,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zajistí stanovení pravidel pro určení administrátorů a osob, které budou zastávat bezpečnostní role,</a:t>
            </a:r>
            <a:r>
              <a:rPr lang="cs-CZ" dirty="0"/>
              <a:t> </a:t>
            </a:r>
            <a:r>
              <a:rPr lang="id-ID" dirty="0"/>
              <a:t>pro osoby zastávající bezpečnostní role zajistí příslušné pravomoci a zdroje včetně rozpočtových prostředků k naplňování jejich rolí a plnění souvisejících úkolů a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d-ID" dirty="0"/>
              <a:t>zajistí testování plánů kontinuity činností, plánů obnovy a procesů spojených se zvládáním kybernetických bezpečnostních incidentů.</a:t>
            </a:r>
          </a:p>
          <a:p>
            <a:pPr algn="just">
              <a:lnSpc>
                <a:spcPct val="110000"/>
              </a:lnSpc>
            </a:pPr>
            <a:endParaRPr lang="id-ID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601195" y="1974862"/>
            <a:ext cx="7772400" cy="713263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/>
              <a:t>Aktivní: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Vrcholné vedení</a:t>
            </a:r>
            <a:endParaRPr lang="cs-CZ" sz="1800" dirty="0"/>
          </a:p>
          <a:p>
            <a:pPr marL="285750" lvl="1" indent="-285750" fontAlgn="base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se prokazatelně účastní školení podle § 1odst1. 3 písm. a),</a:t>
            </a:r>
          </a:p>
          <a:p>
            <a:pPr marL="285750" lvl="1" indent="-285750" fontAlgn="base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800" u="sng" dirty="0"/>
              <a:t>se podílí na vypracování analýzy dopadů podle § 16,</a:t>
            </a:r>
          </a:p>
          <a:p>
            <a:pPr marL="285750" lvl="1" indent="-285750" fontAlgn="base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800" u="sng" dirty="0"/>
              <a:t>se prokazatelně seznamuje se</a:t>
            </a:r>
            <a:r>
              <a:rPr lang="cs-CZ" u="sng" dirty="0"/>
              <a:t> 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zprávou o přezkoumání systému řízení bezpečnosti informací,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zprávou o hodnocení rizik,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výsledky auditů kybernetické bezpečnosti a kontrol v oblasti 	kybernetické bezpečnosti.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u="sng" dirty="0"/>
              <a:t>výsledky analýzy dopadů v souladu s § 16 a</a:t>
            </a:r>
          </a:p>
          <a:p>
            <a:pPr lvl="1"/>
            <a:endParaRPr lang="cs-CZ" sz="1800" u="sn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určí složení výboru pro řízení kybernetické bezpečnosti, bezpečnostní role, jejich práva a povinnosti související se systémem řízení bezpečnosti informací.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určí osobu, která bude zastávat bezpečnostní roli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manažera kybernetické bezpečnosti,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architekta kybernetické bezpečnosti,</a:t>
            </a:r>
          </a:p>
          <a:p>
            <a:pPr marL="1028700" lvl="1" indent="-342900">
              <a:buFont typeface="+mj-lt"/>
              <a:buAutoNum type="alphaLcParenR"/>
            </a:pPr>
            <a:r>
              <a:rPr lang="cs-CZ" sz="1800" u="sng" dirty="0"/>
              <a:t>garanta aktiva a</a:t>
            </a:r>
            <a:endParaRPr lang="cs-CZ" sz="1800" dirty="0"/>
          </a:p>
          <a:p>
            <a:pPr marL="1028700" lvl="1" indent="-342900">
              <a:buFont typeface="+mj-lt"/>
              <a:buAutoNum type="alphaLcParenR"/>
            </a:pPr>
            <a:r>
              <a:rPr lang="cs-CZ" sz="1800" dirty="0"/>
              <a:t>auditora kybernetické bezpečnosti.</a:t>
            </a:r>
          </a:p>
          <a:p>
            <a:pPr lvl="1"/>
            <a:endParaRPr lang="cs-CZ" sz="18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8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23" name="Obdélník 2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6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66894F71-5753-46C7-B46D-2814D441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dopadů – model organizace</a:t>
            </a:r>
          </a:p>
        </p:txBody>
      </p:sp>
      <p:pic>
        <p:nvPicPr>
          <p:cNvPr id="364" name="Obrázek 363">
            <a:extLst>
              <a:ext uri="{FF2B5EF4-FFF2-40B4-BE49-F238E27FC236}">
                <a16:creationId xmlns:a16="http://schemas.microsoft.com/office/drawing/2014/main" id="{89C9E11B-C297-45FD-A8F8-0C3B55D0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19703" r="7869" b="9604"/>
          <a:stretch/>
        </p:blipFill>
        <p:spPr>
          <a:xfrm>
            <a:off x="2447256" y="1473973"/>
            <a:ext cx="13753528" cy="77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dopadů - postup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01678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u="sng" dirty="0"/>
              <a:t>Postup: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Vymezení klíčových organizačních útvarů poskytování léčebné péče; identifikace tzv. primárních aktiv, tj. hlavních procesů a informací (informačních systémů), se kterými pracují - </a:t>
            </a:r>
            <a:r>
              <a:rPr lang="cs-CZ" b="1" dirty="0"/>
              <a:t>vrcholné vedení spolupracuje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Stanovení garantů primárních aktiv - návrh MKB, </a:t>
            </a:r>
            <a:r>
              <a:rPr lang="cs-CZ" b="1" dirty="0"/>
              <a:t>vrcholné vedení schvaluje</a:t>
            </a:r>
            <a:endParaRPr lang="cs-CZ" dirty="0"/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cs-CZ" dirty="0"/>
              <a:t>Hodnocení dopadů při narušení důvěrnosti, dostupnosti a integrity (= hodnota primárního aktiva) –  provádí garant aktiva + MKB, </a:t>
            </a:r>
            <a:r>
              <a:rPr lang="cs-CZ" b="1" dirty="0"/>
              <a:t>vrcholné vedení je prokazatelně seznámeno s výstupy</a:t>
            </a:r>
            <a:endParaRPr lang="cs-CZ" dirty="0"/>
          </a:p>
          <a:p>
            <a:pPr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u="sng" dirty="0"/>
              <a:t>Výstupy</a:t>
            </a:r>
            <a:r>
              <a:rPr lang="cs-CZ" dirty="0"/>
              <a:t>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stanovení požadavků na garanty podpůrných aktiv k zajištění dostupnosti a integrity</a:t>
            </a:r>
          </a:p>
          <a:p>
            <a:pPr marL="1257300" lvl="1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minimální úrovně poskytovaných služeb, která je přijatelná pro užívání, provoz a správu regulované služby</a:t>
            </a:r>
          </a:p>
          <a:p>
            <a:pPr marL="1257300" lvl="1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doby obnovení chodu, během které bude po kybernetickém bezpečnostním incidentu obnovena minimální úroveň poskytovaných služeb regulované služby a</a:t>
            </a:r>
          </a:p>
          <a:p>
            <a:pPr marL="1257300" lvl="1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bodu obnovení dat jako časové období, za které musí být zpětně obnovena data po kybernetickém bezpečnostním incidentu nebo po selhání,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cs-CZ" sz="1800" dirty="0"/>
              <a:t>stanovení požadavků na garanty podpůrných aktiv k zajištění důvěrnosti </a:t>
            </a:r>
          </a:p>
          <a:p>
            <a:pPr marL="1257300" lvl="1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definice požadovaných přístupových práv (v souladu s  GDPR, KB..)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lphaLcParenR"/>
            </a:pPr>
            <a:r>
              <a:rPr lang="cs-CZ" dirty="0"/>
              <a:t>stanovení hodnoty aktiva pro řízení rizik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5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roli Garant aktiva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01678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u="sng" dirty="0"/>
              <a:t>Požadavky na Garanty primárních aktiv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Garanti aktiv jsou vybíráni na základě jejich pracovního zařazení, procesních a odborných znalostí daného aktiva. Garant aktiva musí být schopen na základě možných dopadů ohodnotit aktivum.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Znalost metodiky analýzy dopadů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Garantem primárního aktiva bývají nejčastěji pracovníci zastávající role typu vedoucí oddělení.</a:t>
            </a:r>
          </a:p>
          <a:p>
            <a:pPr algn="just">
              <a:lnSpc>
                <a:spcPct val="110000"/>
              </a:lnSpc>
            </a:pPr>
            <a:endParaRPr lang="cs-CZ" sz="2400" u="sng" dirty="0"/>
          </a:p>
          <a:p>
            <a:pPr algn="just">
              <a:lnSpc>
                <a:spcPct val="110000"/>
              </a:lnSpc>
            </a:pPr>
            <a:r>
              <a:rPr lang="cs-CZ" sz="2400" u="sng" dirty="0"/>
              <a:t>Činnosti: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Odpovědnost za zajištění rozvoje, použití a bezpečnosti aktiva.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Spolupráce s ostatními osobami zastávajícími bezpečnostní role.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Provádění identifikace a hodnocení aktiv.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r>
              <a:rPr lang="cs-CZ" sz="2400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1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roli Garant aktiva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01678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b="1" dirty="0"/>
              <a:t>Nejčastější problémy v případě, že garant nebude jmenován (nebo neproběhne analýza dopadů)</a:t>
            </a:r>
          </a:p>
          <a:p>
            <a:pPr algn="just">
              <a:lnSpc>
                <a:spcPct val="110000"/>
              </a:lnSpc>
            </a:pPr>
            <a:r>
              <a:rPr lang="cs-CZ" sz="2400" u="sng" dirty="0"/>
              <a:t>Dostupnost, integrita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Nejasné požadavky na zajištění podpory OINF – rozpor mezi maximální očekávanou dobou výpadku a reálnou možností IT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Nejasné požadavky na podporu dodavatele – rozpor mezi reálnými potřebami a smluvním zajištěním podpory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Nestanovení priorit pro obnovu činnosti ( a informací )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r>
              <a:rPr lang="cs-CZ" sz="2400" u="sng" dirty="0"/>
              <a:t>Důvěrnost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Nejasné požadavky na přístupová oprávnění, nastavuje správce IT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r>
              <a:rPr lang="cs-CZ" sz="2400" dirty="0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2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0167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/>
              <a:t>Shrnutí požadavků na vrcholné vedení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b="1" dirty="0"/>
              <a:t>Spolupráce vrcholného vedení </a:t>
            </a:r>
            <a:r>
              <a:rPr lang="cs-CZ" sz="2400" dirty="0"/>
              <a:t>při vymezení klíčových organizačních útvarů poskytování léčebné péče; identifikaci tzv. primárních aktiv, tj. procesů a informací (informačních systémů), se kterými pracují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b="1" dirty="0"/>
              <a:t>Schválení</a:t>
            </a:r>
            <a:r>
              <a:rPr lang="cs-CZ" sz="2400" dirty="0"/>
              <a:t> Garantů primárních aktiv</a:t>
            </a:r>
            <a:br>
              <a:rPr lang="cs-CZ" sz="2400" dirty="0"/>
            </a:br>
            <a:r>
              <a:rPr lang="cs-CZ" sz="2400" dirty="0"/>
              <a:t>včetně vymezení jejich činností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2400" b="1" dirty="0"/>
              <a:t>Seznámení vrcholného vedení (schválení) s výstupy analýzy dopadů </a:t>
            </a:r>
            <a:r>
              <a:rPr lang="cs-CZ" sz="2400" dirty="0"/>
              <a:t>při narušení důvěrnosti, dostupnosti a integrity</a:t>
            </a:r>
            <a:br>
              <a:rPr lang="cs-CZ" sz="2400" dirty="0"/>
            </a:br>
            <a:r>
              <a:rPr lang="cs-CZ" sz="2400" dirty="0"/>
              <a:t>= požadavky na  garanty podpůrných aktiv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90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251</TotalTime>
  <Words>916</Words>
  <Application>Microsoft Office PowerPoint</Application>
  <PresentationFormat>Vlastní</PresentationFormat>
  <Paragraphs>89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Roboto Condensed</vt:lpstr>
      <vt:lpstr>Roboto Condensed Light</vt:lpstr>
      <vt:lpstr>Calibri</vt:lpstr>
      <vt:lpstr>Roboto Black</vt:lpstr>
      <vt:lpstr>Medical</vt:lpstr>
      <vt:lpstr>Prezentace aplikace PowerPoint</vt:lpstr>
      <vt:lpstr>Nový Zákon o kybernetické bezpečnosti</vt:lpstr>
      <vt:lpstr>§5 Požadavky na vrcholné vedení  (návrh Vyhlášky o bezpečnostních opatřeních poskytovatele regulované služby v režimu vyšších povinností )</vt:lpstr>
      <vt:lpstr>Analýza dopadů – model organizace</vt:lpstr>
      <vt:lpstr>Analýza dopadů - postup</vt:lpstr>
      <vt:lpstr>Požadavky na roli Garant aktiva</vt:lpstr>
      <vt:lpstr>Požadavky na roli Garant aktiva</vt:lpstr>
      <vt:lpstr>Závěrem..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Gartner Pavel, Ing.</cp:lastModifiedBy>
  <cp:revision>52</cp:revision>
  <dcterms:created xsi:type="dcterms:W3CDTF">2017-06-01T08:02:02Z</dcterms:created>
  <dcterms:modified xsi:type="dcterms:W3CDTF">2024-09-10T06:13:25Z</dcterms:modified>
</cp:coreProperties>
</file>