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3"/>
  </p:notesMasterIdLst>
  <p:sldIdLst>
    <p:sldId id="265" r:id="rId5"/>
    <p:sldId id="564" r:id="rId6"/>
    <p:sldId id="565" r:id="rId7"/>
    <p:sldId id="542" r:id="rId8"/>
    <p:sldId id="1068" r:id="rId9"/>
    <p:sldId id="543" r:id="rId10"/>
    <p:sldId id="1069" r:id="rId11"/>
    <p:sldId id="291" r:id="rId12"/>
  </p:sldIdLst>
  <p:sldSz cx="18288000" cy="10287000"/>
  <p:notesSz cx="6797675" cy="987266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Black" panose="020B0604020202020204" charset="0"/>
      <p:bold r:id="rId18"/>
      <p:boldItalic r:id="rId19"/>
    </p:embeddedFont>
    <p:embeddedFont>
      <p:font typeface="Roboto Condensed" panose="020B0604020202020204" charset="0"/>
      <p:regular r:id="rId20"/>
      <p:bold r:id="rId21"/>
      <p:italic r:id="rId22"/>
      <p:boldItalic r:id="rId23"/>
    </p:embeddedFont>
    <p:embeddedFont>
      <p:font typeface="Roboto Condensed Light" panose="020B0604020202020204" charset="0"/>
      <p:regular r:id="rId24"/>
      <p:italic r:id="rId25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564"/>
            <p14:sldId id="565"/>
            <p14:sldId id="542"/>
            <p14:sldId id="1068"/>
            <p14:sldId id="543"/>
            <p14:sldId id="1069"/>
          </p14:sldIdLst>
        </p14:section>
        <p14:section name="Oddíl bez názvu" id="{F48DCBF0-1E08-4B2F-8247-721F233B82EA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1" d="100"/>
          <a:sy n="81" d="100"/>
        </p:scale>
        <p:origin x="156" y="33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442-B4D9-4EE3-909D-408ADCBA067A}" type="datetimeFigureOut">
              <a:rPr lang="cs-CZ" smtClean="0"/>
              <a:t>29.07.2024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EBDE-24B2-45DC-8F38-7C5696A4F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1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  <p:sldLayoutId id="2147483726" r:id="rId4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153621" y="97582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63680" y="4395379"/>
            <a:ext cx="35599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 Light" panose="02000000000000000000" pitchFamily="2" charset="0"/>
            </a:endParaRPr>
          </a:p>
          <a:p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 Light" panose="02000000000000000000" pitchFamily="2" charset="0"/>
              </a:rPr>
              <a:t>Legislativní nároky na VZ.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07696" y="1658536"/>
            <a:ext cx="11880304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2013820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82A4F1F-66F4-40E7-A41D-E6C4207620BD}"/>
              </a:ext>
            </a:extLst>
          </p:cNvPr>
          <p:cNvSpPr/>
          <p:nvPr/>
        </p:nvSpPr>
        <p:spPr>
          <a:xfrm>
            <a:off x="6296816" y="5935588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Ing. Čeněk Merta, Ph.D., MBA, MPA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Porada vedení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30.07.2024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pPr algn="just"/>
            <a:r>
              <a:rPr lang="cs-CZ" sz="3000" dirty="0"/>
              <a:t>„Nákup materiálních opakovaných dodávek je pro zadavatele VZ na dodávky, které je povinen zadat v zadávacím řízení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→ neexistují specifické výjimky (§2 odst.3 ZZVZ)</a:t>
            </a:r>
            <a:r>
              <a:rPr lang="cs-CZ" sz="3000" dirty="0"/>
              <a:t>.“</a:t>
            </a:r>
          </a:p>
          <a:p>
            <a:pPr algn="just"/>
            <a:endParaRPr lang="cs-CZ" sz="3000" dirty="0"/>
          </a:p>
          <a:p>
            <a:pPr algn="just"/>
            <a:r>
              <a:rPr lang="cs-CZ" sz="3000" dirty="0"/>
              <a:t>Pokud předpokládaná hodnota činí max. 2 mil. Kč bez DPH může použít §31 ZZVZ a to jsou případy veřejných zakázek malého rozsahu (VZMR) při dodržení zásad § 6 ZZVZ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→ „zásada rovnosti, nediskriminace, transparentnosti, přiměřenosti a sociální zodpovědnosti“ a dále dodržení principu 3E → „hospodárnosti, efektivnosti a účelnosti“ vycházející ze Zákona č. 320/2001 Sb. o finanční kontrole.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Na základě této nejednoznačnosti zpracoval Poradní tým ministra zdravotnictví pro veřejné zakázky metodický pokyn pro oblast VZMR, který je ve schvalování na Ministerstvu zdravotnictví ČR (předpoklad je 08/2024) a který stanoví mimo jiné jednu z důležitých </a:t>
            </a:r>
            <a:r>
              <a:rPr lang="cs-CZ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„hranic VZMR“ a to:</a:t>
            </a:r>
          </a:p>
          <a:p>
            <a:pPr algn="just"/>
            <a:r>
              <a:rPr lang="cs-CZ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 100 000,- Kč spotřeby u dodávek za rok → přímé zadání!!!</a:t>
            </a:r>
            <a:endParaRPr lang="cs-CZ" sz="3000" b="1" u="sng" dirty="0"/>
          </a:p>
          <a:p>
            <a:endParaRPr lang="cs-CZ" sz="30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LEGISLATIVNÍ NÁROKY NA VEŘEJNÉ ZAKÁZKY</a:t>
            </a:r>
          </a:p>
        </p:txBody>
      </p:sp>
    </p:spTree>
    <p:extLst>
      <p:ext uri="{BB962C8B-B14F-4D97-AF65-F5344CB8AC3E}">
        <p14:creationId xmlns:p14="http://schemas.microsoft.com/office/powerpoint/2010/main" val="359418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→ dosažení hranice 100 000,- Kč bez DPH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◦ zdravotnický materiál → 550-650 položek skladových karet (do konce roku 2026)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		          →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prosoutěženost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92-93%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◦ léčiva → kombinace se SFTL (do 30.6.2026)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              →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prosoutěženost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94%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◦ diagnostika → 190-210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brandů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(do konce roku 2026)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	        →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prosoutěženost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90%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◦ všeobecný materiál → 260-280 položek (do konce roku 2026)</a:t>
            </a:r>
          </a:p>
          <a:p>
            <a:pPr algn="just"/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		       →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prosoutěženost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80%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/>
          </a:bodyPr>
          <a:lstStyle/>
          <a:p>
            <a:r>
              <a:rPr lang="cs-CZ" sz="4900" b="1" dirty="0"/>
              <a:t>STRATEGIE NÁKUPU V OBLASTI VZMR</a:t>
            </a:r>
          </a:p>
        </p:txBody>
      </p:sp>
    </p:spTree>
    <p:extLst>
      <p:ext uri="{BB962C8B-B14F-4D97-AF65-F5344CB8AC3E}">
        <p14:creationId xmlns:p14="http://schemas.microsoft.com/office/powerpoint/2010/main" val="80094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5837961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r>
              <a:rPr lang="cs-CZ" dirty="0"/>
              <a:t>FSDFFA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ROZLOŽENÍ ZDRAVOTNICKÉHO MATERIÁLU</a:t>
            </a:r>
            <a:br>
              <a:rPr lang="cs-CZ" b="1" dirty="0"/>
            </a:br>
            <a:r>
              <a:rPr lang="cs-CZ" b="1" dirty="0"/>
              <a:t>(spotřeba v Kč/rok)</a:t>
            </a: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67CF6F6-6B21-4783-BA28-830E958E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02754"/>
              </p:ext>
            </p:extLst>
          </p:nvPr>
        </p:nvGraphicFramePr>
        <p:xfrm>
          <a:off x="1007096" y="2407196"/>
          <a:ext cx="1562573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434">
                  <a:extLst>
                    <a:ext uri="{9D8B030D-6E8A-4147-A177-3AD203B41FA5}">
                      <a16:colId xmlns:a16="http://schemas.microsoft.com/office/drawing/2014/main" val="338489361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4191179421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382699546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377591652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r>
                        <a:rPr lang="cs-CZ" dirty="0"/>
                        <a:t>Soutěžní skupina (Kč)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položek (karet)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Fin. objem ve skupině (Kč)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Prosoutěženost</a:t>
                      </a:r>
                      <a:r>
                        <a:rPr lang="cs-CZ" dirty="0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0538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Nad 2 000 000,-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470 000 000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98021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1 000 000 – 2 000 000,-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482669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500 000 – 1 000 000,-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137 000 000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19897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250 000 – 500 000,-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114 000 000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5198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100 000 – 250 000,-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135 000 000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03172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50 000 – 100 000,-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69 000 000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97157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– 50 000,-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85 000 000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78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49124CE-865F-403A-B408-FC4654B6B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83920"/>
              </p:ext>
            </p:extLst>
          </p:nvPr>
        </p:nvGraphicFramePr>
        <p:xfrm>
          <a:off x="1007096" y="7076126"/>
          <a:ext cx="15625736" cy="58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434">
                  <a:extLst>
                    <a:ext uri="{9D8B030D-6E8A-4147-A177-3AD203B41FA5}">
                      <a16:colId xmlns:a16="http://schemas.microsoft.com/office/drawing/2014/main" val="4254689962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728769770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175427912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2429181775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1 092 000 000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12013"/>
                  </a:ext>
                </a:extLst>
              </a:tr>
            </a:tbl>
          </a:graphicData>
        </a:graphic>
      </p:graphicFrame>
      <p:sp>
        <p:nvSpPr>
          <p:cNvPr id="11" name="Nadpis 3">
            <a:extLst>
              <a:ext uri="{FF2B5EF4-FFF2-40B4-BE49-F238E27FC236}">
                <a16:creationId xmlns:a16="http://schemas.microsoft.com/office/drawing/2014/main" id="{83B9F357-AB9E-411F-B2D8-F56A78462475}"/>
              </a:ext>
            </a:extLst>
          </p:cNvPr>
          <p:cNvSpPr txBox="1">
            <a:spLocks/>
          </p:cNvSpPr>
          <p:nvPr/>
        </p:nvSpPr>
        <p:spPr>
          <a:xfrm>
            <a:off x="1007096" y="8167836"/>
            <a:ext cx="164591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Prosoutěženost</a:t>
            </a:r>
            <a:r>
              <a:rPr lang="cs-CZ" dirty="0"/>
              <a:t> v Kč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/>
              <a:t>894,6 mil./1 092 mil = 82%</a:t>
            </a:r>
          </a:p>
          <a:p>
            <a:r>
              <a:rPr lang="cs-CZ" dirty="0" err="1"/>
              <a:t>Prosoutěženost</a:t>
            </a:r>
            <a:r>
              <a:rPr lang="cs-CZ" dirty="0"/>
              <a:t> v položkách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3 464/10 900 = 31,8%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34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5837961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r>
              <a:rPr lang="cs-CZ" dirty="0"/>
              <a:t>FSDFFA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ROZLOŽENÍ VŠEOBECNÉHO MATERIÁLU</a:t>
            </a:r>
            <a:br>
              <a:rPr lang="cs-CZ" b="1" dirty="0"/>
            </a:br>
            <a:r>
              <a:rPr lang="cs-CZ" b="1" dirty="0"/>
              <a:t>(spotřeba v Kč/rok)</a:t>
            </a: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67CF6F6-6B21-4783-BA28-830E958E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88690"/>
              </p:ext>
            </p:extLst>
          </p:nvPr>
        </p:nvGraphicFramePr>
        <p:xfrm>
          <a:off x="1007096" y="2407196"/>
          <a:ext cx="1562573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434">
                  <a:extLst>
                    <a:ext uri="{9D8B030D-6E8A-4147-A177-3AD203B41FA5}">
                      <a16:colId xmlns:a16="http://schemas.microsoft.com/office/drawing/2014/main" val="338489361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4191179421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382699546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377591652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r>
                        <a:rPr lang="cs-CZ" dirty="0"/>
                        <a:t>Soutěžní skupina (Kč)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položek (karet)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Fin. objem ve skupině (Kč)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Prosoutěženost</a:t>
                      </a:r>
                      <a:r>
                        <a:rPr lang="cs-CZ" dirty="0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0538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Nad 2 000 000,-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7 400 000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98021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1 000 000 – 2 000 000,-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482669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500 000 – 1 000 000,-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19 200 000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19897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250 000 – 500 000,-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14 620 000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5198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100 000 – 250 000,-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16 280 000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03172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50 000 – 100 000,-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11 100 000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97157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– 50 000,-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16 280 000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78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49124CE-865F-403A-B408-FC4654B6B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33910"/>
              </p:ext>
            </p:extLst>
          </p:nvPr>
        </p:nvGraphicFramePr>
        <p:xfrm>
          <a:off x="1007096" y="7076126"/>
          <a:ext cx="15625736" cy="58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434">
                  <a:extLst>
                    <a:ext uri="{9D8B030D-6E8A-4147-A177-3AD203B41FA5}">
                      <a16:colId xmlns:a16="http://schemas.microsoft.com/office/drawing/2014/main" val="4254689962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728769770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175427912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2429181775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3 381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88 820 000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12013"/>
                  </a:ext>
                </a:extLst>
              </a:tr>
            </a:tbl>
          </a:graphicData>
        </a:graphic>
      </p:graphicFrame>
      <p:sp>
        <p:nvSpPr>
          <p:cNvPr id="11" name="Nadpis 3">
            <a:extLst>
              <a:ext uri="{FF2B5EF4-FFF2-40B4-BE49-F238E27FC236}">
                <a16:creationId xmlns:a16="http://schemas.microsoft.com/office/drawing/2014/main" id="{83B9F357-AB9E-411F-B2D8-F56A78462475}"/>
              </a:ext>
            </a:extLst>
          </p:cNvPr>
          <p:cNvSpPr txBox="1">
            <a:spLocks/>
          </p:cNvSpPr>
          <p:nvPr/>
        </p:nvSpPr>
        <p:spPr>
          <a:xfrm>
            <a:off x="1007096" y="8167836"/>
            <a:ext cx="164591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/>
              <a:t>Prosoutěženost</a:t>
            </a:r>
            <a:r>
              <a:rPr lang="cs-CZ" sz="3600" dirty="0"/>
              <a:t> v Kč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→ 32 211 000</a:t>
            </a:r>
            <a:r>
              <a:rPr lang="cs-CZ" sz="3600" dirty="0"/>
              <a:t>/88 820 000 = 36,2%</a:t>
            </a:r>
          </a:p>
        </p:txBody>
      </p:sp>
    </p:spTree>
    <p:extLst>
      <p:ext uri="{BB962C8B-B14F-4D97-AF65-F5344CB8AC3E}">
        <p14:creationId xmlns:p14="http://schemas.microsoft.com/office/powerpoint/2010/main" val="404936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7492782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ROZLOŽENÍ LÉČIVÝCH PŘÍPRAVKŮ</a:t>
            </a:r>
            <a:br>
              <a:rPr lang="cs-CZ" b="1" dirty="0"/>
            </a:br>
            <a:r>
              <a:rPr lang="cs-CZ" b="1" dirty="0"/>
              <a:t>(spotřeba dle ATC skupin) </a:t>
            </a: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0265606-76F4-41CA-87CC-E4781C1F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86770"/>
              </p:ext>
            </p:extLst>
          </p:nvPr>
        </p:nvGraphicFramePr>
        <p:xfrm>
          <a:off x="914399" y="2551212"/>
          <a:ext cx="16006465" cy="518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207">
                  <a:extLst>
                    <a:ext uri="{9D8B030D-6E8A-4147-A177-3AD203B41FA5}">
                      <a16:colId xmlns:a16="http://schemas.microsoft.com/office/drawing/2014/main" val="1652163233"/>
                    </a:ext>
                  </a:extLst>
                </a:gridCol>
                <a:gridCol w="1811245">
                  <a:extLst>
                    <a:ext uri="{9D8B030D-6E8A-4147-A177-3AD203B41FA5}">
                      <a16:colId xmlns:a16="http://schemas.microsoft.com/office/drawing/2014/main" val="954658200"/>
                    </a:ext>
                  </a:extLst>
                </a:gridCol>
                <a:gridCol w="4067568">
                  <a:extLst>
                    <a:ext uri="{9D8B030D-6E8A-4147-A177-3AD203B41FA5}">
                      <a16:colId xmlns:a16="http://schemas.microsoft.com/office/drawing/2014/main" val="1362005392"/>
                    </a:ext>
                  </a:extLst>
                </a:gridCol>
                <a:gridCol w="3936402">
                  <a:extLst>
                    <a:ext uri="{9D8B030D-6E8A-4147-A177-3AD203B41FA5}">
                      <a16:colId xmlns:a16="http://schemas.microsoft.com/office/drawing/2014/main" val="4242024635"/>
                    </a:ext>
                  </a:extLst>
                </a:gridCol>
                <a:gridCol w="3058043">
                  <a:extLst>
                    <a:ext uri="{9D8B030D-6E8A-4147-A177-3AD203B41FA5}">
                      <a16:colId xmlns:a16="http://schemas.microsoft.com/office/drawing/2014/main" val="962846923"/>
                    </a:ext>
                  </a:extLst>
                </a:gridCol>
              </a:tblGrid>
              <a:tr h="129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prosoutěženost v uvedené kategorii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počet dle druhu ATC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dle obratu ATC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Součet z Celk.NC bez DPH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podíl dle obratu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744853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82%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193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nad 2 mil Kč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     2 210 905 082,01 Kč 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87,67%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6717774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58%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108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1-2 mil Kč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        141 889 883,78 Kč 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5,63%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998589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18%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346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100-500 tis Kč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          82 480 367,87 Kč 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3,27%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886128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37%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102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500tis Kč až 1mil Kč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          68 428 195,68 Kč 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2,71%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0764396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10%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618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do 100tis Kč 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          18 124 993,63 Kč 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0,72%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129892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s-CZ" sz="270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1367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Celkový součet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     2 521 828 522,98 Kč 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100,00%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442776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cs-CZ" sz="270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27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270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27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cs-CZ" sz="2700">
                        <a:effectLst/>
                        <a:latin typeface="+mn-lt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575317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 dirty="0">
                          <a:effectLst/>
                          <a:latin typeface="+mn-lt"/>
                        </a:rPr>
                        <a:t>76%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 dirty="0">
                          <a:effectLst/>
                          <a:latin typeface="+mn-lt"/>
                        </a:rPr>
                        <a:t>441        VZ platná min do 10/24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 dirty="0">
                          <a:effectLst/>
                          <a:latin typeface="+mn-lt"/>
                        </a:rPr>
                        <a:t>     1 926 931 724,86 Kč 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>
                          <a:effectLst/>
                          <a:latin typeface="+mn-lt"/>
                        </a:rPr>
                        <a:t> </a:t>
                      </a:r>
                      <a:endParaRPr lang="cs-CZ" sz="2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278843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7%</a:t>
                      </a: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         111        v procesu v plánu 24</a:t>
                      </a: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       160 </a:t>
                      </a:r>
                      <a:r>
                        <a:rPr lang="cs-CZ" dirty="0"/>
                        <a:t>614 289, 12 Kč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700" dirty="0">
                          <a:effectLst/>
                          <a:latin typeface="+mn-lt"/>
                        </a:rPr>
                        <a:t> </a:t>
                      </a:r>
                      <a:endParaRPr lang="cs-CZ" sz="2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7804052"/>
                  </a:ext>
                </a:extLst>
              </a:tr>
            </a:tbl>
          </a:graphicData>
        </a:graphic>
      </p:graphicFrame>
      <p:sp>
        <p:nvSpPr>
          <p:cNvPr id="11" name="Nadpis 3">
            <a:extLst>
              <a:ext uri="{FF2B5EF4-FFF2-40B4-BE49-F238E27FC236}">
                <a16:creationId xmlns:a16="http://schemas.microsoft.com/office/drawing/2014/main" id="{FC604370-3DE0-456F-A8AA-D8F6CBD63B87}"/>
              </a:ext>
            </a:extLst>
          </p:cNvPr>
          <p:cNvSpPr txBox="1">
            <a:spLocks/>
          </p:cNvSpPr>
          <p:nvPr/>
        </p:nvSpPr>
        <p:spPr>
          <a:xfrm>
            <a:off x="1007096" y="8167836"/>
            <a:ext cx="164591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/>
              <a:t>Prosoutěženost</a:t>
            </a:r>
            <a:r>
              <a:rPr lang="cs-CZ" sz="3600" dirty="0"/>
              <a:t> v Kč = 83,6%</a:t>
            </a:r>
          </a:p>
        </p:txBody>
      </p:sp>
    </p:spTree>
    <p:extLst>
      <p:ext uri="{BB962C8B-B14F-4D97-AF65-F5344CB8AC3E}">
        <p14:creationId xmlns:p14="http://schemas.microsoft.com/office/powerpoint/2010/main" val="26946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399" y="2041836"/>
            <a:ext cx="16459110" cy="5837961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r>
              <a:rPr lang="cs-CZ" dirty="0"/>
              <a:t>FSDFFA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95F822F-7C16-47D5-8674-76287FA00EA3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705755-9C75-4BC0-8F2D-953D4DA1E5A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02BBA68-2C00-4DD6-8F9F-ACDECAD91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360F0B4-C045-4F9B-A95D-4D4C36D8B916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92FB73-9E73-453C-B366-2B013E4EE1D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11BEA6F2-9D64-4CCB-8E57-AF2A1CA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54418"/>
            <a:ext cx="16459109" cy="914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ROZLOŽENÍ DIAGNOSTIK DLE BRAND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67CF6F6-6B21-4783-BA28-830E958E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53146"/>
              </p:ext>
            </p:extLst>
          </p:nvPr>
        </p:nvGraphicFramePr>
        <p:xfrm>
          <a:off x="1007096" y="2407196"/>
          <a:ext cx="1562573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434">
                  <a:extLst>
                    <a:ext uri="{9D8B030D-6E8A-4147-A177-3AD203B41FA5}">
                      <a16:colId xmlns:a16="http://schemas.microsoft.com/office/drawing/2014/main" val="338489361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4191179421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382699546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377591652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r>
                        <a:rPr lang="cs-CZ"/>
                        <a:t>Soutěžní skupina (Kč)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Počet položek (karet)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Fin. objem ve skupině (Kč)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Prosoutěženost (%)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0538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Nad 2 000 000,-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61 000 000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60%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98021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1 000 000 – 2 000 000,-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31 000 000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482669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500 000 – 1 000 000,-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26 000 000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35%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19897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100 000 – 250 000,-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44 000 000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20%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5198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 – 100 000,-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34 000 000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03172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97157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782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49124CE-865F-403A-B408-FC4654B6B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80802"/>
              </p:ext>
            </p:extLst>
          </p:nvPr>
        </p:nvGraphicFramePr>
        <p:xfrm>
          <a:off x="1007096" y="7076126"/>
          <a:ext cx="15625736" cy="58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434">
                  <a:extLst>
                    <a:ext uri="{9D8B030D-6E8A-4147-A177-3AD203B41FA5}">
                      <a16:colId xmlns:a16="http://schemas.microsoft.com/office/drawing/2014/main" val="4254689962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728769770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1175427912"/>
                    </a:ext>
                  </a:extLst>
                </a:gridCol>
                <a:gridCol w="3906434">
                  <a:extLst>
                    <a:ext uri="{9D8B030D-6E8A-4147-A177-3AD203B41FA5}">
                      <a16:colId xmlns:a16="http://schemas.microsoft.com/office/drawing/2014/main" val="2429181775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196 000 000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12013"/>
                  </a:ext>
                </a:extLst>
              </a:tr>
            </a:tbl>
          </a:graphicData>
        </a:graphic>
      </p:graphicFrame>
      <p:sp>
        <p:nvSpPr>
          <p:cNvPr id="11" name="Nadpis 3">
            <a:extLst>
              <a:ext uri="{FF2B5EF4-FFF2-40B4-BE49-F238E27FC236}">
                <a16:creationId xmlns:a16="http://schemas.microsoft.com/office/drawing/2014/main" id="{83B9F357-AB9E-411F-B2D8-F56A78462475}"/>
              </a:ext>
            </a:extLst>
          </p:cNvPr>
          <p:cNvSpPr txBox="1">
            <a:spLocks/>
          </p:cNvSpPr>
          <p:nvPr/>
        </p:nvSpPr>
        <p:spPr>
          <a:xfrm>
            <a:off x="1007096" y="8167836"/>
            <a:ext cx="1645910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/>
              <a:t>Prosoutěženost</a:t>
            </a:r>
            <a:r>
              <a:rPr lang="cs-CZ" sz="3600" dirty="0"/>
              <a:t>  v Kč 71,85/196= 36,6%</a:t>
            </a:r>
          </a:p>
        </p:txBody>
      </p:sp>
    </p:spTree>
    <p:extLst>
      <p:ext uri="{BB962C8B-B14F-4D97-AF65-F5344CB8AC3E}">
        <p14:creationId xmlns:p14="http://schemas.microsoft.com/office/powerpoint/2010/main" val="398919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921d9-084e-4a9d-9f39-6a7a0698ae4f" xsi:nil="true"/>
    <lcf76f155ced4ddcb4097134ff3c332f xmlns="19a6fab0-e153-49a8-a22a-0b21c24b0f1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1B499ED952254E838CD2F8AE83A2C8" ma:contentTypeVersion="16" ma:contentTypeDescription="Vytvoří nový dokument" ma:contentTypeScope="" ma:versionID="3036a0d56136b406296bd24526577226">
  <xsd:schema xmlns:xsd="http://www.w3.org/2001/XMLSchema" xmlns:xs="http://www.w3.org/2001/XMLSchema" xmlns:p="http://schemas.microsoft.com/office/2006/metadata/properties" xmlns:ns2="19a6fab0-e153-49a8-a22a-0b21c24b0f11" xmlns:ns3="8dd921d9-084e-4a9d-9f39-6a7a0698ae4f" targetNamespace="http://schemas.microsoft.com/office/2006/metadata/properties" ma:root="true" ma:fieldsID="65f170e23b5fadf2c423f8f44096a58e" ns2:_="" ns3:_="">
    <xsd:import namespace="19a6fab0-e153-49a8-a22a-0b21c24b0f11"/>
    <xsd:import namespace="8dd921d9-084e-4a9d-9f39-6a7a0698a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6fab0-e153-49a8-a22a-0b21c24b0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5a35439d-d284-4bd7-8812-093d80cc44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21d9-084e-4a9d-9f39-6a7a0698a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0b3249-dedd-4350-8824-87b531ce2097}" ma:internalName="TaxCatchAll" ma:showField="CatchAllData" ma:web="8dd921d9-084e-4a9d-9f39-6a7a0698ae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818359-7754-4A3B-84F7-61DEF1589D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AE21A-394E-4F89-8E25-DFC261245FD4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8dd921d9-084e-4a9d-9f39-6a7a0698ae4f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9a6fab0-e153-49a8-a22a-0b21c24b0f11"/>
  </ds:schemaRefs>
</ds:datastoreItem>
</file>

<file path=customXml/itemProps3.xml><?xml version="1.0" encoding="utf-8"?>
<ds:datastoreItem xmlns:ds="http://schemas.openxmlformats.org/officeDocument/2006/customXml" ds:itemID="{AB61F0DF-854F-4AAD-A40C-29F6A6960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6fab0-e153-49a8-a22a-0b21c24b0f11"/>
    <ds:schemaRef ds:uri="8dd921d9-084e-4a9d-9f39-6a7a0698a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1736</TotalTime>
  <Words>893</Words>
  <Application>Microsoft Office PowerPoint</Application>
  <PresentationFormat>Vlastní</PresentationFormat>
  <Paragraphs>183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Roboto Condensed</vt:lpstr>
      <vt:lpstr>Calibri</vt:lpstr>
      <vt:lpstr>Arial</vt:lpstr>
      <vt:lpstr>Roboto Condensed Light</vt:lpstr>
      <vt:lpstr>Roboto Black</vt:lpstr>
      <vt:lpstr>Medical</vt:lpstr>
      <vt:lpstr>Prezentace aplikace PowerPoint</vt:lpstr>
      <vt:lpstr>LEGISLATIVNÍ NÁROKY NA VEŘEJNÉ ZAKÁZKY</vt:lpstr>
      <vt:lpstr>STRATEGIE NÁKUPU V OBLASTI VZMR</vt:lpstr>
      <vt:lpstr>ROZLOŽENÍ ZDRAVOTNICKÉHO MATERIÁLU (spotřeba v Kč/rok)</vt:lpstr>
      <vt:lpstr>ROZLOŽENÍ VŠEOBECNÉHO MATERIÁLU (spotřeba v Kč/rok)</vt:lpstr>
      <vt:lpstr>ROZLOŽENÍ LÉČIVÝCH PŘÍPRAVKŮ (spotřeba dle ATC skupin) </vt:lpstr>
      <vt:lpstr>ROZLOŽENÍ DIAGNOSTIK DLE BRAND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DK, MT</dc:creator>
  <cp:lastModifiedBy>Matěj Kováč</cp:lastModifiedBy>
  <cp:revision>224</cp:revision>
  <cp:lastPrinted>2024-04-23T08:18:25Z</cp:lastPrinted>
  <dcterms:created xsi:type="dcterms:W3CDTF">2017-06-01T08:02:02Z</dcterms:created>
  <dcterms:modified xsi:type="dcterms:W3CDTF">2024-07-29T13:03:06Z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0x010100491B499ED952254E838CD2F8AE83A2C8</vt:lpwstr>
  </property>
  <property fmtid="{D5CDD505-2E9C-101B-9397-08002B2CF9AE}" pid="3" name="MediaServiceImageTags">
    <vt:lpwstr/>
  </property>
</Properties>
</file>