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500" r:id="rId3"/>
    <p:sldId id="518" r:id="rId4"/>
    <p:sldId id="519" r:id="rId5"/>
    <p:sldId id="520" r:id="rId6"/>
    <p:sldId id="669" r:id="rId7"/>
    <p:sldId id="672" r:id="rId8"/>
    <p:sldId id="673" r:id="rId9"/>
    <p:sldId id="671" r:id="rId10"/>
    <p:sldId id="670" r:id="rId11"/>
    <p:sldId id="521" r:id="rId12"/>
    <p:sldId id="522" r:id="rId13"/>
    <p:sldId id="683" r:id="rId14"/>
    <p:sldId id="674" r:id="rId15"/>
    <p:sldId id="678" r:id="rId16"/>
    <p:sldId id="675" r:id="rId17"/>
    <p:sldId id="501" r:id="rId18"/>
    <p:sldId id="533" r:id="rId19"/>
    <p:sldId id="524" r:id="rId20"/>
    <p:sldId id="534" r:id="rId21"/>
    <p:sldId id="535" r:id="rId22"/>
    <p:sldId id="525" r:id="rId23"/>
    <p:sldId id="526" r:id="rId24"/>
    <p:sldId id="538" r:id="rId25"/>
    <p:sldId id="527" r:id="rId26"/>
    <p:sldId id="539" r:id="rId27"/>
    <p:sldId id="528" r:id="rId28"/>
    <p:sldId id="540" r:id="rId29"/>
    <p:sldId id="541" r:id="rId30"/>
    <p:sldId id="529" r:id="rId31"/>
    <p:sldId id="530" r:id="rId32"/>
    <p:sldId id="531" r:id="rId33"/>
    <p:sldId id="680" r:id="rId34"/>
    <p:sldId id="679" r:id="rId35"/>
    <p:sldId id="642" r:id="rId36"/>
    <p:sldId id="643" r:id="rId37"/>
    <p:sldId id="644" r:id="rId38"/>
    <p:sldId id="645" r:id="rId39"/>
    <p:sldId id="647" r:id="rId40"/>
    <p:sldId id="648" r:id="rId41"/>
    <p:sldId id="649" r:id="rId42"/>
    <p:sldId id="650" r:id="rId43"/>
    <p:sldId id="651" r:id="rId44"/>
    <p:sldId id="652" r:id="rId45"/>
    <p:sldId id="653" r:id="rId46"/>
    <p:sldId id="599" r:id="rId47"/>
    <p:sldId id="612" r:id="rId48"/>
    <p:sldId id="616" r:id="rId49"/>
    <p:sldId id="604" r:id="rId50"/>
    <p:sldId id="605" r:id="rId51"/>
    <p:sldId id="602" r:id="rId52"/>
    <p:sldId id="606" r:id="rId53"/>
    <p:sldId id="607" r:id="rId54"/>
    <p:sldId id="619" r:id="rId55"/>
    <p:sldId id="608" r:id="rId56"/>
    <p:sldId id="620" r:id="rId57"/>
    <p:sldId id="622" r:id="rId58"/>
    <p:sldId id="684" r:id="rId59"/>
    <p:sldId id="621" r:id="rId60"/>
    <p:sldId id="618" r:id="rId61"/>
    <p:sldId id="623" r:id="rId62"/>
    <p:sldId id="624" r:id="rId63"/>
    <p:sldId id="627" r:id="rId64"/>
    <p:sldId id="628" r:id="rId65"/>
    <p:sldId id="625" r:id="rId66"/>
    <p:sldId id="626" r:id="rId67"/>
    <p:sldId id="630" r:id="rId68"/>
    <p:sldId id="631" r:id="rId69"/>
    <p:sldId id="632" r:id="rId70"/>
    <p:sldId id="633" r:id="rId71"/>
    <p:sldId id="634" r:id="rId72"/>
    <p:sldId id="635" r:id="rId73"/>
    <p:sldId id="636" r:id="rId74"/>
    <p:sldId id="637" r:id="rId75"/>
    <p:sldId id="638" r:id="rId76"/>
    <p:sldId id="639" r:id="rId77"/>
    <p:sldId id="641" r:id="rId78"/>
    <p:sldId id="629" r:id="rId79"/>
    <p:sldId id="682" r:id="rId80"/>
    <p:sldId id="640" r:id="rId81"/>
    <p:sldId id="685" r:id="rId82"/>
    <p:sldId id="658" r:id="rId83"/>
    <p:sldId id="654" r:id="rId84"/>
    <p:sldId id="655" r:id="rId85"/>
    <p:sldId id="656" r:id="rId86"/>
    <p:sldId id="659" r:id="rId87"/>
    <p:sldId id="660" r:id="rId88"/>
    <p:sldId id="662" r:id="rId89"/>
    <p:sldId id="667" r:id="rId90"/>
    <p:sldId id="668" r:id="rId91"/>
    <p:sldId id="666" r:id="rId92"/>
    <p:sldId id="676" r:id="rId93"/>
    <p:sldId id="677" r:id="rId9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3505" autoAdjust="0"/>
  </p:normalViewPr>
  <p:slideViewPr>
    <p:cSldViewPr>
      <p:cViewPr varScale="1">
        <p:scale>
          <a:sx n="82" d="100"/>
          <a:sy n="82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AAD9C2-4759-476F-9198-224AC4FF0B92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2D76B7-3145-4240-8669-BD48CC27BD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0D05ED-91E7-4D6D-B2B4-F653A63FCEB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628D28-7974-484A-A53F-1E7B07A979A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CAC078-408A-4BBC-B2D1-F861013D048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E65699-3DFD-4F12-A38A-68015CF3CF4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99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0F1860-B708-4D98-AE73-185C17D3D79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45571-94B8-4C2F-8796-A74368A06FC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40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EE1D3A-B114-454A-BE92-F06B851C290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60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9A60BC-B316-4E93-87C7-DF7C685F2D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438F02-35E4-4111-AD23-5A4F2FE4F1C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01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312983-C0B4-4618-8204-F6284181164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22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81CA5-3F05-4513-B045-6EB2C9C708F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815E73-5F85-490D-8128-983D7569276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42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E4AB0F-7A21-4006-8ABC-54156D4DF5B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63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79AC67-EB40-452E-8D23-E2A073B929F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83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C36366-A6DF-40D8-BD03-9A4F689FDBF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04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0B98E-E682-4BFC-BDF4-F73BE1839C5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24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8079F5-A0CF-4C62-B120-425599FF3EE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45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D61493-0C16-4B0A-B955-70E29DF3435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65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13A845-0E1B-4CF3-9433-C47E710508A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86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39A5B-3B85-4693-940B-3F7E82FAA3B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06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E90C9A-35D5-4911-BC16-5EF0F0D9CB5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27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A2DDBE-51B0-4CE3-A88F-8813F51D187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B3E54-3C46-488B-B410-0F1A6657729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47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AF8ED-F8EE-4A30-B449-DCFD656D7FE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68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99C281-ACD5-4902-90A0-C731FEA39BA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88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48C70-C72F-4814-92B9-B468643F4E2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08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9B0E48-55BA-4920-99D0-9F479A45881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29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E2B8E-3C16-4FB7-A7DC-E6B511E4F75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49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C7195E-D55D-48DA-97C3-15C92BFD547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70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94BC83-B68E-4515-8F84-C2392B42844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90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E98181-B065-4CF3-938C-1765E1FE670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11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80F323-15DA-4992-A3A6-5F79530C553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31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A53275-62B8-49BE-85B7-EB249EF58CB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B03A53-2C70-4C08-BBBF-55EAE7E0562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52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C57563-1BEE-457A-9A94-A55BA95C45F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72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5CE253-A528-48FE-B934-D9C4AA21F68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93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83604-9774-4748-B599-AA9F25874C6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13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352F0C-2915-48F9-B4ED-B781C4072AC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34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587050-6DEC-4DD2-BE9F-150BC5769C2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54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F5F1E-0260-47D1-89E0-B7BF2C8DD74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75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45C9B1-574F-4B1F-B86C-12004ED9D8B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2D6811-8334-4470-874D-393A388FDCE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cs-CZ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116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73F375-6B12-452A-89AD-D9C2D7FD61C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136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419190-5E2C-4777-8F6E-ADAE80A2948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355095-8CCF-4A87-9579-2A8DC577EA7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157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1C8112-F2D1-48C4-B199-E3510CE7BE9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177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2F605-AE51-483F-ABFE-8748B329689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198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DAE763-876F-4710-B62A-B8E54974E3A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218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D5BD2-D68C-480A-AD66-C8FFE4251A6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239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D8A33C-6C45-4121-84CD-6938727D886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259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EE9123-C51D-4687-B32B-FDD76BA3C26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280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7CA90-2AB3-42DB-8FBE-D918500A68A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300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9C2102-F9A3-4513-A637-5F5D2ECCE2E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320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A77E27-F5BC-4611-8FB3-649302A3973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341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3D773-EE70-4783-99F6-FDA85FEB339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73D149-3323-440A-888B-59A40B08857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361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02552-3CE7-4A4D-9CBF-1BEC672AD52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382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5B567-A9E8-430A-B086-A015A7E873F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402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B1407F-74AD-46F9-BC57-FC8C50D7406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423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024983-AF0D-447D-8F0B-41AB912843A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44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BAB5AB-EAC6-4EA4-A321-4074336F133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46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82D51C-53DE-4091-8E8B-558597C54BD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48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B97B2F-D729-4609-812C-8A2E5EE9B2E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0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684A1C-7354-4EF9-9284-46CC2C0CF4B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2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3F4491-230D-4A02-B51A-94038138BFA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4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803F4-5EDE-45D7-AE53-1D485D89F02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3BD0C2-3A38-4CE8-AF48-704DDD28C60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6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8B83D4-C54C-412D-A9AD-FB0857EFDFD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8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727E5-E2B9-40FB-A563-9193DF4B0F8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0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6353A7-C9A1-4353-8589-DD26E4566F9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2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1B2C53-86A3-45CD-84F6-E985DD568C2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4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D2A971-7221-41A4-8E8D-8EEFB522D20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cs-CZ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69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A6BEE2-046A-48D7-AC0D-4FE8FF1D753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8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937FB-3E33-483B-A85B-A630DBE6963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10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678F91-33F8-4700-9742-F410665EDAF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30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321896-1B8B-4254-B58B-2C0E852C617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cs-CZ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51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EF9418-C408-48A0-B087-4DB243DB6D2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1C04E-F7CA-4561-AD00-D60E92BFA0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7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937C7E-5B8C-4F4A-AF07-E127E25EB5F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cs-CZ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92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B91A7-D904-4F5D-8C43-879CDA3ED1E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12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B7F49-F623-4A8F-AD31-4A4DF77F961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32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8994CB-FD04-4FFF-99D6-E2C553C1D5C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53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0555D-54D7-4DE2-A2F6-CBE39C9D1F2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73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A14780-FB82-4F8C-9BA1-7E0A172D4AE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94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169C75-F0C3-428B-8329-18042BA8F15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14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98A4A-A3E2-47E9-AECD-A2F55394730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35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13C857-13AA-4298-9AE8-762CFF6771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55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7BD0BE-D0B9-41D3-B52C-82B834CFD52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240E30-4559-46CE-A771-10E2C1B2AE6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76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492579-CE5A-49B6-9D03-87433B9A2A9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cs-C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96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48FBFE-1A73-47AB-953A-79C47D874FC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17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933C7F-46DE-402A-A1D1-40453FB7EE9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cs-CZ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37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A3037-EC65-427E-824D-3D5F2FF9115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0115-ED39-43C2-A21A-7671AC605AF7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8B9E-4935-45BF-A7BB-188FFA5839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1B90-A431-4396-B5B7-787BDC35E817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56AE-97C9-4178-80D1-ACAC4301A0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DFA3-41DE-4ED6-A081-F535A846DF85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49D5-B147-4BF9-825E-62AED13C40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9979-A8FA-4F4B-8AA0-984384BA03B3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23D-2992-4D7D-8D34-F2D75BAD89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B650-FF35-4F34-8773-27C9937DEFF9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58C2-B350-4246-AE5C-91EF2498ED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FECE-05B5-46E8-8E68-A4776A04C511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555E-18AF-4F2D-8CE6-3AC9AF0F4B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D5BD-2D0C-42FA-9AE7-65F571553C8E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ABDB-A840-43BA-BB1D-A2BB29A263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56D1-B370-459D-A236-490DB59A683C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582E-3B69-409B-9F69-115514C810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A3AC-9A8F-4930-AEB2-BFD9178B82C1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0B2E-FD93-41AE-A6E3-95DD66FBD2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55F7-8E19-4F7E-8F78-34951EFCE16F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33E4-1303-49D5-AF5F-0E5F61EB62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5109-7F9A-4307-A7E3-8A1EA712C9E8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80E5-590D-4EF6-83A3-EC6A2EF983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4150B7-F435-4DBB-A43B-3B9B8B748C68}" type="datetimeFigureOut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E4ACF8-2804-4770-A2DA-CB899FD78E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t&amp;rct=j&amp;q=&amp;esrc=s&amp;frm=1&amp;source=web&amp;cd=9&amp;ved=0CGYQFjAI&amp;url=http://library.ahima.org/xpedio/groups/public/documents/ahima/bok1_039060.hcsp&amp;ei=yHi0UfGLIrD34QSBoYCwBw&amp;usg=AFQjCNGHtKU9IL2wfTrC-xnGcxWA1jTL0g&amp;bvm=bv.47534661,d.bG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t&amp;rct=j&amp;q=&amp;esrc=s&amp;frm=1&amp;source=web&amp;cd=9&amp;ved=0CGYQFjAI&amp;url=http://library.ahima.org/xpedio/groups/public/documents/ahima/bok1_039060.hcsp&amp;ei=yHi0UfGLIrD34QSBoYCwBw&amp;usg=AFQjCNGHtKU9IL2wfTrC-xnGcxWA1jTL0g&amp;bvm=bv.47534661,d.bG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t&amp;rct=j&amp;q=&amp;esrc=s&amp;frm=1&amp;source=web&amp;cd=9&amp;ved=0CGYQFjAI&amp;url=http://library.ahima.org/xpedio/groups/public/documents/ahima/bok1_039060.hcsp&amp;ei=yHi0UfGLIrD34QSBoYCwBw&amp;usg=AFQjCNGHtKU9IL2wfTrC-xnGcxWA1jTL0g&amp;bvm=bv.47534661,d.bGE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t&amp;rct=j&amp;q=&amp;esrc=s&amp;frm=1&amp;source=web&amp;cd=9&amp;ved=0CGYQFjAI&amp;url=http://library.ahima.org/xpedio/groups/public/documents/ahima/bok1_039060.hcsp&amp;ei=yHi0UfGLIrD34QSBoYCwBw&amp;usg=AFQjCNGHtKU9IL2wfTrC-xnGcxWA1jTL0g&amp;bvm=bv.47534661,d.bGE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t&amp;rct=j&amp;q=&amp;esrc=s&amp;frm=1&amp;source=web&amp;cd=9&amp;ved=0CGYQFjAI&amp;url=http://library.ahima.org/xpedio/groups/public/documents/ahima/bok1_039060.hcsp&amp;ei=yHi0UfGLIrD34QSBoYCwBw&amp;usg=AFQjCNGHtKU9IL2wfTrC-xnGcxWA1jTL0g&amp;bvm=bv.47534661,d.bGE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t&amp;rct=j&amp;q=&amp;esrc=s&amp;frm=1&amp;source=web&amp;cd=9&amp;ved=0CGYQFjAI&amp;url=http://library.ahima.org/xpedio/groups/public/documents/ahima/bok1_039060.hcsp&amp;ei=yHi0UfGLIrD34QSBoYCwBw&amp;usg=AFQjCNGHtKU9IL2wfTrC-xnGcxWA1jTL0g&amp;bvm=bv.47534661,d.bGE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571500"/>
            <a:ext cx="5654675" cy="1273175"/>
          </a:xfrm>
        </p:spPr>
        <p:txBody>
          <a:bodyPr rtlCol="0">
            <a:normAutofit/>
          </a:bodyPr>
          <a:lstStyle/>
          <a:p>
            <a:pPr algn="l" fontAlgn="t">
              <a:spcAft>
                <a:spcPts val="0"/>
              </a:spcAft>
              <a:defRPr/>
            </a:pPr>
            <a:r>
              <a:rPr lang="cs-CZ" sz="31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31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1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FN Olomouc</a:t>
            </a:r>
            <a:endParaRPr lang="cs-CZ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781300"/>
            <a:ext cx="7848600" cy="14398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000" b="1" smtClean="0">
                <a:solidFill>
                  <a:srgbClr val="77933C"/>
                </a:solidFill>
                <a:latin typeface="Verdana" pitchFamily="34" charset="0"/>
              </a:rPr>
              <a:t>DRG / MKN-10  v roce 2013</a:t>
            </a:r>
          </a:p>
          <a:p>
            <a:pPr>
              <a:lnSpc>
                <a:spcPct val="80000"/>
              </a:lnSpc>
            </a:pPr>
            <a:endParaRPr lang="cs-CZ" sz="3000" b="1" smtClean="0">
              <a:solidFill>
                <a:srgbClr val="77933C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3000" b="1" smtClean="0">
                <a:solidFill>
                  <a:srgbClr val="77933C"/>
                </a:solidFill>
                <a:latin typeface="Verdana" pitchFamily="34" charset="0"/>
              </a:rPr>
              <a:t>2. část</a:t>
            </a:r>
            <a:endParaRPr lang="cs-CZ" sz="3000" b="1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cs-CZ" sz="1800" smtClean="0">
              <a:solidFill>
                <a:srgbClr val="898989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16463" y="5157788"/>
            <a:ext cx="39592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77933C"/>
                </a:solidFill>
                <a:latin typeface="Verdana" pitchFamily="34" charset="0"/>
              </a:rPr>
              <a:t>Petr Tůma </a:t>
            </a:r>
          </a:p>
          <a:p>
            <a:r>
              <a:rPr lang="cs-CZ" sz="2800" b="1">
                <a:solidFill>
                  <a:srgbClr val="77933C"/>
                </a:solidFill>
                <a:latin typeface="Verdana" pitchFamily="34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Příklady (interpretačních) problémů kódování</a:t>
            </a:r>
            <a:endParaRPr lang="cs-CZ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cs-CZ" smtClean="0"/>
              <a:t>Kódování příznaků</a:t>
            </a:r>
          </a:p>
          <a:p>
            <a:r>
              <a:rPr lang="cs-CZ" b="1" smtClean="0">
                <a:solidFill>
                  <a:srgbClr val="FF0000"/>
                </a:solidFill>
              </a:rPr>
              <a:t>Kódování suspektních diagnóz</a:t>
            </a:r>
          </a:p>
          <a:p>
            <a:r>
              <a:rPr lang="cs-CZ" smtClean="0"/>
              <a:t>Kódování „subakutních“  stavů</a:t>
            </a:r>
          </a:p>
          <a:p>
            <a:r>
              <a:rPr lang="cs-CZ" smtClean="0"/>
              <a:t>Kódování „okolností“ („Z diagnóz“)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Co říká MKN-10 o kódování suspektních diagnóz?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8147050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400" i="1" smtClean="0"/>
              <a:t>„</a:t>
            </a:r>
            <a:r>
              <a:rPr lang="cs-CZ" i="1" smtClean="0"/>
              <a:t>Jestliže se po ukončení epizody zdravotnické péče hlavní stav </a:t>
            </a:r>
            <a:r>
              <a:rPr lang="cs-CZ" sz="3600" b="1" i="1" smtClean="0">
                <a:solidFill>
                  <a:srgbClr val="FF0000"/>
                </a:solidFill>
              </a:rPr>
              <a:t>nadále</a:t>
            </a:r>
            <a:r>
              <a:rPr lang="cs-CZ" sz="3600" i="1" smtClean="0"/>
              <a:t> </a:t>
            </a:r>
            <a:r>
              <a:rPr lang="cs-CZ" i="1" smtClean="0"/>
              <a:t>označuje jako „domnělý”, „</a:t>
            </a:r>
            <a:r>
              <a:rPr lang="cs-CZ" i="1" smtClean="0">
                <a:solidFill>
                  <a:srgbClr val="FF0000"/>
                </a:solidFill>
              </a:rPr>
              <a:t>suspektní</a:t>
            </a:r>
            <a:r>
              <a:rPr lang="cs-CZ" i="1" smtClean="0"/>
              <a:t>”, „pochybný”, „sporný” apod., a neexistují žádné další údaje nebo vysvětlení, </a:t>
            </a:r>
            <a:r>
              <a:rPr lang="cs-CZ" i="1" smtClean="0">
                <a:solidFill>
                  <a:srgbClr val="FF0000"/>
                </a:solidFill>
              </a:rPr>
              <a:t>musí být „pochybná” diagnóza kódována jako by byla stanovena s jistotou. </a:t>
            </a:r>
            <a:endParaRPr lang="cs-CZ" sz="2800" smtClean="0">
              <a:solidFill>
                <a:srgbClr val="FF0000"/>
              </a:solidFill>
            </a:endParaRPr>
          </a:p>
          <a:p>
            <a:endParaRPr 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Problémy kódování suspektních diagnóz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1484313"/>
            <a:ext cx="7931150" cy="46418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 české praxi je řada výkladů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„Suspektní“ je velmi široký pojem (rozmezí z hlediska „pravděpodobnosti“ existence suspektní diagnózy)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Špatně psané diagnostické souhrny, které obsahují diferenciální diagnózu (tedy více suspektních „alternativních“ diagnóz k jednomu problému)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=&gt; V některých zemích se vyžaduje, aby </a:t>
            </a:r>
            <a:r>
              <a:rPr lang="cs-CZ" dirty="0" err="1" smtClean="0"/>
              <a:t>susp</a:t>
            </a:r>
            <a:r>
              <a:rPr lang="cs-CZ" dirty="0" smtClean="0"/>
              <a:t>. diagnóza byla léčena (má-li být kódována)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Doporučení ke kódování suspektních diagnóz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1484313"/>
            <a:ext cx="7931150" cy="46418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Vykazujte </a:t>
            </a:r>
            <a:r>
              <a:rPr lang="cs-CZ" dirty="0" err="1" smtClean="0"/>
              <a:t>susp</a:t>
            </a:r>
            <a:r>
              <a:rPr lang="cs-CZ" dirty="0" smtClean="0"/>
              <a:t>. diagnózu, pokud je současně splněno: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err="1" smtClean="0"/>
              <a:t>suspekce</a:t>
            </a:r>
            <a:r>
              <a:rPr lang="cs-CZ" dirty="0" smtClean="0"/>
              <a:t> trvá při (po) propuštění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nejde o alternativní diagnózy (v dg. souhrnu)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skutečně jste (v diagnostickém souhrnu) případ touto dg. uzavřeli (akademické diskuse o tom, že případ šlo takto uzavřít, nejsou </a:t>
            </a:r>
            <a:r>
              <a:rPr lang="cs-CZ" dirty="0" err="1" smtClean="0"/>
              <a:t>rev</a:t>
            </a:r>
            <a:r>
              <a:rPr lang="cs-CZ" dirty="0" smtClean="0"/>
              <a:t>. lékaři akceptovány – „</a:t>
            </a:r>
            <a:r>
              <a:rPr lang="cs-CZ" i="1" dirty="0" smtClean="0"/>
              <a:t>pokud jste případ mohli takto uzavřít, tak jste to měli udělat</a:t>
            </a:r>
            <a:r>
              <a:rPr lang="cs-CZ" dirty="0" smtClean="0"/>
              <a:t>“)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Ve sporných případech je vodítkem reálný postup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Příklady (interpretačních) problémů kódování</a:t>
            </a:r>
            <a:endParaRPr lang="cs-CZ" dirty="0"/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cs-CZ" smtClean="0"/>
              <a:t>Kódování příznaků</a:t>
            </a:r>
          </a:p>
          <a:p>
            <a:r>
              <a:rPr lang="cs-CZ" smtClean="0"/>
              <a:t>Kódování suspektních diagnóz</a:t>
            </a:r>
          </a:p>
          <a:p>
            <a:r>
              <a:rPr lang="cs-CZ" b="1" smtClean="0">
                <a:solidFill>
                  <a:srgbClr val="FF0000"/>
                </a:solidFill>
              </a:rPr>
              <a:t>Kódování „subakutních“  stavů</a:t>
            </a:r>
          </a:p>
          <a:p>
            <a:r>
              <a:rPr lang="cs-CZ" smtClean="0"/>
              <a:t>Kódování „okolností“ („Z diagnóz“)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Problémy s kódováním „subakutních“  stavů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MKN-10 má obvykle samostatné kódy pro akutní stav a pro chronickou formu  onemocnění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Akutní stav nepřechází do chronického „ze dne na den“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Jak dlouho lze kódovat (akutní) úraz, </a:t>
            </a:r>
            <a:r>
              <a:rPr lang="cs-CZ" dirty="0" err="1" smtClean="0"/>
              <a:t>CMP</a:t>
            </a:r>
            <a:r>
              <a:rPr lang="cs-CZ" dirty="0" smtClean="0"/>
              <a:t>, infarkt myokardu, </a:t>
            </a:r>
            <a:r>
              <a:rPr lang="cs-CZ" dirty="0" err="1" smtClean="0"/>
              <a:t>atd</a:t>
            </a:r>
            <a:r>
              <a:rPr lang="cs-CZ" dirty="0" smtClean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Týká se především překladů, opakovaných přijetí...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Příklady (interpretačních) problémů kódování</a:t>
            </a:r>
            <a:endParaRPr lang="cs-CZ" dirty="0"/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cs-CZ" smtClean="0"/>
              <a:t>Kódování příznaků</a:t>
            </a:r>
          </a:p>
          <a:p>
            <a:r>
              <a:rPr lang="cs-CZ" smtClean="0"/>
              <a:t>Kódování suspektních diagnóz</a:t>
            </a:r>
          </a:p>
          <a:p>
            <a:r>
              <a:rPr lang="cs-CZ" smtClean="0"/>
              <a:t>Kódování „subakutních“  stavů</a:t>
            </a:r>
          </a:p>
          <a:p>
            <a:r>
              <a:rPr lang="cs-CZ" b="1" smtClean="0">
                <a:solidFill>
                  <a:srgbClr val="FF0000"/>
                </a:solidFill>
              </a:rPr>
              <a:t>Kódování „okolností“ („Z diagnóz“)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Co říká MKN-10 o kódování „Z kódů“ (kontaktů a okolností...)?</a:t>
            </a:r>
            <a:endParaRPr lang="cs-CZ"/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827088" y="1557338"/>
            <a:ext cx="7958137" cy="4751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i="1" smtClean="0"/>
              <a:t>„Jestliže se epizoda zdravotní péče týkala hospitalizovaného nemocného, kódující má být opatrný při kódování hlavního stavu v kapitolách XVIII („R“) a </a:t>
            </a:r>
            <a:r>
              <a:rPr lang="cs-CZ" i="1" smtClean="0">
                <a:solidFill>
                  <a:srgbClr val="FF0000"/>
                </a:solidFill>
              </a:rPr>
              <a:t>XXI („Z“)</a:t>
            </a:r>
            <a:endParaRPr lang="cs-CZ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cs-CZ" i="1" smtClean="0"/>
              <a:t>Pokud nebyla na konci epizody hospitalizace stanovena přesnější diagnóza, nebo </a:t>
            </a:r>
            <a:r>
              <a:rPr lang="cs-CZ" i="1" smtClean="0">
                <a:solidFill>
                  <a:srgbClr val="FF0000"/>
                </a:solidFill>
              </a:rPr>
              <a:t>pokud skutečně neexistovala kódovatelná choroba nebo poranění, jsou shora uvedené kódy přípustné.“</a:t>
            </a:r>
            <a:endParaRPr lang="cs-CZ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5400" smtClean="0"/>
              <a:t>Z kódy - shrnutí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/>
          <a:lstStyle/>
          <a:p>
            <a:r>
              <a:rPr lang="cs-CZ" smtClean="0"/>
              <a:t>Použijte Z kód (na místě hlavní nebo vedlejší diagnózy) , pokud k tomu vedou </a:t>
            </a:r>
            <a:r>
              <a:rPr lang="cs-CZ" sz="3000" b="1" smtClean="0">
                <a:hlinkClick r:id="rId3"/>
              </a:rPr>
              <a:t>národní směrnice </a:t>
            </a:r>
            <a:r>
              <a:rPr lang="cs-CZ" smtClean="0"/>
              <a:t>(ty jsou nadřazené pravidlům MKN-10); aktuálně takové pravidlo existuje pro vykazování </a:t>
            </a:r>
            <a:r>
              <a:rPr lang="cs-CZ" sz="3000" b="1" smtClean="0">
                <a:hlinkClick r:id="rId3"/>
              </a:rPr>
              <a:t>rehabilitace, radio a chemoterapie.</a:t>
            </a:r>
          </a:p>
          <a:p>
            <a:r>
              <a:rPr lang="cs-CZ" smtClean="0"/>
              <a:t>Nepoužívejte ovšem tato pravidla jako vzory pro použití jiných kódů! Nejsou to vzory, ale spíše výjimky z obecných pravidel MKN-10, proto je nelze používat pro vytváření analogií.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Jak rozumět úhradové vyhlášce na rok 2013 aneb racionální chování nemocnice vzhledem k podmínkám úhradové vyhlášky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Plán nemocnice pro hospitalizační případy a jak mu rozumět ve světle vyhlášky 2013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Kam se vyvíjí oblast kódování;  revize, možnosti sankcí, jak probíhají revize v praxi, co lze čekat od revizí v dalším roce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Nálezy z kontroly správnosti kódování za 2.pol. 2012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Vybrané pokyny ke kódování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Nové trendy organizace kódování v nemocnici, první zkušenosti s profesionálními kodéry - </a:t>
            </a:r>
            <a:r>
              <a:rPr lang="cs-CZ" dirty="0" err="1" smtClean="0"/>
              <a:t>nelékaři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DRG help-</a:t>
            </a:r>
            <a:r>
              <a:rPr lang="cs-CZ" dirty="0" err="1" smtClean="0"/>
              <a:t>desk</a:t>
            </a:r>
            <a:r>
              <a:rPr lang="cs-CZ" dirty="0" smtClean="0"/>
              <a:t> ve </a:t>
            </a:r>
            <a:r>
              <a:rPr lang="cs-CZ" dirty="0" err="1" smtClean="0"/>
              <a:t>FNOL</a:t>
            </a:r>
            <a:r>
              <a:rPr lang="cs-CZ" dirty="0" smtClean="0"/>
              <a:t> – co od něj čekat a jak ho využívat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Použijte Z kód na místě </a:t>
            </a:r>
            <a:r>
              <a:rPr lang="cs-CZ" b="1" dirty="0" smtClean="0"/>
              <a:t>hlavní diagnózy</a:t>
            </a:r>
            <a:r>
              <a:rPr lang="cs-CZ" dirty="0" smtClean="0"/>
              <a:t>, pokud </a:t>
            </a:r>
            <a:r>
              <a:rPr lang="cs-CZ" sz="3500" b="1" dirty="0" smtClean="0">
                <a:hlinkClick r:id="rId3"/>
              </a:rPr>
              <a:t>neexistuje rozpoznaná (kódovatelná) choroba nebo poranění. </a:t>
            </a:r>
            <a:r>
              <a:rPr lang="cs-CZ" dirty="0" smtClean="0"/>
              <a:t>To nastává především několika typickými způsoby: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pacient byl na </a:t>
            </a:r>
            <a:r>
              <a:rPr lang="cs-CZ" dirty="0" smtClean="0">
                <a:solidFill>
                  <a:srgbClr val="FF0000"/>
                </a:solidFill>
              </a:rPr>
              <a:t>pozorování</a:t>
            </a:r>
            <a:r>
              <a:rPr lang="cs-CZ" dirty="0" smtClean="0"/>
              <a:t> pro domnělou nemoc, a ta byla vyloučena (viz komentář ke kódu Z03,-)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pacient byl přijat pro </a:t>
            </a:r>
            <a:r>
              <a:rPr lang="cs-CZ" dirty="0" smtClean="0">
                <a:solidFill>
                  <a:srgbClr val="FF0000"/>
                </a:solidFill>
              </a:rPr>
              <a:t>následné</a:t>
            </a:r>
            <a:r>
              <a:rPr lang="cs-CZ" dirty="0" smtClean="0"/>
              <a:t> vyšetření, (přičemž nebyla zjištěna recidiva, resp. aktivita původního onemocnění)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pacient byl přijat pro </a:t>
            </a:r>
            <a:r>
              <a:rPr lang="cs-CZ" dirty="0" smtClean="0">
                <a:solidFill>
                  <a:srgbClr val="FF0000"/>
                </a:solidFill>
              </a:rPr>
              <a:t>následnou</a:t>
            </a:r>
            <a:r>
              <a:rPr lang="cs-CZ" dirty="0" smtClean="0"/>
              <a:t> terapii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jde o preventivní (</a:t>
            </a:r>
            <a:r>
              <a:rPr lang="cs-CZ" dirty="0" smtClean="0">
                <a:solidFill>
                  <a:srgbClr val="FF0000"/>
                </a:solidFill>
              </a:rPr>
              <a:t>profylaktické</a:t>
            </a:r>
            <a:r>
              <a:rPr lang="cs-CZ" dirty="0" smtClean="0"/>
              <a:t>) opatření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jen spíše výjimečně jsou na místě Z kódy, pokud existuje aktuální onemocnění, které je předmětem zájmu, ale hospitalizace má nějakou „přípravnou“ podobu („</a:t>
            </a:r>
            <a:r>
              <a:rPr lang="cs-CZ" dirty="0" err="1" smtClean="0">
                <a:solidFill>
                  <a:srgbClr val="FF0000"/>
                </a:solidFill>
              </a:rPr>
              <a:t>pre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err="1" smtClean="0">
                <a:solidFill>
                  <a:srgbClr val="FF0000"/>
                </a:solidFill>
              </a:rPr>
              <a:t>treatment</a:t>
            </a:r>
            <a:r>
              <a:rPr lang="cs-CZ" dirty="0" smtClean="0"/>
              <a:t>“)a není zaměřena přímo na vlastní onemocnění (např. pouze celkové předoperační vyšetření, nebo vytvoření i.v. zkratu jako příprava na dialyzační léčbu nebo vytvoření i.v. portu jako příprava na parenterální výživu).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/>
          <a:lstStyle/>
          <a:p>
            <a:r>
              <a:rPr lang="cs-CZ" smtClean="0"/>
              <a:t>Použijte Z kód na místě </a:t>
            </a:r>
            <a:r>
              <a:rPr lang="cs-CZ" b="1" smtClean="0"/>
              <a:t>vedlejší diagnózy</a:t>
            </a:r>
            <a:r>
              <a:rPr lang="cs-CZ" smtClean="0"/>
              <a:t>, pokud jde o okolnost, která – i když není onemocněním – měla vliv na péči při dané hospitalizaci (ve smyslu kriterií pro vedlejší diagnózy). </a:t>
            </a:r>
          </a:p>
          <a:p>
            <a:r>
              <a:rPr lang="cs-CZ" smtClean="0"/>
              <a:t>Jeden „problém“ nemá být kódován „dvakrát“ (pokud k tomu MKN-10 přímo nevybízí) .  </a:t>
            </a:r>
            <a:br>
              <a:rPr lang="cs-CZ" smtClean="0"/>
            </a:br>
            <a:r>
              <a:rPr lang="cs-CZ" smtClean="0"/>
              <a:t>Z kód se obvykle nemá přidávat ke kódu ze specifičtějších („orgánových“)  kapitol a stejně tak naopak se k Z kódu nepřipojuje „specifikace“ kódem jiných kapitol.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Z00.0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263" y="1125538"/>
            <a:ext cx="9510712" cy="3743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Z00.5 – vyšetření dárce</a:t>
            </a: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588" y="2492375"/>
            <a:ext cx="9374188" cy="280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Z01.- výjimečně</a:t>
            </a: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0963" y="1484313"/>
            <a:ext cx="8796337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Z03.-  Lékařské pozorování a hodnocení pro podezření na nemoci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/>
              <a:t>Patří sem: osoby‚ které mají některé příznaky nebo je zřejmá odchylka od normy‚ které vyžadují prozkoumání‚ ale které po vyšetření a pozorování nevykazují potřebu další léčby nebo lékařské péče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/>
              <a:t>Z03.2- Pozorování pro podezření na poruchy duševní a poruchy chování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/>
              <a:t>Z03.4- Pozorování pro podezření na infarkt myokardu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/>
              <a:t>Z03.6- Pozorování pro podezření na toxický účinek požité látky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Z03.- Lékařské pozorování a hodnocení pro podezření na nemoci  </a:t>
            </a:r>
            <a:endParaRPr lang="cs-CZ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4613" y="2492375"/>
            <a:ext cx="8980487" cy="2736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Z03 - příklady</a:t>
            </a: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76475"/>
            <a:ext cx="9020175" cy="158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Z03 - příklady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205038"/>
            <a:ext cx="9255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Z03 - příklady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9474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Hlavní skupiny problémů kódování </a:t>
            </a:r>
            <a:br>
              <a:rPr lang="cs-CZ" dirty="0" smtClean="0"/>
            </a:br>
            <a:r>
              <a:rPr lang="cs-CZ" dirty="0" smtClean="0"/>
              <a:t>v ČR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Kódování příznaků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Kódování suspektních diagnóz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Kódování „subakutních“  stavů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Kódování „okolností“ („Z diagnóz“)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Z04 – podobné jako Z03, ale specifické důvody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6525" y="1628775"/>
            <a:ext cx="9007475" cy="3981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Z08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690688"/>
            <a:ext cx="85232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Z09.-</a:t>
            </a:r>
          </a:p>
        </p:txBody>
      </p:sp>
      <p:sp>
        <p:nvSpPr>
          <p:cNvPr id="77826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6266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712200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Kódování „Z kódů“ a směrnice MZČR</a:t>
            </a:r>
          </a:p>
        </p:txBody>
      </p:sp>
      <p:sp>
        <p:nvSpPr>
          <p:cNvPr id="79874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74501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13500000" sx="102000" sy="102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9863" y="3500438"/>
            <a:ext cx="77041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Šipka doprava 9"/>
          <p:cNvSpPr/>
          <p:nvPr/>
        </p:nvSpPr>
        <p:spPr>
          <a:xfrm rot="4339112">
            <a:off x="3674270" y="2961481"/>
            <a:ext cx="614362" cy="530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ipka doprava 7"/>
          <p:cNvSpPr/>
          <p:nvPr/>
        </p:nvSpPr>
        <p:spPr>
          <a:xfrm>
            <a:off x="3203575" y="188913"/>
            <a:ext cx="2305050" cy="10080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...byla předmětem péče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5724525" y="333375"/>
            <a:ext cx="3240088" cy="647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Kód kapitoly A–Q S-T 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>
            <a:off x="3276600" y="3573463"/>
            <a:ext cx="2303463" cy="1079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Šlo o sledování; nemoc vyloučena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611188" y="404813"/>
            <a:ext cx="2520950" cy="1368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Existuje aktuální (kódovatelná) nemoc 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3276600" y="981075"/>
            <a:ext cx="2303463" cy="1079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Šlo o  vyšetření před léčbou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3276600" y="1700213"/>
            <a:ext cx="2303463" cy="10810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Šlo o  léčbu před léčbou</a:t>
            </a:r>
            <a:endParaRPr lang="cs-CZ" dirty="0"/>
          </a:p>
        </p:txBody>
      </p:sp>
      <p:sp>
        <p:nvSpPr>
          <p:cNvPr id="13" name="Šipka doprava 12"/>
          <p:cNvSpPr/>
          <p:nvPr/>
        </p:nvSpPr>
        <p:spPr>
          <a:xfrm>
            <a:off x="611188" y="2492375"/>
            <a:ext cx="2520950" cy="1512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Neexistuje aktuální kódovatelná nemoc 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3203575" y="2781300"/>
            <a:ext cx="2305050" cy="10080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Léčen příznak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5724525" y="2852738"/>
            <a:ext cx="3240088" cy="647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Kód kapitoly R (nebo jiný kód pro příznak)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5724525" y="3716338"/>
            <a:ext cx="3240088" cy="649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Z03 nebo Z04 </a:t>
            </a:r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5724525" y="1196975"/>
            <a:ext cx="3240088" cy="6477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Z00 – Z01 - Lékařské vyšetření (ne hlavní nemoci!)</a:t>
            </a:r>
            <a:endParaRPr lang="cs-CZ" dirty="0"/>
          </a:p>
        </p:txBody>
      </p:sp>
      <p:sp>
        <p:nvSpPr>
          <p:cNvPr id="18" name="Zaoblený obdélník 17"/>
          <p:cNvSpPr/>
          <p:nvPr/>
        </p:nvSpPr>
        <p:spPr>
          <a:xfrm>
            <a:off x="5724525" y="1989138"/>
            <a:ext cx="3240088" cy="6477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Z490 nebo Z514 (Přípravná péče pro následné léčení )</a:t>
            </a:r>
            <a:endParaRPr lang="cs-CZ" dirty="0"/>
          </a:p>
        </p:txBody>
      </p:sp>
      <p:sp>
        <p:nvSpPr>
          <p:cNvPr id="19" name="Šipka doprava 18"/>
          <p:cNvSpPr/>
          <p:nvPr/>
        </p:nvSpPr>
        <p:spPr>
          <a:xfrm>
            <a:off x="3276600" y="4365625"/>
            <a:ext cx="2303463" cy="1079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Následná léčba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(po léčbě)</a:t>
            </a:r>
            <a:endParaRPr lang="cs-CZ" dirty="0"/>
          </a:p>
        </p:txBody>
      </p:sp>
      <p:sp>
        <p:nvSpPr>
          <p:cNvPr id="20" name="Šipka doprava 19"/>
          <p:cNvSpPr/>
          <p:nvPr/>
        </p:nvSpPr>
        <p:spPr>
          <a:xfrm>
            <a:off x="3276600" y="5084763"/>
            <a:ext cx="2303463" cy="10810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Následné vyšetření (po léčbě)</a:t>
            </a:r>
            <a:endParaRPr lang="cs-CZ" dirty="0"/>
          </a:p>
        </p:txBody>
      </p:sp>
      <p:sp>
        <p:nvSpPr>
          <p:cNvPr id="21" name="Šipka doprava 20"/>
          <p:cNvSpPr/>
          <p:nvPr/>
        </p:nvSpPr>
        <p:spPr>
          <a:xfrm>
            <a:off x="3276600" y="5778500"/>
            <a:ext cx="2303463" cy="1079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Profylaxe</a:t>
            </a:r>
            <a:endParaRPr lang="cs-CZ" dirty="0"/>
          </a:p>
        </p:txBody>
      </p:sp>
      <p:sp>
        <p:nvSpPr>
          <p:cNvPr id="22" name="Zaoblený obdélník 21"/>
          <p:cNvSpPr/>
          <p:nvPr/>
        </p:nvSpPr>
        <p:spPr>
          <a:xfrm>
            <a:off x="5724525" y="4508500"/>
            <a:ext cx="3240088" cy="7207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Z43 až Z48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5795963" y="5300663"/>
            <a:ext cx="3240087" cy="649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Z08 až Z09 </a:t>
            </a:r>
            <a:endParaRPr lang="cs-CZ" dirty="0"/>
          </a:p>
        </p:txBody>
      </p:sp>
      <p:sp>
        <p:nvSpPr>
          <p:cNvPr id="24" name="Zaoblený obdélník 23"/>
          <p:cNvSpPr/>
          <p:nvPr/>
        </p:nvSpPr>
        <p:spPr>
          <a:xfrm>
            <a:off x="5795963" y="6092825"/>
            <a:ext cx="3240087" cy="6492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Z40- Profylaktický operační výkon</a:t>
            </a:r>
            <a:endParaRPr lang="cs-CZ" dirty="0"/>
          </a:p>
        </p:txBody>
      </p:sp>
      <p:sp>
        <p:nvSpPr>
          <p:cNvPr id="25" name="Zaoblený obdélník 24"/>
          <p:cNvSpPr/>
          <p:nvPr/>
        </p:nvSpPr>
        <p:spPr>
          <a:xfrm>
            <a:off x="107950" y="4652963"/>
            <a:ext cx="1871663" cy="6477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 kódy - Osobní anamnéza</a:t>
            </a:r>
            <a:endParaRPr lang="cs-CZ" dirty="0"/>
          </a:p>
        </p:txBody>
      </p:sp>
      <p:sp>
        <p:nvSpPr>
          <p:cNvPr id="27" name="Zaoblený obdélník 26"/>
          <p:cNvSpPr/>
          <p:nvPr/>
        </p:nvSpPr>
        <p:spPr>
          <a:xfrm>
            <a:off x="107950" y="5876925"/>
            <a:ext cx="1871663" cy="6477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 kódy – Rodinná anamnéza</a:t>
            </a:r>
            <a:endParaRPr lang="cs-CZ" dirty="0"/>
          </a:p>
        </p:txBody>
      </p:sp>
      <p:cxnSp>
        <p:nvCxnSpPr>
          <p:cNvPr id="30" name="Přímá spojovací čára 29"/>
          <p:cNvCxnSpPr/>
          <p:nvPr/>
        </p:nvCxnSpPr>
        <p:spPr>
          <a:xfrm flipH="1">
            <a:off x="395288" y="4221163"/>
            <a:ext cx="1296987" cy="143986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684213" y="4149725"/>
            <a:ext cx="792162" cy="15113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flipH="1">
            <a:off x="395288" y="5300663"/>
            <a:ext cx="1296987" cy="144145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684213" y="5229225"/>
            <a:ext cx="792162" cy="1512888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>
            <a:off x="2124075" y="4941888"/>
            <a:ext cx="935038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>
            <a:off x="2124075" y="6237288"/>
            <a:ext cx="935038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flipV="1">
            <a:off x="2124075" y="5157788"/>
            <a:ext cx="935038" cy="6477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láček 41"/>
          <p:cNvSpPr/>
          <p:nvPr/>
        </p:nvSpPr>
        <p:spPr>
          <a:xfrm>
            <a:off x="0" y="1628775"/>
            <a:ext cx="2124075" cy="86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HLAVNÍ DG a Z KÓDY?</a:t>
            </a:r>
            <a:endParaRPr lang="cs-CZ" dirty="0"/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2051050" y="5373688"/>
            <a:ext cx="1008063" cy="719137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123950" y="750888"/>
            <a:ext cx="6588125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Změny DRG v roce 2013</a:t>
            </a:r>
          </a:p>
        </p:txBody>
      </p:sp>
      <p:sp>
        <p:nvSpPr>
          <p:cNvPr id="83970" name="Zástupný symbol pro obsah 2"/>
          <p:cNvSpPr>
            <a:spLocks noGrp="1"/>
          </p:cNvSpPr>
          <p:nvPr>
            <p:ph idx="1"/>
          </p:nvPr>
        </p:nvSpPr>
        <p:spPr>
          <a:xfrm>
            <a:off x="539750" y="1535113"/>
            <a:ext cx="8096250" cy="4572000"/>
          </a:xfrm>
        </p:spPr>
        <p:txBody>
          <a:bodyPr/>
          <a:lstStyle/>
          <a:p>
            <a:r>
              <a:rPr lang="cs-CZ" sz="2400" smtClean="0"/>
              <a:t>K 1.1.2013 provedena aktualizace MKN-10, platná verze v elektronické podobě na stránkách ÚZIS </a:t>
            </a:r>
          </a:p>
          <a:p>
            <a:r>
              <a:rPr lang="cs-CZ" sz="2400" smtClean="0"/>
              <a:t>Proběhla revize v seznamu komplikací a významných komplikací – kap. MKN-10 „R“  a „0“ </a:t>
            </a:r>
          </a:p>
          <a:p>
            <a:r>
              <a:rPr lang="cs-CZ" sz="2400" smtClean="0"/>
              <a:t>Změny CC některých dalších diagnóz </a:t>
            </a:r>
          </a:p>
          <a:p>
            <a:r>
              <a:rPr lang="cs-CZ" sz="2400" smtClean="0"/>
              <a:t>Vynětí léčiv poruch srážlivosti z výpočtu RV a úhrady pomocí DRG</a:t>
            </a:r>
          </a:p>
          <a:p>
            <a:r>
              <a:rPr lang="cs-CZ" sz="2400" smtClean="0"/>
              <a:t>Změny v hematoonkologii,  psychiatrii, </a:t>
            </a:r>
          </a:p>
          <a:p>
            <a:r>
              <a:rPr lang="cs-CZ" sz="2400" smtClean="0"/>
              <a:t>Nové baze DRG rehabilitace (DRG markery podle délky rhb)</a:t>
            </a:r>
          </a:p>
          <a:p>
            <a:r>
              <a:rPr lang="cs-CZ" sz="2400" smtClean="0"/>
              <a:t>Vytvoření baze „Implantace neurostimulátoru“  a  vytvoření skupin DRG  00181, 00182 a 00183</a:t>
            </a:r>
          </a:p>
          <a:p>
            <a:endParaRPr lang="cs-CZ" sz="1600" smtClean="0"/>
          </a:p>
          <a:p>
            <a:endParaRPr lang="cs-CZ" sz="1600" smtClean="0"/>
          </a:p>
          <a:p>
            <a:endParaRPr lang="cs-CZ" sz="1600" smtClean="0"/>
          </a:p>
          <a:p>
            <a:endParaRPr lang="cs-CZ" sz="1600" smtClean="0"/>
          </a:p>
          <a:p>
            <a:endParaRPr lang="cs-CZ" sz="1600" smtClean="0"/>
          </a:p>
          <a:p>
            <a:endParaRPr lang="cs-CZ" sz="1100" smtClean="0"/>
          </a:p>
          <a:p>
            <a:endParaRPr lang="cs-CZ" sz="1100" smtClean="0"/>
          </a:p>
          <a:p>
            <a:endParaRPr lang="cs-CZ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123950" y="750888"/>
            <a:ext cx="6588125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Změny DRG </a:t>
            </a:r>
            <a:r>
              <a:rPr lang="cs-CZ" dirty="0" smtClean="0"/>
              <a:t>v roce 2013</a:t>
            </a:r>
          </a:p>
        </p:txBody>
      </p:sp>
      <p:sp>
        <p:nvSpPr>
          <p:cNvPr id="86018" name="Zástupný symbol pro obsah 2"/>
          <p:cNvSpPr>
            <a:spLocks noGrp="1"/>
          </p:cNvSpPr>
          <p:nvPr>
            <p:ph idx="1"/>
          </p:nvPr>
        </p:nvSpPr>
        <p:spPr>
          <a:xfrm>
            <a:off x="539750" y="1535113"/>
            <a:ext cx="8096250" cy="4572000"/>
          </a:xfrm>
        </p:spPr>
        <p:txBody>
          <a:bodyPr/>
          <a:lstStyle/>
          <a:p>
            <a:r>
              <a:rPr lang="cs-CZ" sz="2400" smtClean="0"/>
              <a:t>Doplňkem změn v Seznamu A v kapitol O je, že v MDC 14 (porodnictví) v bazích znamenajících porod nově funguje hlavní diagnóza případu, jakoby byla současně vedlejší diagnózou a tedy může (má-li příslušnou hodnotu v Seznamu A) zařadit sama případ do CC a MCC.</a:t>
            </a:r>
          </a:p>
          <a:p>
            <a:r>
              <a:rPr lang="cs-CZ" sz="2400" smtClean="0"/>
              <a:t>Příklad: </a:t>
            </a:r>
            <a:br>
              <a:rPr lang="cs-CZ" sz="2400" smtClean="0"/>
            </a:br>
            <a:r>
              <a:rPr lang="cs-CZ" sz="2400" smtClean="0"/>
              <a:t>Gravidní pacientka přijata pro hlubokou flebotrombózu; po 7denní terapii porodila v termínu ...</a:t>
            </a:r>
            <a:br>
              <a:rPr lang="cs-CZ" sz="2400" smtClean="0"/>
            </a:br>
            <a:r>
              <a:rPr lang="cs-CZ" sz="2400" smtClean="0"/>
              <a:t> HDG = O22.3- Hluboká flebotrombóza v těhotenství</a:t>
            </a:r>
            <a:br>
              <a:rPr lang="cs-CZ" sz="2400" smtClean="0"/>
            </a:br>
            <a:r>
              <a:rPr lang="cs-CZ" sz="2400" smtClean="0"/>
              <a:t>DRG = Vaginální porod s komplikací </a:t>
            </a:r>
          </a:p>
          <a:p>
            <a:endParaRPr lang="cs-CZ" sz="1600" smtClean="0"/>
          </a:p>
          <a:p>
            <a:endParaRPr lang="cs-CZ" sz="1600" smtClean="0"/>
          </a:p>
          <a:p>
            <a:endParaRPr lang="cs-CZ" sz="1600" smtClean="0"/>
          </a:p>
          <a:p>
            <a:endParaRPr lang="cs-CZ" sz="1600" smtClean="0"/>
          </a:p>
          <a:p>
            <a:endParaRPr lang="cs-CZ" sz="1600" smtClean="0"/>
          </a:p>
          <a:p>
            <a:endParaRPr lang="cs-CZ" sz="1100" smtClean="0"/>
          </a:p>
          <a:p>
            <a:endParaRPr lang="cs-CZ" sz="1100" smtClean="0"/>
          </a:p>
          <a:p>
            <a:endParaRPr lang="cs-CZ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123950" y="750888"/>
            <a:ext cx="6588125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Změny DRG </a:t>
            </a:r>
            <a:r>
              <a:rPr lang="cs-CZ" dirty="0" smtClean="0"/>
              <a:t>v roce 2013</a:t>
            </a:r>
          </a:p>
        </p:txBody>
      </p:sp>
      <p:sp>
        <p:nvSpPr>
          <p:cNvPr id="88066" name="Zástupný symbol pro obsah 2"/>
          <p:cNvSpPr>
            <a:spLocks noGrp="1"/>
          </p:cNvSpPr>
          <p:nvPr>
            <p:ph idx="1"/>
          </p:nvPr>
        </p:nvSpPr>
        <p:spPr>
          <a:xfrm>
            <a:off x="539750" y="1535113"/>
            <a:ext cx="8096250" cy="4572000"/>
          </a:xfrm>
        </p:spPr>
        <p:txBody>
          <a:bodyPr/>
          <a:lstStyle/>
          <a:p>
            <a:r>
              <a:rPr lang="cs-CZ" sz="3600" smtClean="0"/>
              <a:t>Markery UPV jsou testovány v gouperu </a:t>
            </a:r>
            <a:r>
              <a:rPr lang="cs-CZ" sz="3600" smtClean="0">
                <a:solidFill>
                  <a:srgbClr val="FF0000"/>
                </a:solidFill>
              </a:rPr>
              <a:t>dříve !!! </a:t>
            </a:r>
            <a:r>
              <a:rPr lang="cs-CZ" sz="3600" smtClean="0"/>
              <a:t>, než věk novorozence, a tedy novorozenci s UPV se řadí do lépe (???) hrazených skupin UPV (podle délky ventilace)</a:t>
            </a:r>
          </a:p>
          <a:p>
            <a:endParaRPr lang="cs-CZ" sz="3600" smtClean="0">
              <a:solidFill>
                <a:srgbClr val="FF0000"/>
              </a:solidFill>
            </a:endParaRPr>
          </a:p>
          <a:p>
            <a:endParaRPr lang="cs-CZ" sz="2400" smtClean="0"/>
          </a:p>
          <a:p>
            <a:endParaRPr lang="cs-CZ" sz="2400" smtClean="0"/>
          </a:p>
          <a:p>
            <a:endParaRPr lang="cs-CZ" sz="2400" smtClean="0"/>
          </a:p>
          <a:p>
            <a:endParaRPr lang="cs-CZ" sz="2400" smtClean="0"/>
          </a:p>
          <a:p>
            <a:endParaRPr lang="cs-CZ" sz="2400" smtClean="0"/>
          </a:p>
          <a:p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123950" y="750888"/>
            <a:ext cx="6588125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Změny DRG </a:t>
            </a:r>
            <a:r>
              <a:rPr lang="cs-CZ" dirty="0" smtClean="0"/>
              <a:t>v roce 2013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750" y="1535113"/>
            <a:ext cx="8096250" cy="4572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Směrnice pro kódování inkontinence stolice R15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Směrnice pro kódování dehydratace E86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Směrnice pro kódování izolace Z29.0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Změny v Metodice užití DRG markerů v systému IR-DRG 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        zařazena neinvazivní ventilace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        kódování markerů pro endovaskulární zavedení stentu do tepenného řečiště   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        kódování markerů pro kardiovaskulární chirurgii</a:t>
            </a:r>
          </a:p>
          <a:p>
            <a:pPr fontAlgn="auto">
              <a:spcAft>
                <a:spcPts val="0"/>
              </a:spcAft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Kódování inkontinence stolice R15</a:t>
            </a:r>
          </a:p>
        </p:txBody>
      </p:sp>
      <p:sp>
        <p:nvSpPr>
          <p:cNvPr id="921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smtClean="0"/>
              <a:t>Inkontinence stolice R15 pro účely vykazování v českém systému DRG může být vykázána pouze tehdy, pokud zvyšuje nároky na ošetřovatelskou péči v průběhu hospitalizace po dobu </a:t>
            </a:r>
            <a:r>
              <a:rPr lang="en-US" smtClean="0">
                <a:solidFill>
                  <a:srgbClr val="FF0000"/>
                </a:solidFill>
              </a:rPr>
              <a:t>nejméně 96 hodin</a:t>
            </a:r>
            <a:r>
              <a:rPr lang="en-US" smtClean="0"/>
              <a:t>.</a:t>
            </a:r>
            <a:r>
              <a:rPr lang="cs-CZ" smtClean="0"/>
              <a:t> </a:t>
            </a:r>
            <a:r>
              <a:rPr lang="en-US" smtClean="0"/>
              <a:t>V dokumentaci musí být uveden záznam o nutnosti zvýšené ošetřovatelské péče.</a:t>
            </a: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Co říká MKN-10 o kódování příznaků/znaků?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2060575"/>
            <a:ext cx="7931150" cy="40655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2600" i="1" dirty="0"/>
              <a:t>Kapitola XVIII. PŘÍZNAKY‚ ZNAKY A ABNORMÁLNÍ KLINICKÉ A LABORATORNÍ NÁLEZY NEZAŘAZENÉ JINDE (R00–R99) </a:t>
            </a:r>
            <a:r>
              <a:rPr lang="cs-CZ" i="1" dirty="0"/>
              <a:t>obsahuje</a:t>
            </a:r>
            <a:r>
              <a:rPr lang="cs-CZ" sz="3100" i="1" dirty="0"/>
              <a:t> </a:t>
            </a: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>... </a:t>
            </a:r>
            <a:r>
              <a:rPr lang="cs-CZ" i="1" dirty="0" smtClean="0"/>
              <a:t>příznaky</a:t>
            </a:r>
            <a:r>
              <a:rPr lang="cs-CZ" i="1" dirty="0"/>
              <a:t>‚ znaky‚ abnormální výsledky klinických nebo jiných vyšetřovacích výkonů a nepřesně určené stavy‚ </a:t>
            </a:r>
            <a:r>
              <a:rPr lang="cs-CZ" i="1" dirty="0">
                <a:solidFill>
                  <a:srgbClr val="FF0000"/>
                </a:solidFill>
              </a:rPr>
              <a:t>kde nebyla stanovena diagnóza</a:t>
            </a:r>
            <a:r>
              <a:rPr lang="cs-CZ" i="1" dirty="0"/>
              <a:t>‚ </a:t>
            </a:r>
            <a:r>
              <a:rPr lang="cs-CZ" sz="3100" i="1" dirty="0"/>
              <a:t>podle které by je bylo možno zařadit jinam. Znaky a příznaky‚ které s jistým stupněm pravděpodobnosti poukazují na určitou diagnózu jsou přiřazeny do položek v jiných kapitolách klasifikace. Po</a:t>
            </a:r>
            <a:r>
              <a:rPr lang="cs-CZ" i="1" dirty="0"/>
              <a:t>ložky v této kapitole obsahují v podstatě </a:t>
            </a:r>
            <a:r>
              <a:rPr lang="cs-CZ" i="1" dirty="0">
                <a:solidFill>
                  <a:srgbClr val="FF0000"/>
                </a:solidFill>
              </a:rPr>
              <a:t>hůře definované stavy a příznaky‚ které nebyly tak prozkoumány‚ aby mohla být stanovena konečná diagnóza</a:t>
            </a:r>
            <a:r>
              <a:rPr lang="cs-CZ" i="1" dirty="0"/>
              <a:t>‚ které ukazují snad stejným podezřením na dvě nebo více onemocnění nebo na dvě nebo více tělesných soustav. Prakticky </a:t>
            </a:r>
            <a:r>
              <a:rPr lang="cs-CZ" i="1" dirty="0">
                <a:solidFill>
                  <a:srgbClr val="FF0000"/>
                </a:solidFill>
              </a:rPr>
              <a:t>všechny položky v této kapitole by mohly být označeny jako „blíže neurčené” „neznámé etiologie”</a:t>
            </a:r>
            <a:r>
              <a:rPr lang="cs-CZ" i="1" dirty="0"/>
              <a:t> nebo „přechodné”.  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4175"/>
            <a:ext cx="8761413" cy="13906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x-none" smtClean="0"/>
              <a:t>Směrnice pro kódování izolace Z29.0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Pro </a:t>
            </a:r>
            <a:r>
              <a:rPr lang="en-US" dirty="0" err="1" smtClean="0"/>
              <a:t>účely</a:t>
            </a:r>
            <a:r>
              <a:rPr lang="en-US" dirty="0" smtClean="0"/>
              <a:t> </a:t>
            </a:r>
            <a:r>
              <a:rPr lang="en-US" dirty="0" err="1" smtClean="0"/>
              <a:t>vykazování</a:t>
            </a:r>
            <a:r>
              <a:rPr lang="en-US" dirty="0" smtClean="0"/>
              <a:t> v </a:t>
            </a:r>
            <a:r>
              <a:rPr lang="en-US" dirty="0" err="1" smtClean="0"/>
              <a:t>systému</a:t>
            </a:r>
            <a:r>
              <a:rPr lang="en-US" dirty="0" smtClean="0"/>
              <a:t> DRG je </a:t>
            </a:r>
            <a:r>
              <a:rPr lang="en-US" dirty="0" err="1" smtClean="0"/>
              <a:t>kód</a:t>
            </a:r>
            <a:r>
              <a:rPr lang="en-US" dirty="0" smtClean="0"/>
              <a:t> </a:t>
            </a:r>
            <a:r>
              <a:rPr lang="en-US" dirty="0" err="1" smtClean="0"/>
              <a:t>Izolace</a:t>
            </a:r>
            <a:r>
              <a:rPr lang="en-US" dirty="0" smtClean="0"/>
              <a:t> Z29.0 </a:t>
            </a:r>
            <a:r>
              <a:rPr lang="en-US" dirty="0" err="1" smtClean="0"/>
              <a:t>vyhrazen</a:t>
            </a:r>
            <a:r>
              <a:rPr lang="en-US" dirty="0" smtClean="0"/>
              <a:t> pro </a:t>
            </a:r>
            <a:r>
              <a:rPr lang="en-US" dirty="0" err="1" smtClean="0"/>
              <a:t>zaznamenání</a:t>
            </a:r>
            <a:r>
              <a:rPr lang="en-US" dirty="0" smtClean="0"/>
              <a:t> </a:t>
            </a:r>
            <a:r>
              <a:rPr lang="en-US" dirty="0" err="1" smtClean="0"/>
              <a:t>dodržování</a:t>
            </a:r>
            <a:r>
              <a:rPr lang="en-US" dirty="0" smtClean="0"/>
              <a:t> </a:t>
            </a:r>
            <a:r>
              <a:rPr lang="en-US" dirty="0" err="1" smtClean="0"/>
              <a:t>zvýšeného</a:t>
            </a:r>
            <a:r>
              <a:rPr lang="en-US" dirty="0" smtClean="0"/>
              <a:t> </a:t>
            </a:r>
            <a:r>
              <a:rPr lang="en-US" dirty="0" err="1" smtClean="0"/>
              <a:t>hygienického</a:t>
            </a:r>
            <a:r>
              <a:rPr lang="en-US" dirty="0" smtClean="0"/>
              <a:t> </a:t>
            </a:r>
            <a:r>
              <a:rPr lang="en-US" dirty="0" err="1" smtClean="0"/>
              <a:t>režimu</a:t>
            </a:r>
            <a:r>
              <a:rPr lang="en-US" dirty="0" smtClean="0"/>
              <a:t> a </a:t>
            </a:r>
            <a:r>
              <a:rPr lang="en-US" dirty="0" err="1" smtClean="0"/>
              <a:t>izolačních</a:t>
            </a:r>
            <a:r>
              <a:rPr lang="en-US" dirty="0" smtClean="0"/>
              <a:t> </a:t>
            </a:r>
            <a:r>
              <a:rPr lang="en-US" dirty="0" err="1" smtClean="0"/>
              <a:t>opatření</a:t>
            </a:r>
            <a:r>
              <a:rPr lang="en-US" dirty="0" smtClean="0"/>
              <a:t> u </a:t>
            </a:r>
            <a:r>
              <a:rPr lang="en-US" dirty="0" err="1" smtClean="0"/>
              <a:t>konkrétního</a:t>
            </a:r>
            <a:r>
              <a:rPr lang="en-US" dirty="0" smtClean="0"/>
              <a:t> </a:t>
            </a:r>
            <a:r>
              <a:rPr lang="en-US" dirty="0" err="1" smtClean="0"/>
              <a:t>pacienta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nad </a:t>
            </a:r>
            <a:r>
              <a:rPr lang="en-US" dirty="0" err="1" smtClean="0">
                <a:solidFill>
                  <a:srgbClr val="FF0000"/>
                </a:solidFill>
              </a:rPr>
              <a:t>rámec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běžného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provozu</a:t>
            </a:r>
            <a:r>
              <a:rPr lang="en-US" dirty="0" smtClean="0">
                <a:solidFill>
                  <a:srgbClr val="FF0000"/>
                </a:solidFill>
              </a:rPr>
              <a:t> oddělení</a:t>
            </a:r>
            <a:r>
              <a:rPr lang="en-US" dirty="0" smtClean="0"/>
              <a:t>, </a:t>
            </a:r>
            <a:r>
              <a:rPr lang="en-US" dirty="0" err="1" smtClean="0"/>
              <a:t>zabraňujících</a:t>
            </a:r>
            <a:r>
              <a:rPr lang="en-US" dirty="0" smtClean="0"/>
              <a:t> </a:t>
            </a:r>
            <a:r>
              <a:rPr lang="en-US" dirty="0" err="1" smtClean="0"/>
              <a:t>riziku</a:t>
            </a:r>
            <a:r>
              <a:rPr lang="en-US" dirty="0" smtClean="0"/>
              <a:t> </a:t>
            </a:r>
            <a:r>
              <a:rPr lang="en-US" dirty="0" err="1" smtClean="0"/>
              <a:t>přenosu</a:t>
            </a:r>
            <a:r>
              <a:rPr lang="en-US" dirty="0" smtClean="0"/>
              <a:t> </a:t>
            </a:r>
            <a:r>
              <a:rPr lang="en-US" dirty="0" err="1" smtClean="0"/>
              <a:t>infekčního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r>
              <a:rPr lang="en-US" dirty="0" smtClean="0"/>
              <a:t> z </a:t>
            </a:r>
            <a:r>
              <a:rPr lang="en-US" dirty="0" err="1" smtClean="0"/>
              <a:t>pacienta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na </a:t>
            </a:r>
            <a:r>
              <a:rPr lang="en-US" dirty="0" err="1" smtClean="0"/>
              <a:t>pacienta</a:t>
            </a:r>
            <a:r>
              <a:rPr lang="en-US" dirty="0" smtClean="0"/>
              <a:t> a to </a:t>
            </a:r>
            <a:r>
              <a:rPr lang="en-US" dirty="0" err="1" smtClean="0">
                <a:solidFill>
                  <a:srgbClr val="FF0000"/>
                </a:solidFill>
              </a:rPr>
              <a:t>po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dobu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minimálně</a:t>
            </a:r>
            <a:r>
              <a:rPr lang="en-US" dirty="0" smtClean="0">
                <a:solidFill>
                  <a:srgbClr val="FF0000"/>
                </a:solidFill>
              </a:rPr>
              <a:t> 96 </a:t>
            </a:r>
            <a:r>
              <a:rPr lang="en-US" dirty="0" err="1" smtClean="0">
                <a:solidFill>
                  <a:srgbClr val="FF0000"/>
                </a:solidFill>
              </a:rPr>
              <a:t>hodin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Seznam</a:t>
            </a:r>
            <a:r>
              <a:rPr lang="en-US" dirty="0" smtClean="0"/>
              <a:t> </a:t>
            </a:r>
            <a:r>
              <a:rPr lang="en-US" dirty="0" err="1" smtClean="0"/>
              <a:t>opatření</a:t>
            </a:r>
            <a:r>
              <a:rPr lang="en-US" dirty="0" smtClean="0"/>
              <a:t> je </a:t>
            </a:r>
            <a:r>
              <a:rPr lang="en-US" dirty="0" err="1" smtClean="0"/>
              <a:t>závislý</a:t>
            </a:r>
            <a:r>
              <a:rPr lang="en-US" dirty="0" smtClean="0"/>
              <a:t> na </a:t>
            </a:r>
            <a:r>
              <a:rPr lang="en-US" dirty="0" err="1" smtClean="0"/>
              <a:t>cestě</a:t>
            </a:r>
            <a:r>
              <a:rPr lang="en-US" dirty="0" smtClean="0"/>
              <a:t> </a:t>
            </a:r>
            <a:r>
              <a:rPr lang="en-US" dirty="0" err="1" smtClean="0"/>
              <a:t>potenciálního</a:t>
            </a:r>
            <a:r>
              <a:rPr lang="en-US" dirty="0" smtClean="0"/>
              <a:t> </a:t>
            </a:r>
            <a:r>
              <a:rPr lang="en-US" dirty="0" err="1" smtClean="0"/>
              <a:t>přenosu</a:t>
            </a:r>
            <a:r>
              <a:rPr lang="en-US" dirty="0" smtClean="0"/>
              <a:t> </a:t>
            </a:r>
            <a:r>
              <a:rPr lang="en-US" dirty="0" err="1" smtClean="0"/>
              <a:t>infekce</a:t>
            </a:r>
            <a:r>
              <a:rPr lang="en-US" dirty="0" smtClean="0"/>
              <a:t>, ale </a:t>
            </a:r>
            <a:r>
              <a:rPr lang="en-US" dirty="0" err="1" smtClean="0"/>
              <a:t>vždy</a:t>
            </a:r>
            <a:r>
              <a:rPr lang="en-US" dirty="0" smtClean="0"/>
              <a:t> </a:t>
            </a:r>
            <a:r>
              <a:rPr lang="en-US" dirty="0" err="1" smtClean="0"/>
              <a:t>zahrnuje</a:t>
            </a:r>
            <a:r>
              <a:rPr lang="en-US" dirty="0" smtClean="0"/>
              <a:t> </a:t>
            </a:r>
            <a:r>
              <a:rPr lang="en-US" dirty="0" err="1" smtClean="0"/>
              <a:t>nejméně</a:t>
            </a:r>
            <a:r>
              <a:rPr lang="en-US" dirty="0" smtClean="0"/>
              <a:t>: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FF0000"/>
                </a:solidFill>
              </a:rPr>
              <a:t>následuje seznam podmínek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cs-CZ" smtClean="0">
                <a:solidFill>
                  <a:srgbClr val="FF0000"/>
                </a:solidFill>
              </a:rPr>
              <a:t>.....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Hospitalizace</a:t>
            </a:r>
            <a:r>
              <a:rPr lang="en-US" dirty="0" smtClean="0"/>
              <a:t> </a:t>
            </a:r>
            <a:r>
              <a:rPr lang="en-US" dirty="0" err="1" smtClean="0"/>
              <a:t>pacienta</a:t>
            </a:r>
            <a:r>
              <a:rPr lang="en-US" dirty="0" smtClean="0"/>
              <a:t> na </a:t>
            </a:r>
            <a:r>
              <a:rPr lang="en-US" dirty="0" err="1" smtClean="0"/>
              <a:t>infekčním</a:t>
            </a:r>
            <a:r>
              <a:rPr lang="en-US" dirty="0" smtClean="0"/>
              <a:t> oddělení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automaticky</a:t>
            </a:r>
            <a:r>
              <a:rPr lang="en-US" dirty="0" smtClean="0"/>
              <a:t> </a:t>
            </a:r>
            <a:r>
              <a:rPr lang="en-US" dirty="0" err="1" smtClean="0"/>
              <a:t>považován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izolaci</a:t>
            </a:r>
            <a:r>
              <a:rPr lang="en-US" dirty="0" smtClean="0"/>
              <a:t>, </a:t>
            </a:r>
            <a:r>
              <a:rPr lang="en-US" dirty="0" err="1" smtClean="0"/>
              <a:t>pokud</a:t>
            </a:r>
            <a:r>
              <a:rPr lang="en-US" dirty="0" smtClean="0"/>
              <a:t> </a:t>
            </a:r>
            <a:r>
              <a:rPr lang="en-US" dirty="0" err="1" smtClean="0"/>
              <a:t>nejsou</a:t>
            </a:r>
            <a:r>
              <a:rPr lang="en-US" dirty="0" smtClean="0"/>
              <a:t> </a:t>
            </a:r>
            <a:r>
              <a:rPr lang="en-US" dirty="0" err="1" smtClean="0"/>
              <a:t>zavedena</a:t>
            </a:r>
            <a:r>
              <a:rPr lang="en-US" dirty="0" smtClean="0"/>
              <a:t> </a:t>
            </a:r>
            <a:r>
              <a:rPr lang="en-US" dirty="0" err="1" smtClean="0"/>
              <a:t>zmíněná</a:t>
            </a:r>
            <a:r>
              <a:rPr lang="en-US" dirty="0" smtClean="0"/>
              <a:t> </a:t>
            </a:r>
            <a:r>
              <a:rPr lang="en-US" dirty="0" err="1" smtClean="0"/>
              <a:t>opatření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Přítomnost</a:t>
            </a:r>
            <a:r>
              <a:rPr lang="en-US" dirty="0" smtClean="0"/>
              <a:t> </a:t>
            </a:r>
            <a:r>
              <a:rPr lang="en-US" dirty="0" err="1" smtClean="0"/>
              <a:t>infekční</a:t>
            </a:r>
            <a:r>
              <a:rPr lang="en-US" dirty="0" smtClean="0"/>
              <a:t> </a:t>
            </a:r>
            <a:r>
              <a:rPr lang="en-US" dirty="0" err="1" smtClean="0"/>
              <a:t>choroby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nutnou</a:t>
            </a:r>
            <a:r>
              <a:rPr lang="en-US" dirty="0" smtClean="0"/>
              <a:t> </a:t>
            </a:r>
            <a:r>
              <a:rPr lang="en-US" dirty="0" err="1" smtClean="0"/>
              <a:t>podmínkou</a:t>
            </a:r>
            <a:r>
              <a:rPr lang="en-US" dirty="0" smtClean="0"/>
              <a:t> pro </a:t>
            </a:r>
            <a:r>
              <a:rPr lang="en-US" dirty="0" err="1" smtClean="0"/>
              <a:t>vykázání</a:t>
            </a:r>
            <a:r>
              <a:rPr lang="en-US" dirty="0" smtClean="0"/>
              <a:t> </a:t>
            </a:r>
            <a:r>
              <a:rPr lang="en-US" dirty="0" err="1" smtClean="0"/>
              <a:t>kódu</a:t>
            </a:r>
            <a:r>
              <a:rPr lang="en-US" dirty="0" smtClean="0"/>
              <a:t> </a:t>
            </a:r>
            <a:r>
              <a:rPr lang="en-US" dirty="0" err="1" smtClean="0"/>
              <a:t>Izolace</a:t>
            </a:r>
            <a:r>
              <a:rPr lang="en-US" dirty="0" smtClean="0"/>
              <a:t> Z29.0, </a:t>
            </a:r>
            <a:r>
              <a:rPr lang="en-US" dirty="0" err="1" smtClean="0"/>
              <a:t>protože</a:t>
            </a:r>
            <a:r>
              <a:rPr lang="en-US" dirty="0" smtClean="0"/>
              <a:t> </a:t>
            </a:r>
            <a:r>
              <a:rPr lang="en-US" dirty="0" err="1" smtClean="0"/>
              <a:t>izolační</a:t>
            </a:r>
            <a:r>
              <a:rPr lang="en-US" dirty="0" smtClean="0"/>
              <a:t> </a:t>
            </a:r>
            <a:r>
              <a:rPr lang="en-US" dirty="0" err="1" smtClean="0"/>
              <a:t>režim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například</a:t>
            </a:r>
            <a:r>
              <a:rPr lang="en-US" dirty="0" smtClean="0"/>
              <a:t> </a:t>
            </a:r>
            <a:r>
              <a:rPr lang="en-US" dirty="0" err="1" smtClean="0"/>
              <a:t>zaveden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podezření</a:t>
            </a:r>
            <a:r>
              <a:rPr lang="en-US" dirty="0" smtClean="0"/>
              <a:t> na </a:t>
            </a:r>
            <a:r>
              <a:rPr lang="en-US" dirty="0" err="1" smtClean="0"/>
              <a:t>infekční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ochrana</a:t>
            </a:r>
            <a:r>
              <a:rPr lang="en-US" dirty="0" smtClean="0"/>
              <a:t> </a:t>
            </a:r>
            <a:r>
              <a:rPr lang="en-US" dirty="0" err="1" smtClean="0"/>
              <a:t>imunosuprimovaného</a:t>
            </a:r>
            <a:r>
              <a:rPr lang="en-US" dirty="0" smtClean="0"/>
              <a:t> </a:t>
            </a:r>
            <a:r>
              <a:rPr lang="en-US" dirty="0" err="1" smtClean="0"/>
              <a:t>pacienta</a:t>
            </a:r>
            <a:r>
              <a:rPr lang="en-US" dirty="0" smtClean="0"/>
              <a:t> </a:t>
            </a:r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nákazou</a:t>
            </a:r>
            <a:r>
              <a:rPr lang="en-US" dirty="0" smtClean="0"/>
              <a:t>. </a:t>
            </a:r>
            <a:r>
              <a:rPr lang="en-US" dirty="0" err="1" smtClean="0"/>
              <a:t>Rozhodující</a:t>
            </a:r>
            <a:r>
              <a:rPr lang="en-US" dirty="0" smtClean="0"/>
              <a:t> je </a:t>
            </a:r>
            <a:r>
              <a:rPr lang="en-US" dirty="0" err="1" smtClean="0"/>
              <a:t>dodržení</a:t>
            </a:r>
            <a:r>
              <a:rPr lang="en-US" dirty="0" smtClean="0"/>
              <a:t> </a:t>
            </a:r>
            <a:r>
              <a:rPr lang="en-US" dirty="0" err="1" smtClean="0"/>
              <a:t>rozsahu</a:t>
            </a:r>
            <a:r>
              <a:rPr lang="en-US" dirty="0" smtClean="0"/>
              <a:t> </a:t>
            </a:r>
            <a:r>
              <a:rPr lang="en-US" dirty="0" err="1" smtClean="0"/>
              <a:t>opatření</a:t>
            </a:r>
            <a:r>
              <a:rPr lang="en-US" dirty="0" smtClean="0"/>
              <a:t> a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trvání</a:t>
            </a:r>
            <a:r>
              <a:rPr lang="en-US" dirty="0" smtClean="0"/>
              <a:t> </a:t>
            </a:r>
            <a:r>
              <a:rPr lang="en-US" dirty="0" err="1" smtClean="0"/>
              <a:t>minimálně</a:t>
            </a:r>
            <a:r>
              <a:rPr lang="en-US" dirty="0" smtClean="0"/>
              <a:t> 96 </a:t>
            </a:r>
            <a:r>
              <a:rPr lang="en-US" dirty="0" err="1" smtClean="0"/>
              <a:t>hodin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Kódování markerů umělé plicní ventilace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... . Za způsob umělé plicní ventilace je rovněž považována </a:t>
            </a:r>
            <a:r>
              <a:rPr lang="cs-CZ" smtClean="0">
                <a:solidFill>
                  <a:srgbClr val="FF0000"/>
                </a:solidFill>
              </a:rPr>
              <a:t>neinvazivní ventilace</a:t>
            </a:r>
            <a:r>
              <a:rPr lang="cs-CZ" smtClean="0"/>
              <a:t>, kdy se jedná o způsob mechanické ventilační podpory </a:t>
            </a:r>
            <a:r>
              <a:rPr lang="cs-CZ" smtClean="0">
                <a:solidFill>
                  <a:srgbClr val="FF0000"/>
                </a:solidFill>
              </a:rPr>
              <a:t>přerušovaným</a:t>
            </a:r>
            <a:r>
              <a:rPr lang="cs-CZ" smtClean="0"/>
              <a:t> (pře)tlakem bez nutnosti invazivního zajištění dýchacích cest...</a:t>
            </a:r>
          </a:p>
          <a:p>
            <a:pPr>
              <a:buFont typeface="Arial" charset="0"/>
              <a:buNone/>
            </a:pPr>
            <a:r>
              <a:rPr lang="cs-CZ" smtClean="0"/>
              <a:t>.... Nově se markery UPV uplatní i novorozenců</a:t>
            </a:r>
          </a:p>
          <a:p>
            <a:pPr>
              <a:buFont typeface="Arial" charset="0"/>
              <a:buNone/>
            </a:pPr>
            <a:r>
              <a:rPr lang="cs-CZ" smtClean="0"/>
              <a:t>...Stále platí, že se počítá „čistý čas“ UPV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Kódování markerů umělé plicní ventilace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... . Doba trvání umělé plicní ventilace je součet dob mechanické ventilace pacienta v průběhu jednoho hospitalizačního případu </a:t>
            </a:r>
            <a:r>
              <a:rPr lang="cs-CZ" dirty="0" smtClean="0">
                <a:solidFill>
                  <a:srgbClr val="FF0000"/>
                </a:solidFill>
              </a:rPr>
              <a:t>uváděný v hodinách</a:t>
            </a:r>
            <a:r>
              <a:rPr lang="cs-CZ" dirty="0" smtClean="0"/>
              <a:t>. Doba, kdy pacient není mechanicky ventilován přístrojem, se do výpočtu času k určení markeru nezapočítává....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=&gt; pokud se vás směrnice týká, doporučuji přečíst směrnici celou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Některé změny MKN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I48.0 </a:t>
            </a:r>
            <a:r>
              <a:rPr lang="cs-CZ" b="1" smtClean="0"/>
              <a:t>Paroxyzmální fibrilace síní</a:t>
            </a:r>
            <a:r>
              <a:rPr lang="cs-CZ" smtClean="0"/>
              <a:t> </a:t>
            </a:r>
          </a:p>
          <a:p>
            <a:r>
              <a:rPr lang="cs-CZ" smtClean="0"/>
              <a:t>I48.1 </a:t>
            </a:r>
            <a:r>
              <a:rPr lang="cs-CZ" b="1" smtClean="0"/>
              <a:t>Přetrvávající (perzistentní) fibrilace síní</a:t>
            </a:r>
            <a:r>
              <a:rPr lang="cs-CZ" smtClean="0"/>
              <a:t> </a:t>
            </a:r>
          </a:p>
          <a:p>
            <a:r>
              <a:rPr lang="cs-CZ" smtClean="0"/>
              <a:t>I48.2 </a:t>
            </a:r>
            <a:r>
              <a:rPr lang="cs-CZ" b="1" smtClean="0"/>
              <a:t>Chronická fibrilace síní</a:t>
            </a:r>
            <a:r>
              <a:rPr lang="cs-CZ" smtClean="0"/>
              <a:t> </a:t>
            </a:r>
          </a:p>
          <a:p>
            <a:r>
              <a:rPr lang="cs-CZ" smtClean="0">
                <a:solidFill>
                  <a:srgbClr val="00B0F0"/>
                </a:solidFill>
              </a:rPr>
              <a:t>I48.3 </a:t>
            </a:r>
            <a:r>
              <a:rPr lang="cs-CZ" b="1" smtClean="0">
                <a:solidFill>
                  <a:srgbClr val="00B0F0"/>
                </a:solidFill>
              </a:rPr>
              <a:t>Typický flutter síní</a:t>
            </a:r>
            <a:r>
              <a:rPr lang="cs-CZ" smtClean="0">
                <a:solidFill>
                  <a:srgbClr val="00B0F0"/>
                </a:solidFill>
              </a:rPr>
              <a:t> </a:t>
            </a:r>
          </a:p>
          <a:p>
            <a:r>
              <a:rPr lang="cs-CZ" smtClean="0">
                <a:solidFill>
                  <a:srgbClr val="00B0F0"/>
                </a:solidFill>
              </a:rPr>
              <a:t>I48.4 </a:t>
            </a:r>
            <a:r>
              <a:rPr lang="cs-CZ" b="1" smtClean="0">
                <a:solidFill>
                  <a:srgbClr val="00B0F0"/>
                </a:solidFill>
              </a:rPr>
              <a:t>Atypický flutter síní</a:t>
            </a:r>
            <a:r>
              <a:rPr lang="cs-CZ" smtClean="0">
                <a:solidFill>
                  <a:srgbClr val="00B0F0"/>
                </a:solidFill>
              </a:rPr>
              <a:t> </a:t>
            </a:r>
          </a:p>
          <a:p>
            <a:r>
              <a:rPr lang="cs-CZ" smtClean="0">
                <a:solidFill>
                  <a:srgbClr val="00B0F0"/>
                </a:solidFill>
              </a:rPr>
              <a:t>I48.9 </a:t>
            </a:r>
            <a:r>
              <a:rPr lang="cs-CZ" b="1" smtClean="0">
                <a:solidFill>
                  <a:srgbClr val="00B0F0"/>
                </a:solidFill>
              </a:rPr>
              <a:t>Fibrilace a flutter síní, NS</a:t>
            </a:r>
            <a:endParaRPr lang="cs-CZ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Některé změny MKN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mtClean="0"/>
              <a:t>K43.2 </a:t>
            </a:r>
            <a:r>
              <a:rPr lang="cs-CZ" b="1" smtClean="0"/>
              <a:t>Kýla </a:t>
            </a:r>
            <a:r>
              <a:rPr lang="cs-CZ" b="1" smtClean="0">
                <a:solidFill>
                  <a:srgbClr val="00B0F0"/>
                </a:solidFill>
              </a:rPr>
              <a:t>v jizvě </a:t>
            </a:r>
            <a:r>
              <a:rPr lang="cs-CZ" b="1" smtClean="0"/>
              <a:t>bez neprůchodnosti nebo gangrény</a:t>
            </a:r>
            <a:r>
              <a:rPr lang="cs-CZ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mtClean="0"/>
              <a:t>K43.3 </a:t>
            </a:r>
            <a:r>
              <a:rPr lang="cs-CZ" b="1" smtClean="0">
                <a:solidFill>
                  <a:srgbClr val="00B050"/>
                </a:solidFill>
              </a:rPr>
              <a:t>Parastomická kýla </a:t>
            </a:r>
            <a:r>
              <a:rPr lang="cs-CZ" b="1" smtClean="0"/>
              <a:t>s obstrukcí, bez gangrény</a:t>
            </a:r>
            <a:r>
              <a:rPr lang="cs-CZ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mtClean="0"/>
              <a:t>K43.4 </a:t>
            </a:r>
            <a:r>
              <a:rPr lang="cs-CZ" b="1" smtClean="0"/>
              <a:t>Parastomická kýla s gangrénou</a:t>
            </a:r>
            <a:r>
              <a:rPr lang="cs-CZ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mtClean="0"/>
              <a:t>K43.5 </a:t>
            </a:r>
            <a:r>
              <a:rPr lang="cs-CZ" b="1" smtClean="0"/>
              <a:t>Parastomická kýla bez obstrukce nebo gangrény</a:t>
            </a:r>
            <a:r>
              <a:rPr lang="cs-CZ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mtClean="0"/>
              <a:t>K43.6 </a:t>
            </a:r>
            <a:r>
              <a:rPr lang="cs-CZ" b="1" smtClean="0"/>
              <a:t>Jiná a nespecifikovaná břišní kýla s obstrukcí, bez gangrény</a:t>
            </a:r>
            <a:r>
              <a:rPr lang="cs-CZ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mtClean="0"/>
              <a:t>K43.7 </a:t>
            </a:r>
            <a:r>
              <a:rPr lang="cs-CZ" b="1" smtClean="0"/>
              <a:t>Jiná a nespecifikovaná břišní kýla s gangrénou</a:t>
            </a:r>
            <a:endParaRPr lang="cs-CZ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Některé změny MKN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U82.0 </a:t>
            </a:r>
            <a:r>
              <a:rPr lang="cs-CZ" b="1" dirty="0" smtClean="0"/>
              <a:t>Rezistence na penicilin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U82.1 </a:t>
            </a:r>
            <a:r>
              <a:rPr lang="cs-CZ" b="1" dirty="0" smtClean="0"/>
              <a:t>Rezistence na </a:t>
            </a:r>
            <a:r>
              <a:rPr lang="cs-CZ" b="1" dirty="0" err="1" smtClean="0"/>
              <a:t>methicilin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U82.2 </a:t>
            </a:r>
            <a:r>
              <a:rPr lang="cs-CZ" b="1" dirty="0" smtClean="0"/>
              <a:t>Rezistence zprostředkovaná širokospektrými beta-</a:t>
            </a:r>
            <a:r>
              <a:rPr lang="cs-CZ" b="1" dirty="0" err="1" smtClean="0"/>
              <a:t>laktamázami</a:t>
            </a:r>
            <a:r>
              <a:rPr lang="cs-CZ" b="1" dirty="0" smtClean="0"/>
              <a:t> (</a:t>
            </a:r>
            <a:r>
              <a:rPr lang="cs-CZ" b="1" dirty="0" err="1" smtClean="0"/>
              <a:t>ESBL</a:t>
            </a:r>
            <a:r>
              <a:rPr lang="cs-CZ" b="1" dirty="0" smtClean="0"/>
              <a:t>)</a:t>
            </a:r>
            <a:r>
              <a:rPr lang="cs-CZ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U82.8 </a:t>
            </a:r>
            <a:r>
              <a:rPr lang="cs-CZ" b="1" dirty="0" smtClean="0"/>
              <a:t>Rezistence na jiná </a:t>
            </a:r>
            <a:r>
              <a:rPr lang="cs-CZ" b="1" dirty="0" err="1" smtClean="0"/>
              <a:t>betelaktamová</a:t>
            </a:r>
            <a:r>
              <a:rPr lang="cs-CZ" b="1" dirty="0" smtClean="0"/>
              <a:t> antibiotika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U82.9 </a:t>
            </a:r>
            <a:r>
              <a:rPr lang="cs-CZ" b="1" dirty="0" smtClean="0"/>
              <a:t>Rezistence na </a:t>
            </a:r>
            <a:r>
              <a:rPr lang="cs-CZ" b="1" dirty="0" err="1" smtClean="0"/>
              <a:t>betalaktamová</a:t>
            </a:r>
            <a:r>
              <a:rPr lang="cs-CZ" b="1" dirty="0" smtClean="0"/>
              <a:t> antibiotika, NS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U83.0 </a:t>
            </a:r>
            <a:r>
              <a:rPr lang="cs-CZ" b="1" dirty="0" smtClean="0"/>
              <a:t>Rezistence na </a:t>
            </a:r>
            <a:r>
              <a:rPr lang="cs-CZ" b="1" dirty="0" err="1" smtClean="0"/>
              <a:t>vankomycin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U83.1 </a:t>
            </a:r>
            <a:r>
              <a:rPr lang="cs-CZ" b="1" dirty="0" smtClean="0"/>
              <a:t>Rezistence na jiná, </a:t>
            </a:r>
            <a:r>
              <a:rPr lang="cs-CZ" b="1" dirty="0" err="1" smtClean="0"/>
              <a:t>vankomycinu</a:t>
            </a:r>
            <a:r>
              <a:rPr lang="cs-CZ" b="1" dirty="0" smtClean="0"/>
              <a:t> podobná antibiotika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U83.2 </a:t>
            </a:r>
            <a:r>
              <a:rPr lang="cs-CZ" b="1" dirty="0" smtClean="0"/>
              <a:t>Rezistence na </a:t>
            </a:r>
            <a:r>
              <a:rPr lang="cs-CZ" b="1" dirty="0" err="1" smtClean="0"/>
              <a:t>chinolony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atd.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260350"/>
            <a:ext cx="8961437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Jak rozumět úhradové vyhlášce na rok 2013 aneb racionální chování nemocnice vzhledem k podmínkám úhradové vyhlášky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Plán nemocnice pro hospitalizační případy a jak mu rozumět ve světle vyhlášky 2013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Kam se vyvíjí oblast kódování;  revize, možnosti sankcí, jak probíhají revize v praxi, co lze čekat od revizí v dalším roce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Nálezy z kontroly správnosti kódování za 2.pol. 2012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Vybrané pokyny ke kódování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Nové trendy organizace kódování v nemocnici, první zkušenosti s profesionálními kodéry - </a:t>
            </a:r>
            <a:r>
              <a:rPr lang="cs-CZ" b="1" dirty="0" err="1" smtClean="0">
                <a:solidFill>
                  <a:srgbClr val="FF0000"/>
                </a:solidFill>
              </a:rPr>
              <a:t>nelékaři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DRG help-</a:t>
            </a:r>
            <a:r>
              <a:rPr lang="cs-CZ" dirty="0" err="1" smtClean="0"/>
              <a:t>desk</a:t>
            </a:r>
            <a:r>
              <a:rPr lang="cs-CZ" dirty="0" smtClean="0"/>
              <a:t> ve </a:t>
            </a:r>
            <a:r>
              <a:rPr lang="cs-CZ" dirty="0" err="1" smtClean="0"/>
              <a:t>FNOL</a:t>
            </a:r>
            <a:r>
              <a:rPr lang="cs-CZ" dirty="0" smtClean="0"/>
              <a:t> – co od něj čekat a jak ho využívat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7316788" cy="990600"/>
          </a:xfrm>
        </p:spPr>
        <p:txBody>
          <a:bodyPr/>
          <a:lstStyle/>
          <a:p>
            <a:r>
              <a:rPr lang="cs-CZ" smtClean="0"/>
              <a:t>Role a procesy kódování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052513"/>
            <a:ext cx="8153400" cy="50434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b="1" dirty="0" smtClean="0"/>
              <a:t>USA, Kanada, UK, Austrálie, </a:t>
            </a:r>
            <a:r>
              <a:rPr lang="cs-CZ" sz="2800" b="1" dirty="0" err="1" smtClean="0"/>
              <a:t>NZ</a:t>
            </a:r>
            <a:r>
              <a:rPr lang="cs-CZ" sz="2800" b="1" dirty="0" smtClean="0"/>
              <a:t> ....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 smtClean="0"/>
              <a:t>Kódují profesionální kodéři, nikoliv ošetřující lékaři.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 smtClean="0"/>
              <a:t>Kodéři mají všechny potřebné podklady v „řízených“ dokumentech (metodiky, číselníky, pravidla, konvence)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 smtClean="0"/>
              <a:t>Kodéři mají interní a externí podporu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 smtClean="0"/>
              <a:t>Lékař má </a:t>
            </a:r>
            <a:r>
              <a:rPr lang="cs-CZ" sz="2800" dirty="0" err="1" smtClean="0"/>
              <a:t>kódérovi</a:t>
            </a:r>
            <a:r>
              <a:rPr lang="cs-CZ" sz="2800" dirty="0" smtClean="0"/>
              <a:t> usnadnit práci – „jít mu naproti“ –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 smtClean="0"/>
              <a:t>vést dokumentaci tak, aby kodér našel podklady na standardním místě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 smtClean="0"/>
              <a:t>... ve standardní terminologii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 smtClean="0"/>
              <a:t>odpovídat na případné dotazy kodéra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7316788" cy="990600"/>
          </a:xfrm>
        </p:spPr>
        <p:txBody>
          <a:bodyPr/>
          <a:lstStyle/>
          <a:p>
            <a:r>
              <a:rPr lang="cs-CZ" smtClean="0">
                <a:solidFill>
                  <a:srgbClr val="00B0F0"/>
                </a:solidFill>
              </a:rPr>
              <a:t>Plán sbližování ZS</a:t>
            </a:r>
            <a:endParaRPr 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82AAFC-E760-4057-B46C-44A6790A07F0}" type="datetime1">
              <a:rPr lang="cs-CZ"/>
              <a:pPr>
                <a:defRPr/>
              </a:pPr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GNOMON s.r.o., © 2009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D84826E-CE91-4E94-AF3F-248CF822967B}" type="slidenum">
              <a:rPr lang="cs-CZ"/>
              <a:pPr>
                <a:defRPr/>
              </a:pPr>
              <a:t>48</a:t>
            </a:fld>
            <a:endParaRPr lang="cs-CZ" dirty="0"/>
          </a:p>
        </p:txBody>
      </p:sp>
      <p:pic>
        <p:nvPicPr>
          <p:cNvPr id="11059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525588"/>
            <a:ext cx="7015163" cy="5332412"/>
          </a:xfrm>
        </p:spPr>
      </p:pic>
      <p:pic>
        <p:nvPicPr>
          <p:cNvPr id="1105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319088"/>
            <a:ext cx="8056563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4810125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Nejasnosti při kódování příznaků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dirty="0" smtClean="0"/>
              <a:t>V praxi se kódují i příznaky, u nichž byla stanovena diagnóza; je to někdy v pořádku?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R18- Ascites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R40.2- Bezvědomí – kóma 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R04.0- Krvácení z nosu – epistaxis </a:t>
            </a:r>
            <a:r>
              <a:rPr lang="cs-CZ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R26.3 - Imobilita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dirty="0" smtClean="0"/>
              <a:t>Platí pro příznaky, které jsou uvedené mimo kapitolu „R“, stejná pravidla?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dirty="0" smtClean="0"/>
              <a:t>G81 – Hemiplegie, </a:t>
            </a:r>
            <a:r>
              <a:rPr lang="cs-CZ" dirty="0" err="1" smtClean="0"/>
              <a:t>hemipareza</a:t>
            </a:r>
            <a:r>
              <a:rPr lang="cs-CZ" dirty="0" smtClean="0"/>
              <a:t> (u </a:t>
            </a:r>
            <a:r>
              <a:rPr lang="cs-CZ" dirty="0" err="1" smtClean="0"/>
              <a:t>CMP</a:t>
            </a:r>
            <a:r>
              <a:rPr lang="cs-CZ" dirty="0" smtClean="0"/>
              <a:t>?)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dirty="0" smtClean="0"/>
              <a:t>Je zcela jednoznačné, co je příznak/znak a co nikoliv?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9028113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618966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Termíny pro odpovědi (NHS – UK)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22 dní</a:t>
            </a:r>
          </a:p>
          <a:p>
            <a:r>
              <a:rPr lang="cs-CZ" smtClean="0"/>
              <a:t>problematické dotazy – 132 dní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2852738"/>
            <a:ext cx="90281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208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692150"/>
            <a:ext cx="796925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228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228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59875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249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325" y="0"/>
            <a:ext cx="6035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765175"/>
            <a:ext cx="3419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269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147558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290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7570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310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651192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331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84994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Kódování příznaků/znaků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 ČR se traduje, školí a (zatím) akceptuje, že příznaky lze kódovat, pokud představují problém, vyžadující</a:t>
            </a:r>
            <a:r>
              <a:rPr lang="cs-CZ" b="1" smtClean="0">
                <a:solidFill>
                  <a:srgbClr val="0070C0"/>
                </a:solidFill>
              </a:rPr>
              <a:t> péči „ve své vlastní rovině“ („important problems in medical care  in their own right“).  </a:t>
            </a:r>
          </a:p>
          <a:p>
            <a:r>
              <a:rPr lang="cs-CZ" smtClean="0"/>
              <a:t>=&gt; </a:t>
            </a:r>
            <a:r>
              <a:rPr lang="cs-CZ" b="1" smtClean="0">
                <a:solidFill>
                  <a:srgbClr val="FF0000"/>
                </a:solidFill>
              </a:rPr>
              <a:t>Pokud tedy je příznak léčen souběžně (identickým postupem)  s onemocněním, ke kterému patří, nekóduje se</a:t>
            </a:r>
            <a:r>
              <a:rPr lang="cs-CZ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351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35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492375"/>
            <a:ext cx="339725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57338"/>
            <a:ext cx="3981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372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8913"/>
            <a:ext cx="6286500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392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73063"/>
            <a:ext cx="76327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413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62611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smtClean="0"/>
              <a:t>132 tis. </a:t>
            </a:r>
            <a:br>
              <a:rPr lang="cs-CZ" sz="3200" smtClean="0"/>
            </a:br>
            <a:r>
              <a:rPr lang="cs-CZ" sz="3200" smtClean="0"/>
              <a:t>hospitalizací</a:t>
            </a:r>
          </a:p>
        </p:txBody>
      </p:sp>
      <p:sp>
        <p:nvSpPr>
          <p:cNvPr id="143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8913"/>
            <a:ext cx="53705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484313"/>
            <a:ext cx="760888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 rot="21203724">
            <a:off x="3214688" y="2419350"/>
            <a:ext cx="3816350" cy="16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= 8 800 hospitalizací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na jednoho kodéra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mtClean="0"/>
              <a:t>Kodér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cs-CZ" smtClean="0"/>
              <a:t>Zajištění metodik MKN-10</a:t>
            </a:r>
          </a:p>
          <a:p>
            <a:r>
              <a:rPr lang="cs-CZ" smtClean="0"/>
              <a:t>Zajištění metodik doplňkových (metodik DRG)</a:t>
            </a:r>
          </a:p>
          <a:p>
            <a:r>
              <a:rPr lang="cs-CZ" smtClean="0"/>
              <a:t>Dobrá znalost MKN-10</a:t>
            </a:r>
          </a:p>
          <a:p>
            <a:r>
              <a:rPr lang="cs-CZ" smtClean="0"/>
              <a:t>Porozumění struktuře a obsahu dokumentace</a:t>
            </a:r>
          </a:p>
          <a:p>
            <a:r>
              <a:rPr lang="cs-CZ" smtClean="0"/>
              <a:t>„Ochota“ číst instrukční poznámky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25538"/>
            <a:ext cx="82692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23850" y="1052513"/>
            <a:ext cx="7488238" cy="720725"/>
          </a:xfrm>
          <a:prstGeom prst="rect">
            <a:avLst/>
          </a:prstGeom>
          <a:solidFill>
            <a:schemeClr val="accent1">
              <a:alpha val="600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067175" y="2492375"/>
            <a:ext cx="4105275" cy="259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/>
              <a:t>V NISu ovšem vidí kodér pouze popisek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/>
              <a:t>a nevidí instrukce ke kódu</a:t>
            </a:r>
            <a:endParaRPr lang="cs-CZ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47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78327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3573463"/>
            <a:ext cx="957738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Ideální model (rozdělení rolí)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cs-CZ" smtClean="0"/>
              <a:t>Kodéři nelékaři, univerzální</a:t>
            </a:r>
          </a:p>
          <a:p>
            <a:r>
              <a:rPr lang="cs-CZ" smtClean="0"/>
              <a:t>.. nepodléhají klinickým oddělením</a:t>
            </a:r>
          </a:p>
          <a:p>
            <a:r>
              <a:rPr lang="cs-CZ" smtClean="0"/>
              <a:t>... mají k dispozici celou dokumentaci</a:t>
            </a:r>
          </a:p>
          <a:p>
            <a:r>
              <a:rPr lang="cs-CZ" smtClean="0"/>
              <a:t>... mají dostatečnou„zevní podporu“</a:t>
            </a:r>
          </a:p>
          <a:p>
            <a:r>
              <a:rPr lang="cs-CZ" smtClean="0"/>
              <a:t>Hlavní kodér (pouze jeden pro nemocnici)</a:t>
            </a:r>
          </a:p>
          <a:p>
            <a:r>
              <a:rPr lang="cs-CZ" smtClean="0"/>
              <a:t>Existuje dobrý standard závěrečné zprávy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Ideální model (rozdělení rolí)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cs-CZ" smtClean="0"/>
              <a:t>Lékař není odpovědný za kódování, nekóduje</a:t>
            </a:r>
          </a:p>
          <a:p>
            <a:r>
              <a:rPr lang="cs-CZ" smtClean="0"/>
              <a:t>Lékař je odpovědný za dodržení standardu závěrečné zprávy (a dokumentace vůbec)</a:t>
            </a:r>
          </a:p>
          <a:p>
            <a:r>
              <a:rPr lang="cs-CZ" smtClean="0"/>
              <a:t>Lékař rozumí ročnímu plánu</a:t>
            </a:r>
          </a:p>
          <a:p>
            <a:r>
              <a:rPr lang="cs-CZ" smtClean="0"/>
              <a:t>Lékař rozumí principu DRG</a:t>
            </a:r>
          </a:p>
          <a:p>
            <a:r>
              <a:rPr lang="cs-CZ" smtClean="0"/>
              <a:t>Lékař dává kodérovi na požádání vysvětlení (ale nerozhoduje o kódu!)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Ideální model (závěr. zpráva)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Standard závěrečné zprávy (stručně)</a:t>
            </a:r>
          </a:p>
          <a:p>
            <a:pPr>
              <a:buFontTx/>
              <a:buChar char="-"/>
            </a:pPr>
            <a:r>
              <a:rPr lang="cs-CZ" smtClean="0"/>
              <a:t>jedna struktura pro všechny kliniky</a:t>
            </a:r>
          </a:p>
          <a:p>
            <a:pPr>
              <a:buFontTx/>
              <a:buChar char="-"/>
            </a:pPr>
            <a:r>
              <a:rPr lang="cs-CZ" smtClean="0"/>
              <a:t>shrnuje celou hospitalizaci (přes všechna oddělní)</a:t>
            </a:r>
          </a:p>
          <a:p>
            <a:pPr>
              <a:buFontTx/>
              <a:buChar char="-"/>
            </a:pPr>
            <a:r>
              <a:rPr lang="cs-CZ" smtClean="0"/>
              <a:t>„epikríza“ = v jednom sledu popsány -  1) předchorobí, 2) nynější problém (explicitně – proč byl pacient přijat), 3) průběh (explicitně – „komplikován/nekomplikován“) a rozvaha</a:t>
            </a:r>
          </a:p>
          <a:p>
            <a:pPr>
              <a:buFontTx/>
              <a:buChar char="-"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3075" y="260350"/>
            <a:ext cx="8032750" cy="663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Ideální model (závěr. zpráva)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Struktura závěrečné zprávy (stručně)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přehled oddělení (kterých se týká hospitalizace)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diagnostický souhrn (klinické diagnózy!, nikoliv texty MKN-10, bez uvádění kódů!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provedené výkony (léčebné intervence)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err="1" smtClean="0"/>
              <a:t>epikríza</a:t>
            </a:r>
            <a:r>
              <a:rPr lang="cs-CZ" dirty="0" smtClean="0"/>
              <a:t> ; (průběh a rozvaha odpovídá dg. souhrnu; „komentuje“ dg. souhrn)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ostatní (tady může být tolerována variabilita podle „přání“ klinik)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Ideální model (závěr. zpráva)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Diagnostický souhrn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obsahuje klinické diagnózy!, nikoliv texty MKN-10, bez uvádění kódů!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neuvádí úvahy, neuvádí diferenciální diagnózu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neuvádí výslovně diagnózu jako hlavní, ale na prvním řádku je stav, který vedl k přijetí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u všech stavů - buď je uvedena diagnóza NEBO příznak(y); diagnóza může být „suspektní“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Ideální model (závěr. zpráva) (6)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Diagnostický souhrn – oddíly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stavy, které byly předmětem péče při dané hospitalizaci </a:t>
            </a:r>
            <a:r>
              <a:rPr lang="cs-CZ" b="1" dirty="0" smtClean="0">
                <a:hlinkClick r:id="rId3"/>
              </a:rPr>
              <a:t>(„</a:t>
            </a:r>
            <a:r>
              <a:rPr lang="cs-CZ" b="1" dirty="0" err="1" smtClean="0">
                <a:hlinkClick r:id="rId3"/>
              </a:rPr>
              <a:t>POA</a:t>
            </a:r>
            <a:r>
              <a:rPr lang="cs-CZ" b="1" dirty="0" smtClean="0">
                <a:hlinkClick r:id="rId3"/>
              </a:rPr>
              <a:t>“= „</a:t>
            </a:r>
            <a:r>
              <a:rPr lang="cs-CZ" b="1" dirty="0" err="1" smtClean="0">
                <a:hlinkClick r:id="rId3"/>
              </a:rPr>
              <a:t>Present</a:t>
            </a:r>
            <a:r>
              <a:rPr lang="cs-CZ" b="1" dirty="0" smtClean="0">
                <a:hlinkClick r:id="rId3"/>
              </a:rPr>
              <a:t> on </a:t>
            </a:r>
            <a:r>
              <a:rPr lang="cs-CZ" b="1" dirty="0" err="1" smtClean="0">
                <a:hlinkClick r:id="rId3"/>
              </a:rPr>
              <a:t>Admission</a:t>
            </a:r>
            <a:r>
              <a:rPr lang="cs-CZ" b="1" dirty="0" smtClean="0">
                <a:hlinkClick r:id="rId3"/>
              </a:rPr>
              <a:t>“)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stavy, které byly předmětem péče při dané hospitalizaci </a:t>
            </a:r>
            <a:r>
              <a:rPr lang="cs-CZ" b="1" dirty="0" smtClean="0">
                <a:hlinkClick r:id="rId3"/>
              </a:rPr>
              <a:t>(„</a:t>
            </a:r>
            <a:r>
              <a:rPr lang="cs-CZ" b="1" dirty="0" err="1" smtClean="0">
                <a:hlinkClick r:id="rId3"/>
              </a:rPr>
              <a:t>HAC</a:t>
            </a:r>
            <a:r>
              <a:rPr lang="cs-CZ" b="1" dirty="0" smtClean="0">
                <a:hlinkClick r:id="rId3"/>
              </a:rPr>
              <a:t>“ = „</a:t>
            </a:r>
            <a:r>
              <a:rPr lang="en-US" b="1" dirty="0" smtClean="0">
                <a:hlinkClick r:id="rId3"/>
              </a:rPr>
              <a:t>Hospital-Acquired Conditions</a:t>
            </a:r>
            <a:r>
              <a:rPr lang="cs-CZ" b="1" dirty="0" smtClean="0">
                <a:hlinkClick r:id="rId3"/>
              </a:rPr>
              <a:t>“)</a:t>
            </a:r>
            <a:r>
              <a:rPr lang="en-US" b="1" dirty="0" smtClean="0">
                <a:hlinkClick r:id="rId3"/>
              </a:rPr>
              <a:t> </a:t>
            </a:r>
            <a:endParaRPr lang="cs-CZ" b="1" dirty="0" smtClean="0">
              <a:hlinkClick r:id="rId3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nemoci (stavy), které aktuálně existují, ale nebyly předmětem péče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anamnestické údaje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jiné (?)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61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61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81073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916113"/>
            <a:ext cx="83375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Poruchy v závěrečných zprávách</a:t>
            </a:r>
          </a:p>
        </p:txBody>
      </p:sp>
      <p:sp>
        <p:nvSpPr>
          <p:cNvPr id="1638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3000" b="1" smtClean="0">
                <a:hlinkClick r:id="rId3"/>
              </a:rPr>
              <a:t>Podle zahr. rešerše</a:t>
            </a:r>
          </a:p>
          <a:p>
            <a:r>
              <a:rPr lang="cs-CZ" smtClean="0"/>
              <a:t>chybějící informace o komplikaci během pobytu</a:t>
            </a:r>
          </a:p>
          <a:p>
            <a:r>
              <a:rPr lang="cs-CZ" smtClean="0"/>
              <a:t>nejasné informace o lécích (které jsou užívány při propuštění, které a kdy mají být ukončeny)</a:t>
            </a:r>
          </a:p>
          <a:p>
            <a:r>
              <a:rPr lang="cs-CZ" smtClean="0"/>
              <a:t>chybí nápadné upozornění, že se čeká na některé výsledky („</a:t>
            </a:r>
            <a:r>
              <a:rPr lang="en-US" smtClean="0"/>
              <a:t>Results pending at discharge</a:t>
            </a:r>
            <a:r>
              <a:rPr lang="cs-CZ" smtClean="0"/>
              <a:t>“)</a:t>
            </a:r>
            <a:endParaRPr lang="en-US" smtClean="0"/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Poruchy v závěrečných zprávách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hlinkClick r:id="rId3"/>
              </a:rPr>
              <a:t>V ČR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každá kliniky má úplně jiné schéma (bez racionálního důvodu)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zpráva není psána ze (zpětného)  pohledu času při (po) propuštění (to vzniká m.</a:t>
            </a:r>
            <a:r>
              <a:rPr lang="cs-CZ" dirty="0" err="1" smtClean="0"/>
              <a:t>j</a:t>
            </a:r>
            <a:r>
              <a:rPr lang="cs-CZ" dirty="0" smtClean="0"/>
              <a:t>. kopírováním)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enormní množství rozporných (chybných) údajů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zahlcení detaily;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zkratky, anglická terminologie, „latina“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Guideliny pro závěrečnou zprávu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Podobné guideliny jako pro doporučené postupy, nebo pro e-health standardy</a:t>
            </a:r>
          </a:p>
          <a:p>
            <a:r>
              <a:rPr lang="cs-CZ" smtClean="0"/>
              <a:t>Např: SIGN (Skotsko) nebo NEHTA (National E-Health Transition Authority Austrálie)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789363"/>
            <a:ext cx="5208588" cy="266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Guideliny pro závěrečnou zprávu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Vycházejí z auditů (z nalezených chyb)</a:t>
            </a:r>
          </a:p>
          <a:p>
            <a:r>
              <a:rPr lang="cs-CZ" smtClean="0"/>
              <a:t>Podporují správné a snadné kódování</a:t>
            </a:r>
          </a:p>
          <a:p>
            <a:r>
              <a:rPr lang="cs-CZ" smtClean="0"/>
              <a:t>Kladou důraz na „rozvahu“ ( „Clinical Synopsis“)</a:t>
            </a:r>
          </a:p>
          <a:p>
            <a:r>
              <a:rPr lang="cs-CZ" smtClean="0"/>
              <a:t>Nevyžadují povinně „nálezy“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95032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České zkušenosti s prof. kodéry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FN Hradec Králové – cca 2007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Nemocnice Třebíč, Jihlava – cca 2010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err="1" smtClean="0"/>
              <a:t>Thomayerova</a:t>
            </a:r>
            <a:r>
              <a:rPr lang="cs-CZ" sz="3600" dirty="0" smtClean="0"/>
              <a:t> nemocnice  - 2012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Nemocnice Strakonice – (2012?)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VFN v Praze – 2013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FN Brno (Bohunice) – 2014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FN Plzeň – 2014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Text inzerátu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Přijmeme</a:t>
            </a:r>
            <a:r>
              <a:rPr lang="cs-CZ" dirty="0" smtClean="0"/>
              <a:t> kodéra/</a:t>
            </a:r>
            <a:r>
              <a:rPr lang="cs-CZ" dirty="0" err="1" smtClean="0"/>
              <a:t>kodérku</a:t>
            </a:r>
            <a:r>
              <a:rPr lang="cs-CZ" dirty="0" smtClean="0"/>
              <a:t> pro Odbor revizí a vykazování zdravotní péče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 </a:t>
            </a:r>
            <a:r>
              <a:rPr lang="cs-CZ" b="1" dirty="0" smtClean="0"/>
              <a:t>Popis pozice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kódování hospitalizačních případů v systému DRG na základě údajů ve zdravotnické dokumentaci pacientů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 </a:t>
            </a:r>
            <a:r>
              <a:rPr lang="cs-CZ" b="1" dirty="0" smtClean="0"/>
              <a:t>Požadujeme: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střední zdravotnická škola s maturitou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praxe 5 let u akutního lůžka na pozici středního zdravotnického personálu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pečlivost a spolehlivost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ovládání PC na běžné uživatelské úrovni (MS Office, e-mail)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znalost systému DRG a MKN - 10 vítána (není podmínkou)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 </a:t>
            </a:r>
            <a:r>
              <a:rPr lang="cs-CZ" b="1" dirty="0" smtClean="0"/>
              <a:t>Nabízíme: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zázemí velké fakultní nemocnice v centru Prahy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podporu dalšího vzdělávání - proškolení přijatých zaměstnanců v DRG bude zajištěno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Příklady péče „ve své vlastní rovině“ o příznak:</a:t>
            </a:r>
          </a:p>
          <a:p>
            <a:pPr>
              <a:buFontTx/>
              <a:buChar char="-"/>
            </a:pPr>
            <a:r>
              <a:rPr lang="cs-CZ" smtClean="0"/>
              <a:t>punkce ascitu</a:t>
            </a:r>
          </a:p>
          <a:p>
            <a:pPr>
              <a:buFontTx/>
              <a:buChar char="-"/>
            </a:pPr>
            <a:r>
              <a:rPr lang="cs-CZ" smtClean="0"/>
              <a:t>sonda nebo endoskop. gastrostomie pro dysfagii</a:t>
            </a:r>
          </a:p>
          <a:p>
            <a:pPr>
              <a:buFontTx/>
              <a:buChar char="-"/>
            </a:pPr>
            <a:r>
              <a:rPr lang="cs-CZ" smtClean="0"/>
              <a:t>zvýšená ošetřovatelská péče pro hemiparesu</a:t>
            </a:r>
          </a:p>
          <a:p>
            <a:pPr>
              <a:buFontTx/>
              <a:buChar char="-"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Česká zkušenost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r>
              <a:rPr lang="cs-CZ" smtClean="0"/>
              <a:t>Nelékaři kódují velmi dobře</a:t>
            </a:r>
          </a:p>
          <a:p>
            <a:r>
              <a:rPr lang="cs-CZ" smtClean="0"/>
              <a:t>Základní proškolení je potřeba dvoudenní, pokud kodér je obeznámen s med. terminologií</a:t>
            </a:r>
          </a:p>
          <a:p>
            <a:r>
              <a:rPr lang="cs-CZ" smtClean="0"/>
              <a:t>(VFN – 5 500 hospitalizací/ rok)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Česká zkušenost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hlinkClick r:id="rId3"/>
              </a:rPr>
              <a:t>Problémy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„nepochopení“ primářů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zainteresovanost vedení klinika na CMI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propouštěcí zprávy (chaos, zkratky, chybné údaje)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chybí „zevní podpora“ (help-</a:t>
            </a:r>
            <a:r>
              <a:rPr lang="cs-CZ" dirty="0" err="1" smtClean="0"/>
              <a:t>desk</a:t>
            </a:r>
            <a:r>
              <a:rPr lang="cs-CZ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chybí elektronické hypertextové formáty MKN-10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není adaptovaný NIS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logistika „papírové</a:t>
            </a:r>
            <a:r>
              <a:rPr lang="cs-CZ" smtClean="0"/>
              <a:t>“ dokumentace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Podpora kodéra (nelékaře)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Správný postup kódování spočívá m.j. v používání jak Abecedního seznamu tak Tabelárního seznamu</a:t>
            </a:r>
          </a:p>
          <a:p>
            <a:r>
              <a:rPr lang="cs-CZ" smtClean="0"/>
              <a:t>Používání knih je zdlouhavé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080A14CD-C63D-43C4-AB7A-ABD7C90C90FE}" type="slidenum">
              <a:rPr lang="cs-CZ"/>
              <a:pPr algn="l">
                <a:defRPr/>
              </a:pPr>
              <a:t>82</a:t>
            </a:fld>
            <a:endParaRPr lang="cs-CZ"/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8172450" cy="4259262"/>
          </a:xfrm>
          <a:prstGeom prst="rect">
            <a:avLst/>
          </a:prstGeom>
          <a:noFill/>
          <a:ln w="5397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0" y="4076700"/>
            <a:ext cx="1763713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Šipka doprava 9"/>
          <p:cNvSpPr>
            <a:spLocks noChangeArrowheads="1"/>
          </p:cNvSpPr>
          <p:nvPr/>
        </p:nvSpPr>
        <p:spPr bwMode="auto">
          <a:xfrm>
            <a:off x="3203575" y="4437063"/>
            <a:ext cx="2089150" cy="647700"/>
          </a:xfrm>
          <a:prstGeom prst="rightArrow">
            <a:avLst>
              <a:gd name="adj1" fmla="val 50000"/>
              <a:gd name="adj2" fmla="val 50055"/>
            </a:avLst>
          </a:prstGeom>
          <a:solidFill>
            <a:srgbClr val="FF0000"/>
          </a:solidFill>
          <a:ln w="9525">
            <a:solidFill>
              <a:srgbClr val="D8D9D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>
              <a:latin typeface="Calibri" pitchFamily="34" charset="0"/>
            </a:endParaRP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149725"/>
            <a:ext cx="1665287" cy="2303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Zaoblený obdélník 8"/>
          <p:cNvSpPr/>
          <p:nvPr/>
        </p:nvSpPr>
        <p:spPr>
          <a:xfrm>
            <a:off x="2843213" y="5084763"/>
            <a:ext cx="2808287" cy="177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Hypertextová aplikace zrychluje  mnohonásobně práci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problému při revizi</a:t>
            </a:r>
          </a:p>
        </p:txBody>
      </p:sp>
      <p:sp>
        <p:nvSpPr>
          <p:cNvPr id="182274" name="Zástupný symbol pro obsah 2"/>
          <p:cNvSpPr>
            <a:spLocks noGrp="1"/>
          </p:cNvSpPr>
          <p:nvPr>
            <p:ph idx="1"/>
          </p:nvPr>
        </p:nvSpPr>
        <p:spPr>
          <a:xfrm>
            <a:off x="611188" y="1412875"/>
            <a:ext cx="8174037" cy="4895850"/>
          </a:xfrm>
        </p:spPr>
        <p:txBody>
          <a:bodyPr/>
          <a:lstStyle/>
          <a:p>
            <a:r>
              <a:rPr lang="cs-CZ" sz="2800" smtClean="0"/>
              <a:t>2/2012 Obstrukční ikterus pro cholesterolovou solitární choledocholithiasu s výraznou dilatací žlučovodů </a:t>
            </a:r>
          </a:p>
          <a:p>
            <a:r>
              <a:rPr lang="cs-CZ" sz="2800" smtClean="0"/>
              <a:t>Průběh hospitalizace:</a:t>
            </a:r>
          </a:p>
          <a:p>
            <a:r>
              <a:rPr lang="cs-CZ" sz="2800" smtClean="0"/>
              <a:t>76-letá hypertonička </a:t>
            </a:r>
            <a:r>
              <a:rPr lang="cs-CZ" sz="2800" smtClean="0">
                <a:solidFill>
                  <a:srgbClr val="FF0000"/>
                </a:solidFill>
              </a:rPr>
              <a:t>přijata k plánované extrakci objemné choledocholithiasy, stentu via ERCP.</a:t>
            </a:r>
            <a:r>
              <a:rPr lang="cs-CZ" sz="2800" smtClean="0"/>
              <a:t> Cestou ERCP extrahován zaplutý stent z pravého hepatiku, litothrypse, extrakce fragmentů. Dimitována v KP i metabolicky komp. stavu do domácího oš. a péče amb. specialistů, dále viz doporučení.</a:t>
            </a:r>
          </a:p>
          <a:p>
            <a:endParaRPr lang="cs-CZ" sz="200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8DB3516C-F1BC-4466-9584-3AC1D5B70317}" type="slidenum">
              <a:rPr lang="cs-CZ"/>
              <a:pPr algn="l">
                <a:defRPr/>
              </a:pPr>
              <a:t>83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K805 - Kámen žlučových cest bez cholangitidy nebo cholecystitidy  </a:t>
            </a:r>
          </a:p>
          <a:p>
            <a:r>
              <a:rPr lang="cs-CZ" smtClean="0"/>
              <a:t>K831 - Neprůchodnost žlučovodu  (=CC)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E70BF4AE-B9EE-4E2D-8381-596DA4F46914}" type="slidenum">
              <a:rPr lang="cs-CZ"/>
              <a:pPr algn="l">
                <a:defRPr/>
              </a:pPr>
              <a:t>84</a:t>
            </a:fld>
            <a:endParaRPr lang="cs-CZ"/>
          </a:p>
        </p:txBody>
      </p:sp>
      <p:sp>
        <p:nvSpPr>
          <p:cNvPr id="184323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Kódováno: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628775"/>
            <a:ext cx="7416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700213"/>
            <a:ext cx="84502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Poznámky MKN-10 ke K831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D16CBFE-92B3-40A9-90E5-092875AA4F24}" type="slidenum">
              <a:rPr lang="cs-CZ"/>
              <a:pPr algn="l">
                <a:defRPr/>
              </a:pPr>
              <a:t>85</a:t>
            </a:fld>
            <a:endParaRPr lang="cs-CZ"/>
          </a:p>
        </p:txBody>
      </p:sp>
      <p:pic>
        <p:nvPicPr>
          <p:cNvPr id="186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276475"/>
            <a:ext cx="8142288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Co je potřeba pro zavedení kodérů </a:t>
            </a:r>
            <a:r>
              <a:rPr lang="cs-CZ" dirty="0" err="1" smtClean="0"/>
              <a:t>nelékařů</a:t>
            </a:r>
            <a:r>
              <a:rPr lang="cs-CZ" dirty="0" smtClean="0"/>
              <a:t> - shrnutí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484313"/>
            <a:ext cx="8147050" cy="4641850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Standard závěr. zprávy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Vysvětlení rolí, vysvětlení změny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Příprava „místa“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Výběr kodérů, vyškolení kodérů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Hlavní kodér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Adaptace </a:t>
            </a:r>
            <a:r>
              <a:rPr lang="cs-CZ" dirty="0" err="1" smtClean="0"/>
              <a:t>NISu</a:t>
            </a:r>
            <a:r>
              <a:rPr lang="cs-CZ" dirty="0" smtClean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Organizace transportu papírových chorobopisů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Hypertextový vyhledávač </a:t>
            </a:r>
            <a:r>
              <a:rPr lang="cs-CZ" dirty="0" err="1" smtClean="0"/>
              <a:t>MN</a:t>
            </a:r>
            <a:r>
              <a:rPr lang="cs-CZ" dirty="0" smtClean="0"/>
              <a:t>-10 (zatím alespoň vyzkoušet)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Jak rozumět úhradové vyhlášce na rok 2013 aneb racionální chování nemocnice vzhledem k podmínkám úhradové vyhlášky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Plán nemocnice pro hospitalizační případy a jak mu rozumět ve světle vyhlášky 2013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Kam se vyvíjí oblast kódování;  revize, možnosti sankcí, jak probíhají revize v praxi, co lze čekat od revizí v dalším roce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Nálezy z kontroly správnosti kódování za 2.pol. 2012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Vybrané pokyny ke kódování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Nové trendy organizace kódování v nemocnici, první zkušenosti s profesionálními kodéry - </a:t>
            </a:r>
            <a:r>
              <a:rPr lang="cs-CZ" dirty="0" err="1" smtClean="0"/>
              <a:t>nelékaři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DRG help-</a:t>
            </a:r>
            <a:r>
              <a:rPr lang="cs-CZ" b="1" dirty="0" err="1" smtClean="0">
                <a:solidFill>
                  <a:srgbClr val="FF0000"/>
                </a:solidFill>
              </a:rPr>
              <a:t>desk</a:t>
            </a:r>
            <a:r>
              <a:rPr lang="cs-CZ" b="1" dirty="0" smtClean="0">
                <a:solidFill>
                  <a:srgbClr val="FF0000"/>
                </a:solidFill>
              </a:rPr>
              <a:t> ve </a:t>
            </a:r>
            <a:r>
              <a:rPr lang="cs-CZ" b="1" dirty="0" err="1" smtClean="0">
                <a:solidFill>
                  <a:srgbClr val="FF0000"/>
                </a:solidFill>
              </a:rPr>
              <a:t>FNOL</a:t>
            </a:r>
            <a:r>
              <a:rPr lang="cs-CZ" b="1" dirty="0" smtClean="0">
                <a:solidFill>
                  <a:srgbClr val="FF0000"/>
                </a:solidFill>
              </a:rPr>
              <a:t> – co od něj čekat a jak ho využívat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Help – „Desk“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Principy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err="1" smtClean="0"/>
              <a:t>mailová</a:t>
            </a:r>
            <a:r>
              <a:rPr lang="cs-CZ" dirty="0" smtClean="0"/>
              <a:t>  komunikace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omezení na MKN-10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pokuste se problém generalizovat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>
                <a:solidFill>
                  <a:srgbClr val="FF0000"/>
                </a:solidFill>
              </a:rPr>
              <a:t>k jakému výsledku kódování jste došli vy?  </a:t>
            </a:r>
            <a:r>
              <a:rPr lang="cs-CZ" dirty="0" smtClean="0"/>
              <a:t>(žádný help-</a:t>
            </a:r>
            <a:r>
              <a:rPr lang="cs-CZ" dirty="0" err="1" smtClean="0"/>
              <a:t>desk</a:t>
            </a:r>
            <a:r>
              <a:rPr lang="cs-CZ" dirty="0" smtClean="0"/>
              <a:t> neakceptuje požadavky typu “zakódujte mi pacienta ...“);  to má svoje důležité důvody, protože nejde jen o kód, ale o posouzení (porovnání) „logiky“ při výběru kódu.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Help – „Desk“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Termín odpovědi?; nelze uspěchat; může být potřeba vyhledat pravidla, konzultovat s někým dalším, případně i zjistit u revizních lékařů jejich stanovisko.</a:t>
            </a:r>
          </a:p>
          <a:p>
            <a:r>
              <a:rPr lang="cs-CZ" smtClean="0"/>
              <a:t>Lze použít v případě sporu jako argument, že bylo postupováno podle Help-Desku? Ano, lze to použít, ale nemá to absolutní váhu.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Kódování příznaků/znaků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Laboratorní a jiné (např. zobrazovací) odchylky, které jsou náhodným nálezem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nelze kódovat, pokud péče končí u zjištění tohoto nálezu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v zahraničí platí, že je nelze kódovat, pokud další péče spočívá pouze v kontrole těchto nálezů; v ČR se (zatím) akceptuje, že kontrolní vyšetření představují dodatečnou péči, což odůvodňuje vykázání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Help – „Desk“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Musí být odpověď jednoznačná? Nemusí; v případě, že pravidla nejsou jednoznačná (a revizní lékaři nebudou mít chuť se vyjadřovat), není v ČR (na rozdíl od třeba UK) žádný pevně nastavený proces, který by postoupil problém k vyřešení nějaké „vyšší“ autoritě.</a:t>
            </a:r>
          </a:p>
          <a:p>
            <a:r>
              <a:rPr lang="cs-CZ" smtClean="0"/>
              <a:t>Odpověď je dána „s nejlepším úmyslem“, ale bez garance.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Help – „Desk“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Začátek: dnes</a:t>
            </a:r>
          </a:p>
          <a:p>
            <a:pPr>
              <a:buFont typeface="Arial" charset="0"/>
              <a:buNone/>
            </a:pPr>
            <a:r>
              <a:rPr lang="cs-CZ" smtClean="0"/>
              <a:t>Adresa: </a:t>
            </a:r>
          </a:p>
        </p:txBody>
      </p:sp>
      <p:sp>
        <p:nvSpPr>
          <p:cNvPr id="4" name="Zaoblený obdélník 3"/>
          <p:cNvSpPr/>
          <p:nvPr/>
        </p:nvSpPr>
        <p:spPr>
          <a:xfrm rot="20964768">
            <a:off x="1647825" y="3187700"/>
            <a:ext cx="6215063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600" b="1" dirty="0">
                <a:latin typeface="Monotype Corsiva" pitchFamily="66" charset="0"/>
              </a:rPr>
              <a:t>tuma @</a:t>
            </a:r>
            <a:r>
              <a:rPr lang="cs-CZ" sz="6600" b="1" dirty="0" err="1">
                <a:latin typeface="Monotype Corsiva" pitchFamily="66" charset="0"/>
              </a:rPr>
              <a:t>gnomon.cz</a:t>
            </a:r>
            <a:endParaRPr lang="cs-CZ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007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773238"/>
            <a:ext cx="8229600" cy="3578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02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2974</Words>
  <Application>Microsoft Office PowerPoint</Application>
  <PresentationFormat>Předvádění na obrazovce (4:3)</PresentationFormat>
  <Paragraphs>480</Paragraphs>
  <Slides>93</Slides>
  <Notes>93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9" baseType="lpstr">
      <vt:lpstr>Calibri</vt:lpstr>
      <vt:lpstr>Arial</vt:lpstr>
      <vt:lpstr>Verdana</vt:lpstr>
      <vt:lpstr>Wingdings</vt:lpstr>
      <vt:lpstr>Monotype Corsiva</vt:lpstr>
      <vt:lpstr>Motiv sady Office</vt:lpstr>
      <vt:lpstr> FN Olomouc</vt:lpstr>
      <vt:lpstr>Program</vt:lpstr>
      <vt:lpstr>Hlavní skupiny problémů kódování  v ČR (2013)</vt:lpstr>
      <vt:lpstr>Co říká MKN-10 o kódování příznaků/znaků?</vt:lpstr>
      <vt:lpstr>Nejasnosti při kódování příznaků</vt:lpstr>
      <vt:lpstr>Kódování příznaků/znaků</vt:lpstr>
      <vt:lpstr>Snímek 7</vt:lpstr>
      <vt:lpstr>Snímek 8</vt:lpstr>
      <vt:lpstr>Kódování příznaků/znaků</vt:lpstr>
      <vt:lpstr>Příklady (interpretačních) problémů kódování</vt:lpstr>
      <vt:lpstr>Co říká MKN-10 o kódování suspektních diagnóz?</vt:lpstr>
      <vt:lpstr>Problémy kódování suspektních diagnóz</vt:lpstr>
      <vt:lpstr>Doporučení ke kódování suspektních diagnóz</vt:lpstr>
      <vt:lpstr>Příklady (interpretačních) problémů kódování</vt:lpstr>
      <vt:lpstr>Problémy s kódováním „subakutních“  stavů</vt:lpstr>
      <vt:lpstr>Příklady (interpretačních) problémů kódování</vt:lpstr>
      <vt:lpstr>Co říká MKN-10 o kódování „Z kódů“ (kontaktů a okolností...)?</vt:lpstr>
      <vt:lpstr>Snímek 18</vt:lpstr>
      <vt:lpstr>Snímek 19</vt:lpstr>
      <vt:lpstr>Snímek 20</vt:lpstr>
      <vt:lpstr>Snímek 21</vt:lpstr>
      <vt:lpstr>Z00.0</vt:lpstr>
      <vt:lpstr>Z00.5 – vyšetření dárce</vt:lpstr>
      <vt:lpstr>Z01.- výjimečně</vt:lpstr>
      <vt:lpstr>Z03.-  Lékařské pozorování a hodnocení pro podezření na nemoci </vt:lpstr>
      <vt:lpstr>Z03.- Lékařské pozorování a hodnocení pro podezření na nemoci  </vt:lpstr>
      <vt:lpstr>Z03 - příklady</vt:lpstr>
      <vt:lpstr>Z03 - příklady</vt:lpstr>
      <vt:lpstr>Z03 - příklady</vt:lpstr>
      <vt:lpstr>Z04 – podobné jako Z03, ale specifické důvody</vt:lpstr>
      <vt:lpstr>Z08</vt:lpstr>
      <vt:lpstr>Z09.-</vt:lpstr>
      <vt:lpstr>Kódování „Z kódů“ a směrnice MZČR</vt:lpstr>
      <vt:lpstr>Snímek 34</vt:lpstr>
      <vt:lpstr>Změny DRG v roce 2013</vt:lpstr>
      <vt:lpstr>Změny DRG v roce 2013</vt:lpstr>
      <vt:lpstr>Změny DRG v roce 2013</vt:lpstr>
      <vt:lpstr>Změny DRG v roce 2013</vt:lpstr>
      <vt:lpstr>Kódování inkontinence stolice R15</vt:lpstr>
      <vt:lpstr>Směrnice pro kódování izolace Z29.0</vt:lpstr>
      <vt:lpstr>Kódování markerů umělé plicní ventilace</vt:lpstr>
      <vt:lpstr>Kódování markerů umělé plicní ventilace</vt:lpstr>
      <vt:lpstr>Některé změny MKN</vt:lpstr>
      <vt:lpstr>Některé změny MKN</vt:lpstr>
      <vt:lpstr>Některé změny MKN</vt:lpstr>
      <vt:lpstr>Program</vt:lpstr>
      <vt:lpstr>Role a procesy kódování</vt:lpstr>
      <vt:lpstr>Plán sbližování ZS</vt:lpstr>
      <vt:lpstr>Snímek 49</vt:lpstr>
      <vt:lpstr>Snímek 50</vt:lpstr>
      <vt:lpstr>Snímek 51</vt:lpstr>
      <vt:lpstr>Termíny pro odpovědi (NHS – UK)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132 tis.  hospitalizací</vt:lpstr>
      <vt:lpstr>Kodér</vt:lpstr>
      <vt:lpstr>Snímek 66</vt:lpstr>
      <vt:lpstr>Ideální model (rozdělení rolí) (1)</vt:lpstr>
      <vt:lpstr>Ideální model (rozdělení rolí) (2)</vt:lpstr>
      <vt:lpstr>Ideální model (závěr. zpráva) (3)</vt:lpstr>
      <vt:lpstr>Ideální model (závěr. zpráva) (4)</vt:lpstr>
      <vt:lpstr>Ideální model (závěr. zpráva) (5)</vt:lpstr>
      <vt:lpstr>Ideální model (závěr. zpráva) (6)</vt:lpstr>
      <vt:lpstr>Snímek 73</vt:lpstr>
      <vt:lpstr>Poruchy v závěrečných zprávách</vt:lpstr>
      <vt:lpstr>Poruchy v závěrečných zprávách</vt:lpstr>
      <vt:lpstr>Guideliny pro závěrečnou zprávu</vt:lpstr>
      <vt:lpstr>Guideliny pro závěrečnou zprávu</vt:lpstr>
      <vt:lpstr>České zkušenosti s prof. kodéry</vt:lpstr>
      <vt:lpstr>Text inzerátu</vt:lpstr>
      <vt:lpstr>Česká zkušenost</vt:lpstr>
      <vt:lpstr>Česká zkušenost</vt:lpstr>
      <vt:lpstr>Podpora kodéra (nelékaře)</vt:lpstr>
      <vt:lpstr>Příklad problému při revizi</vt:lpstr>
      <vt:lpstr>Kódováno:</vt:lpstr>
      <vt:lpstr>Poznámky MKN-10 ke K831</vt:lpstr>
      <vt:lpstr>Co je potřeba pro zavedení kodérů nelékařů - shrnutí </vt:lpstr>
      <vt:lpstr>Program</vt:lpstr>
      <vt:lpstr>Help – „Desk“</vt:lpstr>
      <vt:lpstr>Help – „Desk“</vt:lpstr>
      <vt:lpstr>Help – „Desk“</vt:lpstr>
      <vt:lpstr>Help – „Desk“</vt:lpstr>
      <vt:lpstr>Snímek 92</vt:lpstr>
      <vt:lpstr>Snímek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ke školení DRG</dc:title>
  <dc:creator>Petr Tůma</dc:creator>
  <cp:lastModifiedBy>00182</cp:lastModifiedBy>
  <cp:revision>240</cp:revision>
  <dcterms:created xsi:type="dcterms:W3CDTF">2011-09-20T17:28:55Z</dcterms:created>
  <dcterms:modified xsi:type="dcterms:W3CDTF">2013-06-18T09:08:27Z</dcterms:modified>
</cp:coreProperties>
</file>