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277" r:id="rId3"/>
    <p:sldId id="259" r:id="rId4"/>
    <p:sldId id="260" r:id="rId5"/>
    <p:sldId id="261" r:id="rId6"/>
    <p:sldId id="262" r:id="rId7"/>
    <p:sldId id="263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2907D1-1BB8-4F84-877E-04B4FB6A8B7F}" type="datetimeFigureOut">
              <a:rPr lang="cs-CZ" smtClean="0"/>
              <a:t>07.09.2016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1B99DF-AC94-4DB5-9C4D-A7106254AA4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A77EEB-28EA-524D-A886-BFEF347914C4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A77EEB-28EA-524D-A886-BFEF347914C4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A77EEB-28EA-524D-A886-BFEF347914C4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A77EEB-28EA-524D-A886-BFEF347914C4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A77EEB-28EA-524D-A886-BFEF347914C4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A77EEB-28EA-524D-A886-BFEF347914C4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A77EEB-28EA-524D-A886-BFEF347914C4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B99DF-AC94-4DB5-9C4D-A7106254AA4E}" type="slidenum">
              <a:rPr lang="cs-CZ" smtClean="0"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cs-CZ" sz="1200"/>
              <a:t>53451-OTEVŘENÁ </a:t>
            </a:r>
            <a:r>
              <a:rPr lang="cs-CZ" sz="1200" dirty="0"/>
              <a:t>REPOZICE ZLOMENINY NEBO LUXACE JEDNOHO METATARSU</a:t>
            </a:r>
            <a:r>
              <a:rPr lang="cs-CZ" dirty="0"/>
              <a:t> </a:t>
            </a:r>
            <a:r>
              <a:rPr lang="cs-CZ" sz="1200" dirty="0"/>
              <a:t>53453-OTEVŘENÁ REPOZICE ZLOMENINY NEBO LUXACE VÍCE METATARSŮ - ZA KAŽDÝ DALŠÍ NA JEDNÉ </a:t>
            </a:r>
            <a:r>
              <a:rPr lang="cs-CZ" sz="1200" dirty="0" err="1"/>
              <a:t>STRANÉ</a:t>
            </a:r>
            <a:r>
              <a:rPr lang="cs-CZ" sz="1200" dirty="0"/>
              <a:t> PŘIČTI</a:t>
            </a:r>
            <a:r>
              <a:rPr lang="cs-CZ" dirty="0"/>
              <a:t> </a:t>
            </a:r>
            <a:r>
              <a:rPr lang="cs-CZ" sz="1200" dirty="0"/>
              <a:t>53455-OTEVŘENÁ REPOZICE ZLOMENINY KOSTI PATNÍ</a:t>
            </a:r>
            <a:r>
              <a:rPr lang="cs-CZ" dirty="0"/>
              <a:t> </a:t>
            </a:r>
            <a:r>
              <a:rPr lang="cs-CZ" sz="1200" dirty="0"/>
              <a:t>61235-</a:t>
            </a:r>
            <a:r>
              <a:rPr lang="cs-CZ" sz="1200" dirty="0" err="1"/>
              <a:t>ARTHRODÉZA</a:t>
            </a:r>
            <a:r>
              <a:rPr lang="cs-CZ" sz="1200" dirty="0"/>
              <a:t> </a:t>
            </a:r>
            <a:r>
              <a:rPr lang="cs-CZ" sz="1200" dirty="0" err="1"/>
              <a:t>MP</a:t>
            </a:r>
            <a:r>
              <a:rPr lang="cs-CZ" sz="1200" dirty="0"/>
              <a:t> NEBO IP KLOUBU</a:t>
            </a:r>
            <a:r>
              <a:rPr lang="cs-CZ" dirty="0"/>
              <a:t> </a:t>
            </a:r>
            <a:r>
              <a:rPr lang="cs-CZ" sz="1200" dirty="0"/>
              <a:t>66679-EXARTIKULACE (AMPUTACE METATARZÁLNÍ) </a:t>
            </a:r>
            <a:r>
              <a:rPr lang="cs-CZ" sz="1200" dirty="0" err="1"/>
              <a:t>FALANGEÁLNÍ</a:t>
            </a:r>
            <a:r>
              <a:rPr lang="cs-CZ" sz="1200" dirty="0"/>
              <a:t> - JEDNA</a:t>
            </a:r>
            <a:r>
              <a:rPr lang="cs-CZ" dirty="0"/>
              <a:t> </a:t>
            </a:r>
            <a:r>
              <a:rPr lang="cs-CZ" sz="1200" dirty="0"/>
              <a:t>66681-EXARTIKULACE (AMPUTACE METATARZÁLNÍ) </a:t>
            </a:r>
            <a:r>
              <a:rPr lang="cs-CZ" sz="1200" dirty="0" err="1"/>
              <a:t>FALANGEÁLNÍ</a:t>
            </a:r>
            <a:r>
              <a:rPr lang="cs-CZ" sz="1200" dirty="0"/>
              <a:t> - ZA KAŽDOU DALŠÍ PŘIČTI</a:t>
            </a:r>
            <a:r>
              <a:rPr lang="cs-CZ" dirty="0"/>
              <a:t> </a:t>
            </a:r>
            <a:r>
              <a:rPr lang="cs-CZ" sz="1200" dirty="0"/>
              <a:t>66687-TEP </a:t>
            </a:r>
            <a:r>
              <a:rPr lang="cs-CZ" sz="1200" dirty="0" err="1"/>
              <a:t>TALOKRURÁLNÍHO</a:t>
            </a:r>
            <a:r>
              <a:rPr lang="cs-CZ" sz="1200" dirty="0"/>
              <a:t> KLOUBU</a:t>
            </a:r>
            <a:r>
              <a:rPr lang="cs-CZ" dirty="0"/>
              <a:t> </a:t>
            </a:r>
            <a:r>
              <a:rPr lang="cs-CZ" sz="1200" dirty="0"/>
              <a:t>66689-</a:t>
            </a:r>
            <a:r>
              <a:rPr lang="cs-CZ" sz="1200" dirty="0" err="1"/>
              <a:t>METATARZOFALANGEÁLNÍ</a:t>
            </a:r>
            <a:r>
              <a:rPr lang="cs-CZ" sz="1200" dirty="0"/>
              <a:t> </a:t>
            </a:r>
            <a:r>
              <a:rPr lang="cs-CZ" sz="1200" dirty="0" err="1"/>
              <a:t>INTERPOZIČNÍ</a:t>
            </a:r>
            <a:r>
              <a:rPr lang="cs-CZ" sz="1200" dirty="0"/>
              <a:t> </a:t>
            </a:r>
            <a:r>
              <a:rPr lang="cs-CZ" sz="1200" dirty="0" err="1"/>
              <a:t>ARTROPLASTIKA</a:t>
            </a:r>
            <a:r>
              <a:rPr lang="cs-CZ" sz="1200" dirty="0"/>
              <a:t> - JEDNA</a:t>
            </a:r>
            <a:r>
              <a:rPr lang="cs-CZ" dirty="0"/>
              <a:t> </a:t>
            </a:r>
            <a:r>
              <a:rPr lang="cs-CZ" sz="1200" dirty="0"/>
              <a:t>66691-</a:t>
            </a:r>
            <a:r>
              <a:rPr lang="cs-CZ" sz="1200" dirty="0" err="1"/>
              <a:t>METATARZOFALANGEÁLNÍ</a:t>
            </a:r>
            <a:r>
              <a:rPr lang="cs-CZ" sz="1200" dirty="0"/>
              <a:t> </a:t>
            </a:r>
            <a:r>
              <a:rPr lang="cs-CZ" sz="1200" dirty="0" err="1"/>
              <a:t>INTERPOZIČNÍ</a:t>
            </a:r>
            <a:r>
              <a:rPr lang="cs-CZ" sz="1200" dirty="0"/>
              <a:t> </a:t>
            </a:r>
            <a:r>
              <a:rPr lang="cs-CZ" sz="1200" dirty="0" err="1"/>
              <a:t>ARTROPLASTIKA</a:t>
            </a:r>
            <a:r>
              <a:rPr lang="cs-CZ" sz="1200" dirty="0"/>
              <a:t> - DALŠÍ - PŘIČTI</a:t>
            </a:r>
            <a:r>
              <a:rPr lang="cs-CZ" dirty="0"/>
              <a:t> </a:t>
            </a:r>
            <a:r>
              <a:rPr lang="cs-CZ" sz="1200" dirty="0"/>
              <a:t>66693-</a:t>
            </a:r>
            <a:r>
              <a:rPr lang="cs-CZ" sz="1200" dirty="0" err="1"/>
              <a:t>ARTROTOMIE</a:t>
            </a:r>
            <a:r>
              <a:rPr lang="cs-CZ" sz="1200" dirty="0"/>
              <a:t> S OSTEOTOMIÍ </a:t>
            </a:r>
            <a:r>
              <a:rPr lang="cs-CZ" sz="1200" dirty="0" err="1"/>
              <a:t>MALEOLU</a:t>
            </a:r>
            <a:r>
              <a:rPr lang="cs-CZ" dirty="0"/>
              <a:t> </a:t>
            </a:r>
            <a:r>
              <a:rPr lang="cs-CZ" sz="1200" dirty="0"/>
              <a:t>66695-EXCIZE / EXSTIRPACE FALANGY NA NOZE</a:t>
            </a:r>
            <a:r>
              <a:rPr lang="cs-CZ" dirty="0"/>
              <a:t> </a:t>
            </a:r>
            <a:r>
              <a:rPr lang="cs-CZ" sz="1200" dirty="0"/>
              <a:t>66697-EXCIZE / EXSTIRPACE HLAVIČKY </a:t>
            </a:r>
            <a:r>
              <a:rPr lang="cs-CZ" sz="1200" dirty="0" err="1"/>
              <a:t>METATARZU</a:t>
            </a:r>
            <a:r>
              <a:rPr lang="cs-CZ" sz="1200" dirty="0"/>
              <a:t> - JEDNA</a:t>
            </a:r>
            <a:r>
              <a:rPr lang="cs-CZ" dirty="0"/>
              <a:t> </a:t>
            </a:r>
            <a:r>
              <a:rPr lang="cs-CZ" sz="1200" dirty="0"/>
              <a:t>66699-EXCIZE / EXSTIRPACE FALANGY NA NOZE NEBO HLAVIČKY </a:t>
            </a:r>
            <a:r>
              <a:rPr lang="cs-CZ" sz="1200" dirty="0" err="1"/>
              <a:t>METATARZU</a:t>
            </a:r>
            <a:r>
              <a:rPr lang="cs-CZ" sz="1200" dirty="0"/>
              <a:t> - ZA KAŽDÝ DALŠÍ PŘIČTI</a:t>
            </a:r>
            <a:r>
              <a:rPr lang="cs-CZ" dirty="0"/>
              <a:t> </a:t>
            </a:r>
            <a:r>
              <a:rPr lang="cs-CZ" sz="1200" dirty="0"/>
              <a:t>66711-EXCIZE / EXSTIRPACE ČLUNKOVÉ KOSTI NOHY</a:t>
            </a:r>
            <a:r>
              <a:rPr lang="cs-CZ" dirty="0"/>
              <a:t> </a:t>
            </a:r>
            <a:r>
              <a:rPr lang="cs-CZ" sz="1200" dirty="0"/>
              <a:t>66713-EXCIZE / EXSTIRPACE OSTRUHY PATNÍ KOSTI</a:t>
            </a:r>
            <a:r>
              <a:rPr lang="cs-CZ" dirty="0"/>
              <a:t> </a:t>
            </a:r>
            <a:r>
              <a:rPr lang="cs-CZ" sz="1200" dirty="0"/>
              <a:t>66715-EXCIZE / EXSTIRPACE KOSTI PATNÍ / </a:t>
            </a:r>
            <a:r>
              <a:rPr lang="cs-CZ" sz="1200" dirty="0" err="1"/>
              <a:t>HLEZENNÉ</a:t>
            </a:r>
            <a:r>
              <a:rPr lang="cs-CZ" dirty="0"/>
              <a:t> </a:t>
            </a:r>
            <a:r>
              <a:rPr lang="cs-CZ" sz="1200" dirty="0"/>
              <a:t>66717-EXCIZE / EXSTIRPACE SEZAMSKÉ KOSTI NOHY</a:t>
            </a:r>
            <a:r>
              <a:rPr lang="cs-CZ" dirty="0"/>
              <a:t> </a:t>
            </a:r>
            <a:r>
              <a:rPr lang="cs-CZ" sz="1200" dirty="0"/>
              <a:t>66719-EXCIZE / EXSTIRPACE / TARZÁLNÍ KOALICE</a:t>
            </a:r>
            <a:r>
              <a:rPr lang="cs-CZ" dirty="0"/>
              <a:t> </a:t>
            </a:r>
            <a:r>
              <a:rPr lang="cs-CZ" sz="1200" dirty="0"/>
              <a:t>66721-EXCIZE / EXSTIRPACE FASCIE, APONEURÓZY V OBLASTI NOHY</a:t>
            </a:r>
            <a:r>
              <a:rPr lang="cs-CZ" dirty="0"/>
              <a:t> </a:t>
            </a:r>
            <a:r>
              <a:rPr lang="cs-CZ" sz="1200" dirty="0"/>
              <a:t>66723-REKONSTRUKCE PAKLOUBU V OBLASTI HLEZNA NEBO NOHY</a:t>
            </a:r>
            <a:r>
              <a:rPr lang="cs-CZ" dirty="0"/>
              <a:t> </a:t>
            </a:r>
            <a:r>
              <a:rPr lang="cs-CZ" sz="1200" dirty="0"/>
              <a:t>66725-REKONSTRUKCE / OSTEOTOMIE PATNÍ KOSTI</a:t>
            </a:r>
            <a:r>
              <a:rPr lang="cs-CZ" dirty="0"/>
              <a:t> </a:t>
            </a:r>
            <a:r>
              <a:rPr lang="cs-CZ" sz="1200" dirty="0"/>
              <a:t>66729-REKONSTRUKCE / OSTEOTOMIE KOSTÍ TARZÁLNÍCH</a:t>
            </a:r>
            <a:r>
              <a:rPr lang="cs-CZ" dirty="0"/>
              <a:t> </a:t>
            </a:r>
            <a:r>
              <a:rPr lang="cs-CZ" sz="1200" dirty="0"/>
              <a:t>66731-REKONSTRUKCE KLADÍVKOVÉHO PRSTU NOHY</a:t>
            </a:r>
            <a:r>
              <a:rPr lang="cs-CZ" dirty="0"/>
              <a:t> </a:t>
            </a:r>
            <a:r>
              <a:rPr lang="cs-CZ" sz="1200" dirty="0"/>
              <a:t>66733-REKONSTRUKCE KLADÍVKOVÉHO PRSTU - ZA KAŽDÝ DALŠÍ PŘIČTI</a:t>
            </a:r>
            <a:r>
              <a:rPr lang="cs-CZ" dirty="0"/>
              <a:t> </a:t>
            </a:r>
            <a:r>
              <a:rPr lang="cs-CZ" sz="1200" dirty="0"/>
              <a:t>66735-REKONSTRUKCE </a:t>
            </a:r>
            <a:r>
              <a:rPr lang="cs-CZ" sz="1200" dirty="0" err="1"/>
              <a:t>HALLUCES</a:t>
            </a:r>
            <a:r>
              <a:rPr lang="cs-CZ" sz="1200" dirty="0"/>
              <a:t> </a:t>
            </a:r>
            <a:r>
              <a:rPr lang="cs-CZ" sz="1200" dirty="0" err="1"/>
              <a:t>VALGI</a:t>
            </a:r>
            <a:r>
              <a:rPr lang="cs-CZ" sz="1200" dirty="0"/>
              <a:t> - VÝKON NA KOSTI</a:t>
            </a:r>
            <a:r>
              <a:rPr lang="cs-CZ" dirty="0"/>
              <a:t> </a:t>
            </a:r>
            <a:r>
              <a:rPr lang="cs-CZ" sz="1200" dirty="0"/>
              <a:t>66737-REKONSTRUKCE </a:t>
            </a:r>
            <a:r>
              <a:rPr lang="cs-CZ" sz="1200" dirty="0" err="1"/>
              <a:t>HALLUCES</a:t>
            </a:r>
            <a:r>
              <a:rPr lang="cs-CZ" sz="1200" dirty="0"/>
              <a:t> </a:t>
            </a:r>
            <a:r>
              <a:rPr lang="cs-CZ" sz="1200" dirty="0" err="1"/>
              <a:t>VALGI</a:t>
            </a:r>
            <a:r>
              <a:rPr lang="cs-CZ" sz="1200" dirty="0"/>
              <a:t> - VÝKON NA MĚKKÝCH TKÁNÍCH</a:t>
            </a:r>
            <a:r>
              <a:rPr lang="cs-CZ" dirty="0"/>
              <a:t> </a:t>
            </a:r>
            <a:r>
              <a:rPr lang="cs-CZ" sz="1200" dirty="0"/>
              <a:t>66739-VELKÉ REKONSTRUKCE NOHY</a:t>
            </a:r>
            <a:r>
              <a:rPr lang="cs-CZ" dirty="0"/>
              <a:t> </a:t>
            </a:r>
            <a:r>
              <a:rPr lang="cs-CZ" sz="1200" dirty="0"/>
              <a:t>66741-REKONSTRUKCE </a:t>
            </a:r>
            <a:r>
              <a:rPr lang="cs-CZ" sz="1200" dirty="0" err="1"/>
              <a:t>DIG</a:t>
            </a:r>
            <a:r>
              <a:rPr lang="cs-CZ" sz="1200" dirty="0"/>
              <a:t>. </a:t>
            </a:r>
            <a:r>
              <a:rPr lang="cs-CZ" sz="1200" dirty="0" err="1"/>
              <a:t>SUPRADUCTI</a:t>
            </a:r>
            <a:r>
              <a:rPr lang="cs-CZ" sz="1200" dirty="0"/>
              <a:t> V. NOHY</a:t>
            </a:r>
            <a:r>
              <a:rPr lang="cs-CZ" dirty="0"/>
              <a:t> </a:t>
            </a:r>
            <a:r>
              <a:rPr lang="cs-CZ" sz="1200" dirty="0"/>
              <a:t>66743-UVOLNĚNÍ DORZÁLNÍCH A MEDIÁLNÍCH STRUKTUR NOHY</a:t>
            </a:r>
            <a:r>
              <a:rPr lang="cs-CZ" dirty="0"/>
              <a:t> </a:t>
            </a:r>
            <a:r>
              <a:rPr lang="cs-CZ" sz="1200" dirty="0"/>
              <a:t>66745-</a:t>
            </a:r>
            <a:r>
              <a:rPr lang="cs-CZ" sz="1200" dirty="0" err="1"/>
              <a:t>POSTEROMEDIÁLNÍ</a:t>
            </a:r>
            <a:r>
              <a:rPr lang="cs-CZ" sz="1200" dirty="0"/>
              <a:t> UVOLNĚNÍ, LATERÁLNÍ ZKRÁCENÍ, TRANSPOZICE ŠLACH PRO PES </a:t>
            </a:r>
            <a:r>
              <a:rPr lang="cs-CZ" sz="1200" dirty="0" err="1"/>
              <a:t>EQUINOVARUS</a:t>
            </a:r>
            <a:r>
              <a:rPr lang="cs-CZ" dirty="0"/>
              <a:t> </a:t>
            </a:r>
            <a:r>
              <a:rPr lang="cs-CZ" sz="1200" dirty="0"/>
              <a:t>66747-UVOLNĚNÍ PLANTÁRNÍ FASCIE PRO PES </a:t>
            </a:r>
            <a:r>
              <a:rPr lang="cs-CZ" sz="1200" dirty="0" err="1"/>
              <a:t>EQUINOVARUS</a:t>
            </a:r>
            <a:r>
              <a:rPr lang="cs-CZ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110083-3E38-436C-8639-56FF1ABCAB56}" type="slidenum">
              <a:rPr lang="cs-CZ" smtClean="0"/>
              <a:pPr/>
              <a:t>3</a:t>
            </a:fld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A22AA3-EBBB-4053-B503-4C0BD11CBB24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cs-CZ" sz="1200" dirty="0"/>
              <a:t>53451-OTEVŘENÁ REPOZICE ZLOMENINY NEBO LUXACE JEDNOHO METATARSU</a:t>
            </a:r>
            <a:r>
              <a:rPr lang="cs-CZ" dirty="0"/>
              <a:t> </a:t>
            </a:r>
            <a:r>
              <a:rPr lang="cs-CZ" sz="1200" dirty="0"/>
              <a:t>53453-OTEVŘENÁ REPOZICE ZLOMENINY NEBO LUXACE VÍCE METATARSŮ - ZA KAŽDÝ DALŠÍ NA JEDNÉ </a:t>
            </a:r>
            <a:r>
              <a:rPr lang="cs-CZ" sz="1200" dirty="0" err="1"/>
              <a:t>STRANÉ</a:t>
            </a:r>
            <a:r>
              <a:rPr lang="cs-CZ" sz="1200" dirty="0"/>
              <a:t> PŘIČTI</a:t>
            </a:r>
            <a:r>
              <a:rPr lang="cs-CZ" dirty="0"/>
              <a:t> </a:t>
            </a:r>
            <a:r>
              <a:rPr lang="cs-CZ" sz="1200" dirty="0"/>
              <a:t>53455-OTEVŘENÁ REPOZICE ZLOMENINY KOSTI PATNÍ</a:t>
            </a:r>
            <a:r>
              <a:rPr lang="cs-CZ" dirty="0"/>
              <a:t> </a:t>
            </a:r>
            <a:r>
              <a:rPr lang="cs-CZ" sz="1200" dirty="0"/>
              <a:t>61235-</a:t>
            </a:r>
            <a:r>
              <a:rPr lang="cs-CZ" sz="1200" dirty="0" err="1"/>
              <a:t>ARTHRODÉZA</a:t>
            </a:r>
            <a:r>
              <a:rPr lang="cs-CZ" sz="1200" dirty="0"/>
              <a:t> </a:t>
            </a:r>
            <a:r>
              <a:rPr lang="cs-CZ" sz="1200" dirty="0" err="1"/>
              <a:t>MP</a:t>
            </a:r>
            <a:r>
              <a:rPr lang="cs-CZ" sz="1200" dirty="0"/>
              <a:t> NEBO IP KLOUBU</a:t>
            </a:r>
            <a:r>
              <a:rPr lang="cs-CZ" dirty="0"/>
              <a:t> </a:t>
            </a:r>
            <a:r>
              <a:rPr lang="cs-CZ" sz="1200" dirty="0"/>
              <a:t>66679-EXARTIKULACE (AMPUTACE METATARZÁLNÍ) </a:t>
            </a:r>
            <a:r>
              <a:rPr lang="cs-CZ" sz="1200" dirty="0" err="1"/>
              <a:t>FALANGEÁLNÍ</a:t>
            </a:r>
            <a:r>
              <a:rPr lang="cs-CZ" sz="1200" dirty="0"/>
              <a:t> - JEDNA</a:t>
            </a:r>
            <a:r>
              <a:rPr lang="cs-CZ" dirty="0"/>
              <a:t> </a:t>
            </a:r>
            <a:r>
              <a:rPr lang="cs-CZ" sz="1200" dirty="0"/>
              <a:t>66681-EXARTIKULACE (AMPUTACE METATARZÁLNÍ) </a:t>
            </a:r>
            <a:r>
              <a:rPr lang="cs-CZ" sz="1200" dirty="0" err="1"/>
              <a:t>FALANGEÁLNÍ</a:t>
            </a:r>
            <a:r>
              <a:rPr lang="cs-CZ" sz="1200" dirty="0"/>
              <a:t> - ZA KAŽDOU DALŠÍ PŘIČTI</a:t>
            </a:r>
            <a:r>
              <a:rPr lang="cs-CZ" dirty="0"/>
              <a:t> </a:t>
            </a:r>
            <a:r>
              <a:rPr lang="cs-CZ" sz="1200" dirty="0"/>
              <a:t>66687-TEP </a:t>
            </a:r>
            <a:r>
              <a:rPr lang="cs-CZ" sz="1200" dirty="0" err="1"/>
              <a:t>TALOKRURÁLNÍHO</a:t>
            </a:r>
            <a:r>
              <a:rPr lang="cs-CZ" sz="1200" dirty="0"/>
              <a:t> KLOUBU</a:t>
            </a:r>
            <a:r>
              <a:rPr lang="cs-CZ" dirty="0"/>
              <a:t> </a:t>
            </a:r>
            <a:r>
              <a:rPr lang="cs-CZ" sz="1200" dirty="0"/>
              <a:t>66689-</a:t>
            </a:r>
            <a:r>
              <a:rPr lang="cs-CZ" sz="1200" dirty="0" err="1"/>
              <a:t>METATARZOFALANGEÁLNÍ</a:t>
            </a:r>
            <a:r>
              <a:rPr lang="cs-CZ" sz="1200" dirty="0"/>
              <a:t> </a:t>
            </a:r>
            <a:r>
              <a:rPr lang="cs-CZ" sz="1200" dirty="0" err="1"/>
              <a:t>INTERPOZIČNÍ</a:t>
            </a:r>
            <a:r>
              <a:rPr lang="cs-CZ" sz="1200" dirty="0"/>
              <a:t> </a:t>
            </a:r>
            <a:r>
              <a:rPr lang="cs-CZ" sz="1200" dirty="0" err="1"/>
              <a:t>ARTROPLASTIKA</a:t>
            </a:r>
            <a:r>
              <a:rPr lang="cs-CZ" sz="1200" dirty="0"/>
              <a:t> - JEDNA</a:t>
            </a:r>
            <a:r>
              <a:rPr lang="cs-CZ" dirty="0"/>
              <a:t> </a:t>
            </a:r>
            <a:r>
              <a:rPr lang="cs-CZ" sz="1200" dirty="0"/>
              <a:t>66691-</a:t>
            </a:r>
            <a:r>
              <a:rPr lang="cs-CZ" sz="1200" dirty="0" err="1"/>
              <a:t>METATARZOFALANGEÁLNÍ</a:t>
            </a:r>
            <a:r>
              <a:rPr lang="cs-CZ" sz="1200" dirty="0"/>
              <a:t> </a:t>
            </a:r>
            <a:r>
              <a:rPr lang="cs-CZ" sz="1200" dirty="0" err="1"/>
              <a:t>INTERPOZIČNÍ</a:t>
            </a:r>
            <a:r>
              <a:rPr lang="cs-CZ" sz="1200" dirty="0"/>
              <a:t> </a:t>
            </a:r>
            <a:r>
              <a:rPr lang="cs-CZ" sz="1200" dirty="0" err="1"/>
              <a:t>ARTROPLASTIKA</a:t>
            </a:r>
            <a:r>
              <a:rPr lang="cs-CZ" sz="1200" dirty="0"/>
              <a:t> - DALŠÍ - PŘIČTI</a:t>
            </a:r>
            <a:r>
              <a:rPr lang="cs-CZ" dirty="0"/>
              <a:t> </a:t>
            </a:r>
            <a:r>
              <a:rPr lang="cs-CZ" sz="1200" dirty="0"/>
              <a:t>66693-</a:t>
            </a:r>
            <a:r>
              <a:rPr lang="cs-CZ" sz="1200" dirty="0" err="1"/>
              <a:t>ARTROTOMIE</a:t>
            </a:r>
            <a:r>
              <a:rPr lang="cs-CZ" sz="1200" dirty="0"/>
              <a:t> S OSTEOTOMIÍ </a:t>
            </a:r>
            <a:r>
              <a:rPr lang="cs-CZ" sz="1200" dirty="0" err="1"/>
              <a:t>MALEOLU</a:t>
            </a:r>
            <a:r>
              <a:rPr lang="cs-CZ" dirty="0"/>
              <a:t> </a:t>
            </a:r>
            <a:r>
              <a:rPr lang="cs-CZ" sz="1200" dirty="0"/>
              <a:t>66695-EXCIZE / EXSTIRPACE FALANGY NA NOZE</a:t>
            </a:r>
            <a:r>
              <a:rPr lang="cs-CZ" dirty="0"/>
              <a:t> </a:t>
            </a:r>
            <a:r>
              <a:rPr lang="cs-CZ" sz="1200" dirty="0"/>
              <a:t>66697-EXCIZE / EXSTIRPACE HLAVIČKY </a:t>
            </a:r>
            <a:r>
              <a:rPr lang="cs-CZ" sz="1200" dirty="0" err="1"/>
              <a:t>METATARZU</a:t>
            </a:r>
            <a:r>
              <a:rPr lang="cs-CZ" sz="1200" dirty="0"/>
              <a:t> - JEDNA</a:t>
            </a:r>
            <a:r>
              <a:rPr lang="cs-CZ" dirty="0"/>
              <a:t> </a:t>
            </a:r>
            <a:r>
              <a:rPr lang="cs-CZ" sz="1200" dirty="0"/>
              <a:t>66699-EXCIZE / EXSTIRPACE FALANGY NA NOZE NEBO HLAVIČKY </a:t>
            </a:r>
            <a:r>
              <a:rPr lang="cs-CZ" sz="1200" dirty="0" err="1"/>
              <a:t>METATARZU</a:t>
            </a:r>
            <a:r>
              <a:rPr lang="cs-CZ" sz="1200" dirty="0"/>
              <a:t> - ZA KAŽDÝ DALŠÍ PŘIČTI</a:t>
            </a:r>
            <a:r>
              <a:rPr lang="cs-CZ" dirty="0"/>
              <a:t> </a:t>
            </a:r>
            <a:r>
              <a:rPr lang="cs-CZ" sz="1200" dirty="0"/>
              <a:t>66711-EXCIZE / EXSTIRPACE ČLUNKOVÉ KOSTI NOHY</a:t>
            </a:r>
            <a:r>
              <a:rPr lang="cs-CZ" dirty="0"/>
              <a:t> </a:t>
            </a:r>
            <a:r>
              <a:rPr lang="cs-CZ" sz="1200" dirty="0"/>
              <a:t>66713-EXCIZE / EXSTIRPACE OSTRUHY PATNÍ KOSTI</a:t>
            </a:r>
            <a:r>
              <a:rPr lang="cs-CZ" dirty="0"/>
              <a:t> </a:t>
            </a:r>
            <a:r>
              <a:rPr lang="cs-CZ" sz="1200" dirty="0"/>
              <a:t>66715-EXCIZE / EXSTIRPACE KOSTI PATNÍ / </a:t>
            </a:r>
            <a:r>
              <a:rPr lang="cs-CZ" sz="1200" dirty="0" err="1"/>
              <a:t>HLEZENNÉ</a:t>
            </a:r>
            <a:r>
              <a:rPr lang="cs-CZ" dirty="0"/>
              <a:t> </a:t>
            </a:r>
            <a:r>
              <a:rPr lang="cs-CZ" sz="1200" dirty="0"/>
              <a:t>66717-EXCIZE / EXSTIRPACE SEZAMSKÉ KOSTI NOHY</a:t>
            </a:r>
            <a:r>
              <a:rPr lang="cs-CZ" dirty="0"/>
              <a:t> </a:t>
            </a:r>
            <a:r>
              <a:rPr lang="cs-CZ" sz="1200" dirty="0"/>
              <a:t>66719-EXCIZE / EXSTIRPACE / TARZÁLNÍ KOALICE</a:t>
            </a:r>
            <a:r>
              <a:rPr lang="cs-CZ" dirty="0"/>
              <a:t> </a:t>
            </a:r>
            <a:r>
              <a:rPr lang="cs-CZ" sz="1200" dirty="0"/>
              <a:t>66721-EXCIZE / EXSTIRPACE FASCIE, APONEURÓZY V OBLASTI NOHY</a:t>
            </a:r>
            <a:r>
              <a:rPr lang="cs-CZ" dirty="0"/>
              <a:t> </a:t>
            </a:r>
            <a:r>
              <a:rPr lang="cs-CZ" sz="1200" dirty="0"/>
              <a:t>66723-REKONSTRUKCE PAKLOUBU V OBLASTI HLEZNA NEBO NOHY</a:t>
            </a:r>
            <a:r>
              <a:rPr lang="cs-CZ" dirty="0"/>
              <a:t> </a:t>
            </a:r>
            <a:r>
              <a:rPr lang="cs-CZ" sz="1200" dirty="0"/>
              <a:t>66725-REKONSTRUKCE / OSTEOTOMIE PATNÍ KOSTI</a:t>
            </a:r>
            <a:r>
              <a:rPr lang="cs-CZ" dirty="0"/>
              <a:t> </a:t>
            </a:r>
            <a:r>
              <a:rPr lang="cs-CZ" sz="1200" dirty="0"/>
              <a:t>66729-REKONSTRUKCE / OSTEOTOMIE KOSTÍ TARZÁLNÍCH</a:t>
            </a:r>
            <a:r>
              <a:rPr lang="cs-CZ" dirty="0"/>
              <a:t> </a:t>
            </a:r>
            <a:r>
              <a:rPr lang="cs-CZ" sz="1200" dirty="0"/>
              <a:t>66731-REKONSTRUKCE KLADÍVKOVÉHO PRSTU NOHY</a:t>
            </a:r>
            <a:r>
              <a:rPr lang="cs-CZ" dirty="0"/>
              <a:t> </a:t>
            </a:r>
            <a:r>
              <a:rPr lang="cs-CZ" sz="1200" dirty="0"/>
              <a:t>66733-REKONSTRUKCE KLADÍVKOVÉHO PRSTU - ZA KAŽDÝ DALŠÍ PŘIČTI</a:t>
            </a:r>
            <a:r>
              <a:rPr lang="cs-CZ" dirty="0"/>
              <a:t> </a:t>
            </a:r>
            <a:r>
              <a:rPr lang="cs-CZ" sz="1200" dirty="0"/>
              <a:t>66735-REKONSTRUKCE </a:t>
            </a:r>
            <a:r>
              <a:rPr lang="cs-CZ" sz="1200" dirty="0" err="1"/>
              <a:t>HALLUCES</a:t>
            </a:r>
            <a:r>
              <a:rPr lang="cs-CZ" sz="1200" dirty="0"/>
              <a:t> </a:t>
            </a:r>
            <a:r>
              <a:rPr lang="cs-CZ" sz="1200" dirty="0" err="1"/>
              <a:t>VALGI</a:t>
            </a:r>
            <a:r>
              <a:rPr lang="cs-CZ" sz="1200" dirty="0"/>
              <a:t> - VÝKON NA KOSTI</a:t>
            </a:r>
            <a:r>
              <a:rPr lang="cs-CZ" dirty="0"/>
              <a:t> </a:t>
            </a:r>
            <a:r>
              <a:rPr lang="cs-CZ" sz="1200" dirty="0"/>
              <a:t>66737-REKONSTRUKCE </a:t>
            </a:r>
            <a:r>
              <a:rPr lang="cs-CZ" sz="1200" dirty="0" err="1"/>
              <a:t>HALLUCES</a:t>
            </a:r>
            <a:r>
              <a:rPr lang="cs-CZ" sz="1200" dirty="0"/>
              <a:t> </a:t>
            </a:r>
            <a:r>
              <a:rPr lang="cs-CZ" sz="1200" dirty="0" err="1"/>
              <a:t>VALGI</a:t>
            </a:r>
            <a:r>
              <a:rPr lang="cs-CZ" sz="1200" dirty="0"/>
              <a:t> - VÝKON NA MĚKKÝCH TKÁNÍCH</a:t>
            </a:r>
            <a:r>
              <a:rPr lang="cs-CZ" dirty="0"/>
              <a:t> </a:t>
            </a:r>
            <a:r>
              <a:rPr lang="cs-CZ" sz="1200" dirty="0"/>
              <a:t>66739-VELKÉ REKONSTRUKCE NOHY</a:t>
            </a:r>
            <a:r>
              <a:rPr lang="cs-CZ" dirty="0"/>
              <a:t> </a:t>
            </a:r>
            <a:r>
              <a:rPr lang="cs-CZ" sz="1200" dirty="0"/>
              <a:t>66741-REKONSTRUKCE </a:t>
            </a:r>
            <a:r>
              <a:rPr lang="cs-CZ" sz="1200" dirty="0" err="1"/>
              <a:t>DIG</a:t>
            </a:r>
            <a:r>
              <a:rPr lang="cs-CZ" sz="1200" dirty="0"/>
              <a:t>. </a:t>
            </a:r>
            <a:r>
              <a:rPr lang="cs-CZ" sz="1200" dirty="0" err="1"/>
              <a:t>SUPRADUCTI</a:t>
            </a:r>
            <a:r>
              <a:rPr lang="cs-CZ" sz="1200" dirty="0"/>
              <a:t> V. NOHY</a:t>
            </a:r>
            <a:r>
              <a:rPr lang="cs-CZ" dirty="0"/>
              <a:t> </a:t>
            </a:r>
            <a:r>
              <a:rPr lang="cs-CZ" sz="1200" dirty="0"/>
              <a:t>66743-UVOLNĚNÍ DORZÁLNÍCH A MEDIÁLNÍCH STRUKTUR NOHY</a:t>
            </a:r>
            <a:r>
              <a:rPr lang="cs-CZ" dirty="0"/>
              <a:t> </a:t>
            </a:r>
            <a:r>
              <a:rPr lang="cs-CZ" sz="1200" dirty="0"/>
              <a:t>66745-</a:t>
            </a:r>
            <a:r>
              <a:rPr lang="cs-CZ" sz="1200" dirty="0" err="1"/>
              <a:t>POSTEROMEDIÁLNÍ</a:t>
            </a:r>
            <a:r>
              <a:rPr lang="cs-CZ" sz="1200" dirty="0"/>
              <a:t> UVOLNĚNÍ, LATERÁLNÍ ZKRÁCENÍ, TRANSPOZICE ŠLACH PRO PES </a:t>
            </a:r>
            <a:r>
              <a:rPr lang="cs-CZ" sz="1200" dirty="0" err="1"/>
              <a:t>EQUINOVARUS</a:t>
            </a:r>
            <a:r>
              <a:rPr lang="cs-CZ" dirty="0"/>
              <a:t> </a:t>
            </a:r>
            <a:r>
              <a:rPr lang="cs-CZ" sz="1200" dirty="0"/>
              <a:t>66747-UVOLNĚNÍ PLANTÁRNÍ FASCIE PRO PES </a:t>
            </a:r>
            <a:r>
              <a:rPr lang="cs-CZ" sz="1200" dirty="0" err="1"/>
              <a:t>EQUINOVARUS</a:t>
            </a:r>
            <a:r>
              <a:rPr lang="cs-CZ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110083-3E38-436C-8639-56FF1ABCAB56}" type="slidenum">
              <a:rPr lang="cs-CZ" smtClean="0"/>
              <a:pPr/>
              <a:t>5</a:t>
            </a:fld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A77EEB-28EA-524D-A886-BFEF347914C4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A77EEB-28EA-524D-A886-BFEF347914C4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A77EEB-28EA-524D-A886-BFEF347914C4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A77EEB-28EA-524D-A886-BFEF347914C4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A77EEB-28EA-524D-A886-BFEF347914C4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AAEA4-9865-439D-8910-E9AF551E30F3}" type="datetimeFigureOut">
              <a:rPr lang="cs-CZ" smtClean="0"/>
              <a:t>07.09.2016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7A36-D3E3-403A-A78D-B06E145285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AAEA4-9865-439D-8910-E9AF551E30F3}" type="datetimeFigureOut">
              <a:rPr lang="cs-CZ" smtClean="0"/>
              <a:t>07.09.2016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7A36-D3E3-403A-A78D-B06E145285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AAEA4-9865-439D-8910-E9AF551E30F3}" type="datetimeFigureOut">
              <a:rPr lang="cs-CZ" smtClean="0"/>
              <a:t>07.09.2016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7A36-D3E3-403A-A78D-B06E145285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AAEA4-9865-439D-8910-E9AF551E30F3}" type="datetimeFigureOut">
              <a:rPr lang="cs-CZ" smtClean="0"/>
              <a:t>07.09.2016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7A36-D3E3-403A-A78D-B06E145285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AAEA4-9865-439D-8910-E9AF551E30F3}" type="datetimeFigureOut">
              <a:rPr lang="cs-CZ" smtClean="0"/>
              <a:t>07.09.2016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7A36-D3E3-403A-A78D-B06E145285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AAEA4-9865-439D-8910-E9AF551E30F3}" type="datetimeFigureOut">
              <a:rPr lang="cs-CZ" smtClean="0"/>
              <a:t>07.09.2016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7A36-D3E3-403A-A78D-B06E145285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AAEA4-9865-439D-8910-E9AF551E30F3}" type="datetimeFigureOut">
              <a:rPr lang="cs-CZ" smtClean="0"/>
              <a:t>07.09.2016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7A36-D3E3-403A-A78D-B06E145285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AAEA4-9865-439D-8910-E9AF551E30F3}" type="datetimeFigureOut">
              <a:rPr lang="cs-CZ" smtClean="0"/>
              <a:t>07.09.2016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7A36-D3E3-403A-A78D-B06E145285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AAEA4-9865-439D-8910-E9AF551E30F3}" type="datetimeFigureOut">
              <a:rPr lang="cs-CZ" smtClean="0"/>
              <a:t>07.09.2016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7A36-D3E3-403A-A78D-B06E145285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AAEA4-9865-439D-8910-E9AF551E30F3}" type="datetimeFigureOut">
              <a:rPr lang="cs-CZ" smtClean="0"/>
              <a:t>07.09.2016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7A36-D3E3-403A-A78D-B06E145285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AAEA4-9865-439D-8910-E9AF551E30F3}" type="datetimeFigureOut">
              <a:rPr lang="cs-CZ" smtClean="0"/>
              <a:t>07.09.2016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7A36-D3E3-403A-A78D-B06E145285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AAEA4-9865-439D-8910-E9AF551E30F3}" type="datetimeFigureOut">
              <a:rPr lang="cs-CZ" smtClean="0"/>
              <a:t>07.09.2016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67A36-D3E3-403A-A78D-B06E145285F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5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619672" y="2348880"/>
            <a:ext cx="6120135" cy="1470025"/>
          </a:xfrm>
        </p:spPr>
        <p:txBody>
          <a:bodyPr>
            <a:normAutofit/>
          </a:bodyPr>
          <a:lstStyle/>
          <a:p>
            <a:r>
              <a:rPr lang="cs-CZ"/>
              <a:t>Nehomogenita </a:t>
            </a:r>
            <a:r>
              <a:rPr lang="cs-CZ"/>
              <a:t>a koeficienty specializace</a:t>
            </a:r>
            <a:endParaRPr lang="sk-SK" sz="2400" b="0" dirty="0">
              <a:latin typeface="Trebuchet MS" charset="0"/>
            </a:endParaRPr>
          </a:p>
        </p:txBody>
      </p:sp>
      <p:sp>
        <p:nvSpPr>
          <p:cNvPr id="16386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75656" y="4077072"/>
            <a:ext cx="6080844" cy="649288"/>
          </a:xfrm>
        </p:spPr>
        <p:txBody>
          <a:bodyPr>
            <a:normAutofit fontScale="62500" lnSpcReduction="20000"/>
          </a:bodyPr>
          <a:lstStyle/>
          <a:p>
            <a:r>
              <a:rPr lang="sk-SK">
                <a:latin typeface="Trebuchet MS" charset="0"/>
              </a:rPr>
              <a:t>FNOL, duben 2014</a:t>
            </a:r>
          </a:p>
          <a:p>
            <a:pPr algn="r"/>
            <a:r>
              <a:rPr lang="sk-SK" sz="2900">
                <a:latin typeface="Trebuchet MS" charset="0"/>
              </a:rPr>
              <a:t>MUDr Petr Tůma</a:t>
            </a:r>
            <a:endParaRPr lang="sk-SK" sz="2900" dirty="0">
              <a:latin typeface="Trebuchet MS" charset="0"/>
            </a:endParaRPr>
          </a:p>
        </p:txBody>
      </p:sp>
      <p:sp>
        <p:nvSpPr>
          <p:cNvPr id="16387" name="Rectangle 6"/>
          <p:cNvSpPr>
            <a:spLocks noChangeArrowheads="1"/>
          </p:cNvSpPr>
          <p:nvPr/>
        </p:nvSpPr>
        <p:spPr bwMode="auto">
          <a:xfrm>
            <a:off x="1608138" y="5157788"/>
            <a:ext cx="4764087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k-SK" dirty="0">
              <a:solidFill>
                <a:srgbClr val="6D7681"/>
              </a:solidFill>
              <a:latin typeface="Trebuchet MS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Zastoupení „levných“ a „drahých“ diagnóz baze 0814 v malé a specializované nemocnici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BEC51-E108-8D4F-BA56-2A02BC7BB914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>
            <a:lum bright="52000"/>
          </a:blip>
          <a:srcRect/>
          <a:stretch>
            <a:fillRect/>
          </a:stretch>
        </p:blipFill>
        <p:spPr bwMode="auto">
          <a:xfrm>
            <a:off x="5076056" y="2564904"/>
            <a:ext cx="2808312" cy="2700300"/>
          </a:xfrm>
          <a:prstGeom prst="rect">
            <a:avLst/>
          </a:prstGeom>
          <a:noFill/>
          <a:ln w="1">
            <a:solidFill>
              <a:srgbClr val="00B050"/>
            </a:solidFill>
            <a:miter lim="800000"/>
            <a:headEnd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484784"/>
            <a:ext cx="5184576" cy="4995012"/>
          </a:xfrm>
          <a:prstGeom prst="rect">
            <a:avLst/>
          </a:prstGeom>
          <a:noFill/>
          <a:ln w="1">
            <a:solidFill>
              <a:srgbClr val="00B050"/>
            </a:solidFill>
            <a:miter lim="800000"/>
            <a:headEnd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Zastoupení „levných“ a „drahých“ diagnóz baze 0814 v malé a ve specializované nemocnici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BEC51-E108-8D4F-BA56-2A02BC7BB914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2420888"/>
            <a:ext cx="2808312" cy="2700300"/>
          </a:xfrm>
          <a:prstGeom prst="rect">
            <a:avLst/>
          </a:prstGeom>
          <a:noFill/>
          <a:ln w="1">
            <a:solidFill>
              <a:srgbClr val="00B050"/>
            </a:solidFill>
            <a:miter lim="800000"/>
            <a:headEnd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1700808"/>
            <a:ext cx="2799522" cy="2697163"/>
          </a:xfrm>
          <a:prstGeom prst="rect">
            <a:avLst/>
          </a:prstGeom>
          <a:noFill/>
          <a:ln w="1">
            <a:solidFill>
              <a:srgbClr val="00B050"/>
            </a:solidFill>
            <a:miter lim="800000"/>
            <a:headEnd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Zastoupení „levných“ a „drahých“ diagnóz baze 0814 v malé a ve specializované nemocnici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BEC51-E108-8D4F-BA56-2A02BC7BB914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2420888"/>
            <a:ext cx="2808312" cy="2700300"/>
          </a:xfrm>
          <a:prstGeom prst="rect">
            <a:avLst/>
          </a:prstGeom>
          <a:noFill/>
          <a:ln w="1">
            <a:solidFill>
              <a:srgbClr val="00B050"/>
            </a:solidFill>
            <a:miter lim="800000"/>
            <a:headEnd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lum bright="50000"/>
          </a:blip>
          <a:srcRect/>
          <a:stretch>
            <a:fillRect/>
          </a:stretch>
        </p:blipFill>
        <p:spPr bwMode="auto">
          <a:xfrm>
            <a:off x="323528" y="1700808"/>
            <a:ext cx="2799522" cy="2697163"/>
          </a:xfrm>
          <a:prstGeom prst="rect">
            <a:avLst/>
          </a:prstGeom>
          <a:noFill/>
          <a:ln w="1">
            <a:solidFill>
              <a:srgbClr val="00B050"/>
            </a:solidFill>
            <a:miter lim="800000"/>
            <a:headEnd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9792" y="1268760"/>
            <a:ext cx="5976664" cy="5409525"/>
          </a:xfrm>
          <a:prstGeom prst="rect">
            <a:avLst/>
          </a:prstGeom>
          <a:noFill/>
          <a:ln w="1">
            <a:solidFill>
              <a:srgbClr val="00B050"/>
            </a:solidFill>
            <a:miter lim="800000"/>
            <a:headEnd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Zastoupení „levných“ a „drahých“ diagnóz baze 0814 v malé a ve specializované nemocnici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BEC51-E108-8D4F-BA56-2A02BC7BB914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420888"/>
            <a:ext cx="2799522" cy="2697163"/>
          </a:xfrm>
          <a:prstGeom prst="rect">
            <a:avLst/>
          </a:prstGeom>
          <a:noFill/>
          <a:ln w="1">
            <a:solidFill>
              <a:srgbClr val="00B050"/>
            </a:solidFill>
            <a:miter lim="800000"/>
            <a:headEnd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5157192"/>
            <a:ext cx="2232248" cy="1294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1187624" y="5589240"/>
            <a:ext cx="576064" cy="201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19872" y="5157192"/>
            <a:ext cx="1988245" cy="1108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87824" y="2060848"/>
            <a:ext cx="2808312" cy="2700300"/>
          </a:xfrm>
          <a:prstGeom prst="rect">
            <a:avLst/>
          </a:prstGeom>
          <a:noFill/>
          <a:ln w="1">
            <a:solidFill>
              <a:srgbClr val="00B050"/>
            </a:solidFill>
            <a:miter lim="800000"/>
            <a:headEnd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52120" y="1700808"/>
            <a:ext cx="2808311" cy="2541824"/>
          </a:xfrm>
          <a:prstGeom prst="rect">
            <a:avLst/>
          </a:prstGeom>
          <a:noFill/>
          <a:ln w="1">
            <a:solidFill>
              <a:srgbClr val="00B050"/>
            </a:solidFill>
            <a:miter lim="800000"/>
            <a:headEnd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1907704" y="5445224"/>
            <a:ext cx="475617" cy="345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611560" y="5445224"/>
            <a:ext cx="475617" cy="345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DRG baze 0814 - závěry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Při sjednocené základní sazbě</a:t>
            </a:r>
          </a:p>
          <a:p>
            <a:r>
              <a:rPr lang="cs-CZ" dirty="0"/>
              <a:t>při dané skladbě diagnóz budou </a:t>
            </a:r>
            <a:r>
              <a:rPr lang="cs-CZ" dirty="0">
                <a:solidFill>
                  <a:srgbClr val="00B050"/>
                </a:solidFill>
              </a:rPr>
              <a:t>malé nemocnice ziskové</a:t>
            </a:r>
            <a:r>
              <a:rPr lang="cs-CZ" dirty="0"/>
              <a:t> bez ohledu na skutečnou efektivitu</a:t>
            </a:r>
          </a:p>
          <a:p>
            <a:r>
              <a:rPr lang="cs-CZ" dirty="0"/>
              <a:t>při dané skladbě diagnóz budou </a:t>
            </a:r>
            <a:r>
              <a:rPr lang="cs-CZ" dirty="0">
                <a:solidFill>
                  <a:srgbClr val="FF0000"/>
                </a:solidFill>
              </a:rPr>
              <a:t>specializované nemocnice ztrátové</a:t>
            </a:r>
            <a:r>
              <a:rPr lang="cs-CZ" dirty="0"/>
              <a:t> bez ohledu na skutečnou efektivitu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(Pozn.1 – </a:t>
            </a:r>
            <a:r>
              <a:rPr lang="cs-CZ" dirty="0" err="1"/>
              <a:t>Spec</a:t>
            </a:r>
            <a:r>
              <a:rPr lang="cs-CZ" dirty="0"/>
              <a:t>. nemocnice jsme nechali pracovat při nákladech obecných)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(Pozn.2 - Skladba případů může být rozdílná i u stejného typu nemocnic)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BEC51-E108-8D4F-BA56-2A02BC7BB914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DRG baze 0814 - závěry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363272" cy="4713387"/>
          </a:xfrm>
        </p:spPr>
        <p:txBody>
          <a:bodyPr>
            <a:normAutofit fontScale="92500"/>
          </a:bodyPr>
          <a:lstStyle/>
          <a:p>
            <a:r>
              <a:rPr lang="cs-CZ" dirty="0"/>
              <a:t>Při sjednocené základní sazbě dojde při úhradě (v bazi 0814) k „přesunu“ části prostředků, které by logicky náležely specializovaným nemocnicím, do nespecializovaných (hlavně malých) nemocnic</a:t>
            </a:r>
          </a:p>
          <a:p>
            <a:r>
              <a:rPr lang="cs-CZ" dirty="0"/>
              <a:t>K „přesunu“ úhrad může dojít i mezi stejným typem nemocnic (např. navzájem mezi okresními nebo navzájem mezi fakultními nemocnicemi)</a:t>
            </a:r>
          </a:p>
          <a:p>
            <a:pPr>
              <a:buNone/>
            </a:pPr>
            <a:r>
              <a:rPr lang="cs-CZ" dirty="0"/>
              <a:t>Máme před sebou model, který má daleko k vychvalované spravedlivé úhradě „za diagnózu“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BEC51-E108-8D4F-BA56-2A02BC7BB914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„Přesun“ finančních prostředků mezi nemocnicemi při jedné zákl. sazbě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cs-CZ" sz="2800" dirty="0"/>
              <a:t>Je důležitější, než samotná nákladová nehomogenita DRG skupiny (mezi případy)</a:t>
            </a:r>
          </a:p>
          <a:p>
            <a:r>
              <a:rPr lang="cs-CZ" sz="2800" dirty="0"/>
              <a:t>Je to známý a popsaný fenomén, úzce související s (měřitelnou) veličinou, někdy nazývanou „</a:t>
            </a:r>
            <a:r>
              <a:rPr lang="cs-CZ" sz="2800" dirty="0">
                <a:solidFill>
                  <a:srgbClr val="C00000"/>
                </a:solidFill>
              </a:rPr>
              <a:t>redistribuce úhrad</a:t>
            </a:r>
            <a:r>
              <a:rPr lang="cs-CZ" sz="2800" dirty="0"/>
              <a:t>“ </a:t>
            </a:r>
            <a:r>
              <a:rPr lang="cs-CZ" sz="2800" i="1" dirty="0"/>
              <a:t>(R. </a:t>
            </a:r>
            <a:r>
              <a:rPr lang="cs-CZ" sz="2800" i="1" dirty="0" err="1"/>
              <a:t>Averill</a:t>
            </a:r>
            <a:r>
              <a:rPr lang="cs-CZ" sz="2800" i="1" dirty="0"/>
              <a:t>... “</a:t>
            </a:r>
            <a:r>
              <a:rPr lang="en-US" sz="2800" i="1" dirty="0"/>
              <a:t>The Evolution of </a:t>
            </a:r>
            <a:r>
              <a:rPr lang="en-US" sz="2800" i="1" dirty="0" err="1"/>
              <a:t>Casemix</a:t>
            </a:r>
            <a:r>
              <a:rPr lang="cs-CZ" sz="2800" i="1" dirty="0"/>
              <a:t> </a:t>
            </a:r>
            <a:r>
              <a:rPr lang="en-US" sz="2800" i="1" dirty="0"/>
              <a:t>Measurement</a:t>
            </a:r>
            <a:r>
              <a:rPr lang="cs-CZ" sz="2800" i="1" dirty="0"/>
              <a:t> </a:t>
            </a:r>
            <a:r>
              <a:rPr lang="en-US" sz="2800" i="1" dirty="0"/>
              <a:t>Using </a:t>
            </a:r>
            <a:r>
              <a:rPr lang="en-US" sz="2800" i="1" dirty="0" err="1"/>
              <a:t>DRGs</a:t>
            </a:r>
            <a:r>
              <a:rPr lang="cs-CZ" sz="2800" i="1" dirty="0"/>
              <a:t>; 3M, 1998) </a:t>
            </a:r>
          </a:p>
          <a:p>
            <a:r>
              <a:rPr lang="cs-CZ" sz="2800" dirty="0"/>
              <a:t>Je potřeba rozlišovat mezi-případovou nehomogenitu DRG skupin, mezi-nemocniční nehomogenitu a chybnou distribuci úhrad (mezi nemocnicemi)</a:t>
            </a:r>
          </a:p>
          <a:p>
            <a:endParaRPr lang="cs-CZ" sz="2800" dirty="0"/>
          </a:p>
          <a:p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BEC51-E108-8D4F-BA56-2A02BC7BB914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Nehomogenita a KS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556792"/>
            <a:ext cx="1002788" cy="966123"/>
          </a:xfrm>
          <a:prstGeom prst="rect">
            <a:avLst/>
          </a:prstGeom>
          <a:noFill/>
          <a:ln w="1">
            <a:solidFill>
              <a:srgbClr val="00B050"/>
            </a:solidFill>
            <a:miter lim="800000"/>
            <a:headEnd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20" y="1556792"/>
            <a:ext cx="1008112" cy="912450"/>
          </a:xfrm>
          <a:prstGeom prst="rect">
            <a:avLst/>
          </a:prstGeom>
          <a:noFill/>
          <a:ln w="1">
            <a:solidFill>
              <a:srgbClr val="00B050"/>
            </a:solidFill>
            <a:miter lim="800000"/>
            <a:headEnd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pic>
      <p:sp>
        <p:nvSpPr>
          <p:cNvPr id="6" name="Zaoblený obdélník 5"/>
          <p:cNvSpPr/>
          <p:nvPr/>
        </p:nvSpPr>
        <p:spPr>
          <a:xfrm>
            <a:off x="467544" y="1700808"/>
            <a:ext cx="316835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„Nespecializovaná baze“ 001</a:t>
            </a:r>
          </a:p>
        </p:txBody>
      </p:sp>
      <p:sp>
        <p:nvSpPr>
          <p:cNvPr id="8" name="Šipka doprava 7"/>
          <p:cNvSpPr/>
          <p:nvPr/>
        </p:nvSpPr>
        <p:spPr>
          <a:xfrm>
            <a:off x="5148064" y="1556792"/>
            <a:ext cx="1872208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Redistribuce úhrad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 flipV="1">
            <a:off x="7380312" y="2564904"/>
            <a:ext cx="720080" cy="693751"/>
          </a:xfrm>
          <a:prstGeom prst="rect">
            <a:avLst/>
          </a:prstGeom>
          <a:noFill/>
          <a:ln w="1">
            <a:solidFill>
              <a:srgbClr val="00B050"/>
            </a:solidFill>
            <a:miter lim="800000"/>
            <a:headEnd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74754"/>
            <a:ext cx="648072" cy="586575"/>
          </a:xfrm>
          <a:prstGeom prst="rect">
            <a:avLst/>
          </a:prstGeom>
          <a:noFill/>
          <a:ln w="1">
            <a:solidFill>
              <a:srgbClr val="00B050"/>
            </a:solidFill>
            <a:miter lim="800000"/>
            <a:headEnd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pic>
      <p:sp>
        <p:nvSpPr>
          <p:cNvPr id="11" name="Zaoblený obdélník 10"/>
          <p:cNvSpPr/>
          <p:nvPr/>
        </p:nvSpPr>
        <p:spPr>
          <a:xfrm>
            <a:off x="611560" y="2564904"/>
            <a:ext cx="316835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„Nespecializovaná baze“ 002</a:t>
            </a:r>
          </a:p>
        </p:txBody>
      </p:sp>
      <p:sp>
        <p:nvSpPr>
          <p:cNvPr id="12" name="Šipka doprava 11"/>
          <p:cNvSpPr/>
          <p:nvPr/>
        </p:nvSpPr>
        <p:spPr>
          <a:xfrm>
            <a:off x="5300464" y="2429272"/>
            <a:ext cx="1872208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Redistribuce úhrad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3212976"/>
            <a:ext cx="1002788" cy="966123"/>
          </a:xfrm>
          <a:prstGeom prst="rect">
            <a:avLst/>
          </a:prstGeom>
          <a:noFill/>
          <a:ln w="1">
            <a:solidFill>
              <a:srgbClr val="00B050"/>
            </a:solidFill>
            <a:miter lim="800000"/>
            <a:headEnd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 flipV="1">
            <a:off x="4139952" y="3284984"/>
            <a:ext cx="980822" cy="887750"/>
          </a:xfrm>
          <a:prstGeom prst="rect">
            <a:avLst/>
          </a:prstGeom>
          <a:noFill/>
          <a:ln w="1">
            <a:solidFill>
              <a:srgbClr val="00B050"/>
            </a:solidFill>
            <a:miter lim="800000"/>
            <a:headEnd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pic>
      <p:sp>
        <p:nvSpPr>
          <p:cNvPr id="15" name="Zaoblený obdélník 14"/>
          <p:cNvSpPr/>
          <p:nvPr/>
        </p:nvSpPr>
        <p:spPr>
          <a:xfrm>
            <a:off x="755576" y="3356992"/>
            <a:ext cx="316835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„Nespecializovaná baze“ 003</a:t>
            </a:r>
          </a:p>
        </p:txBody>
      </p:sp>
      <p:sp>
        <p:nvSpPr>
          <p:cNvPr id="16" name="Šipka doprava 15"/>
          <p:cNvSpPr/>
          <p:nvPr/>
        </p:nvSpPr>
        <p:spPr>
          <a:xfrm>
            <a:off x="5436096" y="3212976"/>
            <a:ext cx="1872208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Redistribuce úhrad</a:t>
            </a: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 flipV="1">
            <a:off x="4283968" y="4635269"/>
            <a:ext cx="1080120" cy="977625"/>
          </a:xfrm>
          <a:prstGeom prst="rect">
            <a:avLst/>
          </a:prstGeom>
          <a:noFill/>
          <a:ln w="1">
            <a:solidFill>
              <a:srgbClr val="00B050"/>
            </a:solidFill>
            <a:miter lim="800000"/>
            <a:headEnd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pic>
      <p:sp>
        <p:nvSpPr>
          <p:cNvPr id="18" name="Zaoblený obdélník 17"/>
          <p:cNvSpPr/>
          <p:nvPr/>
        </p:nvSpPr>
        <p:spPr>
          <a:xfrm>
            <a:off x="899592" y="4797152"/>
            <a:ext cx="3168352" cy="57606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„Specializovaná baze“ 999</a:t>
            </a:r>
          </a:p>
        </p:txBody>
      </p:sp>
      <p:sp>
        <p:nvSpPr>
          <p:cNvPr id="20" name="Šipka doleva 19"/>
          <p:cNvSpPr/>
          <p:nvPr/>
        </p:nvSpPr>
        <p:spPr>
          <a:xfrm>
            <a:off x="5724128" y="4581128"/>
            <a:ext cx="2304256" cy="1224136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Kompenzace pomocí KS </a:t>
            </a:r>
          </a:p>
        </p:txBody>
      </p:sp>
      <p:sp>
        <p:nvSpPr>
          <p:cNvPr id="21" name="Zaoblený obdélník 20"/>
          <p:cNvSpPr/>
          <p:nvPr/>
        </p:nvSpPr>
        <p:spPr>
          <a:xfrm>
            <a:off x="4644008" y="5517232"/>
            <a:ext cx="936104" cy="57606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KS=3,9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/>
              <a:t>Cíl prezentace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/>
              <a:t>Cílem je vysvětlit </a:t>
            </a:r>
          </a:p>
          <a:p>
            <a:pPr>
              <a:buFontTx/>
              <a:buChar char="-"/>
            </a:pPr>
            <a:r>
              <a:rPr lang="cs-CZ"/>
              <a:t>důvody pro koeficienty specializace</a:t>
            </a:r>
          </a:p>
          <a:p>
            <a:pPr>
              <a:buFontTx/>
              <a:buChar char="-"/>
            </a:pPr>
            <a:r>
              <a:rPr lang="cs-CZ"/>
              <a:t>proč navýšení CM díky koeficientu „nepatří“ (v managerském účetnictví) do příjmu kliniky, která případ (s koeficientem) léčila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726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Zdroje nehomogenity DRG skupin (bazí) – velmi jednoduchý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u="sng" dirty="0"/>
              <a:t>DRG baze 0814 – Výkony na chodidle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Pouze 1% případů baze 0814 je S MCC („s významnými komplikacemi“)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10% případů baze 0814 je S CC („s komplikacemi“)</a:t>
            </a:r>
          </a:p>
          <a:p>
            <a:pPr>
              <a:buFont typeface="Arial" pitchFamily="34" charset="0"/>
              <a:buChar char="•"/>
            </a:pPr>
            <a:r>
              <a:rPr lang="cs-CZ" dirty="0" err="1"/>
              <a:t>Rel</a:t>
            </a:r>
            <a:r>
              <a:rPr lang="cs-CZ" dirty="0"/>
              <a:t>. váha DRG 08141  = cca 0,55   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Úhrada DRG 08141 = cca 17 tis. Kč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Střední stupeň mezi-případové nehomogenity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Vysoká </a:t>
            </a:r>
            <a:r>
              <a:rPr lang="cs-CZ" dirty="0">
                <a:solidFill>
                  <a:srgbClr val="FF0000"/>
                </a:solidFill>
              </a:rPr>
              <a:t>mezi-nemocniční</a:t>
            </a:r>
            <a:r>
              <a:rPr lang="cs-CZ" dirty="0"/>
              <a:t> nehomogenita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011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Rel</a:t>
            </a:r>
            <a:r>
              <a:rPr lang="cs-CZ" dirty="0"/>
              <a:t>. váhy baze 0814 – Výkony na chodidle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ACB617-FACD-4C21-9688-5196925178A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>
              <a:buNone/>
            </a:pPr>
            <a:r>
              <a:rPr lang="cs-CZ" sz="2400" dirty="0"/>
              <a:t>Případů S_CC je malý podíl a navýšení úhrady je nízké</a:t>
            </a: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2060848"/>
            <a:ext cx="6154958" cy="45259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50800" dir="2700000" sx="101000" sy="101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Obsah baze 0814 – Výkony na chodidle</a:t>
            </a:r>
            <a:br>
              <a:rPr lang="cs-CZ" dirty="0"/>
            </a:br>
            <a:r>
              <a:rPr lang="cs-CZ" dirty="0"/>
              <a:t>a náklady na případ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280920" cy="4525963"/>
          </a:xfrm>
        </p:spPr>
        <p:txBody>
          <a:bodyPr/>
          <a:lstStyle/>
          <a:p>
            <a:pPr>
              <a:buNone/>
            </a:pPr>
            <a:r>
              <a:rPr lang="cs-CZ" dirty="0"/>
              <a:t>Výkony (a případy):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rgbClr val="00B050"/>
                </a:solidFill>
              </a:rPr>
              <a:t>operace pro kladívkový prst – náklady 8-9 tis. Kč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rgbClr val="00B050"/>
                </a:solidFill>
              </a:rPr>
              <a:t>operace vbočeného palce („haluxy“) – náklady 12-15 tis. Kč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rgbClr val="FF0000"/>
                </a:solidFill>
              </a:rPr>
              <a:t>operace pro úrazy (např. zlomeninu patní kosti) – náklady cca 30 tis. Kč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rgbClr val="FF0000"/>
                </a:solidFill>
              </a:rPr>
              <a:t>operace pro vrozené vady chodidla - náklady cca 30 tis. Kč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a další méně četné výkony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011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Všechny výkony baze 0814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340768"/>
            <a:ext cx="8676456" cy="4785395"/>
          </a:xfrm>
        </p:spPr>
        <p:txBody>
          <a:bodyPr/>
          <a:lstStyle/>
          <a:p>
            <a:r>
              <a:rPr lang="cs-CZ" sz="1400" dirty="0"/>
              <a:t>53451-OTEVŘENÁ REPOZICE ZLOMENINY NEBO LUXACE JEDNOHO METATARSU 53453-OTEVŘENÁ REPOZICE ZLOMENINY NEBO LUXACE VÍCE METATARSŮ - ZA KAŽDÝ DALŠÍ NA JEDNÉ </a:t>
            </a:r>
            <a:r>
              <a:rPr lang="cs-CZ" sz="1400" dirty="0" err="1"/>
              <a:t>STRANÉ</a:t>
            </a:r>
            <a:r>
              <a:rPr lang="cs-CZ" sz="1400" dirty="0"/>
              <a:t> PŘIČTI 53455-OTEVŘENÁ REPOZICE ZLOMENINY KOSTI PATNÍ 61235-</a:t>
            </a:r>
            <a:r>
              <a:rPr lang="cs-CZ" sz="1400" dirty="0" err="1"/>
              <a:t>ARTHRODÉZA</a:t>
            </a:r>
            <a:r>
              <a:rPr lang="cs-CZ" sz="1400" dirty="0"/>
              <a:t> </a:t>
            </a:r>
            <a:r>
              <a:rPr lang="cs-CZ" sz="1400" dirty="0" err="1"/>
              <a:t>MP</a:t>
            </a:r>
            <a:r>
              <a:rPr lang="cs-CZ" sz="1400" dirty="0"/>
              <a:t> NEBO IP KLOUBU 66679-EXARTIKULACE (AMPUTACE METATARZÁLNÍ) </a:t>
            </a:r>
            <a:r>
              <a:rPr lang="cs-CZ" sz="1400" dirty="0" err="1"/>
              <a:t>FALANGEÁLNÍ</a:t>
            </a:r>
            <a:r>
              <a:rPr lang="cs-CZ" sz="1400" dirty="0"/>
              <a:t> - JEDNA 66681-EXARTIKULACE (AMPUTACE METATARZÁLNÍ) </a:t>
            </a:r>
            <a:r>
              <a:rPr lang="cs-CZ" sz="1400" dirty="0" err="1"/>
              <a:t>FALANGEÁLNÍ</a:t>
            </a:r>
            <a:r>
              <a:rPr lang="cs-CZ" sz="1400" dirty="0"/>
              <a:t> - ZA KAŽDOU DALŠÍ PŘIČTI </a:t>
            </a:r>
            <a:r>
              <a:rPr lang="cs-CZ" sz="1400" dirty="0">
                <a:solidFill>
                  <a:srgbClr val="FF0000"/>
                </a:solidFill>
              </a:rPr>
              <a:t>66687-TEP </a:t>
            </a:r>
            <a:r>
              <a:rPr lang="cs-CZ" sz="1400" dirty="0" err="1">
                <a:solidFill>
                  <a:srgbClr val="FF0000"/>
                </a:solidFill>
              </a:rPr>
              <a:t>TALOKRURÁLNÍHO</a:t>
            </a:r>
            <a:r>
              <a:rPr lang="cs-CZ" sz="1400" dirty="0">
                <a:solidFill>
                  <a:srgbClr val="FF0000"/>
                </a:solidFill>
              </a:rPr>
              <a:t> KLOUBU</a:t>
            </a:r>
            <a:r>
              <a:rPr lang="cs-CZ" sz="1400" dirty="0">
                <a:solidFill>
                  <a:srgbClr val="C00000"/>
                </a:solidFill>
              </a:rPr>
              <a:t> </a:t>
            </a:r>
            <a:r>
              <a:rPr lang="cs-CZ" sz="1400" dirty="0"/>
              <a:t>66689-</a:t>
            </a:r>
            <a:r>
              <a:rPr lang="cs-CZ" sz="1400" dirty="0" err="1"/>
              <a:t>METATARZOFALANGEÁLNÍ</a:t>
            </a:r>
            <a:r>
              <a:rPr lang="cs-CZ" sz="1400" dirty="0"/>
              <a:t> </a:t>
            </a:r>
            <a:r>
              <a:rPr lang="cs-CZ" sz="1400" dirty="0" err="1"/>
              <a:t>INTERPOZIČNÍ</a:t>
            </a:r>
            <a:r>
              <a:rPr lang="cs-CZ" sz="1400" dirty="0"/>
              <a:t> </a:t>
            </a:r>
            <a:r>
              <a:rPr lang="cs-CZ" sz="1400" dirty="0" err="1"/>
              <a:t>ARTROPLASTIKA</a:t>
            </a:r>
            <a:r>
              <a:rPr lang="cs-CZ" sz="1400" dirty="0"/>
              <a:t> - JEDNA 66691-</a:t>
            </a:r>
            <a:r>
              <a:rPr lang="cs-CZ" sz="1400" dirty="0" err="1"/>
              <a:t>METATARZOFALANGEÁLNÍ</a:t>
            </a:r>
            <a:r>
              <a:rPr lang="cs-CZ" sz="1400" dirty="0"/>
              <a:t> </a:t>
            </a:r>
            <a:r>
              <a:rPr lang="cs-CZ" sz="1400" dirty="0" err="1"/>
              <a:t>INTERPOZIČNÍ</a:t>
            </a:r>
            <a:r>
              <a:rPr lang="cs-CZ" sz="1400" dirty="0"/>
              <a:t> </a:t>
            </a:r>
            <a:r>
              <a:rPr lang="cs-CZ" sz="1400" dirty="0" err="1"/>
              <a:t>ARTROPLASTIKA</a:t>
            </a:r>
            <a:r>
              <a:rPr lang="cs-CZ" sz="1400" dirty="0"/>
              <a:t> - DALŠÍ - PŘIČTI 66693-</a:t>
            </a:r>
            <a:r>
              <a:rPr lang="cs-CZ" sz="1400" dirty="0" err="1"/>
              <a:t>ARTROTOMIE</a:t>
            </a:r>
            <a:r>
              <a:rPr lang="cs-CZ" sz="1400" dirty="0"/>
              <a:t> S OSTEOTOMIÍ </a:t>
            </a:r>
            <a:r>
              <a:rPr lang="cs-CZ" sz="1400" dirty="0" err="1"/>
              <a:t>MALEOLU</a:t>
            </a:r>
            <a:r>
              <a:rPr lang="cs-CZ" sz="1400" dirty="0"/>
              <a:t> 66695-EXCIZE / EXSTIRPACE FALANGY NA NOZE 66697-EXCIZE / EXSTIRPACE HLAVIČKY </a:t>
            </a:r>
            <a:r>
              <a:rPr lang="cs-CZ" sz="1400" dirty="0" err="1"/>
              <a:t>METATARZU</a:t>
            </a:r>
            <a:r>
              <a:rPr lang="cs-CZ" sz="1400" dirty="0"/>
              <a:t> - JEDNA 66699-EXCIZE / EXSTIRPACE FALANGY NA NOZE NEBO HLAVIČKY </a:t>
            </a:r>
            <a:r>
              <a:rPr lang="cs-CZ" sz="1400" dirty="0" err="1"/>
              <a:t>METATARZU</a:t>
            </a:r>
            <a:r>
              <a:rPr lang="cs-CZ" sz="1400" dirty="0"/>
              <a:t> - ZA KAŽDÝ DALŠÍ PŘIČTI 66711-EXCIZE / EXSTIRPACE ČLUNKOVÉ KOSTI NOHY 66713-EXCIZE / EXSTIRPACE OSTRUHY PATNÍ KOSTI 66715-EXCIZE / EXSTIRPACE KOSTI PATNÍ / </a:t>
            </a:r>
            <a:r>
              <a:rPr lang="cs-CZ" sz="1400" dirty="0" err="1"/>
              <a:t>HLEZENNÉ</a:t>
            </a:r>
            <a:r>
              <a:rPr lang="cs-CZ" sz="1400" dirty="0"/>
              <a:t> 66717-EXCIZE / EXSTIRPACE SEZAMSKÉ KOSTI NOHY 66719-EXCIZE / EXSTIRPACE / TARZÁLNÍ KOALICE 66721-EXCIZE / EXSTIRPACE FASCIE, APONEURÓZY V OBLASTI NOHY 66723-REKONSTRUKCE PAKLOUBU V OBLASTI HLEZNA NEBO NOHY 66725-REKONSTRUKCE / OSTEOTOMIE PATNÍ KOSTI 66729-REKONSTRUKCE / OSTEOTOMIE KOSTÍ TARZÁLNÍCH 66731-REKONSTRUKCE KLADÍVKOVÉHO PRSTU NOHY 66733-REKONSTRUKCE KLADÍVKOVÉHO PRSTU - ZA KAŽDÝ DALŠÍ PŘIČTI 66735-REKONSTRUKCE </a:t>
            </a:r>
            <a:r>
              <a:rPr lang="cs-CZ" sz="1400" dirty="0" err="1"/>
              <a:t>HALLUCES</a:t>
            </a:r>
            <a:r>
              <a:rPr lang="cs-CZ" sz="1400" dirty="0"/>
              <a:t> </a:t>
            </a:r>
            <a:r>
              <a:rPr lang="cs-CZ" sz="1400" dirty="0" err="1"/>
              <a:t>VALGI</a:t>
            </a:r>
            <a:r>
              <a:rPr lang="cs-CZ" sz="1400" dirty="0"/>
              <a:t> - VÝKON NA KOSTI 66737-REKONSTRUKCE </a:t>
            </a:r>
            <a:r>
              <a:rPr lang="cs-CZ" sz="1400" dirty="0" err="1"/>
              <a:t>HALLUCES</a:t>
            </a:r>
            <a:r>
              <a:rPr lang="cs-CZ" sz="1400" dirty="0"/>
              <a:t> </a:t>
            </a:r>
            <a:r>
              <a:rPr lang="cs-CZ" sz="1400" dirty="0" err="1"/>
              <a:t>VALGI</a:t>
            </a:r>
            <a:r>
              <a:rPr lang="cs-CZ" sz="1400" dirty="0"/>
              <a:t> - VÝKON NA MĚKKÝCH TKÁNÍCH 66739-VELKÉ REKONSTRUKCE NOHY 66741-REKONSTRUKCE </a:t>
            </a:r>
            <a:r>
              <a:rPr lang="cs-CZ" sz="1400" dirty="0" err="1"/>
              <a:t>DIG</a:t>
            </a:r>
            <a:r>
              <a:rPr lang="cs-CZ" sz="1400" dirty="0"/>
              <a:t>. </a:t>
            </a:r>
            <a:r>
              <a:rPr lang="cs-CZ" sz="1400" dirty="0" err="1"/>
              <a:t>SUPRADUCTI</a:t>
            </a:r>
            <a:r>
              <a:rPr lang="cs-CZ" sz="1400" dirty="0"/>
              <a:t> V. NOHY 66743-UVOLNĚNÍ DORZÁLNÍCH A MEDIÁLNÍCH STRUKTUR NOHY 66745-</a:t>
            </a:r>
            <a:r>
              <a:rPr lang="cs-CZ" sz="1400" dirty="0" err="1"/>
              <a:t>POSTEROMEDIÁLNÍ</a:t>
            </a:r>
            <a:r>
              <a:rPr lang="cs-CZ" sz="1400" dirty="0"/>
              <a:t> UVOLNĚNÍ, LATERÁLNÍ ZKRÁCENÍ, TRANSPOZICE ŠLACH PRO PES </a:t>
            </a:r>
            <a:r>
              <a:rPr lang="cs-CZ" sz="1400" dirty="0" err="1"/>
              <a:t>EQUINOVARUS</a:t>
            </a:r>
            <a:r>
              <a:rPr lang="cs-CZ" sz="1400" dirty="0"/>
              <a:t> 66747-UVOLNĚNÍ PLANTÁRNÍ FASCIE PRO PES </a:t>
            </a:r>
            <a:r>
              <a:rPr lang="cs-CZ" sz="1400" dirty="0" err="1"/>
              <a:t>EQUINOVARUS</a:t>
            </a:r>
            <a:r>
              <a:rPr lang="cs-CZ" sz="1400" dirty="0"/>
              <a:t> </a:t>
            </a:r>
          </a:p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BEC51-E108-8D4F-BA56-2A02BC7BB914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Baze 0814 – Náklady a zastoupení podle </a:t>
            </a:r>
            <a:r>
              <a:rPr lang="cs-CZ" sz="2800"/>
              <a:t>(skupin) diagnóz 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BEC51-E108-8D4F-BA56-2A02BC7BB914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937" y="1406586"/>
            <a:ext cx="7455463" cy="5190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/>
          <p:nvPr/>
        </p:nvSpPr>
        <p:spPr>
          <a:xfrm>
            <a:off x="4427984" y="2348880"/>
            <a:ext cx="1800200" cy="4320480"/>
          </a:xfrm>
          <a:prstGeom prst="rect">
            <a:avLst/>
          </a:prstGeom>
          <a:solidFill>
            <a:schemeClr val="accent1">
              <a:alpha val="0"/>
            </a:schemeClr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1475656" y="2348880"/>
            <a:ext cx="1944216" cy="4320480"/>
          </a:xfrm>
          <a:prstGeom prst="rect">
            <a:avLst/>
          </a:prstGeom>
          <a:solidFill>
            <a:srgbClr val="00B050">
              <a:alpha val="0"/>
            </a:srgbClr>
          </a:solidFill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1556792"/>
            <a:ext cx="6790477" cy="3752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Zastoupení „levných“ a „drahých“ diagnóz baze 0814 v malé a ve specializované nemocnici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BEC51-E108-8D4F-BA56-2A02BC7BB914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1412776"/>
            <a:ext cx="5256584" cy="4954704"/>
          </a:xfrm>
          <a:prstGeom prst="rect">
            <a:avLst/>
          </a:prstGeom>
          <a:noFill/>
          <a:ln w="1">
            <a:solidFill>
              <a:srgbClr val="00B050"/>
            </a:solidFill>
            <a:miter lim="800000"/>
            <a:headEnd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Zastoupení „levných“ a „drahých“ diagnóz baze 0814 v malé a ve specializované nemocnici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BEC51-E108-8D4F-BA56-2A02BC7BB914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2420888"/>
            <a:ext cx="2808312" cy="2700300"/>
          </a:xfrm>
          <a:prstGeom prst="rect">
            <a:avLst/>
          </a:prstGeom>
          <a:noFill/>
          <a:ln w="1">
            <a:solidFill>
              <a:srgbClr val="00B050"/>
            </a:solidFill>
            <a:miter lim="800000"/>
            <a:headEnd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1242</Words>
  <Application>Microsoft Office PowerPoint</Application>
  <PresentationFormat>Předvádění na obrazovce (4:3)</PresentationFormat>
  <Paragraphs>129</Paragraphs>
  <Slides>17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Trebuchet MS</vt:lpstr>
      <vt:lpstr>Motiv sady Office</vt:lpstr>
      <vt:lpstr>Nehomogenita a koeficienty specializace</vt:lpstr>
      <vt:lpstr>Cíl prezentace</vt:lpstr>
      <vt:lpstr>Zdroje nehomogenity DRG skupin (bazí) – velmi jednoduchý příklad</vt:lpstr>
      <vt:lpstr>Rel. váhy baze 0814 – Výkony na chodidle</vt:lpstr>
      <vt:lpstr>Obsah baze 0814 – Výkony na chodidle a náklady na případ </vt:lpstr>
      <vt:lpstr>Všechny výkony baze 0814 </vt:lpstr>
      <vt:lpstr>Baze 0814 – Náklady a zastoupení podle (skupin) diagnóz </vt:lpstr>
      <vt:lpstr>Zastoupení „levných“ a „drahých“ diagnóz baze 0814 v malé a ve specializované nemocnici</vt:lpstr>
      <vt:lpstr>Zastoupení „levných“ a „drahých“ diagnóz baze 0814 v malé a ve specializované nemocnici</vt:lpstr>
      <vt:lpstr>Zastoupení „levných“ a „drahých“ diagnóz baze 0814 v malé a specializované nemocnici</vt:lpstr>
      <vt:lpstr>Zastoupení „levných“ a „drahých“ diagnóz baze 0814 v malé a ve specializované nemocnici</vt:lpstr>
      <vt:lpstr>Zastoupení „levných“ a „drahých“ diagnóz baze 0814 v malé a ve specializované nemocnici</vt:lpstr>
      <vt:lpstr>Zastoupení „levných“ a „drahých“ diagnóz baze 0814 v malé a ve specializované nemocnici</vt:lpstr>
      <vt:lpstr>Příklad DRG baze 0814 - závěry</vt:lpstr>
      <vt:lpstr>Příklad DRG baze 0814 - závěry</vt:lpstr>
      <vt:lpstr>„Přesun“ finančních prostředků mezi nemocnicemi při jedné zákl. sazbě</vt:lpstr>
      <vt:lpstr>Nehomogenita a 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 Tůma</dc:creator>
  <cp:lastModifiedBy>Petr Tuma</cp:lastModifiedBy>
  <cp:revision>5</cp:revision>
  <dcterms:created xsi:type="dcterms:W3CDTF">2014-04-02T15:50:17Z</dcterms:created>
  <dcterms:modified xsi:type="dcterms:W3CDTF">2016-09-07T20:14:50Z</dcterms:modified>
</cp:coreProperties>
</file>