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345" r:id="rId3"/>
    <p:sldId id="329" r:id="rId4"/>
    <p:sldId id="330" r:id="rId5"/>
    <p:sldId id="260" r:id="rId6"/>
    <p:sldId id="261" r:id="rId7"/>
    <p:sldId id="262" r:id="rId8"/>
    <p:sldId id="263" r:id="rId9"/>
    <p:sldId id="264" r:id="rId10"/>
    <p:sldId id="265" r:id="rId11"/>
    <p:sldId id="332" r:id="rId12"/>
    <p:sldId id="266" r:id="rId13"/>
    <p:sldId id="267" r:id="rId14"/>
    <p:sldId id="268" r:id="rId15"/>
    <p:sldId id="269" r:id="rId16"/>
    <p:sldId id="270" r:id="rId17"/>
    <p:sldId id="343" r:id="rId18"/>
    <p:sldId id="344" r:id="rId19"/>
    <p:sldId id="271" r:id="rId20"/>
    <p:sldId id="320" r:id="rId21"/>
    <p:sldId id="319" r:id="rId22"/>
    <p:sldId id="335" r:id="rId23"/>
    <p:sldId id="323" r:id="rId24"/>
    <p:sldId id="336" r:id="rId25"/>
    <p:sldId id="324" r:id="rId26"/>
    <p:sldId id="312" r:id="rId27"/>
    <p:sldId id="327" r:id="rId28"/>
    <p:sldId id="326" r:id="rId29"/>
    <p:sldId id="272" r:id="rId30"/>
    <p:sldId id="273" r:id="rId31"/>
    <p:sldId id="274" r:id="rId32"/>
    <p:sldId id="277" r:id="rId33"/>
    <p:sldId id="278" r:id="rId34"/>
    <p:sldId id="279" r:id="rId35"/>
    <p:sldId id="280" r:id="rId36"/>
    <p:sldId id="334" r:id="rId37"/>
    <p:sldId id="281" r:id="rId38"/>
    <p:sldId id="282" r:id="rId39"/>
    <p:sldId id="341" r:id="rId40"/>
    <p:sldId id="342" r:id="rId41"/>
    <p:sldId id="337" r:id="rId42"/>
    <p:sldId id="338" r:id="rId43"/>
    <p:sldId id="339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4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List_aplikace_Microsoft_Office_Excel1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CM 14/12 = 110</c:v>
          </c:tx>
          <c:marker>
            <c:symbol val="none"/>
          </c:marker>
          <c:cat>
            <c:numRef>
              <c:f>'cobb douglas'!$F$9:$K$9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</c:numCache>
            </c:numRef>
          </c:cat>
          <c:val>
            <c:numRef>
              <c:f>'cobb douglas'!$F$10:$K$10</c:f>
              <c:numCache>
                <c:formatCode>General</c:formatCode>
                <c:ptCount val="6"/>
                <c:pt idx="0">
                  <c:v>105.98147909050468</c:v>
                </c:pt>
                <c:pt idx="1">
                  <c:v>97.414584804554778</c:v>
                </c:pt>
                <c:pt idx="2">
                  <c:v>88.654741103325037</c:v>
                </c:pt>
                <c:pt idx="3">
                  <c:v>79.672493291047942</c:v>
                </c:pt>
                <c:pt idx="4">
                  <c:v>70.428911548989248</c:v>
                </c:pt>
                <c:pt idx="5">
                  <c:v>60.870375345707814</c:v>
                </c:pt>
              </c:numCache>
            </c:numRef>
          </c:val>
        </c:ser>
        <c:ser>
          <c:idx val="1"/>
          <c:order val="1"/>
          <c:tx>
            <c:v>CM 14/12 = 105</c:v>
          </c:tx>
          <c:marker>
            <c:symbol val="none"/>
          </c:marker>
          <c:cat>
            <c:numRef>
              <c:f>'cobb douglas'!$F$9:$K$9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</c:numCache>
            </c:numRef>
          </c:cat>
          <c:val>
            <c:numRef>
              <c:f>'cobb douglas'!$F$11:$K$11</c:f>
              <c:numCache>
                <c:formatCode>General</c:formatCode>
                <c:ptCount val="6"/>
                <c:pt idx="0">
                  <c:v>105</c:v>
                </c:pt>
                <c:pt idx="1">
                  <c:v>96.512442478212805</c:v>
                </c:pt>
                <c:pt idx="2">
                  <c:v>87.833722417666579</c:v>
                </c:pt>
                <c:pt idx="3">
                  <c:v>78.934657898254784</c:v>
                </c:pt>
                <c:pt idx="4">
                  <c:v>69.776679624642327</c:v>
                </c:pt>
                <c:pt idx="5">
                  <c:v>60.306663637344158</c:v>
                </c:pt>
              </c:numCache>
            </c:numRef>
          </c:val>
        </c:ser>
        <c:ser>
          <c:idx val="2"/>
          <c:order val="2"/>
          <c:tx>
            <c:v>CM 14/12= 100</c:v>
          </c:tx>
          <c:marker>
            <c:symbol val="none"/>
          </c:marker>
          <c:cat>
            <c:numRef>
              <c:f>'cobb douglas'!$F$9:$K$9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</c:numCache>
            </c:numRef>
          </c:cat>
          <c:val>
            <c:numRef>
              <c:f>'cobb douglas'!$F$12:$K$12</c:f>
              <c:numCache>
                <c:formatCode>General</c:formatCode>
                <c:ptCount val="6"/>
                <c:pt idx="0">
                  <c:v>103.9803893401206</c:v>
                </c:pt>
                <c:pt idx="1">
                  <c:v>95.575250905243422</c:v>
                </c:pt>
                <c:pt idx="2">
                  <c:v>86.980806230296039</c:v>
                </c:pt>
                <c:pt idx="3">
                  <c:v>78.16815676847385</c:v>
                </c:pt>
                <c:pt idx="4">
                  <c:v>69.099107754582448</c:v>
                </c:pt>
                <c:pt idx="5">
                  <c:v>59.721051093473903</c:v>
                </c:pt>
              </c:numCache>
            </c:numRef>
          </c:val>
        </c:ser>
        <c:ser>
          <c:idx val="3"/>
          <c:order val="3"/>
          <c:tx>
            <c:v>CM 14/12= 95</c:v>
          </c:tx>
          <c:marker>
            <c:symbol val="none"/>
          </c:marker>
          <c:cat>
            <c:numRef>
              <c:f>'cobb douglas'!$F$9:$K$9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</c:numCache>
            </c:numRef>
          </c:cat>
          <c:val>
            <c:numRef>
              <c:f>'cobb douglas'!$F$13:$K$13</c:f>
              <c:numCache>
                <c:formatCode>General</c:formatCode>
                <c:ptCount val="6"/>
                <c:pt idx="0">
                  <c:v>102.91914278624343</c:v>
                </c:pt>
                <c:pt idx="1">
                  <c:v>94.599789029183611</c:v>
                </c:pt>
                <c:pt idx="2">
                  <c:v>86.093061132867788</c:v>
                </c:pt>
                <c:pt idx="3">
                  <c:v>77.370355495369083</c:v>
                </c:pt>
                <c:pt idx="4">
                  <c:v>68.393867175604655</c:v>
                </c:pt>
                <c:pt idx="5">
                  <c:v>59.111525008131373</c:v>
                </c:pt>
              </c:numCache>
            </c:numRef>
          </c:val>
        </c:ser>
        <c:ser>
          <c:idx val="4"/>
          <c:order val="4"/>
          <c:tx>
            <c:v>CM 14/12 = 90</c:v>
          </c:tx>
          <c:marker>
            <c:symbol val="none"/>
          </c:marker>
          <c:cat>
            <c:numRef>
              <c:f>'cobb douglas'!$F$9:$K$9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</c:numCache>
            </c:numRef>
          </c:cat>
          <c:val>
            <c:numRef>
              <c:f>'cobb douglas'!$F$14:$K$14</c:f>
              <c:numCache>
                <c:formatCode>General</c:formatCode>
                <c:ptCount val="6"/>
                <c:pt idx="0">
                  <c:v>101.81222794003592</c:v>
                </c:pt>
                <c:pt idx="1">
                  <c:v>93.582350406108418</c:v>
                </c:pt>
                <c:pt idx="2">
                  <c:v>85.167113977231807</c:v>
                </c:pt>
                <c:pt idx="3">
                  <c:v>76.538222688627428</c:v>
                </c:pt>
                <c:pt idx="4">
                  <c:v>67.658278198503652</c:v>
                </c:pt>
                <c:pt idx="5">
                  <c:v>58.475769376651172</c:v>
                </c:pt>
              </c:numCache>
            </c:numRef>
          </c:val>
        </c:ser>
        <c:marker val="1"/>
        <c:axId val="127054976"/>
        <c:axId val="127056896"/>
      </c:lineChart>
      <c:catAx>
        <c:axId val="127054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 201</a:t>
                </a:r>
                <a:r>
                  <a:rPr lang="cs-CZ"/>
                  <a:t>4</a:t>
                </a:r>
                <a:r>
                  <a:rPr lang="en-US"/>
                  <a:t>/201</a:t>
                </a:r>
                <a:r>
                  <a:rPr lang="cs-CZ"/>
                  <a:t>2</a:t>
                </a:r>
              </a:p>
            </c:rich>
          </c:tx>
        </c:title>
        <c:numFmt formatCode="General" sourceLinked="1"/>
        <c:majorTickMark val="none"/>
        <c:tickLblPos val="nextTo"/>
        <c:crossAx val="127056896"/>
        <c:crosses val="autoZero"/>
        <c:auto val="1"/>
        <c:lblAlgn val="ctr"/>
        <c:lblOffset val="100"/>
      </c:catAx>
      <c:valAx>
        <c:axId val="127056896"/>
        <c:scaling>
          <c:orientation val="minMax"/>
          <c:min val="5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CM red</a:t>
                </a:r>
                <a:endParaRPr lang="cs-CZ"/>
              </a:p>
            </c:rich>
          </c:tx>
        </c:title>
        <c:numFmt formatCode="General" sourceLinked="1"/>
        <c:tickLblPos val="nextTo"/>
        <c:crossAx val="127054976"/>
        <c:crosses val="autoZero"/>
        <c:crossBetween val="between"/>
      </c:valAx>
      <c:spPr>
        <a:solidFill>
          <a:schemeClr val="bg2"/>
        </a:solidFill>
      </c:spPr>
    </c:plotArea>
    <c:legend>
      <c:legendPos val="r"/>
    </c:legend>
    <c:plotVisOnly val="1"/>
    <c:dispBlanksAs val="gap"/>
  </c:chart>
  <c:spPr>
    <a:solidFill>
      <a:schemeClr val="bg2"/>
    </a:solidFill>
  </c:spPr>
  <c:txPr>
    <a:bodyPr/>
    <a:lstStyle/>
    <a:p>
      <a:pPr>
        <a:defRPr sz="1400"/>
      </a:pPr>
      <a:endParaRPr lang="cs-CZ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CM 14/12 = 110</c:v>
          </c:tx>
          <c:marker>
            <c:symbol val="none"/>
          </c:marker>
          <c:cat>
            <c:numRef>
              <c:f>'cobb douglas'!$F$9:$K$9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</c:numCache>
            </c:numRef>
          </c:cat>
          <c:val>
            <c:numRef>
              <c:f>'cobb douglas'!$F$10:$K$10</c:f>
              <c:numCache>
                <c:formatCode>General</c:formatCode>
                <c:ptCount val="6"/>
                <c:pt idx="0">
                  <c:v>105.98147909050468</c:v>
                </c:pt>
                <c:pt idx="1">
                  <c:v>97.414584804554778</c:v>
                </c:pt>
                <c:pt idx="2">
                  <c:v>88.654741103324994</c:v>
                </c:pt>
                <c:pt idx="3">
                  <c:v>79.672493291047942</c:v>
                </c:pt>
                <c:pt idx="4">
                  <c:v>70.428911548989248</c:v>
                </c:pt>
                <c:pt idx="5">
                  <c:v>60.870375345707828</c:v>
                </c:pt>
              </c:numCache>
            </c:numRef>
          </c:val>
        </c:ser>
        <c:ser>
          <c:idx val="1"/>
          <c:order val="1"/>
          <c:tx>
            <c:v>CM 14/12 = 105</c:v>
          </c:tx>
          <c:marker>
            <c:symbol val="none"/>
          </c:marker>
          <c:cat>
            <c:numRef>
              <c:f>'cobb douglas'!$F$9:$K$9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</c:numCache>
            </c:numRef>
          </c:cat>
          <c:val>
            <c:numRef>
              <c:f>'cobb douglas'!$F$11:$K$11</c:f>
              <c:numCache>
                <c:formatCode>General</c:formatCode>
                <c:ptCount val="6"/>
                <c:pt idx="0">
                  <c:v>105</c:v>
                </c:pt>
                <c:pt idx="1">
                  <c:v>96.512442478212805</c:v>
                </c:pt>
                <c:pt idx="2">
                  <c:v>87.833722417666536</c:v>
                </c:pt>
                <c:pt idx="3">
                  <c:v>78.934657898254784</c:v>
                </c:pt>
                <c:pt idx="4">
                  <c:v>69.776679624642327</c:v>
                </c:pt>
                <c:pt idx="5">
                  <c:v>60.306663637344137</c:v>
                </c:pt>
              </c:numCache>
            </c:numRef>
          </c:val>
        </c:ser>
        <c:ser>
          <c:idx val="2"/>
          <c:order val="2"/>
          <c:tx>
            <c:v>CM 14/12= 100</c:v>
          </c:tx>
          <c:marker>
            <c:symbol val="none"/>
          </c:marker>
          <c:cat>
            <c:numRef>
              <c:f>'cobb douglas'!$F$9:$K$9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</c:numCache>
            </c:numRef>
          </c:cat>
          <c:val>
            <c:numRef>
              <c:f>'cobb douglas'!$F$12:$K$12</c:f>
              <c:numCache>
                <c:formatCode>General</c:formatCode>
                <c:ptCount val="6"/>
                <c:pt idx="0">
                  <c:v>103.9803893401206</c:v>
                </c:pt>
                <c:pt idx="1">
                  <c:v>95.575250905243422</c:v>
                </c:pt>
                <c:pt idx="2">
                  <c:v>86.980806230296039</c:v>
                </c:pt>
                <c:pt idx="3">
                  <c:v>78.16815676847385</c:v>
                </c:pt>
                <c:pt idx="4">
                  <c:v>69.099107754582448</c:v>
                </c:pt>
                <c:pt idx="5">
                  <c:v>59.721051093473903</c:v>
                </c:pt>
              </c:numCache>
            </c:numRef>
          </c:val>
        </c:ser>
        <c:ser>
          <c:idx val="3"/>
          <c:order val="3"/>
          <c:tx>
            <c:v>CM 14/12= 95</c:v>
          </c:tx>
          <c:marker>
            <c:symbol val="none"/>
          </c:marker>
          <c:cat>
            <c:numRef>
              <c:f>'cobb douglas'!$F$9:$K$9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</c:numCache>
            </c:numRef>
          </c:cat>
          <c:val>
            <c:numRef>
              <c:f>'cobb douglas'!$F$13:$K$13</c:f>
              <c:numCache>
                <c:formatCode>General</c:formatCode>
                <c:ptCount val="6"/>
                <c:pt idx="0">
                  <c:v>102.91914278624346</c:v>
                </c:pt>
                <c:pt idx="1">
                  <c:v>94.599789029183611</c:v>
                </c:pt>
                <c:pt idx="2">
                  <c:v>86.093061132867788</c:v>
                </c:pt>
                <c:pt idx="3">
                  <c:v>77.370355495369083</c:v>
                </c:pt>
                <c:pt idx="4">
                  <c:v>68.393867175604626</c:v>
                </c:pt>
                <c:pt idx="5">
                  <c:v>59.111525008131373</c:v>
                </c:pt>
              </c:numCache>
            </c:numRef>
          </c:val>
        </c:ser>
        <c:ser>
          <c:idx val="4"/>
          <c:order val="4"/>
          <c:tx>
            <c:v>CM 14/12 = 90</c:v>
          </c:tx>
          <c:marker>
            <c:symbol val="none"/>
          </c:marker>
          <c:cat>
            <c:numRef>
              <c:f>'cobb douglas'!$F$9:$K$9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</c:numCache>
            </c:numRef>
          </c:cat>
          <c:val>
            <c:numRef>
              <c:f>'cobb douglas'!$F$14:$K$14</c:f>
              <c:numCache>
                <c:formatCode>General</c:formatCode>
                <c:ptCount val="6"/>
                <c:pt idx="0">
                  <c:v>101.81222794003592</c:v>
                </c:pt>
                <c:pt idx="1">
                  <c:v>93.582350406108418</c:v>
                </c:pt>
                <c:pt idx="2">
                  <c:v>85.167113977231807</c:v>
                </c:pt>
                <c:pt idx="3">
                  <c:v>76.538222688627457</c:v>
                </c:pt>
                <c:pt idx="4">
                  <c:v>67.658278198503581</c:v>
                </c:pt>
                <c:pt idx="5">
                  <c:v>58.475769376651172</c:v>
                </c:pt>
              </c:numCache>
            </c:numRef>
          </c:val>
        </c:ser>
        <c:marker val="1"/>
        <c:axId val="127120896"/>
        <c:axId val="128570112"/>
      </c:lineChart>
      <c:catAx>
        <c:axId val="127120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 201</a:t>
                </a:r>
                <a:r>
                  <a:rPr lang="cs-CZ"/>
                  <a:t>4</a:t>
                </a:r>
                <a:r>
                  <a:rPr lang="en-US"/>
                  <a:t>/201</a:t>
                </a:r>
                <a:r>
                  <a:rPr lang="cs-CZ"/>
                  <a:t>2</a:t>
                </a:r>
              </a:p>
            </c:rich>
          </c:tx>
        </c:title>
        <c:numFmt formatCode="General" sourceLinked="1"/>
        <c:majorTickMark val="none"/>
        <c:tickLblPos val="nextTo"/>
        <c:crossAx val="128570112"/>
        <c:crosses val="autoZero"/>
        <c:auto val="1"/>
        <c:lblAlgn val="ctr"/>
        <c:lblOffset val="100"/>
      </c:catAx>
      <c:valAx>
        <c:axId val="128570112"/>
        <c:scaling>
          <c:orientation val="minMax"/>
          <c:min val="5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CM red</a:t>
                </a:r>
                <a:endParaRPr lang="cs-CZ"/>
              </a:p>
            </c:rich>
          </c:tx>
        </c:title>
        <c:numFmt formatCode="General" sourceLinked="1"/>
        <c:tickLblPos val="nextTo"/>
        <c:crossAx val="127120896"/>
        <c:crosses val="autoZero"/>
        <c:crossBetween val="between"/>
      </c:valAx>
      <c:spPr>
        <a:solidFill>
          <a:schemeClr val="bg2"/>
        </a:solidFill>
      </c:spPr>
    </c:plotArea>
    <c:legend>
      <c:legendPos val="r"/>
    </c:legend>
    <c:plotVisOnly val="1"/>
    <c:dispBlanksAs val="gap"/>
  </c:chart>
  <c:spPr>
    <a:solidFill>
      <a:schemeClr val="bg2"/>
    </a:solidFill>
  </c:spPr>
  <c:txPr>
    <a:bodyPr/>
    <a:lstStyle/>
    <a:p>
      <a:pPr>
        <a:defRPr sz="1400"/>
      </a:pPr>
      <a:endParaRPr lang="cs-CZ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0.12264</cdr:x>
      <cdr:y>0.22703</cdr:y>
    </cdr:from>
    <cdr:to>
      <cdr:x>0.78302</cdr:x>
      <cdr:y>0.87117</cdr:y>
    </cdr:to>
    <cdr:sp macro="" textlink="">
      <cdr:nvSpPr>
        <cdr:cNvPr id="2" name="Zaoblený obdélník 1"/>
        <cdr:cNvSpPr/>
      </cdr:nvSpPr>
      <cdr:spPr>
        <a:xfrm xmlns:a="http://schemas.openxmlformats.org/drawingml/2006/main">
          <a:off x="936092" y="1142072"/>
          <a:ext cx="5040581" cy="3240346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sz="2000" dirty="0" smtClean="0"/>
            <a:t>Pravidlo je stanoveno tak, že pokud se průměrná obtížnost případu (měřená jako celkový </a:t>
          </a:r>
          <a:r>
            <a:rPr lang="cs-CZ" sz="2000" dirty="0" err="1" smtClean="0"/>
            <a:t>casemix</a:t>
          </a:r>
          <a:r>
            <a:rPr lang="cs-CZ" sz="2000" dirty="0" smtClean="0"/>
            <a:t> dělený počtem případů) v roce 2014 odlišuje směrem nahoru od této hodnoty v referenčním období o více než 5 </a:t>
          </a:r>
          <a:r>
            <a:rPr lang="en-US" sz="2000" dirty="0" smtClean="0"/>
            <a:t>%</a:t>
          </a:r>
          <a:r>
            <a:rPr lang="cs-CZ" sz="2000" dirty="0" smtClean="0"/>
            <a:t>, dostane se poskytovatel do pásma plynulé degrese, kdy jeho </a:t>
          </a:r>
          <a:r>
            <a:rPr lang="cs-CZ" sz="2000" dirty="0" err="1" smtClean="0"/>
            <a:t>casemix</a:t>
          </a:r>
          <a:r>
            <a:rPr lang="cs-CZ" sz="2000" dirty="0" smtClean="0"/>
            <a:t> je redukován takzvanou </a:t>
          </a:r>
          <a:r>
            <a:rPr lang="cs-CZ" sz="2000" dirty="0" err="1" smtClean="0"/>
            <a:t>Cobb</a:t>
          </a:r>
          <a:r>
            <a:rPr lang="cs-CZ" sz="2000" dirty="0" smtClean="0"/>
            <a:t>-</a:t>
          </a:r>
          <a:r>
            <a:rPr lang="cs-CZ" sz="2000" dirty="0" err="1" smtClean="0"/>
            <a:t>Douglasovou</a:t>
          </a:r>
          <a:r>
            <a:rPr lang="cs-CZ" sz="2000" dirty="0" smtClean="0"/>
            <a:t> funkcí.</a:t>
          </a:r>
          <a:endParaRPr lang="cs-CZ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41C6C-6601-4432-ABCA-EF56C3C34A69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4DD0-55D3-49A6-8539-CB846C06B3D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6BA1-7854-4EDE-863D-B91A352A9C3E}" type="slidenum">
              <a:rPr lang="cs-CZ"/>
              <a:pPr/>
              <a:t>10</a:t>
            </a:fld>
            <a:endParaRPr lang="cs-CZ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4DD0-55D3-49A6-8539-CB846C06B3D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12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13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14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15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6BA1-7854-4EDE-863D-B91A352A9C3E}" type="slidenum">
              <a:rPr lang="cs-CZ"/>
              <a:pPr/>
              <a:t>16</a:t>
            </a:fld>
            <a:endParaRPr lang="cs-CZ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4E49-8A57-4F80-834D-6D8295B345E9}" type="slidenum">
              <a:rPr lang="cs-CZ"/>
              <a:pPr/>
              <a:t>17</a:t>
            </a:fld>
            <a:endParaRPr lang="cs-CZ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4E49-8A57-4F80-834D-6D8295B345E9}" type="slidenum">
              <a:rPr lang="cs-CZ"/>
              <a:pPr/>
              <a:t>18</a:t>
            </a:fld>
            <a:endParaRPr lang="cs-CZ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19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4DD0-55D3-49A6-8539-CB846C06B3D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20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21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22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23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24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25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26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27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28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29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3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30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31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32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33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34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37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38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4DD0-55D3-49A6-8539-CB846C06B3DC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4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4DD0-55D3-49A6-8539-CB846C06B3DC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41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42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43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6BA1-7854-4EDE-863D-B91A352A9C3E}" type="slidenum">
              <a:rPr lang="cs-CZ"/>
              <a:pPr/>
              <a:t>44</a:t>
            </a:fld>
            <a:endParaRPr lang="cs-CZ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22AA3-EBBB-4053-B503-4C0BD11CBB24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6BA1-7854-4EDE-863D-B91A352A9C3E}" type="slidenum">
              <a:rPr lang="cs-CZ"/>
              <a:pPr/>
              <a:t>49</a:t>
            </a:fld>
            <a:endParaRPr lang="cs-CZ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5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50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6BA1-7854-4EDE-863D-B91A352A9C3E}" type="slidenum">
              <a:rPr lang="cs-CZ"/>
              <a:pPr/>
              <a:t>51</a:t>
            </a:fld>
            <a:endParaRPr lang="cs-CZ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9D5D2-F2B6-4999-A89D-DF7EE9273382}" type="slidenum">
              <a:rPr lang="cs-CZ"/>
              <a:pPr/>
              <a:t>52</a:t>
            </a:fld>
            <a:endParaRPr lang="cs-CZ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9D5D2-F2B6-4999-A89D-DF7EE9273382}" type="slidenum">
              <a:rPr lang="cs-CZ"/>
              <a:pPr/>
              <a:t>53</a:t>
            </a:fld>
            <a:endParaRPr lang="cs-CZ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9D5D2-F2B6-4999-A89D-DF7EE9273382}" type="slidenum">
              <a:rPr lang="cs-CZ"/>
              <a:pPr/>
              <a:t>54</a:t>
            </a:fld>
            <a:endParaRPr lang="cs-CZ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6BA1-7854-4EDE-863D-B91A352A9C3E}" type="slidenum">
              <a:rPr lang="cs-CZ"/>
              <a:pPr/>
              <a:t>55</a:t>
            </a:fld>
            <a:endParaRPr lang="cs-CZ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9D5D2-F2B6-4999-A89D-DF7EE9273382}" type="slidenum">
              <a:rPr lang="cs-CZ"/>
              <a:pPr/>
              <a:t>56</a:t>
            </a:fld>
            <a:endParaRPr lang="cs-CZ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9D5D2-F2B6-4999-A89D-DF7EE9273382}" type="slidenum">
              <a:rPr lang="cs-CZ"/>
              <a:pPr/>
              <a:t>57</a:t>
            </a:fld>
            <a:endParaRPr lang="cs-CZ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9D5D2-F2B6-4999-A89D-DF7EE9273382}" type="slidenum">
              <a:rPr lang="cs-CZ"/>
              <a:pPr/>
              <a:t>58</a:t>
            </a:fld>
            <a:endParaRPr lang="cs-CZ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6BA1-7854-4EDE-863D-B91A352A9C3E}" type="slidenum">
              <a:rPr lang="cs-CZ"/>
              <a:pPr/>
              <a:t>59</a:t>
            </a:fld>
            <a:endParaRPr lang="cs-CZ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6BA1-7854-4EDE-863D-B91A352A9C3E}" type="slidenum">
              <a:rPr lang="cs-CZ"/>
              <a:pPr/>
              <a:t>6</a:t>
            </a:fld>
            <a:endParaRPr lang="cs-CZ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60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61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4DD0-55D3-49A6-8539-CB846C06B3DC}" type="slidenum">
              <a:rPr lang="cs-CZ" smtClean="0"/>
              <a:pPr/>
              <a:t>62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7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8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324A6-E19B-4013-B038-FFAC8FBC1821}" type="slidenum">
              <a:rPr lang="cs-CZ"/>
              <a:pPr/>
              <a:t>9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5DB6-2405-4A91-A8A7-FCA933B6C6EF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069E-2EF2-4385-9784-04DE77629B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5DB6-2405-4A91-A8A7-FCA933B6C6EF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069E-2EF2-4385-9784-04DE77629B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5DB6-2405-4A91-A8A7-FCA933B6C6EF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069E-2EF2-4385-9784-04DE77629B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5DB6-2405-4A91-A8A7-FCA933B6C6EF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069E-2EF2-4385-9784-04DE77629B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5DB6-2405-4A91-A8A7-FCA933B6C6EF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069E-2EF2-4385-9784-04DE77629B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5DB6-2405-4A91-A8A7-FCA933B6C6EF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069E-2EF2-4385-9784-04DE77629B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5DB6-2405-4A91-A8A7-FCA933B6C6EF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069E-2EF2-4385-9784-04DE77629B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5DB6-2405-4A91-A8A7-FCA933B6C6EF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069E-2EF2-4385-9784-04DE77629B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5DB6-2405-4A91-A8A7-FCA933B6C6EF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069E-2EF2-4385-9784-04DE77629B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5DB6-2405-4A91-A8A7-FCA933B6C6EF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069E-2EF2-4385-9784-04DE77629B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5DB6-2405-4A91-A8A7-FCA933B6C6EF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069E-2EF2-4385-9784-04DE77629B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05DB6-2405-4A91-A8A7-FCA933B6C6EF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069E-2EF2-4385-9784-04DE77629B2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package" Target="../embeddings/Dokument_aplikace_Microsoft_Office_Word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package" Target="../embeddings/Dokument_aplikace_Microsoft_Office_Word3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package" Target="../embeddings/Dokument_aplikace_Microsoft_Office_Word4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Dokument_aplikace_Microsoft_Office_Word5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Dokument_aplikace_Microsoft_Office_Word7.docx"/><Relationship Id="rId4" Type="http://schemas.openxmlformats.org/officeDocument/2006/relationships/package" Target="../embeddings/Dokument_aplikace_Microsoft_Office_Word6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Dokument_aplikace_Microsoft_Office_Word9.docx"/><Relationship Id="rId4" Type="http://schemas.openxmlformats.org/officeDocument/2006/relationships/package" Target="../embeddings/Dokument_aplikace_Microsoft_Office_Word8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Dokument_aplikace_Microsoft_Office_Word10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Dokument_aplikace_Microsoft_Office_Word11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package" Target="../embeddings/Dokument_aplikace_Microsoft_Office_Word13.docx"/><Relationship Id="rId4" Type="http://schemas.openxmlformats.org/officeDocument/2006/relationships/package" Target="../embeddings/Dokument_aplikace_Microsoft_Office_Word12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package" Target="../embeddings/Dokument_aplikace_Microsoft_Office_Word15.docx"/><Relationship Id="rId4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package" Target="../embeddings/Dokument_aplikace_Microsoft_Office_Word17.docx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Dokument_aplikace_Microsoft_Office_Word18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Dokument_aplikace_Microsoft_Office_Word19.doc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package" Target="../embeddings/Dokument_aplikace_Microsoft_Office_Word20.docx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package" Target="../embeddings/Dokument_aplikace_Microsoft_Office_Word21.docx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package" Target="../embeddings/Dokument_aplikace_Microsoft_Office_Word23.docx"/><Relationship Id="rId4" Type="http://schemas.openxmlformats.org/officeDocument/2006/relationships/package" Target="../embeddings/Dokument_aplikace_Microsoft_Office_Word22.docx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kument_aplikace_Microsoft_Office_Word1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624" y="1628800"/>
            <a:ext cx="6263382" cy="1470025"/>
          </a:xfrm>
        </p:spPr>
        <p:txBody>
          <a:bodyPr/>
          <a:lstStyle/>
          <a:p>
            <a:pPr algn="l"/>
            <a:r>
              <a:rPr lang="cs-CZ" sz="3600" b="0" dirty="0" smtClean="0"/>
              <a:t>Úhrada </a:t>
            </a:r>
            <a:r>
              <a:rPr lang="cs-CZ" sz="3600" b="0" dirty="0"/>
              <a:t>akutní lůžkové péče v ČR </a:t>
            </a:r>
            <a:r>
              <a:rPr lang="cs-CZ" sz="3600" b="0" dirty="0" smtClean="0"/>
              <a:t>v roce 2014 </a:t>
            </a:r>
            <a:endParaRPr lang="sk-SK" sz="3600" dirty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3573016"/>
            <a:ext cx="3848100" cy="649288"/>
          </a:xfrm>
        </p:spPr>
        <p:txBody>
          <a:bodyPr/>
          <a:lstStyle/>
          <a:p>
            <a:r>
              <a:rPr lang="cs-CZ" dirty="0" smtClean="0"/>
              <a:t> Petr Tůma</a:t>
            </a:r>
            <a:endParaRPr lang="sk-SK" dirty="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979712" y="4797152"/>
            <a:ext cx="47640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D1000E"/>
              </a:buClr>
            </a:pPr>
            <a:r>
              <a:rPr lang="cs-CZ" sz="2800" dirty="0" smtClean="0">
                <a:solidFill>
                  <a:srgbClr val="6D7681"/>
                </a:solidFill>
                <a:latin typeface="Trebuchet MS" pitchFamily="34" charset="0"/>
              </a:rPr>
              <a:t>FN Olomouc – 4. dubna 2014</a:t>
            </a:r>
            <a:endParaRPr lang="sk-SK" sz="2800" dirty="0">
              <a:solidFill>
                <a:srgbClr val="6D768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840537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/>
              <a:t>2. „</a:t>
            </a:r>
            <a:r>
              <a:rPr lang="cs-CZ" sz="4000" dirty="0" err="1" smtClean="0"/>
              <a:t>Centrové</a:t>
            </a:r>
            <a:r>
              <a:rPr lang="cs-CZ" sz="4000" dirty="0" smtClean="0"/>
              <a:t>“ léky</a:t>
            </a:r>
            <a:endParaRPr lang="cs-CZ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23528" y="1052736"/>
            <a:ext cx="8496944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3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„Centrové“ léky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Oproti roku 2013 se výše úhrad omezuje pouze průměrnou úhradou za centrové léky konkrétnímu poskytovateli v roce 2013, </a:t>
            </a:r>
            <a:r>
              <a:rPr lang="cs-CZ" dirty="0" smtClean="0">
                <a:solidFill>
                  <a:srgbClr val="FF0000"/>
                </a:solidFill>
              </a:rPr>
              <a:t>nikoli celostátní průměrnou úhradou za centrové léky v roce 2013</a:t>
            </a:r>
            <a:r>
              <a:rPr lang="cs-CZ" dirty="0" smtClean="0"/>
              <a:t>. </a:t>
            </a:r>
          </a:p>
          <a:p>
            <a:r>
              <a:rPr lang="cs-CZ" dirty="0" smtClean="0"/>
              <a:t>Úhrada se vypočítá jako 98 </a:t>
            </a:r>
            <a:r>
              <a:rPr lang="en-US" dirty="0" smtClean="0"/>
              <a:t>%</a:t>
            </a:r>
            <a:r>
              <a:rPr lang="cs-CZ" dirty="0" smtClean="0"/>
              <a:t> průměrné úhrady na jednoho pojištěnce v roce 2013 vynásobené počtem pojištěnců léčených na dané onemocnění v roce 2014, a to až do výše 108 % resp. 102 % počtu pojištěnců roku 2013 pro chronická resp. nechronická onemocnění. </a:t>
            </a:r>
          </a:p>
          <a:p>
            <a:r>
              <a:rPr lang="cs-CZ" dirty="0" smtClean="0"/>
              <a:t>Hodnota 98 % reaguje na </a:t>
            </a:r>
            <a:r>
              <a:rPr lang="cs-CZ" dirty="0" smtClean="0">
                <a:solidFill>
                  <a:srgbClr val="FF0000"/>
                </a:solidFill>
              </a:rPr>
              <a:t>snižující se ceny </a:t>
            </a:r>
            <a:r>
              <a:rPr lang="cs-CZ" dirty="0" smtClean="0"/>
              <a:t>léčivých přípravků, nárůst na 102 %, resp. 108 %, naopak reflektuje </a:t>
            </a:r>
            <a:r>
              <a:rPr lang="cs-CZ" dirty="0" smtClean="0">
                <a:solidFill>
                  <a:srgbClr val="FF0000"/>
                </a:solidFill>
              </a:rPr>
              <a:t>zvyšující se počet pojištěnců </a:t>
            </a:r>
            <a:r>
              <a:rPr lang="cs-CZ" dirty="0" smtClean="0"/>
              <a:t>léčených na uvedená onemocnění.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2</a:t>
            </a:r>
            <a:r>
              <a:rPr lang="cs-CZ" sz="3200" dirty="0" smtClean="0"/>
              <a:t>. „</a:t>
            </a:r>
            <a:r>
              <a:rPr lang="cs-CZ" sz="3200" dirty="0" err="1" smtClean="0"/>
              <a:t>Centrové</a:t>
            </a:r>
            <a:r>
              <a:rPr lang="cs-CZ" sz="3200" dirty="0" smtClean="0"/>
              <a:t> léky“ – </a:t>
            </a:r>
            <a:r>
              <a:rPr lang="cs-CZ" sz="2800" dirty="0" smtClean="0"/>
              <a:t>metabolické choroby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484784"/>
            <a:ext cx="830103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400" dirty="0" smtClean="0">
                <a:latin typeface="Trebuchet MS" pitchFamily="34" charset="0"/>
              </a:rPr>
              <a:t>2.2.1</a:t>
            </a:r>
            <a:r>
              <a:rPr lang="cs-CZ" sz="2400" dirty="0">
                <a:latin typeface="Trebuchet MS" pitchFamily="34" charset="0"/>
              </a:rPr>
              <a:t>. </a:t>
            </a:r>
            <a:r>
              <a:rPr lang="cs-CZ" sz="2400" dirty="0" smtClean="0">
                <a:latin typeface="Trebuchet MS" pitchFamily="34" charset="0"/>
              </a:rPr>
              <a:t>Se </a:t>
            </a:r>
            <a:r>
              <a:rPr lang="cs-CZ" sz="2400" dirty="0" smtClean="0"/>
              <a:t>stanoví </a:t>
            </a:r>
            <a:r>
              <a:rPr lang="cs-CZ" sz="2400" b="1" dirty="0"/>
              <a:t>maximální úhrada na jednoho unikátního pojištěnce </a:t>
            </a:r>
            <a:r>
              <a:rPr lang="cs-CZ" sz="2400" dirty="0"/>
              <a:t>ve výši 100 % dvanáctinásobku průměrné měsíční úhrady vypočtené z těch měsíců roku 2013, během nichž byla léčba poskytována</a:t>
            </a:r>
            <a:r>
              <a:rPr lang="en-US" sz="2400" dirty="0"/>
              <a:t> </a:t>
            </a:r>
            <a:r>
              <a:rPr lang="en-US" sz="2400" dirty="0" smtClean="0"/>
              <a:t>	</a:t>
            </a:r>
            <a:endParaRPr lang="en-US" sz="2000" b="1" dirty="0"/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Tx/>
              <a:buChar char="•"/>
            </a:pPr>
            <a:endParaRPr lang="cs-CZ" sz="2000" b="1" dirty="0">
              <a:latin typeface="Trebuchet MS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9460178"/>
              </p:ext>
            </p:extLst>
          </p:nvPr>
        </p:nvGraphicFramePr>
        <p:xfrm>
          <a:off x="395536" y="3573016"/>
          <a:ext cx="8151675" cy="1008112"/>
        </p:xfrm>
        <a:graphic>
          <a:graphicData uri="http://schemas.openxmlformats.org/presentationml/2006/ole">
            <p:oleObj spid="_x0000_s2050" name="Document" r:id="rId4" imgW="5765588" imgH="495282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5013176"/>
            <a:ext cx="44644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Limitována pouze úhrada na jednoho pojištěnce, nikoliv počet pojištěnců</a:t>
            </a:r>
            <a:endParaRPr lang="cs-CZ" sz="2400" b="1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627784" y="4365104"/>
            <a:ext cx="792088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96752"/>
            <a:ext cx="81904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2</a:t>
            </a:r>
            <a:r>
              <a:rPr lang="cs-CZ" sz="3200" dirty="0" smtClean="0"/>
              <a:t>. „Centrové léky“ – </a:t>
            </a:r>
            <a:r>
              <a:rPr lang="cs-CZ" sz="2800" dirty="0" smtClean="0"/>
              <a:t>chronická onemocnění</a:t>
            </a:r>
            <a:endParaRPr lang="cs-CZ" sz="3200" dirty="0" smtClean="0"/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484784"/>
            <a:ext cx="830103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4"/>
            <a:r>
              <a:rPr lang="cs-CZ" sz="2400" dirty="0" smtClean="0"/>
              <a:t>2.2.2</a:t>
            </a:r>
            <a:r>
              <a:rPr lang="cs-CZ" sz="2400" dirty="0"/>
              <a:t>. </a:t>
            </a:r>
            <a:r>
              <a:rPr lang="cs-CZ" sz="2400" b="1" dirty="0"/>
              <a:t>Chronická </a:t>
            </a:r>
            <a:r>
              <a:rPr lang="cs-CZ" sz="2400" b="1" dirty="0" smtClean="0"/>
              <a:t>onemocnění</a:t>
            </a:r>
            <a:r>
              <a:rPr lang="cs-CZ" sz="2400" dirty="0" smtClean="0"/>
              <a:t>:</a:t>
            </a:r>
          </a:p>
          <a:p>
            <a:pPr marL="0" lvl="4"/>
            <a:r>
              <a:rPr lang="cs-CZ" dirty="0" smtClean="0"/>
              <a:t>revmatoidní </a:t>
            </a:r>
            <a:r>
              <a:rPr lang="cs-CZ" dirty="0"/>
              <a:t>artritis</a:t>
            </a:r>
            <a:r>
              <a:rPr lang="cs-CZ" dirty="0" smtClean="0"/>
              <a:t>, </a:t>
            </a:r>
            <a:r>
              <a:rPr lang="cs-CZ" dirty="0" err="1" smtClean="0"/>
              <a:t>Bechtěrevova</a:t>
            </a:r>
            <a:r>
              <a:rPr lang="cs-CZ" dirty="0" smtClean="0"/>
              <a:t> </a:t>
            </a:r>
            <a:r>
              <a:rPr lang="cs-CZ" dirty="0"/>
              <a:t>choroba</a:t>
            </a:r>
            <a:r>
              <a:rPr lang="cs-CZ" dirty="0" smtClean="0"/>
              <a:t>, </a:t>
            </a:r>
            <a:r>
              <a:rPr lang="cs-CZ" dirty="0" err="1" smtClean="0"/>
              <a:t>psoriatrická</a:t>
            </a:r>
            <a:r>
              <a:rPr lang="cs-CZ" dirty="0" smtClean="0"/>
              <a:t> </a:t>
            </a:r>
            <a:r>
              <a:rPr lang="cs-CZ" dirty="0"/>
              <a:t>artritis, </a:t>
            </a:r>
            <a:r>
              <a:rPr lang="cs-CZ" dirty="0" smtClean="0"/>
              <a:t>Crohnova </a:t>
            </a:r>
            <a:r>
              <a:rPr lang="cs-CZ" dirty="0"/>
              <a:t>choroba, </a:t>
            </a:r>
            <a:r>
              <a:rPr lang="cs-CZ" dirty="0" err="1" smtClean="0"/>
              <a:t>colitis</a:t>
            </a:r>
            <a:r>
              <a:rPr lang="cs-CZ" dirty="0" smtClean="0"/>
              <a:t> </a:t>
            </a:r>
            <a:r>
              <a:rPr lang="cs-CZ" dirty="0" err="1"/>
              <a:t>ulcerosa</a:t>
            </a:r>
            <a:r>
              <a:rPr lang="cs-CZ" dirty="0"/>
              <a:t>, </a:t>
            </a:r>
            <a:r>
              <a:rPr lang="cs-CZ" dirty="0" smtClean="0"/>
              <a:t>psoriáza </a:t>
            </a:r>
            <a:r>
              <a:rPr lang="cs-CZ" dirty="0"/>
              <a:t>těžká, </a:t>
            </a:r>
            <a:r>
              <a:rPr lang="cs-CZ" dirty="0" smtClean="0"/>
              <a:t>roztroušená </a:t>
            </a:r>
            <a:r>
              <a:rPr lang="cs-CZ" dirty="0"/>
              <a:t>skleróza, </a:t>
            </a:r>
            <a:r>
              <a:rPr lang="cs-CZ" dirty="0" smtClean="0"/>
              <a:t>plicní </a:t>
            </a:r>
            <a:r>
              <a:rPr lang="cs-CZ" dirty="0"/>
              <a:t>arteriální hypertenze, </a:t>
            </a:r>
            <a:r>
              <a:rPr lang="cs-CZ" dirty="0" smtClean="0"/>
              <a:t>astma, Parkinsonova </a:t>
            </a:r>
            <a:r>
              <a:rPr lang="cs-CZ" dirty="0"/>
              <a:t>choroba </a:t>
            </a:r>
            <a:r>
              <a:rPr lang="cs-CZ" dirty="0" smtClean="0"/>
              <a:t>a juvenilní </a:t>
            </a:r>
            <a:r>
              <a:rPr lang="cs-CZ" dirty="0"/>
              <a:t>artritida</a:t>
            </a:r>
          </a:p>
          <a:p>
            <a:pPr marL="0" lvl="4"/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4203431"/>
              </p:ext>
            </p:extLst>
          </p:nvPr>
        </p:nvGraphicFramePr>
        <p:xfrm>
          <a:off x="539552" y="4365104"/>
          <a:ext cx="7992888" cy="1224136"/>
        </p:xfrm>
        <a:graphic>
          <a:graphicData uri="http://schemas.openxmlformats.org/presentationml/2006/ole">
            <p:oleObj spid="_x0000_s3074" name="Document" r:id="rId4" imgW="5765588" imgH="495282" progId="Word.Document.12">
              <p:embed/>
            </p:oleObj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3419872" y="4293096"/>
            <a:ext cx="1944216" cy="1368000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35699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98% 12ti násobku průměrné měsíční úhrady</a:t>
            </a:r>
            <a:endParaRPr lang="cs-CZ" sz="2400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267744" y="4149080"/>
            <a:ext cx="1008112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788024" y="342900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Násobené </a:t>
            </a:r>
            <a:r>
              <a:rPr lang="cs-CZ" sz="2400" b="1" dirty="0" smtClean="0"/>
              <a:t>108% </a:t>
            </a:r>
            <a:r>
              <a:rPr lang="cs-CZ" sz="2400" dirty="0" smtClean="0"/>
              <a:t>počtu unikátních pojištěnců</a:t>
            </a:r>
            <a:endParaRPr lang="cs-CZ" sz="2400" b="1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436096" y="4293096"/>
            <a:ext cx="1512168" cy="1368000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516216" y="4149080"/>
            <a:ext cx="432048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6021288"/>
            <a:ext cx="3302581" cy="6255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179512" y="537321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snížený průměr úhrady za pojištěnce z roku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156176" y="5733256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nárůst pojištěnců</a:t>
            </a:r>
          </a:p>
        </p:txBody>
      </p:sp>
    </p:spTree>
    <p:extLst>
      <p:ext uri="{BB962C8B-B14F-4D97-AF65-F5344CB8AC3E}">
        <p14:creationId xmlns:p14="http://schemas.microsoft.com/office/powerpoint/2010/main" xmlns="" val="8501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2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79512" y="476672"/>
            <a:ext cx="8748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2</a:t>
            </a:r>
            <a:r>
              <a:rPr lang="cs-CZ" sz="3200" dirty="0" smtClean="0"/>
              <a:t>. „Centrové léky“ – </a:t>
            </a:r>
            <a:r>
              <a:rPr lang="cs-CZ" sz="2800" dirty="0" smtClean="0"/>
              <a:t>ostatní „nechronická“ onemocnění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83010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4"/>
            <a:endParaRPr lang="en-US" sz="2000" dirty="0"/>
          </a:p>
          <a:p>
            <a:pPr marL="0" lvl="4"/>
            <a:r>
              <a:rPr lang="cs-CZ" sz="2400" dirty="0" smtClean="0"/>
              <a:t>2.2.2</a:t>
            </a:r>
            <a:r>
              <a:rPr lang="cs-CZ" sz="2400" dirty="0"/>
              <a:t>. </a:t>
            </a:r>
            <a:r>
              <a:rPr lang="cs-CZ" sz="2400" b="1" dirty="0" smtClean="0"/>
              <a:t>Ostatní onemocnění </a:t>
            </a:r>
            <a:r>
              <a:rPr lang="cs-CZ" sz="2400" dirty="0" smtClean="0"/>
              <a:t>-  (cca onkologie a </a:t>
            </a:r>
            <a:r>
              <a:rPr lang="cs-CZ" sz="2400" dirty="0" err="1" smtClean="0"/>
              <a:t>hemato</a:t>
            </a:r>
            <a:r>
              <a:rPr lang="cs-CZ" sz="2400" dirty="0" smtClean="0"/>
              <a:t>-onkologie)</a:t>
            </a:r>
          </a:p>
          <a:p>
            <a:pPr marL="0" lvl="4"/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635565"/>
              </p:ext>
            </p:extLst>
          </p:nvPr>
        </p:nvGraphicFramePr>
        <p:xfrm>
          <a:off x="617373" y="4149080"/>
          <a:ext cx="8064896" cy="1368152"/>
        </p:xfrm>
        <a:graphic>
          <a:graphicData uri="http://schemas.openxmlformats.org/presentationml/2006/ole">
            <p:oleObj spid="_x0000_s4098" name="Document" r:id="rId4" imgW="5765588" imgH="495282" progId="Word.Document.12">
              <p:embed/>
            </p:oleObj>
          </a:graphicData>
        </a:graphic>
      </p:graphicFrame>
      <p:sp>
        <p:nvSpPr>
          <p:cNvPr id="15" name="Rounded Rectangle 14"/>
          <p:cNvSpPr/>
          <p:nvPr/>
        </p:nvSpPr>
        <p:spPr bwMode="auto">
          <a:xfrm>
            <a:off x="3563888" y="4005064"/>
            <a:ext cx="1944216" cy="1368000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333" y="299695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98% 12ti násobku průměrné měsíční úhrady</a:t>
            </a:r>
            <a:endParaRPr lang="cs-CZ" sz="2400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345565" y="3789040"/>
            <a:ext cx="1008112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076056" y="285293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Násobené </a:t>
            </a:r>
            <a:r>
              <a:rPr lang="cs-CZ" sz="2400" b="1" dirty="0" smtClean="0"/>
              <a:t>102% </a:t>
            </a:r>
            <a:r>
              <a:rPr lang="cs-CZ" sz="2400" dirty="0" smtClean="0"/>
              <a:t>počtu unikátních pojištěnců</a:t>
            </a:r>
            <a:endParaRPr lang="cs-CZ" sz="2400" b="1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5580112" y="4005064"/>
            <a:ext cx="1512168" cy="1368000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6228184" y="3717032"/>
            <a:ext cx="426235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877272"/>
            <a:ext cx="2817704" cy="5760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179512" y="537321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snížený průměr úhrady za pojištěnce z roku 2011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191672" y="558924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nárůst pojištěnců</a:t>
            </a:r>
          </a:p>
        </p:txBody>
      </p:sp>
    </p:spTree>
    <p:extLst>
      <p:ext uri="{BB962C8B-B14F-4D97-AF65-F5344CB8AC3E}">
        <p14:creationId xmlns:p14="http://schemas.microsoft.com/office/powerpoint/2010/main" xmlns="" val="40177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19" grpId="0" animBg="1"/>
      <p:bldP spid="1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2</a:t>
            </a:r>
            <a:r>
              <a:rPr lang="cs-CZ" sz="3200" dirty="0" smtClean="0"/>
              <a:t>. „</a:t>
            </a:r>
            <a:r>
              <a:rPr lang="cs-CZ" sz="3200" dirty="0" err="1" smtClean="0"/>
              <a:t>Centrové</a:t>
            </a:r>
            <a:r>
              <a:rPr lang="cs-CZ" sz="3200" dirty="0" smtClean="0"/>
              <a:t> léky“ – </a:t>
            </a:r>
            <a:r>
              <a:rPr lang="cs-CZ" sz="2800" dirty="0" smtClean="0"/>
              <a:t>změny oproti roku 2013</a:t>
            </a:r>
            <a:endParaRPr lang="cs-CZ" sz="3200" dirty="0" smtClean="0"/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484784"/>
            <a:ext cx="8301037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cs-CZ" sz="2400" dirty="0" smtClean="0">
                <a:latin typeface="Trebuchet MS" pitchFamily="34" charset="0"/>
              </a:rPr>
              <a:t>Maximální úhrada stanovena nad celou skupinou diagnóz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cs-CZ" sz="2400" dirty="0" smtClean="0">
                <a:latin typeface="Trebuchet MS" pitchFamily="34" charset="0"/>
              </a:rPr>
              <a:t>Není porovnání s celostátním průměrem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cs-CZ" sz="2400" dirty="0" smtClean="0">
                <a:latin typeface="Trebuchet MS" pitchFamily="34" charset="0"/>
              </a:rPr>
              <a:t>Metabolické choroby – bez limitace počtu pojištěnců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Tx/>
              <a:buChar char="•"/>
            </a:pPr>
            <a:endParaRPr lang="cs-CZ" sz="2400" dirty="0">
              <a:latin typeface="Trebuchet MS" pitchFamily="34" charset="0"/>
            </a:endParaRP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</a:pPr>
            <a:endParaRPr lang="cs-CZ" sz="24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6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8405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/>
              <a:t>3. Úhrada formou případového paušálu</a:t>
            </a:r>
          </a:p>
          <a:p>
            <a:pPr>
              <a:lnSpc>
                <a:spcPct val="90000"/>
              </a:lnSpc>
            </a:pPr>
            <a:endParaRPr lang="cs-CZ" sz="4000" dirty="0" smtClean="0"/>
          </a:p>
          <a:p>
            <a:pPr>
              <a:lnSpc>
                <a:spcPct val="90000"/>
              </a:lnSpc>
            </a:pPr>
            <a:r>
              <a:rPr lang="cs-CZ" sz="4000" dirty="0" smtClean="0"/>
              <a:t>(„DRG úhrada“)</a:t>
            </a:r>
            <a:endParaRPr lang="cs-CZ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23528" y="1052736"/>
            <a:ext cx="8496944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1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07504" y="188640"/>
            <a:ext cx="8906972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/>
              <a:t>DRG</a:t>
            </a:r>
            <a:r>
              <a:rPr lang="cs-CZ" sz="2800" dirty="0" smtClean="0"/>
              <a:t> se v roce </a:t>
            </a:r>
            <a:r>
              <a:rPr lang="cs-CZ" sz="2800" b="1" dirty="0" smtClean="0"/>
              <a:t>2014</a:t>
            </a:r>
            <a:r>
              <a:rPr lang="cs-CZ" sz="2800" dirty="0" smtClean="0"/>
              <a:t> stává pro mnoho ZZ </a:t>
            </a:r>
            <a:r>
              <a:rPr lang="cs-CZ" sz="2800" b="1" dirty="0" smtClean="0"/>
              <a:t>hlavním a jediným úhradovým mechanismem </a:t>
            </a:r>
          </a:p>
          <a:p>
            <a:pPr>
              <a:lnSpc>
                <a:spcPct val="90000"/>
              </a:lnSpc>
            </a:pPr>
            <a:r>
              <a:rPr lang="cs-CZ" sz="2800" b="1" dirty="0" smtClean="0"/>
              <a:t>(pokud neuzavřou smlouvu jinak)</a:t>
            </a:r>
            <a:endParaRPr lang="cs-CZ" sz="2800" b="1" dirty="0"/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2195736" y="1412776"/>
            <a:ext cx="8495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000" b="1" dirty="0" smtClean="0">
                <a:solidFill>
                  <a:srgbClr val="292929"/>
                </a:solidFill>
                <a:latin typeface="Arial Unicode MS" pitchFamily="34" charset="-128"/>
              </a:rPr>
              <a:t>2008</a:t>
            </a:r>
            <a:endParaRPr lang="cs-CZ" sz="2000" b="1" dirty="0">
              <a:solidFill>
                <a:srgbClr val="292929"/>
              </a:solidFill>
              <a:latin typeface="Arial Unicode MS" pitchFamily="34" charset="-128"/>
            </a:endParaRPr>
          </a:p>
        </p:txBody>
      </p:sp>
      <p:sp>
        <p:nvSpPr>
          <p:cNvPr id="138276" name="Text Box 36"/>
          <p:cNvSpPr txBox="1">
            <a:spLocks noChangeArrowheads="1"/>
          </p:cNvSpPr>
          <p:nvPr/>
        </p:nvSpPr>
        <p:spPr bwMode="auto">
          <a:xfrm>
            <a:off x="467544" y="1412776"/>
            <a:ext cx="849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000" b="1" dirty="0" smtClean="0">
                <a:solidFill>
                  <a:srgbClr val="292929"/>
                </a:solidFill>
                <a:latin typeface="Arial Unicode MS" pitchFamily="34" charset="-128"/>
              </a:rPr>
              <a:t>2007</a:t>
            </a:r>
            <a:endParaRPr lang="cs-CZ" sz="2000" b="1" dirty="0">
              <a:solidFill>
                <a:srgbClr val="292929"/>
              </a:solidFill>
              <a:latin typeface="Arial Unicode MS" pitchFamily="34" charset="-128"/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3995936" y="1412776"/>
            <a:ext cx="8495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000" dirty="0" smtClean="0"/>
              <a:t>2010</a:t>
            </a:r>
            <a:endParaRPr lang="cs-CZ" sz="2000" dirty="0"/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5724128" y="2204864"/>
            <a:ext cx="1048760" cy="2904781"/>
          </a:xfrm>
          <a:prstGeom prst="rect">
            <a:avLst/>
          </a:prstGeom>
          <a:solidFill>
            <a:srgbClr val="00436B">
              <a:alpha val="5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600"/>
          </a:p>
        </p:txBody>
      </p:sp>
      <p:sp>
        <p:nvSpPr>
          <p:cNvPr id="44" name="Rectangle 30"/>
          <p:cNvSpPr>
            <a:spLocks noChangeArrowheads="1"/>
          </p:cNvSpPr>
          <p:nvPr/>
        </p:nvSpPr>
        <p:spPr bwMode="auto">
          <a:xfrm>
            <a:off x="5724128" y="1907655"/>
            <a:ext cx="1048760" cy="520653"/>
          </a:xfrm>
          <a:prstGeom prst="rect">
            <a:avLst/>
          </a:prstGeom>
          <a:solidFill>
            <a:srgbClr val="00436B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600"/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5724128" y="5109645"/>
            <a:ext cx="1048760" cy="371972"/>
          </a:xfrm>
          <a:prstGeom prst="rect">
            <a:avLst/>
          </a:prstGeom>
          <a:solidFill>
            <a:srgbClr val="00436B">
              <a:alpha val="2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400" dirty="0" smtClean="0"/>
              <a:t>Mimo DRG</a:t>
            </a:r>
            <a:endParaRPr lang="cs-CZ" sz="1400" dirty="0"/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5868144" y="3501008"/>
            <a:ext cx="758295" cy="4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cs-CZ" sz="2000" b="1" dirty="0">
                <a:solidFill>
                  <a:srgbClr val="292929"/>
                </a:solidFill>
              </a:rPr>
              <a:t>DRG</a:t>
            </a:r>
            <a:endParaRPr lang="cs-CZ" sz="2400" b="1" dirty="0">
              <a:solidFill>
                <a:srgbClr val="9E4F00"/>
              </a:solidFill>
            </a:endParaRP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851920" y="2204865"/>
            <a:ext cx="1048760" cy="1656184"/>
          </a:xfrm>
          <a:prstGeom prst="rect">
            <a:avLst/>
          </a:prstGeom>
          <a:solidFill>
            <a:srgbClr val="00436B">
              <a:alpha val="5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3851920" y="1907655"/>
            <a:ext cx="1048760" cy="520653"/>
          </a:xfrm>
          <a:prstGeom prst="rect">
            <a:avLst/>
          </a:prstGeom>
          <a:solidFill>
            <a:srgbClr val="00436B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3851920" y="3861048"/>
            <a:ext cx="1048760" cy="1620569"/>
          </a:xfrm>
          <a:prstGeom prst="rect">
            <a:avLst/>
          </a:prstGeom>
          <a:solidFill>
            <a:srgbClr val="00436B">
              <a:alpha val="2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500" dirty="0" smtClean="0"/>
              <a:t>Mimo DRG</a:t>
            </a:r>
            <a:endParaRPr lang="cs-CZ" sz="1500" dirty="0"/>
          </a:p>
        </p:txBody>
      </p:sp>
      <p:sp>
        <p:nvSpPr>
          <p:cNvPr id="54" name="Rectangle 38"/>
          <p:cNvSpPr>
            <a:spLocks noChangeArrowheads="1"/>
          </p:cNvSpPr>
          <p:nvPr/>
        </p:nvSpPr>
        <p:spPr bwMode="auto">
          <a:xfrm>
            <a:off x="3995936" y="2996952"/>
            <a:ext cx="758295" cy="4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cs-CZ" sz="2000" b="1" dirty="0">
                <a:solidFill>
                  <a:srgbClr val="292929"/>
                </a:solidFill>
              </a:rPr>
              <a:t>DRG</a:t>
            </a:r>
            <a:endParaRPr lang="cs-CZ" sz="2800" b="1" dirty="0">
              <a:solidFill>
                <a:srgbClr val="9E4F00"/>
              </a:solidFill>
            </a:endParaRPr>
          </a:p>
        </p:txBody>
      </p:sp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2051720" y="2204864"/>
            <a:ext cx="1048760" cy="864096"/>
          </a:xfrm>
          <a:prstGeom prst="rect">
            <a:avLst/>
          </a:prstGeom>
          <a:solidFill>
            <a:srgbClr val="00436B">
              <a:alpha val="5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2051720" y="1907655"/>
            <a:ext cx="1048760" cy="297210"/>
          </a:xfrm>
          <a:prstGeom prst="rect">
            <a:avLst/>
          </a:prstGeom>
          <a:solidFill>
            <a:srgbClr val="00436B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2051720" y="3068960"/>
            <a:ext cx="1048760" cy="2412657"/>
          </a:xfrm>
          <a:prstGeom prst="rect">
            <a:avLst/>
          </a:prstGeom>
          <a:solidFill>
            <a:srgbClr val="00436B">
              <a:alpha val="2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500" dirty="0" smtClean="0"/>
              <a:t>Mimo DRG</a:t>
            </a:r>
            <a:endParaRPr lang="cs-CZ" sz="1500" dirty="0"/>
          </a:p>
        </p:txBody>
      </p:sp>
      <p:sp>
        <p:nvSpPr>
          <p:cNvPr id="58" name="Rectangle 38"/>
          <p:cNvSpPr>
            <a:spLocks noChangeArrowheads="1"/>
          </p:cNvSpPr>
          <p:nvPr/>
        </p:nvSpPr>
        <p:spPr bwMode="auto">
          <a:xfrm>
            <a:off x="2195736" y="2492896"/>
            <a:ext cx="758295" cy="4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cs-CZ" sz="2000" b="1" dirty="0">
                <a:solidFill>
                  <a:srgbClr val="292929"/>
                </a:solidFill>
              </a:rPr>
              <a:t>DRG</a:t>
            </a:r>
            <a:endParaRPr lang="cs-CZ" sz="2800" b="1" dirty="0">
              <a:solidFill>
                <a:srgbClr val="9E4F00"/>
              </a:solidFill>
            </a:endParaRP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395536" y="1916832"/>
            <a:ext cx="1048760" cy="3636793"/>
          </a:xfrm>
          <a:prstGeom prst="rect">
            <a:avLst/>
          </a:prstGeom>
          <a:solidFill>
            <a:srgbClr val="00436B">
              <a:alpha val="2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500" dirty="0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251520" y="3284984"/>
            <a:ext cx="1368152" cy="4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cs-CZ" b="1" dirty="0" smtClean="0">
                <a:solidFill>
                  <a:srgbClr val="292929"/>
                </a:solidFill>
              </a:rPr>
              <a:t>Globální</a:t>
            </a:r>
          </a:p>
          <a:p>
            <a:pPr marL="342900" indent="-342900" algn="ctr"/>
            <a:r>
              <a:rPr lang="cs-CZ" b="1" dirty="0" smtClean="0">
                <a:solidFill>
                  <a:srgbClr val="292929"/>
                </a:solidFill>
              </a:rPr>
              <a:t> paušál</a:t>
            </a:r>
            <a:endParaRPr lang="cs-CZ" sz="2400" b="1" dirty="0">
              <a:solidFill>
                <a:srgbClr val="9E4F00"/>
              </a:solidFill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5436096" y="1412776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000" dirty="0" smtClean="0"/>
              <a:t>2012, 2013</a:t>
            </a:r>
            <a:endParaRPr lang="cs-CZ" sz="2000" dirty="0"/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7524328" y="2132856"/>
            <a:ext cx="1048760" cy="3384376"/>
          </a:xfrm>
          <a:prstGeom prst="rect">
            <a:avLst/>
          </a:prstGeom>
          <a:solidFill>
            <a:srgbClr val="00436B">
              <a:alpha val="5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7524328" y="1907655"/>
            <a:ext cx="1048760" cy="225201"/>
          </a:xfrm>
          <a:prstGeom prst="rect">
            <a:avLst/>
          </a:prstGeom>
          <a:solidFill>
            <a:srgbClr val="00436B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7668344" y="3789040"/>
            <a:ext cx="758295" cy="4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cs-CZ" sz="2000" b="1" dirty="0">
                <a:solidFill>
                  <a:srgbClr val="292929"/>
                </a:solidFill>
              </a:rPr>
              <a:t>DRG</a:t>
            </a:r>
            <a:endParaRPr lang="cs-CZ" sz="2800" b="1" dirty="0">
              <a:solidFill>
                <a:srgbClr val="9E4F00"/>
              </a:solidFill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452320" y="134076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b="1" dirty="0" smtClean="0"/>
              <a:t>2014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898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2195736" y="1412776"/>
            <a:ext cx="8495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000" b="1" dirty="0" smtClean="0">
                <a:solidFill>
                  <a:srgbClr val="292929"/>
                </a:solidFill>
                <a:latin typeface="Arial Unicode MS" pitchFamily="34" charset="-128"/>
              </a:rPr>
              <a:t>2008</a:t>
            </a:r>
            <a:endParaRPr lang="cs-CZ" sz="2000" b="1" dirty="0">
              <a:solidFill>
                <a:srgbClr val="292929"/>
              </a:solidFill>
              <a:latin typeface="Arial Unicode MS" pitchFamily="34" charset="-128"/>
            </a:endParaRPr>
          </a:p>
        </p:txBody>
      </p:sp>
      <p:sp>
        <p:nvSpPr>
          <p:cNvPr id="138276" name="Text Box 36"/>
          <p:cNvSpPr txBox="1">
            <a:spLocks noChangeArrowheads="1"/>
          </p:cNvSpPr>
          <p:nvPr/>
        </p:nvSpPr>
        <p:spPr bwMode="auto">
          <a:xfrm>
            <a:off x="467544" y="1412776"/>
            <a:ext cx="849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000" b="1" dirty="0" smtClean="0">
                <a:solidFill>
                  <a:srgbClr val="292929"/>
                </a:solidFill>
                <a:latin typeface="Arial Unicode MS" pitchFamily="34" charset="-128"/>
              </a:rPr>
              <a:t>2007</a:t>
            </a:r>
            <a:endParaRPr lang="cs-CZ" sz="2000" b="1" dirty="0">
              <a:solidFill>
                <a:srgbClr val="292929"/>
              </a:solidFill>
              <a:latin typeface="Arial Unicode MS" pitchFamily="34" charset="-128"/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3995936" y="1412776"/>
            <a:ext cx="8495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000" dirty="0" smtClean="0"/>
              <a:t>2010</a:t>
            </a:r>
            <a:endParaRPr lang="cs-CZ" sz="2000" dirty="0"/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5724128" y="2204864"/>
            <a:ext cx="1048760" cy="2904781"/>
          </a:xfrm>
          <a:prstGeom prst="rect">
            <a:avLst/>
          </a:prstGeom>
          <a:solidFill>
            <a:srgbClr val="00436B">
              <a:alpha val="5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600"/>
          </a:p>
        </p:txBody>
      </p:sp>
      <p:sp>
        <p:nvSpPr>
          <p:cNvPr id="44" name="Rectangle 30"/>
          <p:cNvSpPr>
            <a:spLocks noChangeArrowheads="1"/>
          </p:cNvSpPr>
          <p:nvPr/>
        </p:nvSpPr>
        <p:spPr bwMode="auto">
          <a:xfrm>
            <a:off x="5724128" y="1907655"/>
            <a:ext cx="1048760" cy="520653"/>
          </a:xfrm>
          <a:prstGeom prst="rect">
            <a:avLst/>
          </a:prstGeom>
          <a:solidFill>
            <a:srgbClr val="00436B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600"/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5724128" y="5109645"/>
            <a:ext cx="1048760" cy="371972"/>
          </a:xfrm>
          <a:prstGeom prst="rect">
            <a:avLst/>
          </a:prstGeom>
          <a:solidFill>
            <a:srgbClr val="00436B">
              <a:alpha val="2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400" dirty="0" smtClean="0"/>
              <a:t>Mimo DRG</a:t>
            </a:r>
            <a:endParaRPr lang="cs-CZ" sz="1400" dirty="0"/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5868144" y="3501008"/>
            <a:ext cx="758295" cy="4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cs-CZ" sz="2000" b="1" dirty="0">
                <a:solidFill>
                  <a:srgbClr val="292929"/>
                </a:solidFill>
              </a:rPr>
              <a:t>DRG</a:t>
            </a:r>
            <a:endParaRPr lang="cs-CZ" sz="2400" b="1" dirty="0">
              <a:solidFill>
                <a:srgbClr val="9E4F00"/>
              </a:solidFill>
            </a:endParaRP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851920" y="2204865"/>
            <a:ext cx="1048760" cy="1656184"/>
          </a:xfrm>
          <a:prstGeom prst="rect">
            <a:avLst/>
          </a:prstGeom>
          <a:solidFill>
            <a:srgbClr val="00436B">
              <a:alpha val="5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3851920" y="1907655"/>
            <a:ext cx="1048760" cy="520653"/>
          </a:xfrm>
          <a:prstGeom prst="rect">
            <a:avLst/>
          </a:prstGeom>
          <a:solidFill>
            <a:srgbClr val="00436B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3851920" y="3861048"/>
            <a:ext cx="1048760" cy="1620569"/>
          </a:xfrm>
          <a:prstGeom prst="rect">
            <a:avLst/>
          </a:prstGeom>
          <a:solidFill>
            <a:srgbClr val="00436B">
              <a:alpha val="2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500" dirty="0" smtClean="0"/>
              <a:t>Mimo DRG</a:t>
            </a:r>
            <a:endParaRPr lang="cs-CZ" sz="1500" dirty="0"/>
          </a:p>
        </p:txBody>
      </p:sp>
      <p:sp>
        <p:nvSpPr>
          <p:cNvPr id="54" name="Rectangle 38"/>
          <p:cNvSpPr>
            <a:spLocks noChangeArrowheads="1"/>
          </p:cNvSpPr>
          <p:nvPr/>
        </p:nvSpPr>
        <p:spPr bwMode="auto">
          <a:xfrm>
            <a:off x="3995936" y="2996952"/>
            <a:ext cx="758295" cy="4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cs-CZ" sz="2000" b="1" dirty="0">
                <a:solidFill>
                  <a:srgbClr val="292929"/>
                </a:solidFill>
              </a:rPr>
              <a:t>DRG</a:t>
            </a:r>
            <a:endParaRPr lang="cs-CZ" sz="2800" b="1" dirty="0">
              <a:solidFill>
                <a:srgbClr val="9E4F00"/>
              </a:solidFill>
            </a:endParaRPr>
          </a:p>
        </p:txBody>
      </p:sp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2051720" y="2204864"/>
            <a:ext cx="1048760" cy="864096"/>
          </a:xfrm>
          <a:prstGeom prst="rect">
            <a:avLst/>
          </a:prstGeom>
          <a:solidFill>
            <a:srgbClr val="00436B">
              <a:alpha val="5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2051720" y="1907655"/>
            <a:ext cx="1048760" cy="297210"/>
          </a:xfrm>
          <a:prstGeom prst="rect">
            <a:avLst/>
          </a:prstGeom>
          <a:solidFill>
            <a:srgbClr val="00436B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2051720" y="3068960"/>
            <a:ext cx="1048760" cy="2412657"/>
          </a:xfrm>
          <a:prstGeom prst="rect">
            <a:avLst/>
          </a:prstGeom>
          <a:solidFill>
            <a:srgbClr val="00436B">
              <a:alpha val="2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500" dirty="0" smtClean="0"/>
              <a:t>Mimo DRG</a:t>
            </a:r>
            <a:endParaRPr lang="cs-CZ" sz="1500" dirty="0"/>
          </a:p>
        </p:txBody>
      </p:sp>
      <p:sp>
        <p:nvSpPr>
          <p:cNvPr id="58" name="Rectangle 38"/>
          <p:cNvSpPr>
            <a:spLocks noChangeArrowheads="1"/>
          </p:cNvSpPr>
          <p:nvPr/>
        </p:nvSpPr>
        <p:spPr bwMode="auto">
          <a:xfrm>
            <a:off x="2195736" y="2492896"/>
            <a:ext cx="758295" cy="4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cs-CZ" sz="2000" b="1" dirty="0">
                <a:solidFill>
                  <a:srgbClr val="292929"/>
                </a:solidFill>
              </a:rPr>
              <a:t>DRG</a:t>
            </a:r>
            <a:endParaRPr lang="cs-CZ" sz="2800" b="1" dirty="0">
              <a:solidFill>
                <a:srgbClr val="9E4F00"/>
              </a:solidFill>
            </a:endParaRP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395536" y="1916832"/>
            <a:ext cx="1048760" cy="3636793"/>
          </a:xfrm>
          <a:prstGeom prst="rect">
            <a:avLst/>
          </a:prstGeom>
          <a:solidFill>
            <a:srgbClr val="00436B">
              <a:alpha val="2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500" dirty="0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251520" y="3284984"/>
            <a:ext cx="1368152" cy="4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cs-CZ" b="1" dirty="0" smtClean="0">
                <a:solidFill>
                  <a:srgbClr val="292929"/>
                </a:solidFill>
              </a:rPr>
              <a:t>Globální</a:t>
            </a:r>
          </a:p>
          <a:p>
            <a:pPr marL="342900" indent="-342900" algn="ctr"/>
            <a:r>
              <a:rPr lang="cs-CZ" b="1" dirty="0" smtClean="0">
                <a:solidFill>
                  <a:srgbClr val="292929"/>
                </a:solidFill>
              </a:rPr>
              <a:t> paušál</a:t>
            </a:r>
            <a:endParaRPr lang="cs-CZ" sz="2400" b="1" dirty="0">
              <a:solidFill>
                <a:srgbClr val="9E4F00"/>
              </a:solidFill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5436096" y="1412776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000" dirty="0" smtClean="0"/>
              <a:t>2012, 2013</a:t>
            </a:r>
            <a:endParaRPr lang="cs-CZ" sz="2000" dirty="0"/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7524328" y="2132856"/>
            <a:ext cx="1048760" cy="3384376"/>
          </a:xfrm>
          <a:prstGeom prst="rect">
            <a:avLst/>
          </a:prstGeom>
          <a:solidFill>
            <a:srgbClr val="00436B">
              <a:alpha val="30000"/>
            </a:srgbClr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7524328" y="1907655"/>
            <a:ext cx="1048760" cy="225201"/>
          </a:xfrm>
          <a:prstGeom prst="rect">
            <a:avLst/>
          </a:prstGeom>
          <a:solidFill>
            <a:srgbClr val="00436B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452320" y="134076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b="1" dirty="0" smtClean="0"/>
              <a:t>2014</a:t>
            </a:r>
            <a:endParaRPr lang="cs-CZ" sz="2400" b="1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7524328" y="2996952"/>
            <a:ext cx="1296143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cs-CZ" dirty="0" err="1" smtClean="0">
                <a:solidFill>
                  <a:srgbClr val="292929"/>
                </a:solidFill>
                <a:latin typeface="+mj-lt"/>
              </a:rPr>
              <a:t>Individ</a:t>
            </a:r>
            <a:r>
              <a:rPr lang="cs-CZ" dirty="0" smtClean="0">
                <a:solidFill>
                  <a:srgbClr val="292929"/>
                </a:solidFill>
                <a:latin typeface="+mj-lt"/>
              </a:rPr>
              <a:t>. stanovený „globální“ paušál; </a:t>
            </a:r>
          </a:p>
          <a:p>
            <a:pPr eaLnBrk="0" hangingPunct="0"/>
            <a:r>
              <a:rPr lang="cs-CZ" sz="2000" b="1" dirty="0" smtClean="0">
                <a:solidFill>
                  <a:srgbClr val="292929"/>
                </a:solidFill>
                <a:latin typeface="+mj-lt"/>
              </a:rPr>
              <a:t>DRG</a:t>
            </a:r>
            <a:r>
              <a:rPr lang="cs-CZ" sz="2000" dirty="0" smtClean="0">
                <a:solidFill>
                  <a:srgbClr val="292929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292929"/>
                </a:solidFill>
                <a:latin typeface="+mj-lt"/>
              </a:rPr>
              <a:t>je produkční kritérium</a:t>
            </a:r>
          </a:p>
          <a:p>
            <a:pPr marL="342900" indent="-342900" eaLnBrk="0" hangingPunct="0">
              <a:buFont typeface="Arial"/>
              <a:buChar char="•"/>
            </a:pPr>
            <a:endParaRPr lang="cs-CZ" b="1" dirty="0" smtClean="0">
              <a:solidFill>
                <a:srgbClr val="292929"/>
              </a:solidFill>
              <a:latin typeface="+mj-lt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07504" y="116632"/>
            <a:ext cx="8906972" cy="8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/>
              <a:t>DRG</a:t>
            </a:r>
            <a:r>
              <a:rPr lang="cs-CZ" sz="2800" dirty="0" smtClean="0"/>
              <a:t> se v roce </a:t>
            </a:r>
            <a:r>
              <a:rPr lang="cs-CZ" sz="2800" b="1" dirty="0" smtClean="0"/>
              <a:t>2014</a:t>
            </a:r>
            <a:r>
              <a:rPr lang="cs-CZ" sz="2800" dirty="0" smtClean="0"/>
              <a:t> stává pro mnoho ZZ </a:t>
            </a:r>
            <a:r>
              <a:rPr lang="cs-CZ" sz="2800" b="1" dirty="0" smtClean="0"/>
              <a:t>hlavním a jediným úhradovým mechanismem</a:t>
            </a:r>
            <a:endParaRPr lang="cs-CZ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07904" y="9087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990000"/>
                </a:solidFill>
              </a:rPr>
              <a:t>Nejde o „čistou úhradu“ DRG</a:t>
            </a:r>
            <a:endParaRPr lang="cs-CZ" sz="2800" b="1" dirty="0">
              <a:solidFill>
                <a:srgbClr val="990000"/>
              </a:solidFill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7380312" y="2780928"/>
            <a:ext cx="1296144" cy="2520280"/>
          </a:xfrm>
          <a:prstGeom prst="roundRect">
            <a:avLst/>
          </a:prstGeom>
          <a:solidFill>
            <a:schemeClr val="accent2">
              <a:lumMod val="50000"/>
              <a:alpha val="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985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3</a:t>
            </a:r>
            <a:r>
              <a:rPr lang="cs-CZ" sz="3200" dirty="0" smtClean="0"/>
              <a:t>. Úhrada lůžkové péče – formou globálního paušálu, stanoveného přes parametry DRG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107504" y="1700808"/>
            <a:ext cx="8712968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400" dirty="0" smtClean="0">
                <a:latin typeface="Trebuchet MS" pitchFamily="34" charset="0"/>
              </a:rPr>
              <a:t>Princip – </a:t>
            </a:r>
            <a:r>
              <a:rPr lang="cs-CZ" sz="2400" b="1" dirty="0" smtClean="0">
                <a:latin typeface="Trebuchet MS" pitchFamily="34" charset="0"/>
              </a:rPr>
              <a:t>Individuálně stanovená paušální úhrada (IPU)</a:t>
            </a:r>
          </a:p>
          <a:p>
            <a:pPr marL="1322388" lvl="2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Jednotná ZS = 22 tis. Kč (všechny nemocnice i ZP)</a:t>
            </a:r>
          </a:p>
          <a:p>
            <a:pPr marL="1322388" lvl="2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Specializační koeficienty (KS) pro jednotlivé </a:t>
            </a:r>
            <a:r>
              <a:rPr lang="cs-CZ" sz="2400" dirty="0" err="1" smtClean="0">
                <a:latin typeface="Trebuchet MS" pitchFamily="34" charset="0"/>
              </a:rPr>
              <a:t>DRGs</a:t>
            </a:r>
            <a:r>
              <a:rPr lang="cs-CZ" sz="2400" dirty="0" smtClean="0">
                <a:latin typeface="Trebuchet MS" pitchFamily="34" charset="0"/>
              </a:rPr>
              <a:t> </a:t>
            </a:r>
          </a:p>
          <a:p>
            <a:pPr marL="1322388" lvl="2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Koeficient přechodu pojištěnců (</a:t>
            </a:r>
            <a:r>
              <a:rPr lang="cs-CZ" sz="2400" dirty="0" err="1" smtClean="0">
                <a:latin typeface="Trebuchet MS" pitchFamily="34" charset="0"/>
              </a:rPr>
              <a:t>KPP</a:t>
            </a:r>
            <a:r>
              <a:rPr lang="cs-CZ" sz="2400" dirty="0" smtClean="0">
                <a:latin typeface="Trebuchet MS" pitchFamily="34" charset="0"/>
              </a:rPr>
              <a:t>)</a:t>
            </a:r>
          </a:p>
          <a:p>
            <a:pPr marL="1322388" lvl="2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Vymezení </a:t>
            </a:r>
            <a:r>
              <a:rPr lang="cs-CZ" sz="2400" dirty="0" err="1" smtClean="0">
                <a:latin typeface="Trebuchet MS" pitchFamily="34" charset="0"/>
              </a:rPr>
              <a:t>IPU</a:t>
            </a:r>
            <a:r>
              <a:rPr lang="cs-CZ" sz="2400" dirty="0" smtClean="0">
                <a:latin typeface="Trebuchet MS" pitchFamily="34" charset="0"/>
              </a:rPr>
              <a:t> oproti </a:t>
            </a:r>
            <a:r>
              <a:rPr lang="cs-CZ" sz="2400" dirty="0" err="1" smtClean="0">
                <a:latin typeface="Trebuchet MS" pitchFamily="34" charset="0"/>
              </a:rPr>
              <a:t>referenč</a:t>
            </a:r>
            <a:r>
              <a:rPr lang="cs-CZ" sz="2400" dirty="0" smtClean="0">
                <a:latin typeface="Trebuchet MS" pitchFamily="34" charset="0"/>
              </a:rPr>
              <a:t>. období – limity: 0,97 – 1,5</a:t>
            </a:r>
          </a:p>
          <a:p>
            <a:pPr marL="1322388" lvl="2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Pro dosažení IPU je třeba naplnit produkci (</a:t>
            </a:r>
            <a:r>
              <a:rPr lang="cs-CZ" sz="2400" b="1" dirty="0" smtClean="0">
                <a:latin typeface="Trebuchet MS" pitchFamily="34" charset="0"/>
              </a:rPr>
              <a:t>měřenou DRG klasifikací</a:t>
            </a:r>
            <a:r>
              <a:rPr lang="cs-CZ" sz="2400" dirty="0" smtClean="0">
                <a:latin typeface="Trebuchet MS" pitchFamily="34" charset="0"/>
              </a:rPr>
              <a:t>) na 97% roku 2012</a:t>
            </a:r>
          </a:p>
          <a:p>
            <a:pPr marL="1322388" lvl="2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Odečítá se extramurální péče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vypadá úhradová vyhláška, zejména pro oblast akutní lůžkové péče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Proč vypadá vyhláška tak, jak vypadá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Problém tzv. koeficientů specializaci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(Některé změny DRG plánované na další období)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3</a:t>
            </a:r>
            <a:r>
              <a:rPr lang="cs-CZ" sz="3200" dirty="0" smtClean="0"/>
              <a:t>. Úhrada lůžkové péče</a:t>
            </a:r>
          </a:p>
          <a:p>
            <a:pPr>
              <a:lnSpc>
                <a:spcPct val="90000"/>
              </a:lnSpc>
            </a:pPr>
            <a:r>
              <a:rPr lang="cs-CZ" sz="3200" dirty="0" smtClean="0"/>
              <a:t>Zjednodušený výklad – 3 kroky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251520" y="1700808"/>
            <a:ext cx="8568952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22288" indent="-457200">
              <a:spcBef>
                <a:spcPct val="40000"/>
              </a:spcBef>
              <a:buClr>
                <a:srgbClr val="CC0000"/>
              </a:buClr>
              <a:buSzPct val="125000"/>
              <a:buAutoNum type="alphaLcParenR"/>
            </a:pP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Stanovení individuální paušální úhrady nemocnice:</a:t>
            </a:r>
            <a:b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</a:b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Jde o maximum, které nejde v úhradě 2014 překročit; </a:t>
            </a:r>
            <a:b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</a:b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(Nicméně je potřeba v r. 2014 splnit produkční kriteria k tomu, aby tento nárok byl naplněn)</a:t>
            </a:r>
          </a:p>
          <a:p>
            <a:pPr marL="522288" indent="-457200">
              <a:spcBef>
                <a:spcPct val="40000"/>
              </a:spcBef>
              <a:buClr>
                <a:srgbClr val="CC0000"/>
              </a:buClr>
              <a:buSzPct val="125000"/>
              <a:buAutoNum type="alphaLcParenR"/>
            </a:pPr>
            <a: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  <a:t>Jaká musí být produkce 2014 k tomu, aby se splnil nárok podle bodu a)?</a:t>
            </a:r>
            <a:b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</a:br>
            <a: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  <a:t>Jak bude redukována úhrada podle a), pokud nemocnice podmínky nesplní?</a:t>
            </a:r>
          </a:p>
          <a:p>
            <a:pPr marL="522288" indent="-457200">
              <a:spcBef>
                <a:spcPct val="40000"/>
              </a:spcBef>
              <a:buClr>
                <a:srgbClr val="CC0000"/>
              </a:buClr>
              <a:buSzPct val="125000"/>
              <a:buAutoNum type="alphaLcParenR"/>
            </a:pPr>
            <a:r>
              <a:rPr lang="cs-CZ" sz="2400" dirty="0" smtClean="0">
                <a:solidFill>
                  <a:srgbClr val="C00000"/>
                </a:solidFill>
                <a:latin typeface="Trebuchet MS" pitchFamily="34" charset="0"/>
              </a:rPr>
              <a:t> Co se stane, pokud nemocnice překročí  r. 2014 svojí produkcí podmínky b)? </a:t>
            </a:r>
            <a:br>
              <a:rPr lang="cs-CZ" sz="2400" dirty="0" smtClean="0">
                <a:solidFill>
                  <a:srgbClr val="C00000"/>
                </a:solidFill>
                <a:latin typeface="Trebuchet MS" pitchFamily="34" charset="0"/>
              </a:rPr>
            </a:br>
            <a:r>
              <a:rPr lang="cs-CZ" sz="2400" i="1" dirty="0" smtClean="0">
                <a:solidFill>
                  <a:srgbClr val="C00000"/>
                </a:solidFill>
                <a:latin typeface="Trebuchet MS" pitchFamily="34" charset="0"/>
              </a:rPr>
              <a:t>(To není nikde závazně popsáno, ale je užitečné se nad tím zamýšlet)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1412776"/>
            <a:ext cx="7992888" cy="194421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 build="p" bldLvl="3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3</a:t>
            </a:r>
            <a:r>
              <a:rPr lang="cs-CZ" sz="3200" dirty="0" smtClean="0"/>
              <a:t>. Úhrada lůžkové péče </a:t>
            </a:r>
          </a:p>
          <a:p>
            <a:pPr>
              <a:lnSpc>
                <a:spcPct val="90000"/>
              </a:lnSpc>
            </a:pPr>
            <a:r>
              <a:rPr lang="cs-CZ" sz="3200" dirty="0" smtClean="0">
                <a:solidFill>
                  <a:srgbClr val="C00000"/>
                </a:solidFill>
              </a:rPr>
              <a:t>a) </a:t>
            </a:r>
            <a:r>
              <a:rPr lang="cs-CZ" sz="3200" dirty="0" smtClean="0"/>
              <a:t>maximum, které je možné získat 2014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700808"/>
            <a:ext cx="8424936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Je determinováno „historií“: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Počet případů v DRG skupinách r. 2012 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err="1" smtClean="0">
                <a:solidFill>
                  <a:srgbClr val="00B0F0"/>
                </a:solidFill>
                <a:latin typeface="Trebuchet MS" pitchFamily="34" charset="0"/>
              </a:rPr>
              <a:t>Rel</a:t>
            </a: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. váhy 2012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Specializační koeficienty pro jednotlivé </a:t>
            </a:r>
            <a:r>
              <a:rPr lang="cs-CZ" sz="2400" dirty="0" err="1" smtClean="0">
                <a:solidFill>
                  <a:srgbClr val="00B0F0"/>
                </a:solidFill>
                <a:latin typeface="Trebuchet MS" pitchFamily="34" charset="0"/>
              </a:rPr>
              <a:t>DRGs</a:t>
            </a: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 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Základní sazba (jednotná) = 22 tis. Kč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Koeficient přechodu pojištěnců (mezi ZP; podle krajů)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Omezení získané hodnoty v Kč oproti úhradě 2012; (limity jsou 0,97 – 1,5)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3</a:t>
            </a:r>
            <a:r>
              <a:rPr lang="cs-CZ" sz="3200" dirty="0" smtClean="0"/>
              <a:t>. Úhrada lůžkové péče</a:t>
            </a:r>
          </a:p>
          <a:p>
            <a:pPr>
              <a:lnSpc>
                <a:spcPct val="90000"/>
              </a:lnSpc>
            </a:pPr>
            <a:r>
              <a:rPr lang="cs-CZ" sz="3200" dirty="0" smtClean="0"/>
              <a:t>Zjednodušený výklad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251520" y="1700808"/>
            <a:ext cx="8568952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22288" indent="-457200">
              <a:spcBef>
                <a:spcPct val="40000"/>
              </a:spcBef>
              <a:buClr>
                <a:srgbClr val="CC0000"/>
              </a:buClr>
              <a:buSzPct val="125000"/>
              <a:buAutoNum type="alphaLcParenR"/>
            </a:pP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Stanovení individuální paušální úhrady nemocnice:</a:t>
            </a:r>
            <a:b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</a:b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Jde o maximum, které nejde v úhradě 2014 překročit; </a:t>
            </a:r>
            <a:b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</a:b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(Nicméně je potřeba v r. 2014 splnit produkční kriteria k tomu, aby tento nárok byl naplněn)</a:t>
            </a:r>
          </a:p>
          <a:p>
            <a:pPr marL="522288" indent="-457200">
              <a:spcBef>
                <a:spcPct val="40000"/>
              </a:spcBef>
              <a:buClr>
                <a:srgbClr val="CC0000"/>
              </a:buClr>
              <a:buSzPct val="125000"/>
              <a:buAutoNum type="alphaLcParenR"/>
            </a:pPr>
            <a: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  <a:t>Jaká musí být produkce 2014 k tomu, aby se splnil nárok podle bodu a)?</a:t>
            </a:r>
            <a:b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</a:br>
            <a: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  <a:t>Jak bude redukována úhrada podle a), pokud nemocnice podmínky nesplní?</a:t>
            </a:r>
          </a:p>
          <a:p>
            <a:pPr marL="522288" indent="-457200">
              <a:spcBef>
                <a:spcPct val="40000"/>
              </a:spcBef>
              <a:buClr>
                <a:srgbClr val="CC0000"/>
              </a:buClr>
              <a:buSzPct val="125000"/>
              <a:buAutoNum type="alphaLcParenR"/>
            </a:pPr>
            <a:r>
              <a:rPr lang="cs-CZ" sz="2400" dirty="0" smtClean="0">
                <a:solidFill>
                  <a:srgbClr val="C00000"/>
                </a:solidFill>
                <a:latin typeface="Trebuchet MS" pitchFamily="34" charset="0"/>
              </a:rPr>
              <a:t> Co se stane, pokud nemocnice překročí  r. 2014 svojí produkcí podmínky b)? </a:t>
            </a:r>
            <a:br>
              <a:rPr lang="cs-CZ" sz="2400" dirty="0" smtClean="0">
                <a:solidFill>
                  <a:srgbClr val="C00000"/>
                </a:solidFill>
                <a:latin typeface="Trebuchet MS" pitchFamily="34" charset="0"/>
              </a:rPr>
            </a:br>
            <a:r>
              <a:rPr lang="cs-CZ" sz="2400" i="1" dirty="0" smtClean="0">
                <a:solidFill>
                  <a:srgbClr val="C00000"/>
                </a:solidFill>
                <a:latin typeface="Trebuchet MS" pitchFamily="34" charset="0"/>
              </a:rPr>
              <a:t>(To není nikde popsáno, ale je užitečné se nad tím zamýšlet)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1556792"/>
            <a:ext cx="8352928" cy="18002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6828 L 0.00399 0.2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3</a:t>
            </a:r>
            <a:r>
              <a:rPr lang="cs-CZ" sz="3200" dirty="0" smtClean="0"/>
              <a:t>. Úhrada lůžkové péče </a:t>
            </a:r>
          </a:p>
          <a:p>
            <a:pPr>
              <a:lnSpc>
                <a:spcPct val="90000"/>
              </a:lnSpc>
            </a:pPr>
            <a:r>
              <a:rPr lang="cs-CZ" sz="3200" dirty="0" smtClean="0">
                <a:solidFill>
                  <a:srgbClr val="C00000"/>
                </a:solidFill>
              </a:rPr>
              <a:t>b) </a:t>
            </a:r>
            <a:r>
              <a:rPr lang="cs-CZ" sz="3200" dirty="0" smtClean="0"/>
              <a:t>podmínky produkce 2014 (zjednodušeno)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700808"/>
            <a:ext cx="84249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  <a:t>Jsou dány poměřením CM 2014 versus 2012, přičemž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  <a:t>a) stačí  97% CM při zachovaném CMI 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  <a:t>b) při zvýšení CMI (2014 versus 2012) je potřeba více než 97% CM 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  <a:t>c) (k výpočtu ad b) je uvedena mat. funkce, ale v praxi je možné věc zjednodušit a stanovit pro nemocnici cílové hodnoty počtu případů a CM)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400" dirty="0" smtClean="0">
              <a:latin typeface="Trebuchet MS" pitchFamily="34" charset="0"/>
            </a:endParaRP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40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3</a:t>
            </a:r>
            <a:r>
              <a:rPr lang="cs-CZ" sz="3200" dirty="0" smtClean="0"/>
              <a:t>. Úhrada lůžkové péče</a:t>
            </a:r>
          </a:p>
          <a:p>
            <a:pPr>
              <a:lnSpc>
                <a:spcPct val="90000"/>
              </a:lnSpc>
            </a:pPr>
            <a:r>
              <a:rPr lang="cs-CZ" sz="3200" dirty="0" smtClean="0"/>
              <a:t>Zjednodušený výklad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251520" y="1700808"/>
            <a:ext cx="8568952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22288" indent="-457200">
              <a:spcBef>
                <a:spcPct val="40000"/>
              </a:spcBef>
              <a:buClr>
                <a:srgbClr val="CC0000"/>
              </a:buClr>
              <a:buSzPct val="125000"/>
              <a:buAutoNum type="alphaLcParenR"/>
            </a:pP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Stanovení individuální paušální úhrady nemocnice:</a:t>
            </a:r>
            <a:b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</a:b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Jde o maximum, které nejde v úhradě 2014 překročit; </a:t>
            </a:r>
            <a:b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</a:br>
            <a:r>
              <a:rPr lang="cs-CZ" sz="2400" dirty="0" smtClean="0">
                <a:solidFill>
                  <a:srgbClr val="00B0F0"/>
                </a:solidFill>
                <a:latin typeface="Trebuchet MS" pitchFamily="34" charset="0"/>
              </a:rPr>
              <a:t>(Nicméně je potřeba v r. 2014 splnit produkční kriteria k tomu, aby tento nárok byl naplněn)</a:t>
            </a:r>
          </a:p>
          <a:p>
            <a:pPr marL="522288" indent="-457200">
              <a:spcBef>
                <a:spcPct val="40000"/>
              </a:spcBef>
              <a:buClr>
                <a:srgbClr val="CC0000"/>
              </a:buClr>
              <a:buSzPct val="125000"/>
              <a:buAutoNum type="alphaLcParenR"/>
            </a:pPr>
            <a: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  <a:t>Jaká musí být produkce 2014 k tomu, aby se splnil nárok podle bodu a)?</a:t>
            </a:r>
            <a:b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</a:br>
            <a:r>
              <a:rPr lang="cs-CZ" sz="2400" dirty="0" smtClean="0">
                <a:solidFill>
                  <a:srgbClr val="00B050"/>
                </a:solidFill>
                <a:latin typeface="Trebuchet MS" pitchFamily="34" charset="0"/>
              </a:rPr>
              <a:t>Jak bude redukována úhrada podle a), pokud nemocnice podmínky nesplní?</a:t>
            </a:r>
          </a:p>
          <a:p>
            <a:pPr marL="522288" indent="-457200">
              <a:spcBef>
                <a:spcPct val="40000"/>
              </a:spcBef>
              <a:buClr>
                <a:srgbClr val="CC0000"/>
              </a:buClr>
              <a:buSzPct val="125000"/>
              <a:buAutoNum type="alphaLcParenR"/>
            </a:pPr>
            <a:r>
              <a:rPr lang="cs-CZ" sz="2400" dirty="0" smtClean="0">
                <a:solidFill>
                  <a:srgbClr val="C00000"/>
                </a:solidFill>
                <a:latin typeface="Trebuchet MS" pitchFamily="34" charset="0"/>
              </a:rPr>
              <a:t> Co se stane, pokud nemocnice překročí  r. 2014 svojí produkcí podmínky b)? </a:t>
            </a:r>
            <a:br>
              <a:rPr lang="cs-CZ" sz="2400" dirty="0" smtClean="0">
                <a:solidFill>
                  <a:srgbClr val="C00000"/>
                </a:solidFill>
                <a:latin typeface="Trebuchet MS" pitchFamily="34" charset="0"/>
              </a:rPr>
            </a:br>
            <a:r>
              <a:rPr lang="cs-CZ" sz="2400" i="1" dirty="0" smtClean="0">
                <a:solidFill>
                  <a:srgbClr val="C00000"/>
                </a:solidFill>
                <a:latin typeface="Trebuchet MS" pitchFamily="34" charset="0"/>
              </a:rPr>
              <a:t>(To není nikde popsáno, ale je užitečné se nad tím zamýšlet)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3140968"/>
            <a:ext cx="8280920" cy="18002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6828 L 0.00399 0.2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3</a:t>
            </a:r>
            <a:r>
              <a:rPr lang="cs-CZ" sz="3200" dirty="0" smtClean="0"/>
              <a:t>. Úhrada lůžkové péče </a:t>
            </a:r>
          </a:p>
          <a:p>
            <a:pPr>
              <a:lnSpc>
                <a:spcPct val="90000"/>
              </a:lnSpc>
            </a:pPr>
            <a:r>
              <a:rPr lang="cs-CZ" sz="3200" dirty="0" smtClean="0">
                <a:solidFill>
                  <a:srgbClr val="C00000"/>
                </a:solidFill>
              </a:rPr>
              <a:t>c) </a:t>
            </a:r>
            <a:r>
              <a:rPr lang="cs-CZ" sz="3200" dirty="0" smtClean="0"/>
              <a:t>K čemu může být dobrá „nadprodukce“?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700808"/>
            <a:ext cx="8424936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400" dirty="0" smtClean="0">
                <a:latin typeface="Trebuchet MS" pitchFamily="34" charset="0"/>
              </a:rPr>
              <a:t>„</a:t>
            </a:r>
            <a:r>
              <a:rPr lang="cs-CZ" sz="2800" dirty="0" smtClean="0">
                <a:solidFill>
                  <a:srgbClr val="C00000"/>
                </a:solidFill>
                <a:latin typeface="Trebuchet MS" pitchFamily="34" charset="0"/>
              </a:rPr>
              <a:t>Nadprodukce“ (= „neuhrazený CM“) má význam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  <a:latin typeface="Trebuchet MS" pitchFamily="34" charset="0"/>
              </a:rPr>
              <a:t>jako „rezerva“ pro případ srážek při revizích 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  <a:latin typeface="Trebuchet MS" pitchFamily="34" charset="0"/>
              </a:rPr>
              <a:t>hypoteticky jako základ pro výpočet Individuální paušální úhrady v roce 2016 (nikdo ale neví, zda vyhláška pro roky 2015 a 2016 bude stejná, resp. které principy bude kopírovat a které opustí).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400" dirty="0" smtClean="0">
              <a:latin typeface="Trebuchet MS" pitchFamily="34" charset="0"/>
            </a:endParaRP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400" dirty="0" smtClean="0">
              <a:latin typeface="Trebuchet MS" pitchFamily="34" charset="0"/>
            </a:endParaRP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40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 smtClean="0">
                <a:solidFill>
                  <a:srgbClr val="00B050"/>
                </a:solidFill>
              </a:rPr>
              <a:t>Přednosti</a:t>
            </a:r>
            <a:r>
              <a:rPr lang="cs-CZ" sz="3200" dirty="0" smtClean="0"/>
              <a:t> a </a:t>
            </a:r>
            <a:r>
              <a:rPr lang="cs-CZ" sz="3200" dirty="0" smtClean="0">
                <a:solidFill>
                  <a:srgbClr val="FF0000"/>
                </a:solidFill>
              </a:rPr>
              <a:t>nevýhody</a:t>
            </a:r>
            <a:r>
              <a:rPr lang="cs-CZ" sz="3200" dirty="0" smtClean="0"/>
              <a:t> úhradové vyhlášky </a:t>
            </a:r>
          </a:p>
          <a:p>
            <a:pPr>
              <a:lnSpc>
                <a:spcPct val="90000"/>
              </a:lnSpc>
            </a:pPr>
            <a:r>
              <a:rPr lang="cs-CZ" sz="3200" dirty="0" smtClean="0"/>
              <a:t>pro 2014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7504" y="1412776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B050"/>
                </a:solidFill>
              </a:rPr>
              <a:t>Sjednocení ZS mezi různými zdrav. pojišťovnami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B050"/>
                </a:solidFill>
              </a:rPr>
              <a:t>Sjednocení principu úhrady (přes DRG) u všech skupin DRG (vše je alfa mimo kardiostimulátory/</a:t>
            </a:r>
            <a:r>
              <a:rPr lang="cs-CZ" sz="2800" b="1" dirty="0" err="1" smtClean="0">
                <a:solidFill>
                  <a:srgbClr val="00B050"/>
                </a:solidFill>
              </a:rPr>
              <a:t>vertery</a:t>
            </a:r>
            <a:r>
              <a:rPr lang="cs-CZ" sz="2800" b="1" dirty="0" smtClean="0">
                <a:solidFill>
                  <a:srgbClr val="00B05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B050"/>
                </a:solidFill>
              </a:rPr>
              <a:t>Nemocnice se stejným spektrem DRG skupin mají stejnou úhradu (předpokládáme, že mají stejný KS)</a:t>
            </a:r>
          </a:p>
          <a:p>
            <a:r>
              <a:rPr lang="cs-CZ" sz="1600" dirty="0" smtClean="0"/>
              <a:t>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179512" y="4005064"/>
            <a:ext cx="88569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KS (Koeficient specializace) není moc srozumitelný ....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Do DRG úhrady je </a:t>
            </a:r>
            <a:r>
              <a:rPr lang="cs-CZ" sz="2800" b="1" dirty="0" err="1" smtClean="0">
                <a:solidFill>
                  <a:srgbClr val="FF0000"/>
                </a:solidFill>
              </a:rPr>
              <a:t>zavzato</a:t>
            </a:r>
            <a:r>
              <a:rPr lang="cs-CZ" sz="2800" b="1" dirty="0" smtClean="0">
                <a:solidFill>
                  <a:srgbClr val="FF0000"/>
                </a:solidFill>
              </a:rPr>
              <a:t> i to, co se pro ni evidentně nehodí (např. psychiatrie)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Není jasné, jaký bude další vývoj (jaká bude další úhradová vyhláška)</a:t>
            </a:r>
          </a:p>
          <a:p>
            <a:r>
              <a:rPr lang="cs-CZ" sz="1600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ímek obrazovky 2014-01-05 v 21.08.5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20688"/>
            <a:ext cx="7920880" cy="6237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6336" y="260648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Ks</a:t>
            </a:r>
            <a:endParaRPr lang="cs-CZ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260648"/>
            <a:ext cx="172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RV 2012, 2014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1560" y="620688"/>
            <a:ext cx="7560840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331640" y="2348880"/>
            <a:ext cx="453650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/>
              <a:t>Koeficient specializace </a:t>
            </a:r>
          </a:p>
          <a:p>
            <a:r>
              <a:rPr lang="cs-CZ" sz="4000" dirty="0" smtClean="0"/>
              <a:t>v tabulce </a:t>
            </a:r>
            <a:r>
              <a:rPr lang="cs-CZ" sz="4000" dirty="0" err="1" smtClean="0"/>
              <a:t>rel</a:t>
            </a:r>
            <a:r>
              <a:rPr lang="cs-CZ" sz="4000" dirty="0" smtClean="0"/>
              <a:t>. vah</a:t>
            </a:r>
            <a:endParaRPr lang="cs-CZ" sz="4000" dirty="0"/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5868144" y="1988840"/>
            <a:ext cx="1800200" cy="72008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5724128" y="3212976"/>
            <a:ext cx="1944216" cy="36004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5436096" y="3861048"/>
            <a:ext cx="2304256" cy="1872208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78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600" dirty="0" smtClean="0"/>
              <a:t>Jak rozumět koeficientu specializace?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107504" y="1412776"/>
            <a:ext cx="8784976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Je to jedna proměnná v predikčním modelu pro náklady nemocnice (1,1  </a:t>
            </a:r>
            <a:r>
              <a:rPr lang="cs-CZ" sz="2400" dirty="0" err="1" smtClean="0">
                <a:latin typeface="Trebuchet MS" pitchFamily="34" charset="0"/>
              </a:rPr>
              <a:t>1</a:t>
            </a:r>
            <a:r>
              <a:rPr lang="cs-CZ" sz="2400" dirty="0" smtClean="0">
                <a:latin typeface="Trebuchet MS" pitchFamily="34" charset="0"/>
              </a:rPr>
              <a:t>,38  1,5  1,7  3,9)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Zdůvodnění - predikce DRG klasifikací s jednou sadou RV a jednou ZS nefunguje (v ČR) a v praxi musí být něčím korigována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Trebuchet MS" pitchFamily="34" charset="0"/>
              </a:rPr>
              <a:t>KS není opravou („špatně spočtených“) relativních vah bazí, u nichž je uveden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8690195"/>
              </p:ext>
            </p:extLst>
          </p:nvPr>
        </p:nvGraphicFramePr>
        <p:xfrm>
          <a:off x="251520" y="3068960"/>
          <a:ext cx="8496944" cy="1080120"/>
        </p:xfrm>
        <a:graphic>
          <a:graphicData uri="http://schemas.openxmlformats.org/presentationml/2006/ole">
            <p:oleObj spid="_x0000_s5122" name="Document" r:id="rId4" imgW="5765588" imgH="266690" progId="Word.Document.12">
              <p:embed/>
            </p:oleObj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8712968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/>
              <a:t>Stanovení </a:t>
            </a:r>
            <a:r>
              <a:rPr lang="cs-CZ" sz="3200" b="1" dirty="0" smtClean="0"/>
              <a:t>Individuální paušální úhrady </a:t>
            </a:r>
            <a:r>
              <a:rPr lang="cs-CZ" sz="2800" dirty="0" smtClean="0"/>
              <a:t>(IPU)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95536" y="3284984"/>
            <a:ext cx="432048" cy="648072"/>
          </a:xfrm>
          <a:prstGeom prst="roundRect">
            <a:avLst/>
          </a:prstGeom>
          <a:solidFill>
            <a:srgbClr val="9900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724128" y="3212976"/>
            <a:ext cx="2664296" cy="1008112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155679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Upravená referenční produkce - </a:t>
            </a:r>
            <a:r>
              <a:rPr lang="cs-CZ" sz="2400" b="1" dirty="0" err="1" smtClean="0"/>
              <a:t>casemix</a:t>
            </a:r>
            <a:endParaRPr lang="cs-CZ" sz="2400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932040" y="2420888"/>
            <a:ext cx="936104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724128" y="3933056"/>
            <a:ext cx="1224136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95936" y="458112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22 000,- Kč</a:t>
            </a:r>
            <a:endParaRPr lang="cs-CZ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515719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Koeficient přechodu pojištěnců</a:t>
            </a:r>
            <a:endParaRPr lang="cs-CZ" sz="2400" b="1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796136" y="4005064"/>
            <a:ext cx="1584176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347864" y="57332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Léky na hemofilii, </a:t>
            </a:r>
            <a:r>
              <a:rPr lang="cs-CZ" sz="2400" dirty="0" err="1" smtClean="0"/>
              <a:t>kryoprotein</a:t>
            </a:r>
            <a:r>
              <a:rPr lang="cs-CZ" sz="2400" dirty="0" smtClean="0"/>
              <a:t>, plasma</a:t>
            </a:r>
            <a:endParaRPr lang="cs-CZ" sz="2400" b="1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948264" y="4005064"/>
            <a:ext cx="1080120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02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22" grpId="0"/>
      <p:bldP spid="23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8064896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 smtClean="0"/>
              <a:t>„Preambule“úhradové vyhlášky na rok 2014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83010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400" dirty="0" smtClean="0"/>
              <a:t>V souvislosti s  nálezem Ústavního soudu přikročilo ministerstvo v oblasti regulačních omezení k systematické změně, která </a:t>
            </a:r>
            <a:r>
              <a:rPr lang="cs-CZ" sz="2400" b="1" dirty="0" smtClean="0"/>
              <a:t>zvýší předvídatelnost dopadů vyhlášky. 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400" dirty="0" smtClean="0"/>
              <a:t>Aby mohla zdravotní pojišťovna uplatnit regulační omezení vůči poskytovateli, </a:t>
            </a:r>
            <a:r>
              <a:rPr lang="cs-CZ" sz="2400" b="1" dirty="0" smtClean="0"/>
              <a:t>je povinna tomuto poskytovateli sdělit výši referenčních hodnot, od nichž se výše regulačních omezení odvíjí</a:t>
            </a:r>
            <a:r>
              <a:rPr lang="cs-CZ" sz="2400" dirty="0" smtClean="0"/>
              <a:t>.  Jedná se zejména o výši úhrad za předepsané léčivé přípravky, zdravotnické prostředky či zvlášť účtované položky na jednoho unikátního pojištěnce dané pojišťovny v referenčním období.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400" b="1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</a:pPr>
            <a:endParaRPr lang="cs-CZ" sz="2400" dirty="0" smtClean="0">
              <a:latin typeface="Trebuchet MS" pitchFamily="34" charset="0"/>
            </a:endParaRP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Tx/>
              <a:buChar char="•"/>
            </a:pP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4951055"/>
              </p:ext>
            </p:extLst>
          </p:nvPr>
        </p:nvGraphicFramePr>
        <p:xfrm>
          <a:off x="251520" y="3068960"/>
          <a:ext cx="8496944" cy="1080120"/>
        </p:xfrm>
        <a:graphic>
          <a:graphicData uri="http://schemas.openxmlformats.org/presentationml/2006/ole">
            <p:oleObj spid="_x0000_s6146" name="Document" r:id="rId4" imgW="5765588" imgH="266690" progId="Word.Document.12">
              <p:embed/>
            </p:oleObj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8712968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/>
              <a:t>Stanovení </a:t>
            </a:r>
            <a:r>
              <a:rPr lang="cs-CZ" sz="3200" b="1" dirty="0" smtClean="0"/>
              <a:t>Individuální paušální úhrady </a:t>
            </a:r>
            <a:r>
              <a:rPr lang="cs-CZ" sz="2800" dirty="0" smtClean="0"/>
              <a:t>(IPU)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95536" y="3284984"/>
            <a:ext cx="432048" cy="648072"/>
          </a:xfrm>
          <a:prstGeom prst="roundRect">
            <a:avLst/>
          </a:prstGeom>
          <a:solidFill>
            <a:srgbClr val="9900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724128" y="3212976"/>
            <a:ext cx="2664296" cy="1008112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5724128" y="3933056"/>
            <a:ext cx="1224136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95936" y="458112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22 000,- Kč</a:t>
            </a:r>
            <a:endParaRPr lang="cs-CZ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515719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Změna počtu poj. vážená náklady</a:t>
            </a:r>
            <a:endParaRPr lang="cs-CZ" sz="2400" b="1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796136" y="4005064"/>
            <a:ext cx="1584176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347864" y="57332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Léky na hemofilii, </a:t>
            </a:r>
            <a:r>
              <a:rPr lang="cs-CZ" sz="2400" dirty="0" err="1" smtClean="0"/>
              <a:t>kryoprotein</a:t>
            </a:r>
            <a:r>
              <a:rPr lang="cs-CZ" sz="2400" dirty="0" smtClean="0"/>
              <a:t>, plasma</a:t>
            </a:r>
            <a:endParaRPr lang="cs-CZ" sz="2400" b="1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948264" y="4005064"/>
            <a:ext cx="1080120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6399595"/>
              </p:ext>
            </p:extLst>
          </p:nvPr>
        </p:nvGraphicFramePr>
        <p:xfrm>
          <a:off x="107504" y="1556792"/>
          <a:ext cx="8352928" cy="1152128"/>
        </p:xfrm>
        <a:graphic>
          <a:graphicData uri="http://schemas.openxmlformats.org/presentationml/2006/ole">
            <p:oleObj spid="_x0000_s6147" name="Document" r:id="rId5" imgW="5765588" imgH="495282" progId="Word.Document.12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>
            <a:off x="4932040" y="2420888"/>
            <a:ext cx="936104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2483768" y="1412776"/>
            <a:ext cx="1512168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6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0909394"/>
              </p:ext>
            </p:extLst>
          </p:nvPr>
        </p:nvGraphicFramePr>
        <p:xfrm>
          <a:off x="251520" y="3068960"/>
          <a:ext cx="8496944" cy="1080120"/>
        </p:xfrm>
        <a:graphic>
          <a:graphicData uri="http://schemas.openxmlformats.org/presentationml/2006/ole">
            <p:oleObj spid="_x0000_s7170" name="Document" r:id="rId4" imgW="5765588" imgH="266690" progId="Word.Document.12">
              <p:embed/>
            </p:oleObj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8712968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/>
              <a:t>Stanovení </a:t>
            </a:r>
            <a:r>
              <a:rPr lang="cs-CZ" sz="3200" b="1" dirty="0" smtClean="0"/>
              <a:t>Individuální paušální úhrady </a:t>
            </a:r>
            <a:r>
              <a:rPr lang="cs-CZ" sz="2800" dirty="0" smtClean="0"/>
              <a:t>(IPU)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95536" y="3284984"/>
            <a:ext cx="432048" cy="648072"/>
          </a:xfrm>
          <a:prstGeom prst="roundRect">
            <a:avLst/>
          </a:prstGeom>
          <a:solidFill>
            <a:srgbClr val="9900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1059475"/>
              </p:ext>
            </p:extLst>
          </p:nvPr>
        </p:nvGraphicFramePr>
        <p:xfrm>
          <a:off x="107504" y="1556792"/>
          <a:ext cx="8352928" cy="1152128"/>
        </p:xfrm>
        <a:graphic>
          <a:graphicData uri="http://schemas.openxmlformats.org/presentationml/2006/ole">
            <p:oleObj spid="_x0000_s7171" name="Document" r:id="rId5" imgW="5765588" imgH="495282" progId="Word.Document.12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483768" y="1412776"/>
            <a:ext cx="1512168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71600" y="3140968"/>
            <a:ext cx="4824536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724128" y="3212976"/>
            <a:ext cx="2664296" cy="1008112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932040" y="2420888"/>
            <a:ext cx="936104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4283968" y="1628800"/>
            <a:ext cx="504056" cy="1008112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624" y="2996952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Upravuje RV každého případu Nabývá hodnot 1,1 – 3,9</a:t>
            </a:r>
          </a:p>
          <a:p>
            <a:r>
              <a:rPr lang="cs-CZ" sz="2400" dirty="0" smtClean="0"/>
              <a:t>1,1 – tento případ léčí „všude“</a:t>
            </a:r>
          </a:p>
          <a:p>
            <a:r>
              <a:rPr lang="cs-CZ" sz="2400" dirty="0" smtClean="0"/>
              <a:t>3,9 – koncentrovaná,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specializovaná péče</a:t>
            </a:r>
          </a:p>
          <a:p>
            <a:r>
              <a:rPr lang="cs-CZ" sz="2400" i="1" dirty="0"/>
              <a:t>	</a:t>
            </a:r>
            <a:r>
              <a:rPr lang="cs-CZ" sz="2000" i="1" dirty="0" smtClean="0"/>
              <a:t>- příloha 10 vyhlášky</a:t>
            </a:r>
            <a:endParaRPr lang="cs-CZ" sz="2400" i="1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3203848" y="2636912"/>
            <a:ext cx="93610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7117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9245194"/>
              </p:ext>
            </p:extLst>
          </p:nvPr>
        </p:nvGraphicFramePr>
        <p:xfrm>
          <a:off x="251520" y="3068960"/>
          <a:ext cx="8496944" cy="1080120"/>
        </p:xfrm>
        <a:graphic>
          <a:graphicData uri="http://schemas.openxmlformats.org/presentationml/2006/ole">
            <p:oleObj spid="_x0000_s9218" name="Document" r:id="rId4" imgW="5765588" imgH="266690" progId="Word.Document.12">
              <p:embed/>
            </p:oleObj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8712968" cy="8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/>
              <a:t>Limity meziroční změny </a:t>
            </a:r>
            <a:r>
              <a:rPr lang="cs-CZ" sz="2800" dirty="0" smtClean="0"/>
              <a:t>omezují změnu IPU oproti skutečnému historickému paušálu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95536" y="3284984"/>
            <a:ext cx="432048" cy="648072"/>
          </a:xfrm>
          <a:prstGeom prst="roundRect">
            <a:avLst/>
          </a:prstGeom>
          <a:solidFill>
            <a:srgbClr val="9900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851920" y="3140968"/>
            <a:ext cx="504056" cy="1008112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475656" y="3140968"/>
            <a:ext cx="504056" cy="1008112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5616" y="4797152"/>
            <a:ext cx="35283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Maximální změna je</a:t>
            </a:r>
          </a:p>
          <a:p>
            <a:pPr algn="ctr"/>
            <a:r>
              <a:rPr lang="cs-CZ" sz="2400" b="1" dirty="0" smtClean="0"/>
              <a:t>150% - 97% </a:t>
            </a:r>
          </a:p>
          <a:p>
            <a:pPr algn="ctr"/>
            <a:r>
              <a:rPr lang="cs-CZ" sz="2400" dirty="0"/>
              <a:t>h</a:t>
            </a:r>
            <a:r>
              <a:rPr lang="cs-CZ" sz="2400" dirty="0" smtClean="0"/>
              <a:t>istorického paušálu</a:t>
            </a:r>
            <a:endParaRPr lang="cs-CZ" sz="24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2843808" y="4293096"/>
            <a:ext cx="108012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1763688" y="4293096"/>
            <a:ext cx="864096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5396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8712968" cy="8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/>
              <a:t>Nárok na IPU </a:t>
            </a:r>
            <a:r>
              <a:rPr lang="cs-CZ" sz="2800" dirty="0" smtClean="0"/>
              <a:t>je</a:t>
            </a:r>
            <a:r>
              <a:rPr lang="cs-CZ" sz="2800" b="1" dirty="0" smtClean="0"/>
              <a:t> </a:t>
            </a:r>
            <a:r>
              <a:rPr lang="cs-CZ" sz="2800" dirty="0" smtClean="0"/>
              <a:t>podmíněn naplněním </a:t>
            </a:r>
            <a:r>
              <a:rPr lang="cs-CZ" sz="2800" b="1" dirty="0" smtClean="0"/>
              <a:t>97% referenční produkce, </a:t>
            </a:r>
            <a:r>
              <a:rPr lang="cs-CZ" sz="2800" dirty="0" smtClean="0"/>
              <a:t>měřené </a:t>
            </a:r>
            <a:r>
              <a:rPr lang="cs-CZ" sz="2800" dirty="0" err="1" smtClean="0"/>
              <a:t>casemixem</a:t>
            </a:r>
            <a:endParaRPr lang="cs-CZ" sz="28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5033070"/>
              </p:ext>
            </p:extLst>
          </p:nvPr>
        </p:nvGraphicFramePr>
        <p:xfrm>
          <a:off x="107504" y="2492896"/>
          <a:ext cx="8355508" cy="1139180"/>
        </p:xfrm>
        <a:graphic>
          <a:graphicData uri="http://schemas.openxmlformats.org/presentationml/2006/ole">
            <p:oleObj spid="_x0000_s10242" name="Document" r:id="rId4" imgW="5765588" imgH="419085" progId="Word.Document.12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4499992" y="2276872"/>
            <a:ext cx="648072" cy="864096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7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8712968" cy="8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/>
              <a:t>Nárok na IPU </a:t>
            </a:r>
            <a:r>
              <a:rPr lang="cs-CZ" sz="2800" dirty="0" smtClean="0"/>
              <a:t>je</a:t>
            </a:r>
            <a:r>
              <a:rPr lang="cs-CZ" sz="2800" b="1" dirty="0" smtClean="0"/>
              <a:t> </a:t>
            </a:r>
            <a:r>
              <a:rPr lang="cs-CZ" sz="2800" dirty="0" smtClean="0"/>
              <a:t>podmíněn naplněním </a:t>
            </a:r>
            <a:r>
              <a:rPr lang="cs-CZ" sz="2800" b="1" dirty="0" smtClean="0"/>
              <a:t>97% referenční produkce, </a:t>
            </a:r>
            <a:r>
              <a:rPr lang="cs-CZ" sz="2800" dirty="0" smtClean="0"/>
              <a:t>měřené </a:t>
            </a:r>
            <a:r>
              <a:rPr lang="cs-CZ" sz="2800" dirty="0" err="1" smtClean="0"/>
              <a:t>casemixem</a:t>
            </a:r>
            <a:endParaRPr lang="cs-CZ" sz="28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6721336"/>
              </p:ext>
            </p:extLst>
          </p:nvPr>
        </p:nvGraphicFramePr>
        <p:xfrm>
          <a:off x="179512" y="4005064"/>
          <a:ext cx="8355508" cy="1139180"/>
        </p:xfrm>
        <a:graphic>
          <a:graphicData uri="http://schemas.openxmlformats.org/presentationml/2006/ole">
            <p:oleObj spid="_x0000_s11266" name="Document" r:id="rId4" imgW="5765588" imgH="419085" progId="Word.Document.12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4572000" y="3789040"/>
            <a:ext cx="648072" cy="864096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.....a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casemix</a:t>
            </a:r>
            <a:r>
              <a:rPr lang="cs-CZ" sz="2400" b="1" dirty="0" smtClean="0"/>
              <a:t> </a:t>
            </a:r>
            <a:r>
              <a:rPr lang="cs-CZ" sz="2400" dirty="0" smtClean="0"/>
              <a:t>je</a:t>
            </a:r>
            <a:r>
              <a:rPr lang="cs-CZ" sz="2400" b="1" dirty="0" smtClean="0"/>
              <a:t> podmíněn </a:t>
            </a:r>
            <a:r>
              <a:rPr lang="cs-CZ" sz="2400" dirty="0" smtClean="0"/>
              <a:t>adekvátním</a:t>
            </a:r>
            <a:r>
              <a:rPr lang="cs-CZ" sz="2400" b="1" dirty="0" smtClean="0"/>
              <a:t> počtem případů </a:t>
            </a:r>
            <a:endParaRPr lang="cs-CZ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6933667"/>
              </p:ext>
            </p:extLst>
          </p:nvPr>
        </p:nvGraphicFramePr>
        <p:xfrm>
          <a:off x="-30911" y="2132856"/>
          <a:ext cx="7344816" cy="1230362"/>
        </p:xfrm>
        <a:graphic>
          <a:graphicData uri="http://schemas.openxmlformats.org/presentationml/2006/ole">
            <p:oleObj spid="_x0000_s11267" name="Document" r:id="rId5" imgW="5765588" imgH="444484" progId="Word.Document.12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827584" y="2348880"/>
            <a:ext cx="648072" cy="864096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259632" y="3356992"/>
            <a:ext cx="3168352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59632" y="55892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</a:t>
            </a:r>
            <a:r>
              <a:rPr lang="cs-CZ" sz="2400" dirty="0" smtClean="0"/>
              <a:t>by nedošlo k ponížení CM, měl by PP kopírovat CM s max. rozptylem přibližně 5%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9339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6396227"/>
              </p:ext>
            </p:extLst>
          </p:nvPr>
        </p:nvGraphicFramePr>
        <p:xfrm>
          <a:off x="683568" y="1566862"/>
          <a:ext cx="7632848" cy="503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2339752" y="1772816"/>
            <a:ext cx="0" cy="43204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9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CB2CE-FCD5-48DD-B93E-CA500BD87BEF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3838841"/>
              </p:ext>
            </p:extLst>
          </p:nvPr>
        </p:nvGraphicFramePr>
        <p:xfrm>
          <a:off x="2627784" y="1412776"/>
          <a:ext cx="6114331" cy="1024342"/>
        </p:xfrm>
        <a:graphic>
          <a:graphicData uri="http://schemas.openxmlformats.org/presentationml/2006/ole">
            <p:oleObj spid="_x0000_s12290" name="Document" r:id="rId5" imgW="5765588" imgH="444484" progId="Word.Document.12">
              <p:embed/>
            </p:oleObj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932040" y="1556792"/>
            <a:ext cx="3024336" cy="792088"/>
          </a:xfrm>
          <a:prstGeom prst="roundRect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712879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/>
              <a:t>Stanovení úhrady případovým paušálem v roce </a:t>
            </a:r>
            <a:r>
              <a:rPr lang="cs-CZ" sz="2800" b="1" dirty="0" smtClean="0"/>
              <a:t>2014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3979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6396227"/>
              </p:ext>
            </p:extLst>
          </p:nvPr>
        </p:nvGraphicFramePr>
        <p:xfrm>
          <a:off x="683568" y="1566862"/>
          <a:ext cx="7632848" cy="503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2339752" y="1772816"/>
            <a:ext cx="0" cy="43204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9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CB2CE-FCD5-48DD-B93E-CA500BD87BEF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3838841"/>
              </p:ext>
            </p:extLst>
          </p:nvPr>
        </p:nvGraphicFramePr>
        <p:xfrm>
          <a:off x="2627784" y="1412776"/>
          <a:ext cx="6114331" cy="1024342"/>
        </p:xfrm>
        <a:graphic>
          <a:graphicData uri="http://schemas.openxmlformats.org/presentationml/2006/ole">
            <p:oleObj spid="_x0000_s131074" name="Document" r:id="rId5" imgW="5765588" imgH="444484" progId="Word.Document.12">
              <p:embed/>
            </p:oleObj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932040" y="1556792"/>
            <a:ext cx="3024336" cy="792088"/>
          </a:xfrm>
          <a:prstGeom prst="roundRect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712879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/>
              <a:t>Stanovení úhrady případovým paušálem v roce </a:t>
            </a:r>
            <a:r>
              <a:rPr lang="cs-CZ" sz="2800" b="1" dirty="0" smtClean="0"/>
              <a:t>2014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3979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8712968" cy="8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/>
              <a:t>Nárok na IPU </a:t>
            </a:r>
            <a:r>
              <a:rPr lang="cs-CZ" sz="2800" dirty="0" smtClean="0"/>
              <a:t>je</a:t>
            </a:r>
            <a:r>
              <a:rPr lang="cs-CZ" sz="2800" b="1" dirty="0" smtClean="0"/>
              <a:t> </a:t>
            </a:r>
            <a:r>
              <a:rPr lang="cs-CZ" sz="2800" dirty="0" smtClean="0"/>
              <a:t>podmíněn naplněním </a:t>
            </a:r>
            <a:r>
              <a:rPr lang="cs-CZ" sz="2800" b="1" dirty="0" smtClean="0"/>
              <a:t>97% referenční produkce, </a:t>
            </a:r>
            <a:r>
              <a:rPr lang="cs-CZ" sz="2800" dirty="0" smtClean="0"/>
              <a:t>měřené </a:t>
            </a:r>
            <a:r>
              <a:rPr lang="cs-CZ" sz="2800" dirty="0" err="1" smtClean="0"/>
              <a:t>casemixem</a:t>
            </a:r>
            <a:endParaRPr lang="cs-CZ" sz="28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5672580"/>
              </p:ext>
            </p:extLst>
          </p:nvPr>
        </p:nvGraphicFramePr>
        <p:xfrm>
          <a:off x="107504" y="2492896"/>
          <a:ext cx="8355508" cy="1139180"/>
        </p:xfrm>
        <a:graphic>
          <a:graphicData uri="http://schemas.openxmlformats.org/presentationml/2006/ole">
            <p:oleObj spid="_x0000_s13314" name="Document" r:id="rId4" imgW="5765588" imgH="419085" progId="Word.Document.12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4499992" y="2276872"/>
            <a:ext cx="648072" cy="864096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437112"/>
            <a:ext cx="72728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Nemocnice </a:t>
            </a:r>
            <a:r>
              <a:rPr lang="cs-CZ" sz="2400" b="1" dirty="0" smtClean="0"/>
              <a:t>obdrží celý IPU</a:t>
            </a:r>
            <a:r>
              <a:rPr lang="cs-CZ" sz="2400" dirty="0" smtClean="0"/>
              <a:t>, pokud její </a:t>
            </a:r>
            <a:r>
              <a:rPr lang="cs-CZ" sz="2400" b="1" dirty="0" smtClean="0"/>
              <a:t>produkce</a:t>
            </a:r>
            <a:r>
              <a:rPr lang="cs-CZ" sz="2400" dirty="0" smtClean="0"/>
              <a:t> (</a:t>
            </a:r>
            <a:r>
              <a:rPr lang="cs-CZ" sz="2400" dirty="0" smtClean="0">
                <a:solidFill>
                  <a:srgbClr val="FF0000"/>
                </a:solidFill>
              </a:rPr>
              <a:t>upravený</a:t>
            </a:r>
            <a:r>
              <a:rPr lang="cs-CZ" sz="2400" dirty="0" smtClean="0"/>
              <a:t> CM/případ) </a:t>
            </a:r>
            <a:r>
              <a:rPr lang="cs-CZ" sz="2400" b="1" dirty="0" smtClean="0"/>
              <a:t>neklesne pod 97% referenčního období</a:t>
            </a:r>
            <a:endParaRPr lang="cs-CZ" sz="2400" b="1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779912" y="2996952"/>
            <a:ext cx="576064" cy="720080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771800" y="3789040"/>
            <a:ext cx="1008112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4900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8712968" cy="8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/>
              <a:t>Od celkové úhrady je </a:t>
            </a:r>
            <a:r>
              <a:rPr lang="cs-CZ" sz="2800" b="1" dirty="0" smtClean="0"/>
              <a:t>odečtena úhrada extramurální péče</a:t>
            </a:r>
            <a:endParaRPr lang="cs-CZ" sz="28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5654526"/>
              </p:ext>
            </p:extLst>
          </p:nvPr>
        </p:nvGraphicFramePr>
        <p:xfrm>
          <a:off x="107504" y="2492896"/>
          <a:ext cx="8355508" cy="1139180"/>
        </p:xfrm>
        <a:graphic>
          <a:graphicData uri="http://schemas.openxmlformats.org/presentationml/2006/ole">
            <p:oleObj spid="_x0000_s14338" name="Document" r:id="rId4" imgW="5765588" imgH="419085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501317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 úhrady se </a:t>
            </a:r>
            <a:r>
              <a:rPr lang="cs-CZ" sz="2400" b="1" dirty="0" smtClean="0"/>
              <a:t>odečte úhrada za extramurální péči</a:t>
            </a:r>
            <a:r>
              <a:rPr lang="cs-CZ" sz="2400" dirty="0" smtClean="0"/>
              <a:t>, která je oceněná </a:t>
            </a:r>
            <a:r>
              <a:rPr lang="cs-CZ" sz="2400" b="1" dirty="0" smtClean="0"/>
              <a:t>hodnotami bodu roku 2014</a:t>
            </a:r>
            <a:endParaRPr lang="cs-CZ" sz="2400" b="1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372200" y="2636912"/>
            <a:ext cx="648072" cy="864096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499992" y="3717032"/>
            <a:ext cx="1872208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3668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4000" dirty="0" smtClean="0"/>
              <a:t>DRG pro rok 2014 a interní sledování výnosů (controlling)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8064896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 smtClean="0"/>
              <a:t>„Preambule“úhradové vyhlášky na rok 2014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83010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800" dirty="0" smtClean="0"/>
              <a:t>V souvislosti s  nálezem Ústavního soudu ....</a:t>
            </a:r>
          </a:p>
          <a:p>
            <a:pPr marL="407988" lvl="2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800" dirty="0" smtClean="0">
                <a:latin typeface="Trebuchet MS" pitchFamily="34" charset="0"/>
              </a:rPr>
              <a:t>...při nárůstu produkce (ambulantních výkonů) se uplatňuje degresivní hodnota bodu, ale degrese je „plynulá“</a:t>
            </a:r>
          </a:p>
          <a:p>
            <a:pPr marL="407988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400" b="1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</a:pPr>
            <a:endParaRPr lang="cs-CZ" sz="2400" dirty="0" smtClean="0">
              <a:latin typeface="Trebuchet MS" pitchFamily="34" charset="0"/>
            </a:endParaRP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Tx/>
              <a:buChar char="•"/>
            </a:pP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pracovat s koeficientem specializace? (KS)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Zopakujme si</a:t>
            </a:r>
          </a:p>
          <a:p>
            <a:pPr>
              <a:buFontTx/>
              <a:buChar char="-"/>
            </a:pPr>
            <a:r>
              <a:rPr lang="cs-CZ" dirty="0" smtClean="0"/>
              <a:t>KS není opravou špatně spočtené RV skupiny, u které je uveden</a:t>
            </a:r>
          </a:p>
          <a:p>
            <a:pPr>
              <a:buFontTx/>
              <a:buChar char="-"/>
            </a:pPr>
            <a:r>
              <a:rPr lang="cs-CZ" dirty="0" smtClean="0"/>
              <a:t>KS koriguje „chybně“ stanovenou (DRG systémem s jednotnou ZS) predikci nákladů celé nemocnice</a:t>
            </a:r>
          </a:p>
          <a:p>
            <a:pPr>
              <a:buNone/>
            </a:pPr>
            <a:r>
              <a:rPr lang="cs-CZ" dirty="0" smtClean="0"/>
              <a:t>Z toho plyne, že je vhodné (pomocí individuálního průměrného KS nemocnice) vypočítat a aplikovat (v oblasti controllingu) individuální ZS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68" y="1484784"/>
            <a:ext cx="8895532" cy="282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600" dirty="0" smtClean="0"/>
              <a:t>Možný postup pro controlling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23528" y="436510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„Maximální nárok“ =  22 tis. Kč x </a:t>
            </a:r>
            <a:r>
              <a:rPr lang="cs-CZ" sz="2400" b="1" dirty="0" smtClean="0">
                <a:solidFill>
                  <a:srgbClr val="00B050"/>
                </a:solidFill>
                <a:latin typeface="Vivaldi"/>
              </a:rPr>
              <a:t>∑</a:t>
            </a:r>
            <a:r>
              <a:rPr lang="cs-CZ" sz="2400" b="1" dirty="0" smtClean="0">
                <a:solidFill>
                  <a:srgbClr val="00B050"/>
                </a:solidFill>
              </a:rPr>
              <a:t>(KS x RV</a:t>
            </a:r>
            <a:r>
              <a:rPr lang="cs-CZ" sz="2400" b="1" baseline="-25000" dirty="0" smtClean="0">
                <a:solidFill>
                  <a:srgbClr val="00B050"/>
                </a:solidFill>
              </a:rPr>
              <a:t>_2012</a:t>
            </a:r>
            <a:r>
              <a:rPr lang="cs-CZ" sz="2400" b="1" dirty="0" smtClean="0">
                <a:solidFill>
                  <a:srgbClr val="00B050"/>
                </a:solidFill>
              </a:rPr>
              <a:t> x </a:t>
            </a:r>
            <a:r>
              <a:rPr lang="cs-CZ" sz="2400" b="1" dirty="0" err="1" smtClean="0">
                <a:solidFill>
                  <a:srgbClr val="00B050"/>
                </a:solidFill>
              </a:rPr>
              <a:t>PP</a:t>
            </a:r>
            <a:r>
              <a:rPr lang="cs-CZ" sz="2400" b="1" baseline="-25000" dirty="0" smtClean="0">
                <a:solidFill>
                  <a:srgbClr val="00B050"/>
                </a:solidFill>
              </a:rPr>
              <a:t>_2012</a:t>
            </a:r>
            <a:r>
              <a:rPr lang="cs-CZ" sz="2400" b="1" dirty="0" smtClean="0">
                <a:solidFill>
                  <a:srgbClr val="00B050"/>
                </a:solidFill>
              </a:rPr>
              <a:t>)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(s aplikací limitů </a:t>
            </a:r>
            <a:r>
              <a:rPr lang="cs-CZ" sz="2400" b="1" dirty="0" err="1" smtClean="0">
                <a:solidFill>
                  <a:srgbClr val="00B050"/>
                </a:solidFill>
              </a:rPr>
              <a:t>KPP</a:t>
            </a:r>
            <a:r>
              <a:rPr lang="cs-CZ" sz="2400" b="1" dirty="0" smtClean="0">
                <a:solidFill>
                  <a:srgbClr val="00B050"/>
                </a:solidFill>
              </a:rPr>
              <a:t>, limitů atd.))  </a:t>
            </a:r>
          </a:p>
          <a:p>
            <a:endParaRPr lang="cs-CZ" sz="1600" b="1" dirty="0" smtClean="0"/>
          </a:p>
          <a:p>
            <a:r>
              <a:rPr lang="cs-CZ" sz="1600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1520" y="5229200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 „Efektivní ZS“ = „Maximální_nárok“  / (RV</a:t>
            </a:r>
            <a:r>
              <a:rPr lang="cs-CZ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_2014 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cs-CZ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PP</a:t>
            </a:r>
            <a:r>
              <a:rPr lang="cs-CZ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2012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b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endParaRPr lang="cs-CZ" sz="1600" b="1" dirty="0" smtClean="0"/>
          </a:p>
          <a:p>
            <a:r>
              <a:rPr lang="cs-CZ" sz="1600" dirty="0" smtClean="0"/>
              <a:t> 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427984" y="2852936"/>
            <a:ext cx="43204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004048" y="2852936"/>
            <a:ext cx="43204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156176" y="2852936"/>
            <a:ext cx="43204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004048" y="1484784"/>
            <a:ext cx="576064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508104" y="2852936"/>
            <a:ext cx="43204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6156176" y="2852936"/>
            <a:ext cx="43204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852936"/>
            <a:ext cx="10763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852936"/>
            <a:ext cx="10287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aoblený obdélník 32"/>
          <p:cNvSpPr/>
          <p:nvPr/>
        </p:nvSpPr>
        <p:spPr>
          <a:xfrm>
            <a:off x="6012160" y="3501008"/>
            <a:ext cx="2808312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(Porovnat s limity 0,97-1,5)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6335688" y="3789040"/>
            <a:ext cx="2808312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Vypočítat efektivní ZS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484784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Přímá spojovací šipka 35"/>
          <p:cNvCxnSpPr/>
          <p:nvPr/>
        </p:nvCxnSpPr>
        <p:spPr>
          <a:xfrm>
            <a:off x="7236296" y="1772816"/>
            <a:ext cx="1728192" cy="2088232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C000"/>
            </a:solidFill>
            <a:headEnd type="stealth"/>
          </a:ln>
          <a:effectLst>
            <a:outerShdw blurRad="50800" dist="1905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 animBg="1"/>
      <p:bldP spid="10" grpId="0" animBg="1"/>
      <p:bldP spid="11" grpId="0" animBg="1"/>
      <p:bldP spid="24" grpId="0" animBg="1"/>
      <p:bldP spid="26" grpId="0" animBg="1"/>
      <p:bldP spid="27" grpId="0" animBg="1"/>
      <p:bldP spid="33" grpId="0" animBg="1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 smtClean="0"/>
              <a:t>Co je zapotřebí sledovat během roku 2014?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2996952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Efektivní ZS = Maximální </a:t>
            </a:r>
            <a:r>
              <a:rPr lang="cs-CZ" sz="2400" b="1" dirty="0" err="1" smtClean="0"/>
              <a:t>fin</a:t>
            </a:r>
            <a:r>
              <a:rPr lang="cs-CZ" sz="2400" b="1" dirty="0" smtClean="0"/>
              <a:t>. nárok / CM roku 2012 </a:t>
            </a:r>
            <a:r>
              <a:rPr lang="cs-CZ" b="1" dirty="0" smtClean="0"/>
              <a:t>(RV 2014)</a:t>
            </a:r>
            <a:endParaRPr lang="cs-CZ" sz="2400" b="1" dirty="0" smtClean="0"/>
          </a:p>
          <a:p>
            <a:endParaRPr lang="cs-CZ" sz="2000" dirty="0" smtClean="0"/>
          </a:p>
          <a:p>
            <a:r>
              <a:rPr lang="cs-CZ" sz="2000" dirty="0" smtClean="0"/>
              <a:t>(tentokráte už bez koeficientu KS)</a:t>
            </a:r>
            <a:endParaRPr lang="cs-CZ" dirty="0" smtClean="0"/>
          </a:p>
          <a:p>
            <a:r>
              <a:rPr lang="cs-CZ" sz="1600" dirty="0" smtClean="0"/>
              <a:t> 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395536" y="422108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Bilance </a:t>
            </a:r>
            <a:r>
              <a:rPr lang="cs-CZ" sz="2400" b="1" dirty="0" smtClean="0">
                <a:solidFill>
                  <a:srgbClr val="00B050"/>
                </a:solidFill>
                <a:latin typeface="Vivaldi"/>
              </a:rPr>
              <a:t>∑</a:t>
            </a:r>
            <a:r>
              <a:rPr lang="cs-CZ" sz="2400" b="1" dirty="0" smtClean="0">
                <a:solidFill>
                  <a:srgbClr val="00B050"/>
                </a:solidFill>
              </a:rPr>
              <a:t>CM:  (RV</a:t>
            </a:r>
            <a:r>
              <a:rPr lang="cs-CZ" sz="2400" b="1" baseline="-25000" dirty="0" smtClean="0">
                <a:solidFill>
                  <a:srgbClr val="00B050"/>
                </a:solidFill>
              </a:rPr>
              <a:t>_2014</a:t>
            </a:r>
            <a:r>
              <a:rPr lang="cs-CZ" sz="2400" b="1" dirty="0" smtClean="0">
                <a:solidFill>
                  <a:srgbClr val="00B050"/>
                </a:solidFill>
              </a:rPr>
              <a:t> x počet</a:t>
            </a:r>
            <a:r>
              <a:rPr lang="cs-CZ" sz="2400" b="1" baseline="-25000" dirty="0" smtClean="0">
                <a:solidFill>
                  <a:srgbClr val="00B050"/>
                </a:solidFill>
              </a:rPr>
              <a:t>_2012</a:t>
            </a:r>
            <a:r>
              <a:rPr lang="cs-CZ" sz="2400" b="1" dirty="0" smtClean="0">
                <a:solidFill>
                  <a:srgbClr val="00B050"/>
                </a:solidFill>
              </a:rPr>
              <a:t>) versus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(RV</a:t>
            </a:r>
            <a:r>
              <a:rPr lang="cs-CZ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_2014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 x počet</a:t>
            </a:r>
            <a:r>
              <a:rPr lang="cs-CZ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_2014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)   </a:t>
            </a:r>
          </a:p>
          <a:p>
            <a:endParaRPr lang="cs-CZ" sz="1600" b="1" dirty="0" smtClean="0"/>
          </a:p>
          <a:p>
            <a:r>
              <a:rPr lang="cs-CZ" sz="1600" dirty="0" smtClean="0"/>
              <a:t> </a:t>
            </a:r>
            <a:endParaRPr lang="cs-CZ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8532440" cy="26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5536" y="4797153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7030A0"/>
                </a:solidFill>
              </a:rPr>
              <a:t>Bilance </a:t>
            </a:r>
            <a:r>
              <a:rPr lang="cs-CZ" sz="2400" b="1" dirty="0" smtClean="0">
                <a:solidFill>
                  <a:srgbClr val="7030A0"/>
                </a:solidFill>
                <a:latin typeface="Vivaldi"/>
              </a:rPr>
              <a:t>∑</a:t>
            </a:r>
            <a:r>
              <a:rPr lang="cs-CZ" sz="2400" b="1" dirty="0" smtClean="0">
                <a:solidFill>
                  <a:srgbClr val="7030A0"/>
                </a:solidFill>
              </a:rPr>
              <a:t>počtu případů: počet</a:t>
            </a:r>
            <a:r>
              <a:rPr lang="cs-CZ" sz="2400" b="1" baseline="-25000" dirty="0" smtClean="0">
                <a:solidFill>
                  <a:srgbClr val="7030A0"/>
                </a:solidFill>
              </a:rPr>
              <a:t>_2014</a:t>
            </a:r>
            <a:r>
              <a:rPr lang="cs-CZ" sz="2400" b="1" dirty="0" smtClean="0">
                <a:solidFill>
                  <a:srgbClr val="7030A0"/>
                </a:solidFill>
              </a:rPr>
              <a:t> versus počet</a:t>
            </a:r>
            <a:r>
              <a:rPr lang="cs-CZ" sz="2400" b="1" baseline="-25000" dirty="0" smtClean="0">
                <a:solidFill>
                  <a:srgbClr val="7030A0"/>
                </a:solidFill>
              </a:rPr>
              <a:t>_2012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cs-CZ" sz="1600" b="1" dirty="0" smtClean="0"/>
          </a:p>
          <a:p>
            <a:r>
              <a:rPr lang="cs-CZ" sz="1600" dirty="0" smtClean="0"/>
              <a:t>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300192" y="2780928"/>
            <a:ext cx="576064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>
            <a:off x="467544" y="5903893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 </a:t>
            </a:r>
            <a:endParaRPr lang="cs-CZ" sz="2400" b="1" dirty="0" smtClean="0">
              <a:solidFill>
                <a:srgbClr val="00B0F0"/>
              </a:solidFill>
            </a:endParaRPr>
          </a:p>
          <a:p>
            <a:endParaRPr lang="cs-CZ" sz="1600" b="1" dirty="0" smtClean="0"/>
          </a:p>
          <a:p>
            <a:r>
              <a:rPr lang="cs-CZ" sz="1600" dirty="0" smtClean="0"/>
              <a:t> </a:t>
            </a:r>
            <a:endParaRPr lang="cs-CZ" dirty="0"/>
          </a:p>
        </p:txBody>
      </p:sp>
      <p:cxnSp>
        <p:nvCxnSpPr>
          <p:cNvPr id="49" name="Přímá spojovací čára 48"/>
          <p:cNvCxnSpPr/>
          <p:nvPr/>
        </p:nvCxnSpPr>
        <p:spPr>
          <a:xfrm flipH="1">
            <a:off x="4932040" y="1988840"/>
            <a:ext cx="432048" cy="1728192"/>
          </a:xfrm>
          <a:prstGeom prst="line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619" y="1628800"/>
            <a:ext cx="16853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Přímá spojovací čára 52"/>
          <p:cNvCxnSpPr/>
          <p:nvPr/>
        </p:nvCxnSpPr>
        <p:spPr>
          <a:xfrm flipH="1">
            <a:off x="5364088" y="1988840"/>
            <a:ext cx="432048" cy="1728192"/>
          </a:xfrm>
          <a:prstGeom prst="line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Obdélník 53"/>
          <p:cNvSpPr/>
          <p:nvPr/>
        </p:nvSpPr>
        <p:spPr>
          <a:xfrm>
            <a:off x="6876256" y="2780928"/>
            <a:ext cx="576064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>
            <a:off x="5724128" y="2780928"/>
            <a:ext cx="576064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539552" y="544522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00B0F0"/>
                </a:solidFill>
              </a:rPr>
              <a:t>Vyhodnocení obojího (∑)  -</a:t>
            </a:r>
          </a:p>
          <a:p>
            <a:endParaRPr lang="cs-CZ" sz="1600" b="1" dirty="0" smtClean="0"/>
          </a:p>
          <a:p>
            <a:r>
              <a:rPr lang="cs-CZ" sz="1600" dirty="0" smtClean="0"/>
              <a:t> </a:t>
            </a:r>
            <a:endParaRPr lang="cs-CZ" dirty="0"/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17032"/>
            <a:ext cx="1333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Obdélník 30"/>
          <p:cNvSpPr/>
          <p:nvPr/>
        </p:nvSpPr>
        <p:spPr>
          <a:xfrm>
            <a:off x="6084168" y="3717032"/>
            <a:ext cx="288032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>
            <a:off x="6228184" y="3861048"/>
            <a:ext cx="1215752" cy="216024"/>
          </a:xfrm>
          <a:prstGeom prst="rect">
            <a:avLst/>
          </a:prstGeom>
          <a:solidFill>
            <a:srgbClr val="7030A0">
              <a:alpha val="0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1" grpId="0" animBg="1"/>
      <p:bldP spid="54" grpId="0" animBg="1"/>
      <p:bldP spid="55" grpId="0" animBg="1"/>
      <p:bldP spid="32" grpId="0"/>
      <p:bldP spid="31" grpId="0" animBg="1"/>
      <p:bldP spid="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14445" cy="2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 smtClean="0"/>
              <a:t>Plánovat po jednotlivých bazích?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23528" y="450912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00B0F0"/>
                </a:solidFill>
              </a:rPr>
              <a:t>Základ plánu = cílové hodnoty </a:t>
            </a:r>
            <a:r>
              <a:rPr lang="cs-CZ" sz="2400" b="1" dirty="0" err="1" smtClean="0">
                <a:solidFill>
                  <a:srgbClr val="00B0F0"/>
                </a:solidFill>
              </a:rPr>
              <a:t>PP</a:t>
            </a:r>
            <a:r>
              <a:rPr lang="cs-CZ" sz="2400" b="1" dirty="0" smtClean="0">
                <a:solidFill>
                  <a:srgbClr val="00B0F0"/>
                </a:solidFill>
              </a:rPr>
              <a:t> a CM za nemocnici </a:t>
            </a:r>
            <a:endParaRPr lang="cs-CZ" sz="1600" b="1" dirty="0" smtClean="0"/>
          </a:p>
        </p:txBody>
      </p:sp>
      <p:cxnSp>
        <p:nvCxnSpPr>
          <p:cNvPr id="34" name="Přímá spojovací šipka 33"/>
          <p:cNvCxnSpPr/>
          <p:nvPr/>
        </p:nvCxnSpPr>
        <p:spPr>
          <a:xfrm>
            <a:off x="6444208" y="3068960"/>
            <a:ext cx="432048" cy="1152128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Přímá spojovací šipka 36"/>
          <p:cNvCxnSpPr/>
          <p:nvPr/>
        </p:nvCxnSpPr>
        <p:spPr>
          <a:xfrm>
            <a:off x="6516216" y="2636912"/>
            <a:ext cx="360040" cy="1656184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Obdélník 41"/>
          <p:cNvSpPr/>
          <p:nvPr/>
        </p:nvSpPr>
        <p:spPr>
          <a:xfrm>
            <a:off x="7884368" y="3861048"/>
            <a:ext cx="94448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>
            <a:off x="395536" y="501317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00B0F0"/>
                </a:solidFill>
              </a:rPr>
              <a:t>Rozpracování plánu = cílové hodnoty </a:t>
            </a:r>
            <a:r>
              <a:rPr lang="cs-CZ" sz="2400" b="1" dirty="0" err="1" smtClean="0">
                <a:solidFill>
                  <a:srgbClr val="00B0F0"/>
                </a:solidFill>
              </a:rPr>
              <a:t>PP</a:t>
            </a:r>
            <a:r>
              <a:rPr lang="cs-CZ" sz="2400" b="1" dirty="0" smtClean="0">
                <a:solidFill>
                  <a:srgbClr val="00B0F0"/>
                </a:solidFill>
              </a:rPr>
              <a:t> a CM za kliniku, resp. za kliniku a bazi</a:t>
            </a:r>
            <a:endParaRPr lang="cs-CZ" sz="1600" b="1" dirty="0" smtClean="0"/>
          </a:p>
        </p:txBody>
      </p:sp>
      <p:sp>
        <p:nvSpPr>
          <p:cNvPr id="21" name="Obdélník 20"/>
          <p:cNvSpPr/>
          <p:nvPr/>
        </p:nvSpPr>
        <p:spPr>
          <a:xfrm>
            <a:off x="6156176" y="3861048"/>
            <a:ext cx="94448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6300192" y="4221088"/>
            <a:ext cx="648072" cy="2880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75</a:t>
            </a:r>
            <a:endParaRPr lang="cs-CZ" b="1" dirty="0"/>
          </a:p>
        </p:txBody>
      </p:sp>
      <p:sp>
        <p:nvSpPr>
          <p:cNvPr id="24" name="Obdélník 23"/>
          <p:cNvSpPr/>
          <p:nvPr/>
        </p:nvSpPr>
        <p:spPr>
          <a:xfrm>
            <a:off x="8100392" y="4221088"/>
            <a:ext cx="576064" cy="2880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33</a:t>
            </a:r>
            <a:endParaRPr lang="cs-CZ" b="1" dirty="0"/>
          </a:p>
        </p:txBody>
      </p:sp>
      <p:cxnSp>
        <p:nvCxnSpPr>
          <p:cNvPr id="27" name="Přímá spojovací šipka 26"/>
          <p:cNvCxnSpPr/>
          <p:nvPr/>
        </p:nvCxnSpPr>
        <p:spPr>
          <a:xfrm>
            <a:off x="6372200" y="3356992"/>
            <a:ext cx="504056" cy="936104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Přímá spojovací šipka 35"/>
          <p:cNvCxnSpPr/>
          <p:nvPr/>
        </p:nvCxnSpPr>
        <p:spPr>
          <a:xfrm>
            <a:off x="8172400" y="3068960"/>
            <a:ext cx="432048" cy="1152128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Přímá spojovací šipka 37"/>
          <p:cNvCxnSpPr/>
          <p:nvPr/>
        </p:nvCxnSpPr>
        <p:spPr>
          <a:xfrm>
            <a:off x="8244408" y="2636912"/>
            <a:ext cx="360040" cy="1656184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Přímá spojovací šipka 38"/>
          <p:cNvCxnSpPr/>
          <p:nvPr/>
        </p:nvCxnSpPr>
        <p:spPr>
          <a:xfrm>
            <a:off x="8100392" y="3356992"/>
            <a:ext cx="504056" cy="936104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Obdélník 39"/>
          <p:cNvSpPr/>
          <p:nvPr/>
        </p:nvSpPr>
        <p:spPr>
          <a:xfrm>
            <a:off x="323528" y="602128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 Sledování a úprava plánu</a:t>
            </a:r>
            <a:endParaRPr lang="cs-CZ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 animBg="1"/>
      <p:bldP spid="47" grpId="0"/>
      <p:bldP spid="21" grpId="0" animBg="1"/>
      <p:bldP spid="23" grpId="0" animBg="1"/>
      <p:bldP spid="24" grpId="0" animBg="1"/>
      <p:bldP spid="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619673" y="2276872"/>
            <a:ext cx="6048672" cy="12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/>
              <a:t>Proč má vyhláška takovouto podobu?</a:t>
            </a:r>
            <a:endParaRPr lang="cs-CZ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23528" y="1052736"/>
            <a:ext cx="8496944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5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+mj-lt"/>
              </a:rPr>
              <a:t>Výchozí podmínky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7338"/>
            <a:ext cx="7658422" cy="4525962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cs-CZ" dirty="0">
                <a:latin typeface="GillSans" charset="0"/>
              </a:rPr>
              <a:t>Důsledky několikaletého období globálních paušálů</a:t>
            </a:r>
          </a:p>
          <a:p>
            <a:pPr marL="0" indent="0"/>
            <a:endParaRPr lang="cs-CZ" dirty="0">
              <a:latin typeface="GillSans" charset="0"/>
            </a:endParaRPr>
          </a:p>
          <a:p>
            <a:pPr marL="0" indent="0">
              <a:buFont typeface="Arial" charset="0"/>
              <a:buChar char="•"/>
            </a:pPr>
            <a:r>
              <a:rPr lang="cs-CZ" dirty="0">
                <a:latin typeface="GillSans" charset="0"/>
              </a:rPr>
              <a:t>Extrémní nerovnosti v základních sazbách mezi ZP</a:t>
            </a:r>
          </a:p>
          <a:p>
            <a:pPr lvl="1">
              <a:buFont typeface="Arial" charset="0"/>
              <a:buChar char="•"/>
            </a:pPr>
            <a:r>
              <a:rPr lang="cs-CZ" dirty="0">
                <a:latin typeface="GillSans" charset="0"/>
              </a:rPr>
              <a:t>ZZP základní sazby od 11 000 Kč do 39 000 Kč</a:t>
            </a:r>
          </a:p>
          <a:p>
            <a:pPr lvl="1">
              <a:buFont typeface="Arial" charset="0"/>
              <a:buChar char="•"/>
            </a:pPr>
            <a:r>
              <a:rPr lang="cs-CZ" dirty="0">
                <a:latin typeface="GillSans" charset="0"/>
              </a:rPr>
              <a:t>ZZP průměrná ZS </a:t>
            </a:r>
            <a:r>
              <a:rPr lang="cs-CZ" b="1" dirty="0">
                <a:latin typeface="GillSans" charset="0"/>
              </a:rPr>
              <a:t>26 200 Kč</a:t>
            </a:r>
          </a:p>
          <a:p>
            <a:pPr lvl="1">
              <a:buFont typeface="Arial" charset="0"/>
              <a:buChar char="•"/>
            </a:pPr>
            <a:endParaRPr lang="cs-CZ" dirty="0">
              <a:latin typeface="GillSans" charset="0"/>
            </a:endParaRPr>
          </a:p>
          <a:p>
            <a:pPr lvl="1">
              <a:buFont typeface="Arial" charset="0"/>
              <a:buChar char="•"/>
            </a:pPr>
            <a:r>
              <a:rPr lang="cs-CZ" dirty="0">
                <a:latin typeface="GillSans" charset="0"/>
              </a:rPr>
              <a:t>VZP základní sazby od 15 000 Kč do 60 000 Kč</a:t>
            </a:r>
          </a:p>
          <a:p>
            <a:pPr lvl="1">
              <a:buFont typeface="Arial" charset="0"/>
              <a:buChar char="•"/>
            </a:pPr>
            <a:r>
              <a:rPr lang="cs-CZ" dirty="0">
                <a:latin typeface="GillSans" charset="0"/>
              </a:rPr>
              <a:t>VZP průměrná ZS </a:t>
            </a:r>
            <a:r>
              <a:rPr lang="cs-CZ" b="1" dirty="0">
                <a:latin typeface="GillSans" charset="0"/>
              </a:rPr>
              <a:t>34 400 Kč</a:t>
            </a:r>
          </a:p>
          <a:p>
            <a:pPr marL="0" indent="0">
              <a:buFont typeface="Arial" charset="0"/>
              <a:buChar char="•"/>
            </a:pPr>
            <a:endParaRPr lang="cs-CZ" dirty="0">
              <a:latin typeface="GillSans" charset="0"/>
            </a:endParaRPr>
          </a:p>
        </p:txBody>
      </p:sp>
      <p:sp>
        <p:nvSpPr>
          <p:cNvPr id="4" name="Obousměrná vodorovná šipka 3"/>
          <p:cNvSpPr/>
          <p:nvPr/>
        </p:nvSpPr>
        <p:spPr>
          <a:xfrm rot="5400000">
            <a:off x="3696570" y="4695883"/>
            <a:ext cx="93570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668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+mj-lt"/>
              </a:rPr>
              <a:t>Srovnání ZS VZP a </a:t>
            </a:r>
            <a:r>
              <a:rPr lang="cs-CZ" b="0" dirty="0" smtClean="0">
                <a:latin typeface="+mj-lt"/>
              </a:rPr>
              <a:t>ZZP – 2012</a:t>
            </a:r>
            <a:endParaRPr lang="cs-CZ" b="0" dirty="0">
              <a:latin typeface="+mj-lt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Obousměrná vodorovná šipka 3"/>
          <p:cNvSpPr/>
          <p:nvPr/>
        </p:nvSpPr>
        <p:spPr>
          <a:xfrm>
            <a:off x="4932040" y="2060848"/>
            <a:ext cx="2880320" cy="36004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Počet nemocnic</a:t>
            </a:r>
            <a:endParaRPr lang="cs-CZ" dirty="0"/>
          </a:p>
        </p:txBody>
      </p:sp>
      <p:sp>
        <p:nvSpPr>
          <p:cNvPr id="7" name="Obousměrná svislá šipka 6"/>
          <p:cNvSpPr/>
          <p:nvPr/>
        </p:nvSpPr>
        <p:spPr>
          <a:xfrm>
            <a:off x="827584" y="1916832"/>
            <a:ext cx="360040" cy="4464496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Základní sazba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652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1628775"/>
            <a:ext cx="9105900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4270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cs-CZ" sz="3200" b="1" dirty="0" smtClean="0">
                <a:solidFill>
                  <a:srgbClr val="353E48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b="0" dirty="0" smtClean="0">
                <a:latin typeface="+mj-lt"/>
              </a:rPr>
              <a:t>Výrazné sblížení ZS VZP a ZZP – 2014</a:t>
            </a:r>
            <a:endParaRPr lang="cs-CZ" b="0" dirty="0">
              <a:latin typeface="+mj-lt"/>
            </a:endParaRPr>
          </a:p>
        </p:txBody>
      </p:sp>
      <p:sp>
        <p:nvSpPr>
          <p:cNvPr id="4" name="Mrak 3"/>
          <p:cNvSpPr/>
          <p:nvPr/>
        </p:nvSpPr>
        <p:spPr>
          <a:xfrm>
            <a:off x="539552" y="3284984"/>
            <a:ext cx="3672408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Proč nejsou ZS stejné?</a:t>
            </a:r>
          </a:p>
          <a:p>
            <a:pPr algn="ctr"/>
            <a:r>
              <a:rPr lang="cs-CZ" dirty="0" smtClean="0"/>
              <a:t>Vliv limitu (21 tis. x 1,5 = 32,5 tis.) 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1331640" y="4581128"/>
            <a:ext cx="432048" cy="50405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ousměrná vodorovná šipka 6"/>
          <p:cNvSpPr/>
          <p:nvPr/>
        </p:nvSpPr>
        <p:spPr>
          <a:xfrm>
            <a:off x="4932040" y="2060848"/>
            <a:ext cx="2880320" cy="36004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Počet nemocnic</a:t>
            </a:r>
            <a:endParaRPr lang="cs-CZ" dirty="0"/>
          </a:p>
        </p:txBody>
      </p:sp>
      <p:sp>
        <p:nvSpPr>
          <p:cNvPr id="8" name="Obousměrná svislá šipka 7"/>
          <p:cNvSpPr/>
          <p:nvPr/>
        </p:nvSpPr>
        <p:spPr>
          <a:xfrm>
            <a:off x="611560" y="1988840"/>
            <a:ext cx="360040" cy="4464496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Základní sazba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9062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 smtClean="0">
                <a:latin typeface="+mj-lt"/>
              </a:rPr>
              <a:t>ZS mezi nemocnicemi se zvyšují, avšak nesbližují (vývoj podle kategorií nem.)</a:t>
            </a:r>
            <a:endParaRPr lang="cs-CZ" b="0" dirty="0">
              <a:latin typeface="+mj-lt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165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619673" y="2276872"/>
            <a:ext cx="6048672" cy="12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/>
              <a:t>Má tedy smysl zabývat se v roce 2014 DRG?</a:t>
            </a:r>
            <a:endParaRPr lang="cs-CZ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23528" y="1052736"/>
            <a:ext cx="8496944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8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23528" y="476672"/>
            <a:ext cx="8064896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 smtClean="0"/>
              <a:t>Struktura úhradové vyhlášky na rok 2014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556792"/>
            <a:ext cx="8301037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400" dirty="0" smtClean="0">
                <a:latin typeface="Trebuchet MS" pitchFamily="34" charset="0"/>
              </a:rPr>
              <a:t>Úhrada akutní lůžkové péče:</a:t>
            </a:r>
          </a:p>
          <a:p>
            <a:pPr marL="1436688" lvl="2" indent="-457200">
              <a:spcBef>
                <a:spcPct val="40000"/>
              </a:spcBef>
              <a:buClr>
                <a:srgbClr val="CC0000"/>
              </a:buClr>
              <a:buSzPct val="125000"/>
              <a:buFont typeface="+mj-lt"/>
              <a:buAutoNum type="arabicPeriod"/>
            </a:pPr>
            <a:r>
              <a:rPr lang="cs-CZ" sz="2400" b="1" dirty="0" smtClean="0">
                <a:latin typeface="Trebuchet MS" pitchFamily="34" charset="0"/>
              </a:rPr>
              <a:t>Individuální kontrakty </a:t>
            </a:r>
            <a:r>
              <a:rPr lang="cs-CZ" sz="2400" dirty="0" smtClean="0">
                <a:latin typeface="Trebuchet MS" pitchFamily="34" charset="0"/>
              </a:rPr>
              <a:t>– oproti předchozím letům výrazně omezené, pouze kardiovertery a kardiostimulátory </a:t>
            </a:r>
          </a:p>
          <a:p>
            <a:pPr marL="1436688" lvl="2" indent="-457200">
              <a:spcBef>
                <a:spcPct val="40000"/>
              </a:spcBef>
              <a:buClr>
                <a:srgbClr val="CC0000"/>
              </a:buClr>
              <a:buSzPct val="125000"/>
              <a:buFont typeface="+mj-lt"/>
              <a:buAutoNum type="arabicPeriod"/>
            </a:pPr>
            <a:r>
              <a:rPr lang="cs-CZ" sz="2400" b="1" dirty="0" smtClean="0">
                <a:latin typeface="Trebuchet MS" pitchFamily="34" charset="0"/>
              </a:rPr>
              <a:t>„</a:t>
            </a:r>
            <a:r>
              <a:rPr lang="cs-CZ" sz="2400" b="1" dirty="0" err="1" smtClean="0">
                <a:latin typeface="Trebuchet MS" pitchFamily="34" charset="0"/>
              </a:rPr>
              <a:t>Centrové</a:t>
            </a:r>
            <a:r>
              <a:rPr lang="cs-CZ" sz="2400" b="1" dirty="0" smtClean="0">
                <a:latin typeface="Trebuchet MS" pitchFamily="34" charset="0"/>
              </a:rPr>
              <a:t>“ léky</a:t>
            </a:r>
            <a:r>
              <a:rPr lang="cs-CZ" sz="2400" dirty="0" smtClean="0">
                <a:latin typeface="Trebuchet MS" pitchFamily="34" charset="0"/>
              </a:rPr>
              <a:t> – velmi podobně roku 2013</a:t>
            </a:r>
          </a:p>
          <a:p>
            <a:pPr marL="1436688" lvl="2" indent="-457200">
              <a:spcBef>
                <a:spcPct val="40000"/>
              </a:spcBef>
              <a:buClr>
                <a:srgbClr val="CC0000"/>
              </a:buClr>
              <a:buSzPct val="125000"/>
              <a:buFont typeface="+mj-lt"/>
              <a:buAutoNum type="arabicPeriod"/>
            </a:pPr>
            <a:r>
              <a:rPr lang="cs-CZ" sz="2400" b="1" dirty="0" smtClean="0">
                <a:latin typeface="Trebuchet MS" pitchFamily="34" charset="0"/>
              </a:rPr>
              <a:t>DRG –</a:t>
            </a:r>
            <a:r>
              <a:rPr lang="cs-CZ" sz="2400" dirty="0" smtClean="0">
                <a:latin typeface="Trebuchet MS" pitchFamily="34" charset="0"/>
              </a:rPr>
              <a:t> naprostá většina produkce, velké změny</a:t>
            </a:r>
          </a:p>
          <a:p>
            <a:pPr marL="979488" lvl="2">
              <a:spcBef>
                <a:spcPct val="40000"/>
              </a:spcBef>
              <a:buClr>
                <a:srgbClr val="CC0000"/>
              </a:buClr>
              <a:buSzPct val="125000"/>
            </a:pPr>
            <a:r>
              <a:rPr lang="cs-CZ" sz="2400" dirty="0">
                <a:latin typeface="Trebuchet MS" pitchFamily="34" charset="0"/>
              </a:rPr>
              <a:t>	</a:t>
            </a:r>
            <a:r>
              <a:rPr lang="cs-CZ" sz="2400" dirty="0" smtClean="0">
                <a:latin typeface="Trebuchet MS" pitchFamily="34" charset="0"/>
              </a:rPr>
              <a:t>DRG beta, DRG gama</a:t>
            </a:r>
          </a:p>
          <a:p>
            <a:pPr marL="1436688" lvl="2" indent="-457200">
              <a:spcBef>
                <a:spcPct val="40000"/>
              </a:spcBef>
              <a:buClr>
                <a:srgbClr val="CC0000"/>
              </a:buClr>
              <a:buSzPct val="125000"/>
              <a:buFont typeface="+mj-lt"/>
              <a:buAutoNum type="arabicPeriod" startAt="4"/>
            </a:pPr>
            <a:r>
              <a:rPr lang="cs-CZ" sz="2400" b="1" dirty="0" smtClean="0">
                <a:latin typeface="Trebuchet MS" pitchFamily="34" charset="0"/>
              </a:rPr>
              <a:t>Ambulance</a:t>
            </a:r>
            <a:r>
              <a:rPr lang="cs-CZ" sz="2400" dirty="0" smtClean="0">
                <a:latin typeface="Trebuchet MS" pitchFamily="34" charset="0"/>
              </a:rPr>
              <a:t> – regulace není podle odborností; odpoutání se od „historické“ hodnoty bodu</a:t>
            </a:r>
            <a:endParaRPr lang="cs-CZ" sz="2400" b="1" dirty="0" smtClean="0">
              <a:latin typeface="Trebuchet MS" pitchFamily="34" charset="0"/>
            </a:endParaRP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</a:pPr>
            <a:endParaRPr lang="cs-CZ" sz="2400" dirty="0" smtClean="0">
              <a:latin typeface="Trebuchet MS" pitchFamily="34" charset="0"/>
            </a:endParaRP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Tx/>
              <a:buChar char="•"/>
            </a:pPr>
            <a:endParaRPr lang="cs-CZ" sz="2400" b="1" dirty="0">
              <a:latin typeface="Trebuchet MS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051720" y="4437112"/>
            <a:ext cx="3384376" cy="36004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051720" y="4437112"/>
            <a:ext cx="3384376" cy="36004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álný popisek 6"/>
          <p:cNvSpPr/>
          <p:nvPr/>
        </p:nvSpPr>
        <p:spPr>
          <a:xfrm>
            <a:off x="2771800" y="332656"/>
            <a:ext cx="5904656" cy="43204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Vyhláška je složitá a pro potřeby běžné prezentace je zapotřebí zjednodušovat některé aspekty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3528" y="188640"/>
            <a:ext cx="8712968" cy="13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b="1" dirty="0" smtClean="0">
                <a:solidFill>
                  <a:srgbClr val="990000"/>
                </a:solidFill>
              </a:rPr>
              <a:t>ANO</a:t>
            </a:r>
            <a:r>
              <a:rPr lang="cs-CZ" sz="2800" b="1" dirty="0" smtClean="0"/>
              <a:t> - </a:t>
            </a:r>
            <a:r>
              <a:rPr lang="cs-CZ" sz="2800" b="1" dirty="0"/>
              <a:t>n</a:t>
            </a:r>
            <a:r>
              <a:rPr lang="cs-CZ" sz="2800" b="1" dirty="0" smtClean="0"/>
              <a:t>árok na stanovený paušál (IPU) </a:t>
            </a:r>
            <a:r>
              <a:rPr lang="cs-CZ" sz="2800" dirty="0" smtClean="0"/>
              <a:t>je</a:t>
            </a:r>
            <a:r>
              <a:rPr lang="cs-CZ" sz="2800" b="1" dirty="0" smtClean="0"/>
              <a:t> </a:t>
            </a:r>
            <a:r>
              <a:rPr lang="cs-CZ" sz="2800" dirty="0" smtClean="0"/>
              <a:t>podmíněn naplněním </a:t>
            </a:r>
            <a:r>
              <a:rPr lang="cs-CZ" sz="2800" b="1" dirty="0" smtClean="0"/>
              <a:t>97% referenční produkce, </a:t>
            </a:r>
            <a:r>
              <a:rPr lang="cs-CZ" sz="2800" dirty="0" smtClean="0"/>
              <a:t>měřené </a:t>
            </a:r>
            <a:r>
              <a:rPr lang="cs-CZ" sz="2800" dirty="0" err="1" smtClean="0"/>
              <a:t>casemixem</a:t>
            </a:r>
            <a:r>
              <a:rPr lang="cs-CZ" sz="2800" dirty="0" smtClean="0"/>
              <a:t> - DRG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7158075"/>
              </p:ext>
            </p:extLst>
          </p:nvPr>
        </p:nvGraphicFramePr>
        <p:xfrm>
          <a:off x="107504" y="2492896"/>
          <a:ext cx="8355508" cy="1139180"/>
        </p:xfrm>
        <a:graphic>
          <a:graphicData uri="http://schemas.openxmlformats.org/presentationml/2006/ole">
            <p:oleObj spid="_x0000_s15362" name="Document" r:id="rId4" imgW="5765588" imgH="419085" progId="Word.Document.12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4499992" y="2276872"/>
            <a:ext cx="648072" cy="864096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437112"/>
            <a:ext cx="72728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Nemocnice </a:t>
            </a:r>
            <a:r>
              <a:rPr lang="cs-CZ" sz="2400" b="1" dirty="0" smtClean="0"/>
              <a:t>obdrží celý IPU</a:t>
            </a:r>
            <a:r>
              <a:rPr lang="cs-CZ" sz="2400" dirty="0" smtClean="0"/>
              <a:t>, pokud její </a:t>
            </a:r>
            <a:r>
              <a:rPr lang="cs-CZ" sz="2400" b="1" dirty="0" smtClean="0"/>
              <a:t>produkce</a:t>
            </a:r>
            <a:r>
              <a:rPr lang="cs-CZ" sz="2400" dirty="0" smtClean="0"/>
              <a:t> (upravený CM/případ) </a:t>
            </a:r>
            <a:r>
              <a:rPr lang="cs-CZ" sz="2400" b="1" dirty="0" smtClean="0"/>
              <a:t>neklesne pod 97% referenčního období</a:t>
            </a:r>
            <a:endParaRPr lang="cs-CZ" sz="2400" b="1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779912" y="2996952"/>
            <a:ext cx="576064" cy="720080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771800" y="3789040"/>
            <a:ext cx="1008112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5544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840537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/>
              <a:t>4. Ambulantní složka úhrady</a:t>
            </a:r>
            <a:endParaRPr lang="cs-CZ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23528" y="1052736"/>
            <a:ext cx="8496944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3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95536" y="332656"/>
            <a:ext cx="8065144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b="1" dirty="0" smtClean="0"/>
              <a:t>Ambulantní složka úhrady nemocnice</a:t>
            </a:r>
            <a:endParaRPr lang="cs-CZ" sz="3200" b="1" dirty="0"/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79388" y="1557338"/>
            <a:ext cx="8353425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cs-CZ" sz="2400" b="1" dirty="0" smtClean="0">
                <a:latin typeface="Trebuchet MS" pitchFamily="34" charset="0"/>
              </a:rPr>
              <a:t>Hodnota bodu a výše úhrady </a:t>
            </a:r>
            <a:r>
              <a:rPr lang="cs-CZ" sz="2400" dirty="0" smtClean="0">
                <a:latin typeface="Trebuchet MS" pitchFamily="34" charset="0"/>
              </a:rPr>
              <a:t>– dle přílohy 2 – 8 vyhlášky (</a:t>
            </a:r>
            <a:r>
              <a:rPr lang="cs-CZ" sz="2400" dirty="0" err="1" smtClean="0">
                <a:latin typeface="Trebuchet MS" pitchFamily="34" charset="0"/>
              </a:rPr>
              <a:t>rtg</a:t>
            </a:r>
            <a:r>
              <a:rPr lang="cs-CZ" sz="2400" dirty="0" smtClean="0">
                <a:latin typeface="Trebuchet MS" pitchFamily="34" charset="0"/>
              </a:rPr>
              <a:t>, praktici, amb. specialisté atd....)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cs-CZ" sz="2400" dirty="0" smtClean="0">
                <a:latin typeface="Trebuchet MS" pitchFamily="34" charset="0"/>
              </a:rPr>
              <a:t>Stanoven pevný strop po maximální úhradu ambulantní péče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80831950"/>
              </p:ext>
            </p:extLst>
          </p:nvPr>
        </p:nvGraphicFramePr>
        <p:xfrm>
          <a:off x="179512" y="3789040"/>
          <a:ext cx="8496944" cy="779264"/>
        </p:xfrm>
        <a:graphic>
          <a:graphicData uri="http://schemas.openxmlformats.org/presentationml/2006/ole">
            <p:oleObj spid="_x0000_s16386" name="Document" r:id="rId4" imgW="5765588" imgH="203193" progId="Word.Document.12">
              <p:embed/>
            </p:oleObj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3995936" y="3717032"/>
            <a:ext cx="1728192" cy="864096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63888" y="2852936"/>
            <a:ext cx="864096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11560" y="508518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......nehraje roli historická hodnota bodu !!!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xmlns="" val="9428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95536" y="404664"/>
            <a:ext cx="820916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b="1" dirty="0" smtClean="0"/>
              <a:t>Regulační omezení </a:t>
            </a:r>
          </a:p>
          <a:p>
            <a:pPr>
              <a:lnSpc>
                <a:spcPct val="90000"/>
              </a:lnSpc>
            </a:pPr>
            <a:r>
              <a:rPr lang="cs-CZ" sz="3200" b="1" dirty="0" smtClean="0"/>
              <a:t>	- opatření proti účelovému kódování </a:t>
            </a:r>
          </a:p>
          <a:p>
            <a:pPr>
              <a:lnSpc>
                <a:spcPct val="90000"/>
              </a:lnSpc>
            </a:pPr>
            <a:r>
              <a:rPr lang="cs-CZ" sz="3200" b="1" dirty="0" smtClean="0"/>
              <a:t>	</a:t>
            </a:r>
            <a:endParaRPr lang="cs-CZ" sz="3200" dirty="0"/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251520" y="1556792"/>
            <a:ext cx="8496944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b="1" dirty="0" smtClean="0">
                <a:latin typeface="Trebuchet MS" pitchFamily="34" charset="0"/>
              </a:rPr>
              <a:t>Cílené šetření</a:t>
            </a:r>
          </a:p>
          <a:p>
            <a:pPr marL="1322388" lvl="2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Vyhledání konkrétních případů</a:t>
            </a:r>
          </a:p>
          <a:p>
            <a:pPr marL="1322388" lvl="2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V případě zařazení do skupiny s vyšší RV dojde ke snížení úhrady takto:</a:t>
            </a:r>
          </a:p>
          <a:p>
            <a:pPr marL="1779588" lvl="3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/>
              <a:t>(</a:t>
            </a:r>
            <a:r>
              <a:rPr lang="cs-CZ" sz="2400" dirty="0" err="1" smtClean="0"/>
              <a:t>CM</a:t>
            </a:r>
            <a:r>
              <a:rPr lang="cs-CZ" sz="2400" baseline="-25000" dirty="0" err="1" smtClean="0"/>
              <a:t>původní</a:t>
            </a:r>
            <a:r>
              <a:rPr lang="cs-CZ" sz="2400" dirty="0" smtClean="0"/>
              <a:t> – </a:t>
            </a:r>
            <a:r>
              <a:rPr lang="cs-CZ" sz="2400" dirty="0" err="1" smtClean="0"/>
              <a:t>CM</a:t>
            </a:r>
            <a:r>
              <a:rPr lang="cs-CZ" sz="2400" baseline="-25000" dirty="0" err="1" smtClean="0"/>
              <a:t>revidovaný</a:t>
            </a:r>
            <a:r>
              <a:rPr lang="cs-CZ" sz="2400" dirty="0" smtClean="0"/>
              <a:t>) </a:t>
            </a:r>
            <a:r>
              <a:rPr lang="cs-CZ" sz="2800" b="1" dirty="0" err="1" smtClean="0">
                <a:solidFill>
                  <a:srgbClr val="FF0000"/>
                </a:solidFill>
              </a:rPr>
              <a:t>x</a:t>
            </a:r>
            <a:r>
              <a:rPr lang="cs-CZ" sz="2800" b="1" dirty="0" smtClean="0">
                <a:solidFill>
                  <a:srgbClr val="FF0000"/>
                </a:solidFill>
              </a:rPr>
              <a:t> 2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400" dirty="0" smtClean="0">
              <a:latin typeface="Trebuchet MS" pitchFamily="34" charset="0"/>
            </a:endParaRPr>
          </a:p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b="1" dirty="0" smtClean="0">
                <a:latin typeface="Trebuchet MS" pitchFamily="34" charset="0"/>
              </a:rPr>
              <a:t>Náhodné šetření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	((</a:t>
            </a:r>
            <a:r>
              <a:rPr lang="cs-CZ" dirty="0" err="1" smtClean="0"/>
              <a:t>CM</a:t>
            </a:r>
            <a:r>
              <a:rPr lang="cs-CZ" baseline="-25000" dirty="0" err="1" smtClean="0"/>
              <a:t>původní</a:t>
            </a:r>
            <a:r>
              <a:rPr lang="cs-CZ" dirty="0" smtClean="0"/>
              <a:t> – </a:t>
            </a:r>
            <a:r>
              <a:rPr lang="cs-CZ" dirty="0" err="1" smtClean="0"/>
              <a:t>CM</a:t>
            </a:r>
            <a:r>
              <a:rPr lang="cs-CZ" baseline="-25000" dirty="0" err="1" smtClean="0"/>
              <a:t>revidovaný</a:t>
            </a:r>
            <a:r>
              <a:rPr lang="cs-CZ" baseline="-25000" dirty="0" smtClean="0"/>
              <a:t> </a:t>
            </a:r>
            <a:r>
              <a:rPr lang="cs-CZ" dirty="0" smtClean="0"/>
              <a:t>) / (</a:t>
            </a:r>
            <a:r>
              <a:rPr lang="cs-CZ" dirty="0" err="1" smtClean="0"/>
              <a:t>CM</a:t>
            </a:r>
            <a:r>
              <a:rPr lang="cs-CZ" baseline="-25000" dirty="0" err="1" smtClean="0"/>
              <a:t>původní</a:t>
            </a:r>
            <a:r>
              <a:rPr lang="cs-CZ" baseline="-25000" dirty="0" smtClean="0"/>
              <a:t> </a:t>
            </a:r>
            <a:r>
              <a:rPr lang="cs-CZ" dirty="0" smtClean="0"/>
              <a:t>)) x Σ </a:t>
            </a:r>
            <a:r>
              <a:rPr lang="cs-CZ" b="1" dirty="0" smtClean="0">
                <a:solidFill>
                  <a:srgbClr val="FF0000"/>
                </a:solidFill>
              </a:rPr>
              <a:t>CM </a:t>
            </a:r>
            <a:r>
              <a:rPr lang="cs-CZ" b="1" dirty="0" err="1" smtClean="0">
                <a:solidFill>
                  <a:srgbClr val="FF0000"/>
                </a:solidFill>
              </a:rPr>
              <a:t>baze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x</a:t>
            </a:r>
            <a:r>
              <a:rPr lang="cs-CZ" dirty="0" smtClean="0"/>
              <a:t> 0,8</a:t>
            </a:r>
          </a:p>
          <a:p>
            <a:pPr>
              <a:spcBef>
                <a:spcPts val="600"/>
              </a:spcBef>
            </a:pPr>
            <a:endParaRPr lang="cs-CZ" dirty="0" smtClean="0"/>
          </a:p>
          <a:p>
            <a:pPr marL="0" lvl="2">
              <a:spcBef>
                <a:spcPts val="600"/>
              </a:spcBef>
            </a:pPr>
            <a:r>
              <a:rPr lang="cs-CZ" sz="2000" dirty="0" smtClean="0">
                <a:latin typeface="Trebuchet MS" pitchFamily="34" charset="0"/>
              </a:rPr>
              <a:t>Významný vzorek (více než 5% případů DRG </a:t>
            </a:r>
            <a:r>
              <a:rPr lang="cs-CZ" sz="2000" dirty="0" err="1" smtClean="0">
                <a:latin typeface="Trebuchet MS" pitchFamily="34" charset="0"/>
              </a:rPr>
              <a:t>baze</a:t>
            </a:r>
            <a:r>
              <a:rPr lang="cs-CZ" sz="2000" dirty="0" smtClean="0">
                <a:latin typeface="Trebuchet MS" pitchFamily="34" charset="0"/>
              </a:rPr>
              <a:t>, min 30), jinak koeficient 0,2 (méně než 5%, avšak alespoň 10 případů)</a:t>
            </a:r>
          </a:p>
          <a:p>
            <a:pPr marL="0" lvl="2">
              <a:spcBef>
                <a:spcPts val="600"/>
              </a:spcBef>
            </a:pPr>
            <a:endParaRPr lang="cs-CZ" sz="400" dirty="0">
              <a:latin typeface="Trebuchet MS" pitchFamily="34" charset="0"/>
            </a:endParaRPr>
          </a:p>
          <a:p>
            <a:pPr>
              <a:spcBef>
                <a:spcPts val="600"/>
              </a:spcBef>
            </a:pPr>
            <a:endParaRPr lang="cs-CZ" dirty="0" smtClean="0"/>
          </a:p>
          <a:p>
            <a:pPr marL="1779588" lvl="3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000" dirty="0" smtClean="0">
              <a:latin typeface="Trebuchet MS" pitchFamily="34" charset="0"/>
            </a:endParaRPr>
          </a:p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</a:pPr>
            <a:endParaRPr lang="cs-CZ" sz="2200" b="1" dirty="0">
              <a:latin typeface="Trebuchet MS" pitchFamily="34" charset="0"/>
            </a:endParaRPr>
          </a:p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</a:pPr>
            <a:endParaRPr lang="cs-CZ" sz="2200" dirty="0">
              <a:latin typeface="Trebuchet MS" pitchFamily="34" charset="0"/>
            </a:endParaRPr>
          </a:p>
        </p:txBody>
      </p:sp>
      <p:cxnSp>
        <p:nvCxnSpPr>
          <p:cNvPr id="6" name="Přímá spojovací šipka 5"/>
          <p:cNvCxnSpPr/>
          <p:nvPr/>
        </p:nvCxnSpPr>
        <p:spPr bwMode="auto">
          <a:xfrm flipV="1">
            <a:off x="6804248" y="4941168"/>
            <a:ext cx="21602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79512" y="6021288"/>
            <a:ext cx="88972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cs-CZ" sz="2400" b="1" dirty="0">
                <a:solidFill>
                  <a:srgbClr val="990000"/>
                </a:solidFill>
                <a:latin typeface="Trebuchet MS" pitchFamily="34" charset="0"/>
              </a:rPr>
              <a:t>S</a:t>
            </a:r>
            <a:r>
              <a:rPr lang="cs-CZ" sz="2400" b="1" dirty="0" smtClean="0">
                <a:solidFill>
                  <a:srgbClr val="990000"/>
                </a:solidFill>
                <a:latin typeface="Trebuchet MS" pitchFamily="34" charset="0"/>
              </a:rPr>
              <a:t>nižuje </a:t>
            </a:r>
            <a:r>
              <a:rPr lang="cs-CZ" sz="2400" b="1" dirty="0">
                <a:solidFill>
                  <a:srgbClr val="990000"/>
                </a:solidFill>
                <a:latin typeface="Trebuchet MS" pitchFamily="34" charset="0"/>
              </a:rPr>
              <a:t>hodnota CM</a:t>
            </a:r>
            <a:r>
              <a:rPr lang="cs-CZ" sz="2400" b="1" dirty="0" smtClean="0">
                <a:solidFill>
                  <a:srgbClr val="990000"/>
                </a:solidFill>
                <a:latin typeface="Trebuchet MS" pitchFamily="34" charset="0"/>
              </a:rPr>
              <a:t>, který byl vykázaný a uznaný, ne </a:t>
            </a:r>
            <a:r>
              <a:rPr lang="cs-CZ" sz="2400" b="1" dirty="0" err="1" smtClean="0">
                <a:solidFill>
                  <a:srgbClr val="990000"/>
                </a:solidFill>
                <a:latin typeface="Trebuchet MS" pitchFamily="34" charset="0"/>
              </a:rPr>
              <a:t>CM</a:t>
            </a:r>
            <a:r>
              <a:rPr lang="cs-CZ" sz="2400" b="1" baseline="-25000" dirty="0" err="1" smtClean="0">
                <a:solidFill>
                  <a:srgbClr val="990000"/>
                </a:solidFill>
                <a:latin typeface="Trebuchet MS" pitchFamily="34" charset="0"/>
              </a:rPr>
              <a:t>red</a:t>
            </a:r>
            <a:r>
              <a:rPr lang="cs-CZ" sz="2400" b="1" dirty="0" smtClean="0">
                <a:solidFill>
                  <a:srgbClr val="990000"/>
                </a:solidFill>
                <a:latin typeface="Trebuchet MS" pitchFamily="34" charset="0"/>
              </a:rPr>
              <a:t> </a:t>
            </a:r>
            <a:endParaRPr lang="cs-CZ" sz="2400" b="1" dirty="0">
              <a:solidFill>
                <a:srgbClr val="990000"/>
              </a:solidFill>
              <a:latin typeface="Trebuchet MS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749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95536" y="404664"/>
            <a:ext cx="820916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b="1" dirty="0" smtClean="0"/>
              <a:t>Regulační omezení </a:t>
            </a:r>
          </a:p>
          <a:p>
            <a:pPr>
              <a:lnSpc>
                <a:spcPct val="90000"/>
              </a:lnSpc>
            </a:pPr>
            <a:r>
              <a:rPr lang="cs-CZ" sz="3200" b="1" dirty="0" smtClean="0"/>
              <a:t>	- opatření proti účelovému kódování </a:t>
            </a:r>
          </a:p>
          <a:p>
            <a:pPr>
              <a:lnSpc>
                <a:spcPct val="90000"/>
              </a:lnSpc>
            </a:pPr>
            <a:r>
              <a:rPr lang="cs-CZ" sz="3200" b="1" dirty="0" smtClean="0"/>
              <a:t>	</a:t>
            </a:r>
            <a:endParaRPr lang="cs-CZ" sz="3200" dirty="0"/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251520" y="1556792"/>
            <a:ext cx="8496944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b="1" dirty="0" smtClean="0">
                <a:latin typeface="Trebuchet MS" pitchFamily="34" charset="0"/>
              </a:rPr>
              <a:t>Kdy lze uplatnit:</a:t>
            </a:r>
          </a:p>
          <a:p>
            <a:pPr marL="1322388" lvl="2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>
                <a:latin typeface="Trebuchet MS" pitchFamily="34" charset="0"/>
              </a:rPr>
              <a:t>Pokud zdravotní pojišťovna sdělila poskytovateli </a:t>
            </a:r>
            <a:r>
              <a:rPr lang="cs-CZ" sz="2400" b="1" dirty="0">
                <a:latin typeface="Trebuchet MS" pitchFamily="34" charset="0"/>
              </a:rPr>
              <a:t>do 30. dubna 2014 hodnotu vyžádané extramurální péče </a:t>
            </a:r>
            <a:endParaRPr lang="cs-CZ" sz="2400" b="1" dirty="0" smtClean="0">
              <a:latin typeface="Trebuchet MS" pitchFamily="34" charset="0"/>
            </a:endParaRPr>
          </a:p>
          <a:p>
            <a:pPr marL="1322388" lvl="2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800" dirty="0"/>
              <a:t>Pokud zdravotní pojišťovna oznámila </a:t>
            </a:r>
            <a:r>
              <a:rPr lang="cs-CZ" sz="2800" dirty="0" smtClean="0"/>
              <a:t>poskytovateli </a:t>
            </a:r>
            <a:r>
              <a:rPr lang="cs-CZ" sz="2800" b="1" dirty="0"/>
              <a:t>nejpozději týden před započetím revize, jestli se bude jednat o revizi náhodného vzorku případů či o revizi vybraných jednotlivých případů</a:t>
            </a:r>
            <a:r>
              <a:rPr lang="en-US" sz="2800" b="1" dirty="0"/>
              <a:t> </a:t>
            </a:r>
            <a:endParaRPr lang="cs-CZ" sz="2800" b="1" dirty="0" smtClean="0">
              <a:latin typeface="Trebuchet MS" pitchFamily="34" charset="0"/>
            </a:endParaRPr>
          </a:p>
          <a:p>
            <a:pPr marL="0" lvl="2">
              <a:spcBef>
                <a:spcPts val="600"/>
              </a:spcBef>
            </a:pPr>
            <a:endParaRPr lang="cs-CZ" sz="400" dirty="0">
              <a:latin typeface="Trebuchet MS" pitchFamily="34" charset="0"/>
            </a:endParaRPr>
          </a:p>
          <a:p>
            <a:pPr>
              <a:spcBef>
                <a:spcPts val="600"/>
              </a:spcBef>
            </a:pPr>
            <a:endParaRPr lang="cs-CZ" dirty="0" smtClean="0"/>
          </a:p>
          <a:p>
            <a:pPr marL="1779588" lvl="3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000" dirty="0" smtClean="0">
              <a:latin typeface="Trebuchet MS" pitchFamily="34" charset="0"/>
            </a:endParaRPr>
          </a:p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</a:pPr>
            <a:endParaRPr lang="cs-CZ" sz="2200" b="1" dirty="0">
              <a:latin typeface="Trebuchet MS" pitchFamily="34" charset="0"/>
            </a:endParaRPr>
          </a:p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</a:pPr>
            <a:endParaRPr lang="cs-CZ" sz="2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6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840537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/>
              <a:t> Ambulantní specialisté</a:t>
            </a:r>
            <a:endParaRPr lang="cs-CZ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23528" y="1052736"/>
            <a:ext cx="8496944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0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95536" y="332656"/>
            <a:ext cx="8209160" cy="9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b="1" dirty="0" smtClean="0"/>
              <a:t>Úhrada péče ambulantních specialistů – </a:t>
            </a:r>
            <a:r>
              <a:rPr lang="cs-CZ" sz="3200" dirty="0" smtClean="0"/>
              <a:t>příloha 3 vyhlášky 428/2013 </a:t>
            </a:r>
            <a:r>
              <a:rPr lang="cs-CZ" sz="3200" dirty="0" err="1" smtClean="0"/>
              <a:t>Sb</a:t>
            </a:r>
            <a:endParaRPr lang="cs-CZ" sz="3200" dirty="0"/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251520" y="1556792"/>
            <a:ext cx="8496944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b="1" dirty="0" smtClean="0">
                <a:latin typeface="Trebuchet MS" pitchFamily="34" charset="0"/>
              </a:rPr>
              <a:t>Zachován stejný princip jako v roce 2013, avšak reaguje na výrok ÚS</a:t>
            </a:r>
          </a:p>
          <a:p>
            <a:pPr marL="1322388" lvl="2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Výkonový způsob úhrady, při nárůstu výkonů degresivní hodnota bodu, avšak jiný výpočet a degrese je plynulá</a:t>
            </a:r>
          </a:p>
          <a:p>
            <a:pPr marL="1322388" lvl="2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Jiný způsob regulace – plynulejší</a:t>
            </a:r>
          </a:p>
          <a:p>
            <a:pPr marL="1322388" lvl="2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Uplatnění regulace je podmíněno zveřejněním průměrných úhrad za  ZULP, ZUM a vyžádaná vyšetření ze strany ZP do 30. 4. 2014 </a:t>
            </a:r>
            <a:endParaRPr lang="cs-CZ" sz="400" dirty="0" smtClean="0">
              <a:latin typeface="Trebuchet MS" pitchFamily="34" charset="0"/>
            </a:endParaRPr>
          </a:p>
          <a:p>
            <a:pPr>
              <a:spcBef>
                <a:spcPts val="600"/>
              </a:spcBef>
            </a:pPr>
            <a:endParaRPr lang="cs-CZ" dirty="0" smtClean="0"/>
          </a:p>
          <a:p>
            <a:pPr marL="1779588" lvl="3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000" dirty="0" smtClean="0">
              <a:latin typeface="Trebuchet MS" pitchFamily="34" charset="0"/>
            </a:endParaRPr>
          </a:p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</a:pPr>
            <a:endParaRPr lang="cs-CZ" sz="2200" b="1" dirty="0">
              <a:latin typeface="Trebuchet MS" pitchFamily="34" charset="0"/>
            </a:endParaRPr>
          </a:p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</a:pPr>
            <a:endParaRPr lang="cs-CZ" sz="2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8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95536" y="332656"/>
            <a:ext cx="8209160" cy="9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b="1" dirty="0" smtClean="0"/>
              <a:t>Úhrada péče ambulantních specialistů – </a:t>
            </a:r>
            <a:r>
              <a:rPr lang="cs-CZ" sz="3200" dirty="0" smtClean="0"/>
              <a:t>příloha 3 vyhlášky 428/2013 </a:t>
            </a:r>
            <a:r>
              <a:rPr lang="cs-CZ" sz="3200" dirty="0" err="1" smtClean="0"/>
              <a:t>Sb</a:t>
            </a:r>
            <a:endParaRPr lang="cs-CZ" sz="3200" dirty="0"/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79512" y="1700808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22288" lvl="1">
              <a:spcBef>
                <a:spcPts val="600"/>
              </a:spcBef>
              <a:buClr>
                <a:srgbClr val="CC0000"/>
              </a:buClr>
              <a:buSzPct val="125000"/>
            </a:pPr>
            <a:r>
              <a:rPr lang="cs-CZ" sz="2400" dirty="0" smtClean="0">
                <a:latin typeface="Trebuchet MS" pitchFamily="34" charset="0"/>
              </a:rPr>
              <a:t>HB = 1,02; FS = 0,30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6024882"/>
              </p:ext>
            </p:extLst>
          </p:nvPr>
        </p:nvGraphicFramePr>
        <p:xfrm>
          <a:off x="179512" y="2564904"/>
          <a:ext cx="8424936" cy="864096"/>
        </p:xfrm>
        <a:graphic>
          <a:graphicData uri="http://schemas.openxmlformats.org/presentationml/2006/ole">
            <p:oleObj spid="_x0000_s17410" name="Document" r:id="rId4" imgW="5765588" imgH="177793" progId="Word.Document.12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4589465"/>
              </p:ext>
            </p:extLst>
          </p:nvPr>
        </p:nvGraphicFramePr>
        <p:xfrm>
          <a:off x="467544" y="3501008"/>
          <a:ext cx="7992888" cy="1656184"/>
        </p:xfrm>
        <a:graphic>
          <a:graphicData uri="http://schemas.openxmlformats.org/presentationml/2006/ole">
            <p:oleObj spid="_x0000_s17411" name="Document" r:id="rId5" imgW="5765588" imgH="723873" progId="Word.Document.12">
              <p:embed/>
            </p:oleObj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528" y="5445224"/>
            <a:ext cx="828092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22288" lvl="1">
              <a:spcBef>
                <a:spcPts val="600"/>
              </a:spcBef>
              <a:buClr>
                <a:srgbClr val="CC0000"/>
              </a:buClr>
              <a:buSzPct val="125000"/>
            </a:pPr>
            <a:r>
              <a:rPr lang="cs-CZ" sz="2400" b="1" dirty="0" smtClean="0">
                <a:latin typeface="Trebuchet MS" pitchFamily="34" charset="0"/>
              </a:rPr>
              <a:t>HB = 1,02 pouze tehdy, pokud počet bodů na UOP bude stejný jako v roce 2012</a:t>
            </a:r>
            <a:r>
              <a:rPr lang="cs-CZ" sz="2400" dirty="0" smtClean="0">
                <a:latin typeface="Trebuchet MS" pitchFamily="34" charset="0"/>
              </a:rPr>
              <a:t>, pokud bude vyšší, VS se proporcionálně snižuje</a:t>
            </a:r>
          </a:p>
        </p:txBody>
      </p:sp>
    </p:spTree>
    <p:extLst>
      <p:ext uri="{BB962C8B-B14F-4D97-AF65-F5344CB8AC3E}">
        <p14:creationId xmlns:p14="http://schemas.microsoft.com/office/powerpoint/2010/main" xmlns="" val="34320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95536" y="332656"/>
            <a:ext cx="8209160" cy="9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b="1" dirty="0" smtClean="0"/>
              <a:t>Úhrada péče ambulantních specialistů – </a:t>
            </a:r>
            <a:r>
              <a:rPr lang="cs-CZ" sz="3200" dirty="0" smtClean="0"/>
              <a:t>regulace</a:t>
            </a:r>
            <a:endParaRPr lang="cs-CZ" sz="3200" dirty="0"/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79512" y="1700808"/>
            <a:ext cx="842493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/>
              <a:buChar char="•"/>
            </a:pPr>
            <a:r>
              <a:rPr lang="cs-CZ" sz="2400" dirty="0" smtClean="0">
                <a:latin typeface="Trebuchet MS" pitchFamily="34" charset="0"/>
              </a:rPr>
              <a:t>Průměrná úhrada ZULP (ZUM, vyžádaná péče) na UOP</a:t>
            </a:r>
          </a:p>
          <a:p>
            <a:pPr marL="865188" lvl="1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/>
              <a:buChar char="•"/>
            </a:pPr>
            <a:r>
              <a:rPr lang="cs-CZ" sz="2400" dirty="0" smtClean="0">
                <a:latin typeface="Trebuchet MS" pitchFamily="34" charset="0"/>
              </a:rPr>
              <a:t>Při překročení:</a:t>
            </a:r>
          </a:p>
          <a:p>
            <a:pPr marL="1322388" lvl="2" indent="-342900">
              <a:spcBef>
                <a:spcPts val="600"/>
              </a:spcBef>
              <a:buClr>
                <a:srgbClr val="CC0000"/>
              </a:buClr>
              <a:buSzPct val="125000"/>
              <a:buFont typeface="Arial"/>
              <a:buChar char="•"/>
            </a:pPr>
            <a:r>
              <a:rPr lang="cs-CZ" sz="2400" i="1" dirty="0"/>
              <a:t>zdravotní pojišťovna sníží poskytovateli celkovou úhradu o částku odpovídající součinu 2,5 % z překročení uvedené průměrné úhrady  a počtu unikátních pojištěnců v hodnoceném období za každé započaté 0,5 % překročení uvedené průměrné úhrady, nejvýše však 40 % z překročení</a:t>
            </a:r>
            <a:r>
              <a:rPr lang="en-US" sz="2400" i="1" dirty="0"/>
              <a:t> </a:t>
            </a:r>
            <a:endParaRPr lang="cs-CZ" sz="2400" i="1" dirty="0" smtClean="0">
              <a:latin typeface="Trebuchet MS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5085184"/>
            <a:ext cx="882047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22288" lvl="1">
              <a:spcBef>
                <a:spcPts val="600"/>
              </a:spcBef>
              <a:buClr>
                <a:srgbClr val="CC0000"/>
              </a:buClr>
              <a:buSzPct val="125000"/>
            </a:pPr>
            <a:r>
              <a:rPr lang="cs-CZ" sz="2400" b="1" dirty="0" smtClean="0">
                <a:latin typeface="Trebuchet MS" pitchFamily="34" charset="0"/>
              </a:rPr>
              <a:t>1000</a:t>
            </a:r>
            <a:r>
              <a:rPr lang="cs-CZ" sz="2400" dirty="0" smtClean="0">
                <a:latin typeface="Trebuchet MS" pitchFamily="34" charset="0"/>
              </a:rPr>
              <a:t> UOP,  ZULP/UOP 2012 </a:t>
            </a:r>
            <a:r>
              <a:rPr lang="cs-CZ" sz="2400" b="1" dirty="0" smtClean="0">
                <a:latin typeface="Trebuchet MS" pitchFamily="34" charset="0"/>
              </a:rPr>
              <a:t>8000</a:t>
            </a:r>
            <a:r>
              <a:rPr lang="cs-CZ" sz="2400" dirty="0">
                <a:latin typeface="Trebuchet MS" pitchFamily="34" charset="0"/>
              </a:rPr>
              <a:t>, ZULP/UOP 2012</a:t>
            </a:r>
            <a:r>
              <a:rPr lang="cs-CZ" sz="2400" b="1" dirty="0">
                <a:latin typeface="Trebuchet MS" pitchFamily="34" charset="0"/>
              </a:rPr>
              <a:t> </a:t>
            </a:r>
            <a:r>
              <a:rPr lang="cs-CZ" sz="2400" b="1" dirty="0" smtClean="0">
                <a:latin typeface="Trebuchet MS" pitchFamily="34" charset="0"/>
              </a:rPr>
              <a:t>8400</a:t>
            </a:r>
            <a:r>
              <a:rPr lang="cs-CZ" sz="2400" dirty="0" smtClean="0">
                <a:latin typeface="Trebuchet MS" pitchFamily="34" charset="0"/>
              </a:rPr>
              <a:t>,</a:t>
            </a:r>
          </a:p>
          <a:p>
            <a:pPr marL="522288" lvl="1">
              <a:spcBef>
                <a:spcPts val="600"/>
              </a:spcBef>
              <a:buClr>
                <a:srgbClr val="CC0000"/>
              </a:buClr>
              <a:buSzPct val="125000"/>
            </a:pPr>
            <a:r>
              <a:rPr lang="cs-CZ" sz="2400" dirty="0" smtClean="0">
                <a:latin typeface="Trebuchet MS" pitchFamily="34" charset="0"/>
              </a:rPr>
              <a:t>Sankce: 0,025 * 400 * 1000 * 10, tedy 25% z překročení </a:t>
            </a:r>
          </a:p>
        </p:txBody>
      </p:sp>
    </p:spTree>
    <p:extLst>
      <p:ext uri="{BB962C8B-B14F-4D97-AF65-F5344CB8AC3E}">
        <p14:creationId xmlns:p14="http://schemas.microsoft.com/office/powerpoint/2010/main" xmlns="" val="40686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840537" cy="12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/>
              <a:t>Co se zásadně mění a jaké motivace to přináší</a:t>
            </a:r>
            <a:endParaRPr lang="cs-CZ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23528" y="1052736"/>
            <a:ext cx="8496944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5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259632" y="2348880"/>
            <a:ext cx="6768751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/>
              <a:t>1. Individuální složka úhrady</a:t>
            </a:r>
            <a:endParaRPr lang="cs-CZ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23528" y="1052736"/>
            <a:ext cx="8496944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8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700808"/>
            <a:ext cx="8301037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Pro většinu poskytovatelů zrušení této oblasti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Různá změny jednotkové ceny za případ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b="1" dirty="0" smtClean="0">
                <a:latin typeface="Trebuchet MS" pitchFamily="34" charset="0"/>
              </a:rPr>
              <a:t>Co dál se zaváděním jednodenní chirurgie?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400" dirty="0">
              <a:latin typeface="Trebuchet MS" pitchFamily="34" charset="0"/>
            </a:endParaRP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Centra – bez významnější změny, přetrvává problém </a:t>
            </a:r>
            <a:r>
              <a:rPr lang="cs-CZ" sz="2400" b="1" dirty="0" smtClean="0">
                <a:latin typeface="Trebuchet MS" pitchFamily="34" charset="0"/>
              </a:rPr>
              <a:t>dostupnost </a:t>
            </a:r>
            <a:r>
              <a:rPr lang="cs-CZ" sz="2400" b="1" dirty="0" err="1" smtClean="0">
                <a:latin typeface="Trebuchet MS" pitchFamily="34" charset="0"/>
              </a:rPr>
              <a:t>x</a:t>
            </a:r>
            <a:r>
              <a:rPr lang="cs-CZ" sz="2400" b="1" dirty="0" smtClean="0">
                <a:latin typeface="Trebuchet MS" pitchFamily="34" charset="0"/>
              </a:rPr>
              <a:t> nárůst nákladů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568" y="332656"/>
            <a:ext cx="7776864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 smtClean="0"/>
              <a:t>Individuální kontrakty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700808"/>
            <a:ext cx="8301037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Ve spoustě kontraktů pojišťovna-poskytovatel největší změna v objemu úhrad za poslední dekádu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Pro většinu nemocnic – znatelné navýšení úhrady oproti roku 2013 i 2012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IPU nemocnice neovlivní (pravděpodobně)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CM – pro získání plného IPU:</a:t>
            </a:r>
          </a:p>
          <a:p>
            <a:pPr marL="1322388" lvl="2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97% CM, přibližně o 5% méně případů</a:t>
            </a:r>
          </a:p>
          <a:p>
            <a:pPr marL="1322388" lvl="2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Kvalita kódování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Extramurální péče je čistý náklad</a:t>
            </a:r>
            <a:endParaRPr lang="cs-CZ" sz="2400" b="1" dirty="0" smtClean="0">
              <a:latin typeface="Trebuchet MS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568" y="332656"/>
            <a:ext cx="7776864" cy="9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 smtClean="0"/>
              <a:t>Úhrada formou případového paušálu - </a:t>
            </a:r>
            <a:r>
              <a:rPr lang="cs-CZ" sz="3200" b="1" dirty="0" smtClean="0"/>
              <a:t>shrnutí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138" y="6093296"/>
            <a:ext cx="900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990000"/>
                </a:solidFill>
              </a:rPr>
              <a:t>Jaké jsou dlouhodobé motivace aneb co dál s Ks?</a:t>
            </a:r>
            <a:endParaRPr lang="cs-CZ" sz="2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 build="p" bldLvl="3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8280400" cy="1052512"/>
          </a:xfrm>
          <a:noFill/>
          <a:ln/>
        </p:spPr>
        <p:txBody>
          <a:bodyPr/>
          <a:lstStyle/>
          <a:p>
            <a:pPr algn="ctr"/>
            <a:r>
              <a:rPr lang="cs-CZ" sz="3500" b="1" dirty="0"/>
              <a:t>Děkuji Vám za pozornost</a:t>
            </a:r>
            <a:endParaRPr lang="cs-CZ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4509120"/>
            <a:ext cx="82804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i="0" u="none" strike="noStrike" kern="0" cap="none" spc="0" normalizeH="0" baseline="0" noProof="0" dirty="0">
              <a:ln>
                <a:noFill/>
              </a:ln>
              <a:solidFill>
                <a:srgbClr val="353E48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 smtClean="0"/>
              <a:t>1. Individuální kontrakty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179512" y="1340768"/>
            <a:ext cx="8517061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Implantace (výměna) defibrilátoru, kardiostimulátoru, 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b="1" dirty="0" err="1" smtClean="0">
                <a:latin typeface="Trebuchet MS" pitchFamily="34" charset="0"/>
              </a:rPr>
              <a:t>Baze</a:t>
            </a:r>
            <a:r>
              <a:rPr lang="cs-CZ" sz="2400" dirty="0" smtClean="0">
                <a:latin typeface="Trebuchet MS" pitchFamily="34" charset="0"/>
              </a:rPr>
              <a:t> </a:t>
            </a:r>
            <a:r>
              <a:rPr lang="cs-CZ" sz="2400" dirty="0" smtClean="0"/>
              <a:t>0501, 0507, 0516, a 0511 </a:t>
            </a:r>
          </a:p>
          <a:p>
            <a:pPr marL="522288" lvl="1">
              <a:spcBef>
                <a:spcPct val="40000"/>
              </a:spcBef>
              <a:buClr>
                <a:srgbClr val="CC0000"/>
              </a:buClr>
              <a:buSzPct val="125000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1301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 smtClean="0"/>
              <a:t>1. Individuální kontrakty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340768"/>
            <a:ext cx="8301037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Implantace defibrilátoru, kardiostimulátoru, výměna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b="1" dirty="0" err="1" smtClean="0">
                <a:latin typeface="Trebuchet MS" pitchFamily="34" charset="0"/>
              </a:rPr>
              <a:t>Baze</a:t>
            </a:r>
            <a:r>
              <a:rPr lang="cs-CZ" sz="2400" dirty="0" smtClean="0">
                <a:latin typeface="Trebuchet MS" pitchFamily="34" charset="0"/>
              </a:rPr>
              <a:t> </a:t>
            </a:r>
            <a:r>
              <a:rPr lang="cs-CZ" sz="2400" dirty="0" smtClean="0"/>
              <a:t>0501, 0507, 0516, a 0511 </a:t>
            </a:r>
          </a:p>
          <a:p>
            <a:pPr marL="522288" lvl="1">
              <a:spcBef>
                <a:spcPct val="40000"/>
              </a:spcBef>
              <a:buClr>
                <a:srgbClr val="CC0000"/>
              </a:buClr>
              <a:buSzPct val="125000"/>
            </a:pPr>
            <a:endParaRPr lang="cs-CZ" sz="2400" dirty="0" smtClean="0"/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V případě </a:t>
            </a:r>
            <a:r>
              <a:rPr lang="cs-CZ" sz="2400" b="1" dirty="0" smtClean="0">
                <a:latin typeface="Trebuchet MS" pitchFamily="34" charset="0"/>
              </a:rPr>
              <a:t>nedohody</a:t>
            </a:r>
            <a:r>
              <a:rPr lang="cs-CZ" sz="2400" dirty="0" smtClean="0">
                <a:latin typeface="Trebuchet MS" pitchFamily="34" charset="0"/>
              </a:rPr>
              <a:t> do 30.4.2014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12513903"/>
              </p:ext>
            </p:extLst>
          </p:nvPr>
        </p:nvGraphicFramePr>
        <p:xfrm>
          <a:off x="179513" y="3501008"/>
          <a:ext cx="8568951" cy="936104"/>
        </p:xfrm>
        <a:graphic>
          <a:graphicData uri="http://schemas.openxmlformats.org/presentationml/2006/ole">
            <p:oleObj spid="_x0000_s1026" name="Document" r:id="rId4" imgW="5765588" imgH="495282" progId="Word.Document.12">
              <p:embed/>
            </p:oleObj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5364088" y="3356992"/>
            <a:ext cx="2016224" cy="1368152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5301208"/>
            <a:ext cx="429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Až do výše 75% úhrady za tuto péči roku </a:t>
            </a:r>
            <a:r>
              <a:rPr lang="cs-CZ" sz="2400" b="1" dirty="0" smtClean="0"/>
              <a:t>2013</a:t>
            </a:r>
            <a:endParaRPr lang="cs-CZ" sz="2400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436096" y="4869160"/>
            <a:ext cx="43204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827584" y="4797152"/>
            <a:ext cx="35283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Úhrada adekvátní části v cenách roku 2013 za případ</a:t>
            </a:r>
            <a:endParaRPr lang="cs-CZ" sz="2400" b="1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2915816" y="3356992"/>
            <a:ext cx="2376264" cy="1368152"/>
          </a:xfrm>
          <a:prstGeom prst="round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339752" y="4509120"/>
            <a:ext cx="43204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2852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06489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dirty="0" smtClean="0"/>
              <a:t>1. Individuální kontrakty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95536" y="1340768"/>
            <a:ext cx="8301037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Implantace defibrilátoru, kardiostimulátoru, výměna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b="1" dirty="0" err="1" smtClean="0">
                <a:latin typeface="Trebuchet MS" pitchFamily="34" charset="0"/>
              </a:rPr>
              <a:t>Baze</a:t>
            </a:r>
            <a:r>
              <a:rPr lang="cs-CZ" sz="2400" dirty="0" smtClean="0">
                <a:latin typeface="Trebuchet MS" pitchFamily="34" charset="0"/>
              </a:rPr>
              <a:t> </a:t>
            </a:r>
            <a:r>
              <a:rPr lang="cs-CZ" sz="2400" dirty="0" smtClean="0"/>
              <a:t>0501, 0507, 0516, a 0511 </a:t>
            </a:r>
          </a:p>
          <a:p>
            <a:pPr marL="522288" lvl="1">
              <a:spcBef>
                <a:spcPct val="40000"/>
              </a:spcBef>
              <a:buClr>
                <a:srgbClr val="CC0000"/>
              </a:buClr>
              <a:buSzPct val="125000"/>
            </a:pPr>
            <a:endParaRPr lang="cs-CZ" sz="2400" dirty="0" smtClean="0"/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dirty="0" smtClean="0">
                <a:latin typeface="Trebuchet MS" pitchFamily="34" charset="0"/>
              </a:rPr>
              <a:t>V případě </a:t>
            </a:r>
            <a:r>
              <a:rPr lang="cs-CZ" sz="2400" b="1" dirty="0" smtClean="0">
                <a:latin typeface="Trebuchet MS" pitchFamily="34" charset="0"/>
              </a:rPr>
              <a:t>nedohody</a:t>
            </a:r>
            <a:r>
              <a:rPr lang="cs-CZ" sz="2400" dirty="0" smtClean="0">
                <a:latin typeface="Trebuchet MS" pitchFamily="34" charset="0"/>
              </a:rPr>
              <a:t> do 30.4.2014</a:t>
            </a: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endParaRPr lang="cs-CZ" sz="2400" dirty="0">
              <a:latin typeface="Trebuchet MS" pitchFamily="34" charset="0"/>
            </a:endParaRPr>
          </a:p>
          <a:p>
            <a:pPr marL="865188" lvl="1" indent="-342900">
              <a:spcBef>
                <a:spcPct val="40000"/>
              </a:spcBef>
              <a:buClr>
                <a:srgbClr val="CC0000"/>
              </a:buClr>
              <a:buSzPct val="125000"/>
              <a:buFont typeface="Arial" pitchFamily="34" charset="0"/>
              <a:buChar char="•"/>
            </a:pPr>
            <a:r>
              <a:rPr lang="cs-CZ" sz="2400" b="1" dirty="0" smtClean="0"/>
              <a:t>Závazek pro ZP: Celková výše </a:t>
            </a:r>
            <a:r>
              <a:rPr lang="cs-CZ" sz="2400" b="1" dirty="0"/>
              <a:t>úhrady</a:t>
            </a:r>
            <a:r>
              <a:rPr lang="cs-CZ" sz="2400" dirty="0"/>
              <a:t> za všechny vyjmenované baze poskytnutá </a:t>
            </a:r>
            <a:r>
              <a:rPr lang="cs-CZ" sz="2400" b="1" dirty="0"/>
              <a:t>zdravotní pojišťovnou všem poskytovatelům</a:t>
            </a:r>
            <a:r>
              <a:rPr lang="cs-CZ" sz="2400" dirty="0"/>
              <a:t> v souhrnu činí </a:t>
            </a:r>
            <a:r>
              <a:rPr lang="cs-CZ" sz="2400" b="1" dirty="0"/>
              <a:t>nejméně 85% úhrady vyjmenovaných bazí v roce 2013</a:t>
            </a:r>
            <a:r>
              <a:rPr lang="en-US" sz="2400" b="1" dirty="0"/>
              <a:t> </a:t>
            </a:r>
            <a:endParaRPr lang="cs-CZ" sz="2400" b="1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ZP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7070FF"/>
    </a:accent1>
    <a:accent2>
      <a:srgbClr val="65FF65"/>
    </a:accent2>
    <a:accent3>
      <a:srgbClr val="FF33CC"/>
    </a:accent3>
    <a:accent4>
      <a:srgbClr val="FFFF66"/>
    </a:accent4>
    <a:accent5>
      <a:srgbClr val="7030A0"/>
    </a:accent5>
    <a:accent6>
      <a:srgbClr val="33CCCC"/>
    </a:accent6>
    <a:hlink>
      <a:srgbClr val="808080"/>
    </a:hlink>
    <a:folHlink>
      <a:srgbClr val="000099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ZP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7070FF"/>
    </a:accent1>
    <a:accent2>
      <a:srgbClr val="65FF65"/>
    </a:accent2>
    <a:accent3>
      <a:srgbClr val="FF33CC"/>
    </a:accent3>
    <a:accent4>
      <a:srgbClr val="FFFF66"/>
    </a:accent4>
    <a:accent5>
      <a:srgbClr val="7030A0"/>
    </a:accent5>
    <a:accent6>
      <a:srgbClr val="33CCCC"/>
    </a:accent6>
    <a:hlink>
      <a:srgbClr val="808080"/>
    </a:hlink>
    <a:folHlink>
      <a:srgbClr val="000099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2206</Words>
  <Application>Microsoft Office PowerPoint</Application>
  <PresentationFormat>Předvádění na obrazovce (4:3)</PresentationFormat>
  <Paragraphs>388</Paragraphs>
  <Slides>62</Slides>
  <Notes>62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4" baseType="lpstr">
      <vt:lpstr>Motiv sady Office</vt:lpstr>
      <vt:lpstr>Document</vt:lpstr>
      <vt:lpstr>Úhrada akutní lůžkové péče v ČR v roce 2014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„Centrové“ léky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Jak pracovat s koeficientem specializace? (KS)</vt:lpstr>
      <vt:lpstr>Snímek 41</vt:lpstr>
      <vt:lpstr>Snímek 42</vt:lpstr>
      <vt:lpstr>Snímek 43</vt:lpstr>
      <vt:lpstr>Snímek 44</vt:lpstr>
      <vt:lpstr>Výchozí podmínky</vt:lpstr>
      <vt:lpstr>Srovnání ZS VZP a ZZP – 2012</vt:lpstr>
      <vt:lpstr>Snímek 47</vt:lpstr>
      <vt:lpstr>ZS mezi nemocnicemi se zvyšují, avšak nesbližují (vývoj podle kategorií nem.)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Děkuji Vám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Úhrady akutní lůžkové péče v ČR na rok 2014 </dc:title>
  <dc:creator>Petr Tůma</dc:creator>
  <cp:lastModifiedBy>Petr Tůma</cp:lastModifiedBy>
  <cp:revision>79</cp:revision>
  <dcterms:created xsi:type="dcterms:W3CDTF">2014-01-06T20:30:53Z</dcterms:created>
  <dcterms:modified xsi:type="dcterms:W3CDTF">2014-04-07T07:16:20Z</dcterms:modified>
</cp:coreProperties>
</file>