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5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8" d="100"/>
          <a:sy n="48" d="100"/>
        </p:scale>
        <p:origin x="67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8C0D6-2068-E16F-F519-6AA4DB706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DFF8B5-B909-18A9-FC9A-3EC96EAAF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A025F6-2485-8A83-4380-A4B88A87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ED51EE-7C31-BD01-D6A9-5573A1C7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FB8E5D-67BC-C018-EF94-32921C7A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6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0FA37-A481-6B41-3E3E-7D64D7BC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BF0EB7-E47A-753C-6746-0BFF5C7AD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017919-F306-3A7A-7F68-938D3B84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785D96-52AC-BD33-83C9-EC06E65E6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597165-B9FD-8430-2D0A-3946319C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0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106734-499F-13C1-11B5-1A4461D20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D9483A-6B17-4F03-4811-A9DD8DD88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A08BAB-2C8C-12D3-C29D-43BCD16C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98B7E2-2E43-86CD-F290-565E74CF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A5589D-84A9-5544-9A29-D20AC2DB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0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D6953-F90A-733D-12A4-9A252140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92714-77E0-35A7-8116-00F17B020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ACFF6A-F405-7946-1943-D6B486A5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24AF3D-5C21-E090-58D7-0AA9A0A6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15C2B0-C3C2-A28F-9CF3-483857F6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77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51D48-52BD-B495-DDEA-9E0C8B99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95A291-F37A-A2DE-982D-F234C137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4EDE53-96A9-2688-68D6-20980005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591B38-861E-8592-D855-5776C9AA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58A8E1-9276-FB1C-96AC-D9BF3D80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9CDCA-7995-A1C1-7D15-CEF6CC2E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DA66B1-CC45-C399-C8A0-15BBFDF65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659BA2-69B1-1F65-49E2-8B339754B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0FD125-4C84-B8D5-50D6-AA5FD776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A9883-AD4F-7937-86F3-72AED1D6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7FA71B-6CB5-9E58-8FEC-968524C2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02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39195-2B99-6868-E178-F44DDEC6E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E22EBD-1C28-FB81-FC95-DD7D8412E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AD3706-EF68-8978-6EB3-964FCBE47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C8D0CE-DA36-AE4D-0E20-E4AF89FC7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FC49EF-262C-5945-7873-A63EF7F63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542665-0BBF-B417-B536-8E31EC3A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672F26-0F9F-5B56-3318-DCFBCB25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78A737-8DF4-E399-F33A-FD9661AA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4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35065-4C4F-67A4-F7BF-E607F55B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88D5E2-59A7-0513-10CE-E6391036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FB83E8-12D3-F1CB-A5AF-9F7A211F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4920F3-DCB6-1C62-984F-5854FA1A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9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7D458C-F83E-40EA-B3B1-1C73E0A5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8E10C3-A3D9-6BB9-FBFC-FA1C208F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A7260E-1D87-29E1-103F-9526D6C7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86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BCE26-6F25-BCBC-9D0E-AE65F4F7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D286AF-B125-E737-7420-4EF21CBA9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D6265F-2D40-C423-B3E3-F38954303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3D61FB-53BC-D0FB-2903-42B7A15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FA3966-576C-92CB-5E80-62C23B4B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3ED86D-136A-DDBB-7870-FE162ACD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86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9C4AF-389A-E336-27F4-4AFD5607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CDCF7C-57B3-034F-3A33-8AB1978CD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83F759-40A8-D542-D507-D3FB85BA0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02D210-DC76-FD76-5853-56CD98BB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B5463D-BE58-7A5C-13ED-8A8F6A11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4F3FD9-2649-A680-B616-2898F271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1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AAC732-5084-08CD-5ECF-8A323F9D0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267559-4380-BEF6-D446-BD9EA0184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2FFCBB-BA4B-452B-7CD9-8436C4595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2988-C40F-468A-9C90-ADE0426D01B2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123815-FBB8-571C-F895-F5449185D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29C250-6D53-C980-4A75-88A34CD3C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F7B20-8BFE-4807-B88E-D45724693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Grafika, Písmo, text, snímek obrazovky&#10;&#10;Popis byl vytvořen automaticky">
            <a:extLst>
              <a:ext uri="{FF2B5EF4-FFF2-40B4-BE49-F238E27FC236}">
                <a16:creationId xmlns:a16="http://schemas.microsoft.com/office/drawing/2014/main" id="{47E67535-1873-BE6E-0AD8-E463A8B73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86" y="681037"/>
            <a:ext cx="6364237" cy="2670053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8A8ED1CC-2F21-0C42-F0B5-37D401E3A222}"/>
              </a:ext>
            </a:extLst>
          </p:cNvPr>
          <p:cNvSpPr txBox="1">
            <a:spLocks/>
          </p:cNvSpPr>
          <p:nvPr/>
        </p:nvSpPr>
        <p:spPr>
          <a:xfrm>
            <a:off x="708891" y="35171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F70B2A"/>
                </a:solidFill>
                <a:latin typeface="DunbarText ExBold"/>
              </a:rPr>
              <a:t>Podpora projektů pro inovační technologie ve zdravotnictví - telemedicína</a:t>
            </a:r>
            <a:endParaRPr lang="cs-CZ" sz="8800" dirty="0">
              <a:solidFill>
                <a:srgbClr val="F70B2A"/>
              </a:solidFill>
            </a:endParaRP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396AE758-62C6-938D-D35D-8E3856A8E152}"/>
              </a:ext>
            </a:extLst>
          </p:cNvPr>
          <p:cNvSpPr txBox="1">
            <a:spLocks/>
          </p:cNvSpPr>
          <p:nvPr/>
        </p:nvSpPr>
        <p:spPr>
          <a:xfrm>
            <a:off x="838200" y="5043055"/>
            <a:ext cx="10515600" cy="1133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153677"/>
                </a:solidFill>
                <a:latin typeface="DunbarText"/>
              </a:rPr>
              <a:t>Vytvoření organizačního a legislativního rámce telemedicíny a </a:t>
            </a:r>
            <a:r>
              <a:rPr lang="cs-CZ" sz="2800" dirty="0" err="1">
                <a:solidFill>
                  <a:srgbClr val="153677"/>
                </a:solidFill>
                <a:latin typeface="DunbarText"/>
              </a:rPr>
              <a:t>mHealth</a:t>
            </a:r>
            <a:endParaRPr lang="cs-CZ" sz="2800" dirty="0">
              <a:solidFill>
                <a:srgbClr val="153677"/>
              </a:solidFill>
              <a:latin typeface="DunbarText"/>
            </a:endParaRPr>
          </a:p>
          <a:p>
            <a:r>
              <a:rPr lang="cs-CZ" sz="1400" dirty="0">
                <a:solidFill>
                  <a:srgbClr val="153677"/>
                </a:solidFill>
              </a:rPr>
              <a:t>Ing. Čeněk Merta, Ph.D., MBA, MPA., </a:t>
            </a:r>
          </a:p>
          <a:p>
            <a:r>
              <a:rPr lang="cs-CZ" sz="1400" dirty="0">
                <a:solidFill>
                  <a:srgbClr val="153677"/>
                </a:solidFill>
              </a:rPr>
              <a:t>Praha 15/9/2023</a:t>
            </a:r>
          </a:p>
        </p:txBody>
      </p:sp>
      <p:pic>
        <p:nvPicPr>
          <p:cNvPr id="10" name="Obrázek 9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C628AC7F-26F9-8C71-0CD2-A93694743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7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13F8-DE80-E6BA-D5B6-F181417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i="0" u="none" strike="noStrike" baseline="0" dirty="0">
                <a:solidFill>
                  <a:srgbClr val="F70B2A"/>
                </a:solidFill>
                <a:latin typeface="DunbarText ExBold"/>
              </a:rPr>
              <a:t>I. HLAVNÍ PRODUKT</a:t>
            </a:r>
            <a:br>
              <a:rPr lang="cs-CZ" sz="2400" b="1" i="0" u="none" strike="noStrike" baseline="0" dirty="0">
                <a:solidFill>
                  <a:srgbClr val="F70B2A"/>
                </a:solidFill>
                <a:latin typeface="DunbarText ExBold"/>
              </a:rPr>
            </a:br>
            <a:br>
              <a:rPr lang="cs-CZ" sz="2400" b="1" i="0" u="none" strike="noStrike" baseline="0" dirty="0">
                <a:solidFill>
                  <a:srgbClr val="F70B2A"/>
                </a:solidFill>
                <a:latin typeface="DunbarText ExBold"/>
              </a:rPr>
            </a:br>
            <a:r>
              <a:rPr lang="cs-CZ" sz="2400" b="1" i="0" u="none" strike="noStrike" baseline="0" dirty="0">
                <a:solidFill>
                  <a:srgbClr val="F70B2A"/>
                </a:solidFill>
                <a:latin typeface="DunbarText ExBold"/>
              </a:rPr>
              <a:t>VYTVOŘENÍ ORGANIZAČNÍHO A LEGISLATIVNÍHO RÁMCE TELEMEDICÍNY A MHEALTH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0516A-67CB-4045-681D-C7D275132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70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POPRODUKT Č. 1 - NÁVRH LEGISLATIVNÍCH OPATŘENÍ A LEGISLATIVNÍ RÁMEC PRO TELEMEDICÍNU</a:t>
            </a: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 </a:t>
            </a:r>
          </a:p>
          <a:p>
            <a:r>
              <a:rPr lang="cs-CZ" sz="2000" b="0" i="0" u="none" strike="noStrike" dirty="0">
                <a:solidFill>
                  <a:srgbClr val="153677"/>
                </a:solidFill>
                <a:latin typeface="DunbarText"/>
              </a:rPr>
              <a:t>Klíčovým vstupem je návrh legislativních opatření a legislativní rámec pro telemedicínu jako součást zdravotních služeb.</a:t>
            </a:r>
          </a:p>
          <a:p>
            <a:r>
              <a:rPr lang="cs-CZ" sz="2000" b="0" i="0" u="none" strike="noStrike" dirty="0">
                <a:solidFill>
                  <a:srgbClr val="153677"/>
                </a:solidFill>
                <a:latin typeface="DunbarText"/>
              </a:rPr>
              <a:t>Výchozími právními předpisy pro ukotvení telemedicíny je „Zákon o poskytování zdravotních služeb č. 372/2011 Sb. a Zákon o elektronizaci zdravotnictví č. 325/2011 Sb. a další navazující předpisy.</a:t>
            </a:r>
          </a:p>
          <a:p>
            <a:r>
              <a:rPr lang="cs-CZ" sz="2000" b="0" i="0" u="none" strike="noStrike" dirty="0">
                <a:solidFill>
                  <a:srgbClr val="153677"/>
                </a:solidFill>
                <a:latin typeface="DunbarText"/>
              </a:rPr>
              <a:t>Srovnání i s legislativním prostředím jiných zemí a legislativy EU na základě analýz a rešerší.</a:t>
            </a:r>
          </a:p>
          <a:p>
            <a:r>
              <a:rPr lang="cs-CZ" sz="2000" b="0" i="0" u="none" strike="noStrike" dirty="0">
                <a:solidFill>
                  <a:srgbClr val="153677"/>
                </a:solidFill>
                <a:latin typeface="DunbarText"/>
              </a:rPr>
              <a:t>Návrh legislativního a implementačního rámce.</a:t>
            </a: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</p:txBody>
      </p:sp>
      <p:pic>
        <p:nvPicPr>
          <p:cNvPr id="4" name="Obrázek 3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8A84F85D-68A2-29CE-A24B-2EA09CE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8E169D-422F-B85E-B6BB-DA31C35B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85" y="6258448"/>
            <a:ext cx="136398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238055-1263-3D18-0BF9-A8C686F351C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80" y="6311900"/>
            <a:ext cx="960698" cy="3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23E2E76-321A-776F-5D26-E157EF07724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</a:blip>
          <a:stretch>
            <a:fillRect/>
          </a:stretch>
        </p:blipFill>
        <p:spPr>
          <a:xfrm>
            <a:off x="6340901" y="6273700"/>
            <a:ext cx="1286279" cy="4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3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13F8-DE80-E6BA-D5B6-F181417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0" u="none" strike="noStrike" baseline="0" dirty="0">
                <a:solidFill>
                  <a:srgbClr val="F70B2A"/>
                </a:solidFill>
                <a:latin typeface="DunbarText ExBold"/>
              </a:rPr>
              <a:t>PROCESNÍ POSTUP – DÍLČÍ ČÁSTI PRODUKTU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0516A-67CB-4045-681D-C7D275132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7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POPRODUKT Č. 1 - NÁVRH LEGISLATIVNÍCH OPATŘENÍ A LEGISLATIVNÍ RÁMEC PRO TELEMEDICÍNU</a:t>
            </a: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Vytvoření pracovní skupiny.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Současný stav legislativního prostředí v oblasti telemedicíny – hlavní současné právní předpisy upravující telemedicínu.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Analýza a rešerše jiných zemí → dobrých praxí.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Porovnávání stavu ČR s „dobrými praxemi“.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Jednání, semináře s klíčovými stakeholdery (zpětné vazby).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Vytvoření a předání finálního rámce.</a:t>
            </a: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</p:txBody>
      </p:sp>
      <p:pic>
        <p:nvPicPr>
          <p:cNvPr id="4" name="Obrázek 3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8A84F85D-68A2-29CE-A24B-2EA09CE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8E169D-422F-B85E-B6BB-DA31C35B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85" y="6258448"/>
            <a:ext cx="136398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238055-1263-3D18-0BF9-A8C686F351C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80" y="6311900"/>
            <a:ext cx="960698" cy="3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23E2E76-321A-776F-5D26-E157EF07724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</a:blip>
          <a:stretch>
            <a:fillRect/>
          </a:stretch>
        </p:blipFill>
        <p:spPr>
          <a:xfrm>
            <a:off x="6340901" y="6273700"/>
            <a:ext cx="1286279" cy="4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8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13F8-DE80-E6BA-D5B6-F181417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0" u="none" strike="noStrike" baseline="0" dirty="0">
                <a:solidFill>
                  <a:srgbClr val="F70B2A"/>
                </a:solidFill>
                <a:latin typeface="DunbarText ExBold"/>
              </a:rPr>
              <a:t>ŘÍDÍCÍ VÝBOR ODBORNÉHO TÝMU PRODUKTU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0516A-67CB-4045-681D-C7D275132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55" y="1825625"/>
            <a:ext cx="112415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Vytvoření organizačního a legislativního rámce telemedicíny a </a:t>
            </a:r>
            <a:r>
              <a:rPr lang="cs-CZ" sz="2400" b="0" i="0" u="none" strike="noStrike" dirty="0" err="1">
                <a:solidFill>
                  <a:srgbClr val="153677"/>
                </a:solidFill>
                <a:latin typeface="DunbarText"/>
              </a:rPr>
              <a:t>mHealth</a:t>
            </a: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Složení:</a:t>
            </a: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doc. JUDr. Petr Šustek, Ph.D., vedoucí katedry zdravotnického práva Právnické fakulty UK</a:t>
            </a:r>
          </a:p>
          <a:p>
            <a:pPr marL="0" indent="0">
              <a:buNone/>
            </a:pP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JUDr. Mgr. Vladimíra Těšitelová, statutární zástupkyně ředitele ÚZIS</a:t>
            </a:r>
          </a:p>
          <a:p>
            <a:pPr marL="0" indent="0">
              <a:buNone/>
            </a:pP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JUDr. Lucie Široká, odborná asistentka katedry zdravotnického práva Právnické fakulty UK </a:t>
            </a:r>
          </a:p>
          <a:p>
            <a:pPr marL="0" indent="0">
              <a:buNone/>
            </a:pP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Ing. Čeněk Merta, Ph.D., MBA, MPA, Fakultní nemocnice Olomouc</a:t>
            </a: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</p:txBody>
      </p:sp>
      <p:pic>
        <p:nvPicPr>
          <p:cNvPr id="4" name="Obrázek 3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8A84F85D-68A2-29CE-A24B-2EA09CE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8E169D-422F-B85E-B6BB-DA31C35B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85" y="6258448"/>
            <a:ext cx="136398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238055-1263-3D18-0BF9-A8C686F351C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80" y="6311900"/>
            <a:ext cx="960698" cy="3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23E2E76-321A-776F-5D26-E157EF07724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</a:blip>
          <a:stretch>
            <a:fillRect/>
          </a:stretch>
        </p:blipFill>
        <p:spPr>
          <a:xfrm>
            <a:off x="6340901" y="6273700"/>
            <a:ext cx="1286279" cy="4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1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13F8-DE80-E6BA-D5B6-F181417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0" u="none" strike="noStrike" baseline="0" dirty="0">
                <a:solidFill>
                  <a:srgbClr val="F70B2A"/>
                </a:solidFill>
                <a:latin typeface="DunbarText ExBold"/>
              </a:rPr>
              <a:t>ŘÍDÍCÍ VÝBOR ODBORNÉHO TÝMU PRODUKTU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0516A-67CB-4045-681D-C7D275132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55" y="1825625"/>
            <a:ext cx="112415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Vytvoření organizačního a legislativního rámce telemedicíny a </a:t>
            </a:r>
            <a:r>
              <a:rPr lang="cs-CZ" sz="2400" b="0" i="0" u="none" strike="noStrike" dirty="0" err="1">
                <a:solidFill>
                  <a:srgbClr val="153677"/>
                </a:solidFill>
                <a:latin typeface="DunbarText"/>
              </a:rPr>
              <a:t>mHealth</a:t>
            </a: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Složení:</a:t>
            </a: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doc. JUDr. Petr Šustek, Ph.D., vedoucí katedry zdravotnického práva Právnické fakulty UK</a:t>
            </a:r>
          </a:p>
          <a:p>
            <a:pPr marL="0" indent="0">
              <a:buNone/>
            </a:pP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JUDr. Mgr. Vladimíra Těšitelová, statutární zástupkyně ředitele ÚZIS</a:t>
            </a:r>
          </a:p>
          <a:p>
            <a:pPr marL="0" indent="0">
              <a:buNone/>
            </a:pP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JUDr. Lucie Široká, odborná asistentka katedry zdravotnického práva Právnické fakulty UK </a:t>
            </a:r>
          </a:p>
          <a:p>
            <a:pPr marL="0" indent="0">
              <a:buNone/>
            </a:pPr>
            <a:endParaRPr lang="cs-CZ" sz="24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2400" b="0" i="0" u="none" strike="noStrike" dirty="0">
                <a:solidFill>
                  <a:srgbClr val="153677"/>
                </a:solidFill>
                <a:latin typeface="DunbarText"/>
              </a:rPr>
              <a:t>Ing. Čeněk Merta, Ph.D., MBA, MPA, Fakultní nemocnice Olomouc</a:t>
            </a: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</p:txBody>
      </p:sp>
      <p:pic>
        <p:nvPicPr>
          <p:cNvPr id="4" name="Obrázek 3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8A84F85D-68A2-29CE-A24B-2EA09CE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8E169D-422F-B85E-B6BB-DA31C35B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85" y="6258448"/>
            <a:ext cx="136398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238055-1263-3D18-0BF9-A8C686F351C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80" y="6311900"/>
            <a:ext cx="960698" cy="3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23E2E76-321A-776F-5D26-E157EF07724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</a:blip>
          <a:stretch>
            <a:fillRect/>
          </a:stretch>
        </p:blipFill>
        <p:spPr>
          <a:xfrm>
            <a:off x="6340901" y="6273700"/>
            <a:ext cx="1286279" cy="4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8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13F8-DE80-E6BA-D5B6-F181417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i="0" u="none" strike="noStrike" baseline="0" dirty="0">
                <a:solidFill>
                  <a:srgbClr val="F70B2A"/>
                </a:solidFill>
                <a:latin typeface="DunbarText ExBold"/>
              </a:rPr>
              <a:t>HLAVNÍ PRÁVNÍ PŘEDPISY UPRAVUJÍCÍ TELEMEDICÍNU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0516A-67CB-4045-681D-C7D275132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 </a:t>
            </a: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325/2021 Sb., o elektronizaci zdravotnictví (řeší sdílení a správu dat)</a:t>
            </a: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372/2011 Sb., o poskytování zdravotních služeb (navržená novelizace legislativně zavádí telemedicínu)</a:t>
            </a: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  <a:p>
            <a:pPr marL="0" indent="0">
              <a:buNone/>
            </a:pPr>
            <a:endParaRPr lang="cs-CZ" sz="1800" b="0" i="0" u="none" strike="noStrike" dirty="0">
              <a:solidFill>
                <a:srgbClr val="153677"/>
              </a:solidFill>
              <a:latin typeface="DunbarText"/>
            </a:endParaRPr>
          </a:p>
        </p:txBody>
      </p:sp>
      <p:pic>
        <p:nvPicPr>
          <p:cNvPr id="4" name="Obrázek 3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8A84F85D-68A2-29CE-A24B-2EA09CE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8E169D-422F-B85E-B6BB-DA31C35B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85" y="6258448"/>
            <a:ext cx="136398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238055-1263-3D18-0BF9-A8C686F351C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80" y="6311900"/>
            <a:ext cx="960698" cy="3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23E2E76-321A-776F-5D26-E157EF07724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</a:blip>
          <a:stretch>
            <a:fillRect/>
          </a:stretch>
        </p:blipFill>
        <p:spPr>
          <a:xfrm>
            <a:off x="6340901" y="6273700"/>
            <a:ext cx="1286279" cy="4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0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13F8-DE80-E6BA-D5B6-F181417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i="0" u="none" strike="noStrike" baseline="0" dirty="0">
                <a:solidFill>
                  <a:srgbClr val="F70B2A"/>
                </a:solidFill>
                <a:latin typeface="DunbarText ExBold"/>
              </a:rPr>
              <a:t>DALŠÍ DOTČENÉ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0516A-67CB-4045-681D-C7D275132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373/2011 Sb., o specifických zdravotních službách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374/2011 Sb., o zdravotnické záchranné službě</a:t>
            </a:r>
            <a:b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</a:b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48/1997 Sb., o veřejném zdravotním 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378/2007 Sb., o léčivech </a:t>
            </a:r>
            <a:b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</a:b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258/2000 Sb., o ochraně veřejného zdraví 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285/2002 Sb., o darování, odběrech a transplantacích tkání (transplantační zákon)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296/2008 Sb., o zajištění jakosti a bezpečnosti lidských tkání a buněk určených k použití u člověka (zákon  o lidských tkáních a buňkách)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551/1991 Sb., o Všeobecné zdravotní pojišťovně České republiky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280/1992 Sb., o resortních, oborových, podnikových a dalších zdravotních pojišťovnách</a:t>
            </a:r>
          </a:p>
          <a:p>
            <a:pPr>
              <a:lnSpc>
                <a:spcPct val="100000"/>
              </a:lnSpc>
            </a:pP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592/1992 Sb., o pojistném na všeobecné zdravotní pojištění</a:t>
            </a:r>
            <a:b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</a:br>
            <a:r>
              <a:rPr lang="cs-CZ" sz="1800" b="0" i="0" u="none" strike="noStrike" dirty="0">
                <a:solidFill>
                  <a:srgbClr val="153677"/>
                </a:solidFill>
                <a:latin typeface="DunbarText"/>
              </a:rPr>
              <a:t>Zákon č. 280/2009 Sb., daňový řád</a:t>
            </a:r>
          </a:p>
        </p:txBody>
      </p:sp>
      <p:pic>
        <p:nvPicPr>
          <p:cNvPr id="4" name="Obrázek 3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8A84F85D-68A2-29CE-A24B-2EA09CE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55" y="6264696"/>
            <a:ext cx="1422305" cy="4256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8E169D-422F-B85E-B6BB-DA31C35B19B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685" y="6258448"/>
            <a:ext cx="136398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238055-1263-3D18-0BF9-A8C686F351C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80" y="6311900"/>
            <a:ext cx="960698" cy="3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23E2E76-321A-776F-5D26-E157EF07724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0000"/>
          </a:blip>
          <a:stretch>
            <a:fillRect/>
          </a:stretch>
        </p:blipFill>
        <p:spPr>
          <a:xfrm>
            <a:off x="6340901" y="6273700"/>
            <a:ext cx="1286279" cy="43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4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7E3BE6D-618C-17E2-0B3B-5B463D09E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66" b="104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7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vzor.pptx" id="{544573C5-D7F0-4277-9BF1-CCC9F80C31F5}" vid="{A40137DA-0368-4292-9A72-1AB2A8A39B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FF2D0726EEE1A4285A81760DB504FA5" ma:contentTypeVersion="11" ma:contentTypeDescription="Vytvoří nový dokument" ma:contentTypeScope="" ma:versionID="7215956516bd38428ee42bf7acc92ae2">
  <xsd:schema xmlns:xsd="http://www.w3.org/2001/XMLSchema" xmlns:xs="http://www.w3.org/2001/XMLSchema" xmlns:p="http://schemas.microsoft.com/office/2006/metadata/properties" xmlns:ns2="e8601d2d-9d21-4e2e-9a3f-67a3c0666d0b" xmlns:ns3="0304e842-c1ea-4188-9f69-db31b6093838" targetNamespace="http://schemas.microsoft.com/office/2006/metadata/properties" ma:root="true" ma:fieldsID="82ad78100fe1f6298aaf1e034bfcb6a8" ns2:_="" ns3:_="">
    <xsd:import namespace="e8601d2d-9d21-4e2e-9a3f-67a3c0666d0b"/>
    <xsd:import namespace="0304e842-c1ea-4188-9f69-db31b60938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601d2d-9d21-4e2e-9a3f-67a3c0666d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5a35439d-d284-4bd7-8812-093d80cc44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4e842-c1ea-4188-9f69-db31b6093838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1dc6ae9-3377-46a4-8696-0914062621ee}" ma:internalName="TaxCatchAll" ma:showField="CatchAllData" ma:web="0304e842-c1ea-4188-9f69-db31b6093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04e842-c1ea-4188-9f69-db31b6093838" xsi:nil="true"/>
    <lcf76f155ced4ddcb4097134ff3c332f xmlns="e8601d2d-9d21-4e2e-9a3f-67a3c0666d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A63089-BBD2-4BB9-889C-C18578B02012}"/>
</file>

<file path=customXml/itemProps2.xml><?xml version="1.0" encoding="utf-8"?>
<ds:datastoreItem xmlns:ds="http://schemas.openxmlformats.org/officeDocument/2006/customXml" ds:itemID="{3C4B04FD-FE6A-4C09-82C0-3CF62ED001FB}"/>
</file>

<file path=customXml/itemProps3.xml><?xml version="1.0" encoding="utf-8"?>
<ds:datastoreItem xmlns:ds="http://schemas.openxmlformats.org/officeDocument/2006/customXml" ds:itemID="{01D69BC5-79F6-4EDD-9F52-0BB8BE7996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534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DunbarText</vt:lpstr>
      <vt:lpstr>DunbarText ExBold</vt:lpstr>
      <vt:lpstr>Motiv Office</vt:lpstr>
      <vt:lpstr>Prezentace aplikace PowerPoint</vt:lpstr>
      <vt:lpstr>I. HLAVNÍ PRODUKT  VYTVOŘENÍ ORGANIZAČNÍHO A LEGISLATIVNÍHO RÁMCE TELEMEDICÍNY A MHEALTH</vt:lpstr>
      <vt:lpstr>PROCESNÍ POSTUP – DÍLČÍ ČÁSTI PRODUKTU</vt:lpstr>
      <vt:lpstr>ŘÍDÍCÍ VÝBOR ODBORNÉHO TÝMU PRODUKTU</vt:lpstr>
      <vt:lpstr>ŘÍDÍCÍ VÝBOR ODBORNÉHO TÝMU PRODUKTU</vt:lpstr>
      <vt:lpstr>HLAVNÍ PRÁVNÍ PŘEDPISY UPRAVUJÍCÍ TELEMEDICÍNU</vt:lpstr>
      <vt:lpstr>DALŠÍ DOTČENÉ PŘEDPISY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Štýbnar Michal, Mgr.</dc:creator>
  <cp:lastModifiedBy>Štýbnar Michal, Mgr.</cp:lastModifiedBy>
  <cp:revision>7</cp:revision>
  <dcterms:created xsi:type="dcterms:W3CDTF">2023-09-07T12:14:58Z</dcterms:created>
  <dcterms:modified xsi:type="dcterms:W3CDTF">2023-09-14T16:57:49Z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0x010100CFF2D0726EEE1A4285A81760DB504FA5</vt:lpwstr>
  </property>
</Properties>
</file>