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1" r:id="rId5"/>
    <p:sldId id="262" r:id="rId6"/>
    <p:sldId id="259" r:id="rId7"/>
    <p:sldId id="263" r:id="rId8"/>
    <p:sldId id="258" r:id="rId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0B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48" d="100"/>
          <a:sy n="48" d="100"/>
        </p:scale>
        <p:origin x="67" y="8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2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108C0D6-2068-E16F-F519-6AA4DB7064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1DFF8B5-B909-18A9-FC9A-3EC96EAAF7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4A025F6-2485-8A83-4380-A4B88A871E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62988-C40F-468A-9C90-ADE0426D01B2}" type="datetimeFigureOut">
              <a:rPr lang="cs-CZ" smtClean="0"/>
              <a:t>14.09.2023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FED51EE-7C31-BD01-D6A9-5573A1C7C9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FFB8E5D-67BC-C018-EF94-32921C7A64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F7B20-8BFE-4807-B88E-D45724693F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68638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9E0FA37-A481-6B41-3E3E-7D64D7BC53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2BF0EB7-E47A-753C-6746-0BFF5C7AD2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F017919-F306-3A7A-7F68-938D3B8496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62988-C40F-468A-9C90-ADE0426D01B2}" type="datetimeFigureOut">
              <a:rPr lang="cs-CZ" smtClean="0"/>
              <a:t>14.09.2023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1785D96-52AC-BD33-83C9-EC06E65E6F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B597165-B9FD-8430-2D0A-3946319CD6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F7B20-8BFE-4807-B88E-D45724693F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36049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1C106734-499F-13C1-11B5-1A4461D20D3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E2D9483A-6B17-4F03-4811-A9DD8DD884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9A08BAB-2C8C-12D3-C29D-43BCD16CA5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62988-C40F-468A-9C90-ADE0426D01B2}" type="datetimeFigureOut">
              <a:rPr lang="cs-CZ" smtClean="0"/>
              <a:t>14.09.2023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298B7E2-2E43-86CD-F290-565E74CFF4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4A5589D-84A9-5544-9A29-D20AC2DB17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F7B20-8BFE-4807-B88E-D45724693F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40074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B9D6953-F90A-733D-12A4-9A252140C6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1F92714-77E0-35A7-8116-00F17B0204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6ACFF6A-F405-7946-1943-D6B486A502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62988-C40F-468A-9C90-ADE0426D01B2}" type="datetimeFigureOut">
              <a:rPr lang="cs-CZ" smtClean="0"/>
              <a:t>14.09.2023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D24AF3D-5C21-E090-58D7-0AA9A0A628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115C2B0-C3C2-A28F-9CF3-483857F66B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F7B20-8BFE-4807-B88E-D45724693F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37790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3B51D48-52BD-B495-DDEA-9E0C8B99C8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095A291-F37A-A2DE-982D-F234C1378A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54EDE53-96A9-2688-68D6-20980005E9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62988-C40F-468A-9C90-ADE0426D01B2}" type="datetimeFigureOut">
              <a:rPr lang="cs-CZ" smtClean="0"/>
              <a:t>14.09.2023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A591B38-861E-8592-D855-5776C9AA4B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058A8E1-9276-FB1C-96AC-D9BF3D8070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F7B20-8BFE-4807-B88E-D45724693F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717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279CDCA-7995-A1C1-7D15-CEF6CC2ED9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ADA66B1-CC45-C399-C8A0-15BBFDF651F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0659BA2-69B1-1F65-49E2-8B339754BF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C0FD125-4C84-B8D5-50D6-AA5FD77691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62988-C40F-468A-9C90-ADE0426D01B2}" type="datetimeFigureOut">
              <a:rPr lang="cs-CZ" smtClean="0"/>
              <a:t>14.09.2023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5AA9883-AD4F-7937-86F3-72AED1D617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37FA71B-6CB5-9E58-8FEC-968524C27D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F7B20-8BFE-4807-B88E-D45724693F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50219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6639195-2B99-6868-E178-F44DDEC6E1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DE22EBD-1C28-FB81-FC95-DD7D8412EB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2AD3706-EF68-8978-6EB3-964FCBE47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5CC8D0CE-DA36-AE4D-0E20-E4AF89FC7C4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25FC49EF-262C-5945-7873-A63EF7F6371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E8542665-0BBF-B417-B536-8E31EC3AA3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62988-C40F-468A-9C90-ADE0426D01B2}" type="datetimeFigureOut">
              <a:rPr lang="cs-CZ" smtClean="0"/>
              <a:t>14.09.2023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5B672F26-0F9F-5B56-3318-DCFBCB25A0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B378A737-8DF4-E399-F33A-FD9661AA60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F7B20-8BFE-4807-B88E-D45724693F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92464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C435065-4C4F-67A4-F7BF-E607F55BFB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B488D5E2-59A7-0513-10CE-E6391036A5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62988-C40F-468A-9C90-ADE0426D01B2}" type="datetimeFigureOut">
              <a:rPr lang="cs-CZ" smtClean="0"/>
              <a:t>14.09.2023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7FB83E8-12D3-F1CB-A5AF-9F7A211F0D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7E4920F3-DCB6-1C62-984F-5854FA1A88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F7B20-8BFE-4807-B88E-D45724693F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17927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0E7D458C-F83E-40EA-B3B1-1C73E0A5BD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62988-C40F-468A-9C90-ADE0426D01B2}" type="datetimeFigureOut">
              <a:rPr lang="cs-CZ" smtClean="0"/>
              <a:t>14.09.2023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2A8E10C3-A3D9-6BB9-FBFC-FA1C208F6F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41A7260E-1D87-29E1-103F-9526D6C701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F7B20-8BFE-4807-B88E-D45724693F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28678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DBCE26-6F25-BCBC-9D0E-AE65F4F753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8D286AF-B125-E737-7420-4EF21CBA9C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F9D6265F-2D40-C423-B3E3-F389543036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43D61FB-53BC-D0FB-2903-42B7A15B6C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62988-C40F-468A-9C90-ADE0426D01B2}" type="datetimeFigureOut">
              <a:rPr lang="cs-CZ" smtClean="0"/>
              <a:t>14.09.2023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EFA3966-576C-92CB-5E80-62C23B4BB9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53ED86D-136A-DDBB-7870-FE162ACD4C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F7B20-8BFE-4807-B88E-D45724693F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68689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BE9C4AF-389A-E336-27F4-4AFD560773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12CDCF7C-57B3-034F-3A33-8AB1978CDC0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1183F759-40A8-D542-D507-D3FB85BA03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D02D210-DC76-FD76-5853-56CD98BBD4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62988-C40F-468A-9C90-ADE0426D01B2}" type="datetimeFigureOut">
              <a:rPr lang="cs-CZ" smtClean="0"/>
              <a:t>14.09.2023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CB5463D-BE58-7A5C-13ED-8A8F6A1119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64F3FD9-2649-A680-B616-2898F27121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F7B20-8BFE-4807-B88E-D45724693F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6141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CBAAC732-5084-08CD-5ECF-8A323F9D03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6267559-4380-BEF6-D446-BD9EA0184D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B2FFCBB-BA4B-452B-7CD9-8436C459515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962988-C40F-468A-9C90-ADE0426D01B2}" type="datetimeFigureOut">
              <a:rPr lang="cs-CZ" smtClean="0"/>
              <a:t>14.09.2023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2123815-FBB8-571C-F895-F5449185DB4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529C250-6D53-C980-4A75-88A34CD3CC7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EF7B20-8BFE-4807-B88E-D45724693F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77178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 descr="Obsah obrázku Grafika, Písmo, text, snímek obrazovky&#10;&#10;Popis byl vytvořen automaticky">
            <a:extLst>
              <a:ext uri="{FF2B5EF4-FFF2-40B4-BE49-F238E27FC236}">
                <a16:creationId xmlns:a16="http://schemas.microsoft.com/office/drawing/2014/main" id="{47E67535-1873-BE6E-0AD8-E463A8B7337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3586" y="681037"/>
            <a:ext cx="6364237" cy="2670053"/>
          </a:xfrm>
          <a:prstGeom prst="rect">
            <a:avLst/>
          </a:prstGeom>
        </p:spPr>
      </p:pic>
      <p:sp>
        <p:nvSpPr>
          <p:cNvPr id="8" name="Nadpis 1">
            <a:extLst>
              <a:ext uri="{FF2B5EF4-FFF2-40B4-BE49-F238E27FC236}">
                <a16:creationId xmlns:a16="http://schemas.microsoft.com/office/drawing/2014/main" id="{8A8ED1CC-2F21-0C42-F0B5-37D401E3A222}"/>
              </a:ext>
            </a:extLst>
          </p:cNvPr>
          <p:cNvSpPr txBox="1">
            <a:spLocks/>
          </p:cNvSpPr>
          <p:nvPr/>
        </p:nvSpPr>
        <p:spPr>
          <a:xfrm>
            <a:off x="708891" y="351711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3200" b="1" dirty="0">
                <a:solidFill>
                  <a:srgbClr val="F70B2A"/>
                </a:solidFill>
                <a:latin typeface="DunbarText ExBold"/>
              </a:rPr>
              <a:t>Podpora projektů pro inovační technologie ve zdravotnictví - telemedicína</a:t>
            </a:r>
            <a:endParaRPr lang="cs-CZ" sz="8800" dirty="0">
              <a:solidFill>
                <a:srgbClr val="F70B2A"/>
              </a:solidFill>
            </a:endParaRPr>
          </a:p>
        </p:txBody>
      </p:sp>
      <p:sp>
        <p:nvSpPr>
          <p:cNvPr id="9" name="Zástupný obsah 2">
            <a:extLst>
              <a:ext uri="{FF2B5EF4-FFF2-40B4-BE49-F238E27FC236}">
                <a16:creationId xmlns:a16="http://schemas.microsoft.com/office/drawing/2014/main" id="{396AE758-62C6-938D-D35D-8E3856A8E152}"/>
              </a:ext>
            </a:extLst>
          </p:cNvPr>
          <p:cNvSpPr txBox="1">
            <a:spLocks/>
          </p:cNvSpPr>
          <p:nvPr/>
        </p:nvSpPr>
        <p:spPr>
          <a:xfrm>
            <a:off x="838200" y="5043055"/>
            <a:ext cx="10515600" cy="11339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800" dirty="0">
                <a:solidFill>
                  <a:srgbClr val="153677"/>
                </a:solidFill>
                <a:latin typeface="DunbarText"/>
              </a:rPr>
              <a:t>Vytvoření organizačního a legislativního rámce telemedicíny a </a:t>
            </a:r>
            <a:r>
              <a:rPr lang="cs-CZ" sz="2800" dirty="0" err="1">
                <a:solidFill>
                  <a:srgbClr val="153677"/>
                </a:solidFill>
                <a:latin typeface="DunbarText"/>
              </a:rPr>
              <a:t>mHealth</a:t>
            </a:r>
            <a:endParaRPr lang="cs-CZ" sz="2800" dirty="0">
              <a:solidFill>
                <a:srgbClr val="153677"/>
              </a:solidFill>
              <a:latin typeface="DunbarText"/>
            </a:endParaRPr>
          </a:p>
          <a:p>
            <a:r>
              <a:rPr lang="cs-CZ" sz="1400" dirty="0">
                <a:solidFill>
                  <a:srgbClr val="153677"/>
                </a:solidFill>
              </a:rPr>
              <a:t>Ing. Čeněk Merta, Ph.D., MBA, MPA., </a:t>
            </a:r>
          </a:p>
          <a:p>
            <a:r>
              <a:rPr lang="cs-CZ" sz="1400" dirty="0">
                <a:solidFill>
                  <a:srgbClr val="153677"/>
                </a:solidFill>
              </a:rPr>
              <a:t>Praha 15/9/2023</a:t>
            </a:r>
          </a:p>
        </p:txBody>
      </p:sp>
      <p:pic>
        <p:nvPicPr>
          <p:cNvPr id="10" name="Obrázek 9" descr="Obsah obrázku text, Písmo, logo, Elektricky modrá&#10;&#10;Popis byl vytvořen automaticky">
            <a:extLst>
              <a:ext uri="{FF2B5EF4-FFF2-40B4-BE49-F238E27FC236}">
                <a16:creationId xmlns:a16="http://schemas.microsoft.com/office/drawing/2014/main" id="{C628AC7F-26F9-8C71-0CD2-A936947435F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7855" y="6264696"/>
            <a:ext cx="1422305" cy="4256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32762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36F13F8-DE80-E6BA-D5B6-F181417C0C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cs-CZ" sz="3200" b="1" i="0" u="none" strike="noStrike" baseline="0" dirty="0">
                <a:solidFill>
                  <a:srgbClr val="F70B2A"/>
                </a:solidFill>
                <a:latin typeface="DunbarText ExBold"/>
              </a:rPr>
              <a:t>I. HLAVNÍ PRODUKT</a:t>
            </a:r>
            <a:br>
              <a:rPr lang="cs-CZ" sz="2400" b="1" i="0" u="none" strike="noStrike" baseline="0" dirty="0">
                <a:solidFill>
                  <a:srgbClr val="F70B2A"/>
                </a:solidFill>
                <a:latin typeface="DunbarText ExBold"/>
              </a:rPr>
            </a:br>
            <a:br>
              <a:rPr lang="cs-CZ" sz="2400" b="1" i="0" u="none" strike="noStrike" baseline="0" dirty="0">
                <a:solidFill>
                  <a:srgbClr val="F70B2A"/>
                </a:solidFill>
                <a:latin typeface="DunbarText ExBold"/>
              </a:rPr>
            </a:br>
            <a:r>
              <a:rPr lang="cs-CZ" sz="2400" b="1" i="0" u="none" strike="noStrike" baseline="0" dirty="0">
                <a:solidFill>
                  <a:srgbClr val="F70B2A"/>
                </a:solidFill>
                <a:latin typeface="DunbarText ExBold"/>
              </a:rPr>
              <a:t>VYTVOŘENÍ ORGANIZAČNÍHO A LEGISLATIVNÍHO RÁMCE TELEMEDICÍNY A MHEALTH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0B0516A-67CB-4045-681D-C7D2751321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95705"/>
            <a:ext cx="10515600" cy="4351338"/>
          </a:xfrm>
        </p:spPr>
        <p:txBody>
          <a:bodyPr/>
          <a:lstStyle/>
          <a:p>
            <a:pPr marL="0" indent="0" algn="ctr">
              <a:buNone/>
            </a:pPr>
            <a:r>
              <a:rPr lang="cs-CZ" sz="2400" b="0" i="0" u="none" strike="noStrike" dirty="0">
                <a:solidFill>
                  <a:srgbClr val="153677"/>
                </a:solidFill>
                <a:latin typeface="DunbarText"/>
              </a:rPr>
              <a:t>POPRODUKT Č. 1 - NÁVRH LEGISLATIVNÍCH OPATŘENÍ A LEGISLATIVNÍ RÁMEC PRO TELEMEDICÍNU</a:t>
            </a:r>
          </a:p>
          <a:p>
            <a:pPr marL="0" indent="0">
              <a:buNone/>
            </a:pPr>
            <a:r>
              <a:rPr lang="cs-CZ" sz="1800" b="0" i="0" u="none" strike="noStrike" dirty="0">
                <a:solidFill>
                  <a:srgbClr val="153677"/>
                </a:solidFill>
                <a:latin typeface="DunbarText"/>
              </a:rPr>
              <a:t> </a:t>
            </a:r>
          </a:p>
          <a:p>
            <a:r>
              <a:rPr lang="cs-CZ" sz="2000" b="0" i="0" u="none" strike="noStrike" dirty="0">
                <a:solidFill>
                  <a:srgbClr val="153677"/>
                </a:solidFill>
                <a:latin typeface="DunbarText"/>
              </a:rPr>
              <a:t>Klíčovým vstupem je návrh legislativních opatření a legislativní rámec pro telemedicínu jako součást zdravotních služeb.</a:t>
            </a:r>
          </a:p>
          <a:p>
            <a:r>
              <a:rPr lang="cs-CZ" sz="2000" b="0" i="0" u="none" strike="noStrike" dirty="0">
                <a:solidFill>
                  <a:srgbClr val="153677"/>
                </a:solidFill>
                <a:latin typeface="DunbarText"/>
              </a:rPr>
              <a:t>Výchozími právními předpisy pro ukotvení telemedicíny je „Zákon o poskytování zdravotních služeb č. 372/2011 Sb. a Zákon o elektronizaci zdravotnictví č. 325/2011 Sb. a další navazující předpisy.</a:t>
            </a:r>
          </a:p>
          <a:p>
            <a:r>
              <a:rPr lang="cs-CZ" sz="2000" b="0" i="0" u="none" strike="noStrike" dirty="0">
                <a:solidFill>
                  <a:srgbClr val="153677"/>
                </a:solidFill>
                <a:latin typeface="DunbarText"/>
              </a:rPr>
              <a:t>Srovnání i s legislativním prostředím jiných zemí a legislativy EU na základě analýz a rešerší.</a:t>
            </a:r>
          </a:p>
          <a:p>
            <a:r>
              <a:rPr lang="cs-CZ" sz="2000" b="0" i="0" u="none" strike="noStrike" dirty="0">
                <a:solidFill>
                  <a:srgbClr val="153677"/>
                </a:solidFill>
                <a:latin typeface="DunbarText"/>
              </a:rPr>
              <a:t>Návrh legislativního a implementačního rámce.</a:t>
            </a:r>
          </a:p>
          <a:p>
            <a:pPr marL="0" indent="0">
              <a:buNone/>
            </a:pPr>
            <a:endParaRPr lang="cs-CZ" sz="1800" b="0" i="0" u="none" strike="noStrike" dirty="0">
              <a:solidFill>
                <a:srgbClr val="153677"/>
              </a:solidFill>
              <a:latin typeface="DunbarText"/>
            </a:endParaRPr>
          </a:p>
          <a:p>
            <a:pPr marL="0" indent="0">
              <a:buNone/>
            </a:pPr>
            <a:endParaRPr lang="cs-CZ" sz="1800" b="0" i="0" u="none" strike="noStrike" dirty="0">
              <a:solidFill>
                <a:srgbClr val="153677"/>
              </a:solidFill>
              <a:latin typeface="DunbarText"/>
            </a:endParaRPr>
          </a:p>
        </p:txBody>
      </p:sp>
      <p:pic>
        <p:nvPicPr>
          <p:cNvPr id="4" name="Obrázek 3" descr="Obsah obrázku text, Písmo, logo, Elektricky modrá&#10;&#10;Popis byl vytvořen automaticky">
            <a:extLst>
              <a:ext uri="{FF2B5EF4-FFF2-40B4-BE49-F238E27FC236}">
                <a16:creationId xmlns:a16="http://schemas.microsoft.com/office/drawing/2014/main" id="{8A84F85D-68A2-29CE-A24B-2EA09CE0D0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7855" y="6264696"/>
            <a:ext cx="1422305" cy="425647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378E169D-422F-B85E-B6BB-DA31C35B19B2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47685" y="6258448"/>
            <a:ext cx="1363980" cy="37719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B2238055-1263-3D18-0BF9-A8C686F351C2}"/>
              </a:ext>
            </a:extLst>
          </p:cNvPr>
          <p:cNvPicPr>
            <a:picLocks noChangeAspect="1"/>
          </p:cNvPicPr>
          <p:nvPr/>
        </p:nvPicPr>
        <p:blipFill>
          <a:blip r:embed="rId4">
            <a:alphaModFix am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0180" y="6311900"/>
            <a:ext cx="960698" cy="366525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Obrázek 7">
            <a:extLst>
              <a:ext uri="{FF2B5EF4-FFF2-40B4-BE49-F238E27FC236}">
                <a16:creationId xmlns:a16="http://schemas.microsoft.com/office/drawing/2014/main" id="{823E2E76-321A-776F-5D26-E157EF077243}"/>
              </a:ext>
            </a:extLst>
          </p:cNvPr>
          <p:cNvPicPr>
            <a:picLocks noChangeAspect="1"/>
          </p:cNvPicPr>
          <p:nvPr/>
        </p:nvPicPr>
        <p:blipFill>
          <a:blip r:embed="rId5">
            <a:alphaModFix amt="40000"/>
          </a:blip>
          <a:stretch>
            <a:fillRect/>
          </a:stretch>
        </p:blipFill>
        <p:spPr>
          <a:xfrm>
            <a:off x="6340901" y="6273700"/>
            <a:ext cx="1286279" cy="4383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31376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36F13F8-DE80-E6BA-D5B6-F181417C0C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b="1" i="0" u="none" strike="noStrike" baseline="0" dirty="0">
                <a:solidFill>
                  <a:srgbClr val="F70B2A"/>
                </a:solidFill>
                <a:latin typeface="DunbarText ExBold"/>
              </a:rPr>
              <a:t>PROCESNÍ POSTUP – DÍLČÍ ČÁSTI PRODUKTU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0B0516A-67CB-4045-681D-C7D2751321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95705"/>
            <a:ext cx="1051560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2400" b="0" i="0" u="none" strike="noStrike" dirty="0">
                <a:solidFill>
                  <a:srgbClr val="153677"/>
                </a:solidFill>
                <a:latin typeface="DunbarText"/>
              </a:rPr>
              <a:t>POPRODUKT Č. 1 - NÁVRH LEGISLATIVNÍCH OPATŘENÍ A LEGISLATIVNÍ RÁMEC PRO TELEMEDICÍNU</a:t>
            </a:r>
          </a:p>
          <a:p>
            <a:pPr marL="0" indent="0">
              <a:buNone/>
            </a:pPr>
            <a:r>
              <a:rPr lang="cs-CZ" sz="1800" b="0" i="0" u="none" strike="noStrike" dirty="0">
                <a:solidFill>
                  <a:srgbClr val="153677"/>
                </a:solidFill>
                <a:latin typeface="DunbarText"/>
              </a:rPr>
              <a:t> </a:t>
            </a:r>
          </a:p>
          <a:p>
            <a:pPr marL="342900" indent="-342900">
              <a:buFont typeface="+mj-lt"/>
              <a:buAutoNum type="arabicPeriod"/>
            </a:pPr>
            <a:r>
              <a:rPr lang="cs-CZ" sz="2400" b="0" i="0" u="none" strike="noStrike" dirty="0">
                <a:solidFill>
                  <a:srgbClr val="153677"/>
                </a:solidFill>
                <a:latin typeface="DunbarText"/>
              </a:rPr>
              <a:t>Vytvoření pracovní skupiny.</a:t>
            </a:r>
          </a:p>
          <a:p>
            <a:pPr marL="342900" indent="-342900">
              <a:buFont typeface="+mj-lt"/>
              <a:buAutoNum type="arabicPeriod"/>
            </a:pPr>
            <a:r>
              <a:rPr lang="cs-CZ" sz="2400" b="0" i="0" u="none" strike="noStrike" dirty="0">
                <a:solidFill>
                  <a:srgbClr val="153677"/>
                </a:solidFill>
                <a:latin typeface="DunbarText"/>
              </a:rPr>
              <a:t>Současný stav legislativního prostředí v oblasti telemedicíny – hlavní současné právní předpisy upravující telemedicínu.</a:t>
            </a:r>
          </a:p>
          <a:p>
            <a:pPr marL="342900" indent="-342900">
              <a:buFont typeface="+mj-lt"/>
              <a:buAutoNum type="arabicPeriod"/>
            </a:pPr>
            <a:r>
              <a:rPr lang="cs-CZ" sz="2400" b="0" i="0" u="none" strike="noStrike" dirty="0">
                <a:solidFill>
                  <a:srgbClr val="153677"/>
                </a:solidFill>
                <a:latin typeface="DunbarText"/>
              </a:rPr>
              <a:t>Analýza a rešerše jiných zemí → dobrých praxí.</a:t>
            </a:r>
          </a:p>
          <a:p>
            <a:pPr marL="342900" indent="-342900">
              <a:buFont typeface="+mj-lt"/>
              <a:buAutoNum type="arabicPeriod"/>
            </a:pPr>
            <a:r>
              <a:rPr lang="cs-CZ" sz="2400" b="0" i="0" u="none" strike="noStrike" dirty="0">
                <a:solidFill>
                  <a:srgbClr val="153677"/>
                </a:solidFill>
                <a:latin typeface="DunbarText"/>
              </a:rPr>
              <a:t>Porovnávání stavu ČR s „dobrými praxemi“.</a:t>
            </a:r>
          </a:p>
          <a:p>
            <a:pPr marL="342900" indent="-342900">
              <a:buFont typeface="+mj-lt"/>
              <a:buAutoNum type="arabicPeriod"/>
            </a:pPr>
            <a:r>
              <a:rPr lang="cs-CZ" sz="2400" b="0" i="0" u="none" strike="noStrike" dirty="0">
                <a:solidFill>
                  <a:srgbClr val="153677"/>
                </a:solidFill>
                <a:latin typeface="DunbarText"/>
              </a:rPr>
              <a:t>Jednání, semináře s klíčovými stakeholdery (zpětné vazby).</a:t>
            </a:r>
          </a:p>
          <a:p>
            <a:pPr marL="342900" indent="-342900">
              <a:buFont typeface="+mj-lt"/>
              <a:buAutoNum type="arabicPeriod"/>
            </a:pPr>
            <a:r>
              <a:rPr lang="cs-CZ" sz="2400" b="0" i="0" u="none" strike="noStrike" dirty="0">
                <a:solidFill>
                  <a:srgbClr val="153677"/>
                </a:solidFill>
                <a:latin typeface="DunbarText"/>
              </a:rPr>
              <a:t>Vytvoření a předání finálního rámce.</a:t>
            </a:r>
          </a:p>
          <a:p>
            <a:pPr marL="0" indent="0">
              <a:buNone/>
            </a:pPr>
            <a:endParaRPr lang="cs-CZ" sz="1800" b="0" i="0" u="none" strike="noStrike" dirty="0">
              <a:solidFill>
                <a:srgbClr val="153677"/>
              </a:solidFill>
              <a:latin typeface="DunbarText"/>
            </a:endParaRPr>
          </a:p>
          <a:p>
            <a:pPr marL="0" indent="0">
              <a:buNone/>
            </a:pPr>
            <a:endParaRPr lang="cs-CZ" sz="1800" b="0" i="0" u="none" strike="noStrike" dirty="0">
              <a:solidFill>
                <a:srgbClr val="153677"/>
              </a:solidFill>
              <a:latin typeface="DunbarText"/>
            </a:endParaRPr>
          </a:p>
        </p:txBody>
      </p:sp>
      <p:pic>
        <p:nvPicPr>
          <p:cNvPr id="4" name="Obrázek 3" descr="Obsah obrázku text, Písmo, logo, Elektricky modrá&#10;&#10;Popis byl vytvořen automaticky">
            <a:extLst>
              <a:ext uri="{FF2B5EF4-FFF2-40B4-BE49-F238E27FC236}">
                <a16:creationId xmlns:a16="http://schemas.microsoft.com/office/drawing/2014/main" id="{8A84F85D-68A2-29CE-A24B-2EA09CE0D0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7855" y="6264696"/>
            <a:ext cx="1422305" cy="425647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378E169D-422F-B85E-B6BB-DA31C35B19B2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47685" y="6258448"/>
            <a:ext cx="1363980" cy="37719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B2238055-1263-3D18-0BF9-A8C686F351C2}"/>
              </a:ext>
            </a:extLst>
          </p:cNvPr>
          <p:cNvPicPr>
            <a:picLocks noChangeAspect="1"/>
          </p:cNvPicPr>
          <p:nvPr/>
        </p:nvPicPr>
        <p:blipFill>
          <a:blip r:embed="rId4">
            <a:alphaModFix am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0180" y="6311900"/>
            <a:ext cx="960698" cy="366525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Obrázek 7">
            <a:extLst>
              <a:ext uri="{FF2B5EF4-FFF2-40B4-BE49-F238E27FC236}">
                <a16:creationId xmlns:a16="http://schemas.microsoft.com/office/drawing/2014/main" id="{823E2E76-321A-776F-5D26-E157EF077243}"/>
              </a:ext>
            </a:extLst>
          </p:cNvPr>
          <p:cNvPicPr>
            <a:picLocks noChangeAspect="1"/>
          </p:cNvPicPr>
          <p:nvPr/>
        </p:nvPicPr>
        <p:blipFill>
          <a:blip r:embed="rId5">
            <a:alphaModFix amt="40000"/>
          </a:blip>
          <a:stretch>
            <a:fillRect/>
          </a:stretch>
        </p:blipFill>
        <p:spPr>
          <a:xfrm>
            <a:off x="6340901" y="6273700"/>
            <a:ext cx="1286279" cy="4383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30899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36F13F8-DE80-E6BA-D5B6-F181417C0C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b="1" i="0" u="none" strike="noStrike" baseline="0" dirty="0">
                <a:solidFill>
                  <a:srgbClr val="F70B2A"/>
                </a:solidFill>
                <a:latin typeface="DunbarText ExBold"/>
              </a:rPr>
              <a:t>ŘÍDÍCÍ VÝBOR ODBORNÉHO TÝMU PRODUKTU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0B0516A-67CB-4045-681D-C7D2751321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8655" y="1825625"/>
            <a:ext cx="11241505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400" b="0" i="0" u="none" strike="noStrike" dirty="0">
                <a:solidFill>
                  <a:srgbClr val="153677"/>
                </a:solidFill>
                <a:latin typeface="DunbarText"/>
              </a:rPr>
              <a:t>Vytvoření organizačního a legislativního rámce telemedicíny a </a:t>
            </a:r>
            <a:r>
              <a:rPr lang="cs-CZ" sz="2400" b="0" i="0" u="none" strike="noStrike" dirty="0" err="1">
                <a:solidFill>
                  <a:srgbClr val="153677"/>
                </a:solidFill>
                <a:latin typeface="DunbarText"/>
              </a:rPr>
              <a:t>mHealth</a:t>
            </a:r>
            <a:endParaRPr lang="cs-CZ" sz="2400" b="0" i="0" u="none" strike="noStrike" dirty="0">
              <a:solidFill>
                <a:srgbClr val="153677"/>
              </a:solidFill>
              <a:latin typeface="DunbarText"/>
            </a:endParaRPr>
          </a:p>
          <a:p>
            <a:pPr marL="0" indent="0">
              <a:buNone/>
            </a:pPr>
            <a:endParaRPr lang="cs-CZ" sz="1800" b="0" i="0" u="none" strike="noStrike" dirty="0">
              <a:solidFill>
                <a:srgbClr val="153677"/>
              </a:solidFill>
              <a:latin typeface="DunbarText"/>
            </a:endParaRPr>
          </a:p>
          <a:p>
            <a:pPr marL="0" indent="0">
              <a:buNone/>
            </a:pPr>
            <a:r>
              <a:rPr lang="cs-CZ" sz="2400" b="0" i="0" u="none" strike="noStrike" dirty="0">
                <a:solidFill>
                  <a:srgbClr val="153677"/>
                </a:solidFill>
                <a:latin typeface="DunbarText"/>
              </a:rPr>
              <a:t>Složení:</a:t>
            </a:r>
            <a:endParaRPr lang="cs-CZ" sz="1800" b="0" i="0" u="none" strike="noStrike" dirty="0">
              <a:solidFill>
                <a:srgbClr val="153677"/>
              </a:solidFill>
              <a:latin typeface="DunbarText"/>
            </a:endParaRPr>
          </a:p>
          <a:p>
            <a:pPr marL="0" indent="0">
              <a:buNone/>
            </a:pPr>
            <a:r>
              <a:rPr lang="cs-CZ" sz="2400" b="0" i="0" u="none" strike="noStrike" dirty="0">
                <a:solidFill>
                  <a:srgbClr val="153677"/>
                </a:solidFill>
                <a:latin typeface="DunbarText"/>
              </a:rPr>
              <a:t>doc. JUDr. Petr Šustek, Ph.D., vedoucí katedry zdravotnického práva Právnické fakulty UK</a:t>
            </a:r>
          </a:p>
          <a:p>
            <a:pPr marL="0" indent="0">
              <a:buNone/>
            </a:pPr>
            <a:endParaRPr lang="cs-CZ" sz="2400" b="0" i="0" u="none" strike="noStrike" dirty="0">
              <a:solidFill>
                <a:srgbClr val="153677"/>
              </a:solidFill>
              <a:latin typeface="DunbarText"/>
            </a:endParaRPr>
          </a:p>
          <a:p>
            <a:pPr marL="0" indent="0">
              <a:buNone/>
            </a:pPr>
            <a:r>
              <a:rPr lang="cs-CZ" sz="2400" b="0" i="0" u="none" strike="noStrike" dirty="0">
                <a:solidFill>
                  <a:srgbClr val="153677"/>
                </a:solidFill>
                <a:latin typeface="DunbarText"/>
              </a:rPr>
              <a:t>JUDr. Mgr. Vladimíra Těšitelová, statutární zástupkyně ředitele ÚZIS</a:t>
            </a:r>
          </a:p>
          <a:p>
            <a:pPr marL="0" indent="0">
              <a:buNone/>
            </a:pPr>
            <a:endParaRPr lang="cs-CZ" sz="2400" b="0" i="0" u="none" strike="noStrike" dirty="0">
              <a:solidFill>
                <a:srgbClr val="153677"/>
              </a:solidFill>
              <a:latin typeface="DunbarText"/>
            </a:endParaRPr>
          </a:p>
          <a:p>
            <a:pPr marL="0" indent="0">
              <a:buNone/>
            </a:pPr>
            <a:r>
              <a:rPr lang="cs-CZ" sz="2400" b="0" i="0" u="none" strike="noStrike" dirty="0">
                <a:solidFill>
                  <a:srgbClr val="153677"/>
                </a:solidFill>
                <a:latin typeface="DunbarText"/>
              </a:rPr>
              <a:t>JUDr. Lucie Široká, odborná asistentka katedry zdravotnického práva Právnické fakulty UK </a:t>
            </a:r>
          </a:p>
          <a:p>
            <a:pPr marL="0" indent="0">
              <a:buNone/>
            </a:pPr>
            <a:endParaRPr lang="cs-CZ" sz="2400" b="0" i="0" u="none" strike="noStrike" dirty="0">
              <a:solidFill>
                <a:srgbClr val="153677"/>
              </a:solidFill>
              <a:latin typeface="DunbarText"/>
            </a:endParaRPr>
          </a:p>
          <a:p>
            <a:pPr marL="0" indent="0">
              <a:buNone/>
            </a:pPr>
            <a:r>
              <a:rPr lang="cs-CZ" sz="2400" b="0" i="0" u="none" strike="noStrike" dirty="0">
                <a:solidFill>
                  <a:srgbClr val="153677"/>
                </a:solidFill>
                <a:latin typeface="DunbarText"/>
              </a:rPr>
              <a:t>Ing. Čeněk Merta, Ph.D., MBA, MPA, Fakultní nemocnice Olomouc</a:t>
            </a:r>
          </a:p>
          <a:p>
            <a:pPr marL="0" indent="0">
              <a:buNone/>
            </a:pPr>
            <a:endParaRPr lang="cs-CZ" sz="1800" b="0" i="0" u="none" strike="noStrike" dirty="0">
              <a:solidFill>
                <a:srgbClr val="153677"/>
              </a:solidFill>
              <a:latin typeface="DunbarText"/>
            </a:endParaRPr>
          </a:p>
        </p:txBody>
      </p:sp>
      <p:pic>
        <p:nvPicPr>
          <p:cNvPr id="4" name="Obrázek 3" descr="Obsah obrázku text, Písmo, logo, Elektricky modrá&#10;&#10;Popis byl vytvořen automaticky">
            <a:extLst>
              <a:ext uri="{FF2B5EF4-FFF2-40B4-BE49-F238E27FC236}">
                <a16:creationId xmlns:a16="http://schemas.microsoft.com/office/drawing/2014/main" id="{8A84F85D-68A2-29CE-A24B-2EA09CE0D0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7855" y="6264696"/>
            <a:ext cx="1422305" cy="425647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378E169D-422F-B85E-B6BB-DA31C35B19B2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47685" y="6258448"/>
            <a:ext cx="1363980" cy="37719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B2238055-1263-3D18-0BF9-A8C686F351C2}"/>
              </a:ext>
            </a:extLst>
          </p:cNvPr>
          <p:cNvPicPr>
            <a:picLocks noChangeAspect="1"/>
          </p:cNvPicPr>
          <p:nvPr/>
        </p:nvPicPr>
        <p:blipFill>
          <a:blip r:embed="rId4">
            <a:alphaModFix am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0180" y="6311900"/>
            <a:ext cx="960698" cy="366525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Obrázek 7">
            <a:extLst>
              <a:ext uri="{FF2B5EF4-FFF2-40B4-BE49-F238E27FC236}">
                <a16:creationId xmlns:a16="http://schemas.microsoft.com/office/drawing/2014/main" id="{823E2E76-321A-776F-5D26-E157EF077243}"/>
              </a:ext>
            </a:extLst>
          </p:cNvPr>
          <p:cNvPicPr>
            <a:picLocks noChangeAspect="1"/>
          </p:cNvPicPr>
          <p:nvPr/>
        </p:nvPicPr>
        <p:blipFill>
          <a:blip r:embed="rId5">
            <a:alphaModFix amt="40000"/>
          </a:blip>
          <a:stretch>
            <a:fillRect/>
          </a:stretch>
        </p:blipFill>
        <p:spPr>
          <a:xfrm>
            <a:off x="6340901" y="6273700"/>
            <a:ext cx="1286279" cy="4383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92197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36F13F8-DE80-E6BA-D5B6-F181417C0C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b="1" i="0" u="none" strike="noStrike" baseline="0" dirty="0">
                <a:solidFill>
                  <a:srgbClr val="F70B2A"/>
                </a:solidFill>
                <a:latin typeface="DunbarText ExBold"/>
              </a:rPr>
              <a:t>ŘÍDÍCÍ VÝBOR ODBORNÉHO TÝMU PRODUKTU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0B0516A-67CB-4045-681D-C7D2751321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8655" y="1825625"/>
            <a:ext cx="11241505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400" b="0" i="0" u="none" strike="noStrike" dirty="0">
                <a:solidFill>
                  <a:srgbClr val="153677"/>
                </a:solidFill>
                <a:latin typeface="DunbarText"/>
              </a:rPr>
              <a:t>Vytvoření organizačního a legislativního rámce telemedicíny a </a:t>
            </a:r>
            <a:r>
              <a:rPr lang="cs-CZ" sz="2400" b="0" i="0" u="none" strike="noStrike" dirty="0" err="1">
                <a:solidFill>
                  <a:srgbClr val="153677"/>
                </a:solidFill>
                <a:latin typeface="DunbarText"/>
              </a:rPr>
              <a:t>mHealth</a:t>
            </a:r>
            <a:endParaRPr lang="cs-CZ" sz="2400" b="0" i="0" u="none" strike="noStrike" dirty="0">
              <a:solidFill>
                <a:srgbClr val="153677"/>
              </a:solidFill>
              <a:latin typeface="DunbarText"/>
            </a:endParaRPr>
          </a:p>
          <a:p>
            <a:pPr marL="0" indent="0">
              <a:buNone/>
            </a:pPr>
            <a:endParaRPr lang="cs-CZ" sz="1800" b="0" i="0" u="none" strike="noStrike" dirty="0">
              <a:solidFill>
                <a:srgbClr val="153677"/>
              </a:solidFill>
              <a:latin typeface="DunbarText"/>
            </a:endParaRPr>
          </a:p>
          <a:p>
            <a:pPr marL="0" indent="0">
              <a:buNone/>
            </a:pPr>
            <a:r>
              <a:rPr lang="cs-CZ" sz="2400" b="0" i="0" u="none" strike="noStrike" dirty="0">
                <a:solidFill>
                  <a:srgbClr val="153677"/>
                </a:solidFill>
                <a:latin typeface="DunbarText"/>
              </a:rPr>
              <a:t>Složení:</a:t>
            </a:r>
            <a:endParaRPr lang="cs-CZ" sz="1800" b="0" i="0" u="none" strike="noStrike" dirty="0">
              <a:solidFill>
                <a:srgbClr val="153677"/>
              </a:solidFill>
              <a:latin typeface="DunbarText"/>
            </a:endParaRPr>
          </a:p>
          <a:p>
            <a:pPr marL="0" indent="0">
              <a:buNone/>
            </a:pPr>
            <a:r>
              <a:rPr lang="cs-CZ" sz="2400" b="0" i="0" u="none" strike="noStrike" dirty="0">
                <a:solidFill>
                  <a:srgbClr val="153677"/>
                </a:solidFill>
                <a:latin typeface="DunbarText"/>
              </a:rPr>
              <a:t>doc. JUDr. Petr Šustek, Ph.D., vedoucí katedry zdravotnického práva Právnické fakulty UK</a:t>
            </a:r>
          </a:p>
          <a:p>
            <a:pPr marL="0" indent="0">
              <a:buNone/>
            </a:pPr>
            <a:endParaRPr lang="cs-CZ" sz="2400" b="0" i="0" u="none" strike="noStrike" dirty="0">
              <a:solidFill>
                <a:srgbClr val="153677"/>
              </a:solidFill>
              <a:latin typeface="DunbarText"/>
            </a:endParaRPr>
          </a:p>
          <a:p>
            <a:pPr marL="0" indent="0">
              <a:buNone/>
            </a:pPr>
            <a:r>
              <a:rPr lang="cs-CZ" sz="2400" b="0" i="0" u="none" strike="noStrike" dirty="0">
                <a:solidFill>
                  <a:srgbClr val="153677"/>
                </a:solidFill>
                <a:latin typeface="DunbarText"/>
              </a:rPr>
              <a:t>JUDr. Mgr. Vladimíra Těšitelová, statutární zástupkyně ředitele ÚZIS</a:t>
            </a:r>
          </a:p>
          <a:p>
            <a:pPr marL="0" indent="0">
              <a:buNone/>
            </a:pPr>
            <a:endParaRPr lang="cs-CZ" sz="2400" b="0" i="0" u="none" strike="noStrike" dirty="0">
              <a:solidFill>
                <a:srgbClr val="153677"/>
              </a:solidFill>
              <a:latin typeface="DunbarText"/>
            </a:endParaRPr>
          </a:p>
          <a:p>
            <a:pPr marL="0" indent="0">
              <a:buNone/>
            </a:pPr>
            <a:r>
              <a:rPr lang="cs-CZ" sz="2400" b="0" i="0" u="none" strike="noStrike" dirty="0">
                <a:solidFill>
                  <a:srgbClr val="153677"/>
                </a:solidFill>
                <a:latin typeface="DunbarText"/>
              </a:rPr>
              <a:t>JUDr. Lucie Široká, odborná asistentka katedry zdravotnického práva Právnické fakulty UK </a:t>
            </a:r>
          </a:p>
          <a:p>
            <a:pPr marL="0" indent="0">
              <a:buNone/>
            </a:pPr>
            <a:endParaRPr lang="cs-CZ" sz="2400" b="0" i="0" u="none" strike="noStrike" dirty="0">
              <a:solidFill>
                <a:srgbClr val="153677"/>
              </a:solidFill>
              <a:latin typeface="DunbarText"/>
            </a:endParaRPr>
          </a:p>
          <a:p>
            <a:pPr marL="0" indent="0">
              <a:buNone/>
            </a:pPr>
            <a:r>
              <a:rPr lang="cs-CZ" sz="2400" b="0" i="0" u="none" strike="noStrike" dirty="0">
                <a:solidFill>
                  <a:srgbClr val="153677"/>
                </a:solidFill>
                <a:latin typeface="DunbarText"/>
              </a:rPr>
              <a:t>Ing. Čeněk Merta, Ph.D., MBA, MPA, Fakultní nemocnice Olomouc</a:t>
            </a:r>
          </a:p>
          <a:p>
            <a:pPr marL="0" indent="0">
              <a:buNone/>
            </a:pPr>
            <a:endParaRPr lang="cs-CZ" sz="1800" b="0" i="0" u="none" strike="noStrike" dirty="0">
              <a:solidFill>
                <a:srgbClr val="153677"/>
              </a:solidFill>
              <a:latin typeface="DunbarText"/>
            </a:endParaRPr>
          </a:p>
        </p:txBody>
      </p:sp>
      <p:pic>
        <p:nvPicPr>
          <p:cNvPr id="4" name="Obrázek 3" descr="Obsah obrázku text, Písmo, logo, Elektricky modrá&#10;&#10;Popis byl vytvořen automaticky">
            <a:extLst>
              <a:ext uri="{FF2B5EF4-FFF2-40B4-BE49-F238E27FC236}">
                <a16:creationId xmlns:a16="http://schemas.microsoft.com/office/drawing/2014/main" id="{8A84F85D-68A2-29CE-A24B-2EA09CE0D0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7855" y="6264696"/>
            <a:ext cx="1422305" cy="425647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378E169D-422F-B85E-B6BB-DA31C35B19B2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47685" y="6258448"/>
            <a:ext cx="1363980" cy="37719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B2238055-1263-3D18-0BF9-A8C686F351C2}"/>
              </a:ext>
            </a:extLst>
          </p:cNvPr>
          <p:cNvPicPr>
            <a:picLocks noChangeAspect="1"/>
          </p:cNvPicPr>
          <p:nvPr/>
        </p:nvPicPr>
        <p:blipFill>
          <a:blip r:embed="rId4">
            <a:alphaModFix am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0180" y="6311900"/>
            <a:ext cx="960698" cy="366525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Obrázek 7">
            <a:extLst>
              <a:ext uri="{FF2B5EF4-FFF2-40B4-BE49-F238E27FC236}">
                <a16:creationId xmlns:a16="http://schemas.microsoft.com/office/drawing/2014/main" id="{823E2E76-321A-776F-5D26-E157EF077243}"/>
              </a:ext>
            </a:extLst>
          </p:cNvPr>
          <p:cNvPicPr>
            <a:picLocks noChangeAspect="1"/>
          </p:cNvPicPr>
          <p:nvPr/>
        </p:nvPicPr>
        <p:blipFill>
          <a:blip r:embed="rId5">
            <a:alphaModFix amt="40000"/>
          </a:blip>
          <a:stretch>
            <a:fillRect/>
          </a:stretch>
        </p:blipFill>
        <p:spPr>
          <a:xfrm>
            <a:off x="6340901" y="6273700"/>
            <a:ext cx="1286279" cy="4383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63800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36F13F8-DE80-E6BA-D5B6-F181417C0C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2400" b="1" i="0" u="none" strike="noStrike" baseline="0" dirty="0">
                <a:solidFill>
                  <a:srgbClr val="F70B2A"/>
                </a:solidFill>
                <a:latin typeface="DunbarText ExBold"/>
              </a:rPr>
              <a:t>HLAVNÍ PRÁVNÍ PŘEDPISY UPRAVUJÍCÍ TELEMEDICÍNU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0B0516A-67CB-4045-681D-C7D2751321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1800" b="0" i="0" u="none" strike="noStrike" dirty="0">
                <a:solidFill>
                  <a:srgbClr val="153677"/>
                </a:solidFill>
                <a:latin typeface="DunbarText"/>
              </a:rPr>
              <a:t> </a:t>
            </a:r>
          </a:p>
          <a:p>
            <a:pPr marL="0" indent="0">
              <a:buNone/>
            </a:pPr>
            <a:r>
              <a:rPr lang="cs-CZ" sz="1800" b="0" i="0" u="none" strike="noStrike" dirty="0">
                <a:solidFill>
                  <a:srgbClr val="153677"/>
                </a:solidFill>
                <a:latin typeface="DunbarText"/>
              </a:rPr>
              <a:t>Zákon č. 325/2021 Sb., o elektronizaci zdravotnictví (řeší sdílení a správu dat)</a:t>
            </a:r>
          </a:p>
          <a:p>
            <a:pPr marL="0" indent="0">
              <a:buNone/>
            </a:pPr>
            <a:endParaRPr lang="cs-CZ" sz="1800" b="0" i="0" u="none" strike="noStrike" dirty="0">
              <a:solidFill>
                <a:srgbClr val="153677"/>
              </a:solidFill>
              <a:latin typeface="DunbarText"/>
            </a:endParaRPr>
          </a:p>
          <a:p>
            <a:pPr marL="0" indent="0">
              <a:buNone/>
            </a:pPr>
            <a:r>
              <a:rPr lang="cs-CZ" sz="1800" b="0" i="0" u="none" strike="noStrike" dirty="0">
                <a:solidFill>
                  <a:srgbClr val="153677"/>
                </a:solidFill>
                <a:latin typeface="DunbarText"/>
              </a:rPr>
              <a:t>Zákon č. 372/2011 Sb., o poskytování zdravotních služeb (navržená novelizace legislativně zavádí telemedicínu)</a:t>
            </a:r>
          </a:p>
          <a:p>
            <a:pPr marL="0" indent="0">
              <a:buNone/>
            </a:pPr>
            <a:endParaRPr lang="cs-CZ" sz="1800" b="0" i="0" u="none" strike="noStrike" dirty="0">
              <a:solidFill>
                <a:srgbClr val="153677"/>
              </a:solidFill>
              <a:latin typeface="DunbarText"/>
            </a:endParaRPr>
          </a:p>
          <a:p>
            <a:pPr marL="0" indent="0">
              <a:buNone/>
            </a:pPr>
            <a:endParaRPr lang="cs-CZ" sz="1800" b="0" i="0" u="none" strike="noStrike" dirty="0">
              <a:solidFill>
                <a:srgbClr val="153677"/>
              </a:solidFill>
              <a:latin typeface="DunbarText"/>
            </a:endParaRPr>
          </a:p>
          <a:p>
            <a:pPr marL="0" indent="0">
              <a:buNone/>
            </a:pPr>
            <a:endParaRPr lang="cs-CZ" sz="1800" b="0" i="0" u="none" strike="noStrike" dirty="0">
              <a:solidFill>
                <a:srgbClr val="153677"/>
              </a:solidFill>
              <a:latin typeface="DunbarText"/>
            </a:endParaRPr>
          </a:p>
        </p:txBody>
      </p:sp>
      <p:pic>
        <p:nvPicPr>
          <p:cNvPr id="4" name="Obrázek 3" descr="Obsah obrázku text, Písmo, logo, Elektricky modrá&#10;&#10;Popis byl vytvořen automaticky">
            <a:extLst>
              <a:ext uri="{FF2B5EF4-FFF2-40B4-BE49-F238E27FC236}">
                <a16:creationId xmlns:a16="http://schemas.microsoft.com/office/drawing/2014/main" id="{8A84F85D-68A2-29CE-A24B-2EA09CE0D0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7855" y="6264696"/>
            <a:ext cx="1422305" cy="425647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378E169D-422F-B85E-B6BB-DA31C35B19B2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47685" y="6258448"/>
            <a:ext cx="1363980" cy="37719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B2238055-1263-3D18-0BF9-A8C686F351C2}"/>
              </a:ext>
            </a:extLst>
          </p:cNvPr>
          <p:cNvPicPr>
            <a:picLocks noChangeAspect="1"/>
          </p:cNvPicPr>
          <p:nvPr/>
        </p:nvPicPr>
        <p:blipFill>
          <a:blip r:embed="rId4">
            <a:alphaModFix am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0180" y="6311900"/>
            <a:ext cx="960698" cy="366525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Obrázek 7">
            <a:extLst>
              <a:ext uri="{FF2B5EF4-FFF2-40B4-BE49-F238E27FC236}">
                <a16:creationId xmlns:a16="http://schemas.microsoft.com/office/drawing/2014/main" id="{823E2E76-321A-776F-5D26-E157EF077243}"/>
              </a:ext>
            </a:extLst>
          </p:cNvPr>
          <p:cNvPicPr>
            <a:picLocks noChangeAspect="1"/>
          </p:cNvPicPr>
          <p:nvPr/>
        </p:nvPicPr>
        <p:blipFill>
          <a:blip r:embed="rId5">
            <a:alphaModFix amt="40000"/>
          </a:blip>
          <a:stretch>
            <a:fillRect/>
          </a:stretch>
        </p:blipFill>
        <p:spPr>
          <a:xfrm>
            <a:off x="6340901" y="6273700"/>
            <a:ext cx="1286279" cy="4383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22070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36F13F8-DE80-E6BA-D5B6-F181417C0C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2400" b="1" i="0" u="none" strike="noStrike" baseline="0" dirty="0">
                <a:solidFill>
                  <a:srgbClr val="F70B2A"/>
                </a:solidFill>
                <a:latin typeface="DunbarText ExBold"/>
              </a:rPr>
              <a:t>DALŠÍ DOTČENÉ PŘEDPISY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0B0516A-67CB-4045-681D-C7D2751321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cs-CZ" sz="1800" b="0" i="0" u="none" strike="noStrike" dirty="0">
                <a:solidFill>
                  <a:srgbClr val="153677"/>
                </a:solidFill>
                <a:latin typeface="DunbarText"/>
              </a:rPr>
              <a:t>Zákon č. 373/2011 Sb., o specifických zdravotních službách</a:t>
            </a:r>
          </a:p>
          <a:p>
            <a:pPr>
              <a:lnSpc>
                <a:spcPct val="100000"/>
              </a:lnSpc>
            </a:pPr>
            <a:r>
              <a:rPr lang="cs-CZ" sz="1800" b="0" i="0" u="none" strike="noStrike" dirty="0">
                <a:solidFill>
                  <a:srgbClr val="153677"/>
                </a:solidFill>
                <a:latin typeface="DunbarText"/>
              </a:rPr>
              <a:t>Zákon č. 374/2011 Sb., o zdravotnické záchranné službě</a:t>
            </a:r>
            <a:br>
              <a:rPr lang="cs-CZ" sz="1800" b="0" i="0" u="none" strike="noStrike" dirty="0">
                <a:solidFill>
                  <a:srgbClr val="153677"/>
                </a:solidFill>
                <a:latin typeface="DunbarText"/>
              </a:rPr>
            </a:br>
            <a:r>
              <a:rPr lang="cs-CZ" sz="1800" b="0" i="0" u="none" strike="noStrike" dirty="0">
                <a:solidFill>
                  <a:srgbClr val="153677"/>
                </a:solidFill>
                <a:latin typeface="DunbarText"/>
              </a:rPr>
              <a:t>Zákon č. 48/1997 Sb., o veřejném zdravotním </a:t>
            </a:r>
          </a:p>
          <a:p>
            <a:pPr>
              <a:lnSpc>
                <a:spcPct val="100000"/>
              </a:lnSpc>
            </a:pPr>
            <a:r>
              <a:rPr lang="cs-CZ" sz="1800" b="0" i="0" u="none" strike="noStrike" dirty="0">
                <a:solidFill>
                  <a:srgbClr val="153677"/>
                </a:solidFill>
                <a:latin typeface="DunbarText"/>
              </a:rPr>
              <a:t>Zákon č. 378/2007 Sb., o léčivech </a:t>
            </a:r>
            <a:br>
              <a:rPr lang="cs-CZ" sz="1800" b="0" i="0" u="none" strike="noStrike" dirty="0">
                <a:solidFill>
                  <a:srgbClr val="153677"/>
                </a:solidFill>
                <a:latin typeface="DunbarText"/>
              </a:rPr>
            </a:br>
            <a:r>
              <a:rPr lang="cs-CZ" sz="1800" b="0" i="0" u="none" strike="noStrike" dirty="0">
                <a:solidFill>
                  <a:srgbClr val="153677"/>
                </a:solidFill>
                <a:latin typeface="DunbarText"/>
              </a:rPr>
              <a:t>Zákon č. 258/2000 Sb., o ochraně veřejného zdraví </a:t>
            </a:r>
          </a:p>
          <a:p>
            <a:pPr>
              <a:lnSpc>
                <a:spcPct val="100000"/>
              </a:lnSpc>
            </a:pPr>
            <a:r>
              <a:rPr lang="cs-CZ" sz="1800" b="0" i="0" u="none" strike="noStrike" dirty="0">
                <a:solidFill>
                  <a:srgbClr val="153677"/>
                </a:solidFill>
                <a:latin typeface="DunbarText"/>
              </a:rPr>
              <a:t>Zákon č. 285/2002 Sb., o darování, odběrech a transplantacích tkání (transplantační zákon)</a:t>
            </a:r>
          </a:p>
          <a:p>
            <a:pPr>
              <a:lnSpc>
                <a:spcPct val="100000"/>
              </a:lnSpc>
            </a:pPr>
            <a:r>
              <a:rPr lang="cs-CZ" sz="1800" b="0" i="0" u="none" strike="noStrike" dirty="0">
                <a:solidFill>
                  <a:srgbClr val="153677"/>
                </a:solidFill>
                <a:latin typeface="DunbarText"/>
              </a:rPr>
              <a:t>Zákon č. 296/2008 Sb., o zajištění jakosti a bezpečnosti lidských tkání a buněk určených k použití u člověka (zákon  o lidských tkáních a buňkách)</a:t>
            </a:r>
          </a:p>
          <a:p>
            <a:pPr>
              <a:lnSpc>
                <a:spcPct val="100000"/>
              </a:lnSpc>
            </a:pPr>
            <a:r>
              <a:rPr lang="cs-CZ" sz="1800" b="0" i="0" u="none" strike="noStrike" dirty="0">
                <a:solidFill>
                  <a:srgbClr val="153677"/>
                </a:solidFill>
                <a:latin typeface="DunbarText"/>
              </a:rPr>
              <a:t>Zákon č. 551/1991 Sb., o Všeobecné zdravotní pojišťovně České republiky</a:t>
            </a:r>
          </a:p>
          <a:p>
            <a:pPr>
              <a:lnSpc>
                <a:spcPct val="100000"/>
              </a:lnSpc>
            </a:pPr>
            <a:r>
              <a:rPr lang="cs-CZ" sz="1800" b="0" i="0" u="none" strike="noStrike" dirty="0">
                <a:solidFill>
                  <a:srgbClr val="153677"/>
                </a:solidFill>
                <a:latin typeface="DunbarText"/>
              </a:rPr>
              <a:t>Zákon č. 280/1992 Sb., o resortních, oborových, podnikových a dalších zdravotních pojišťovnách</a:t>
            </a:r>
          </a:p>
          <a:p>
            <a:pPr>
              <a:lnSpc>
                <a:spcPct val="100000"/>
              </a:lnSpc>
            </a:pPr>
            <a:r>
              <a:rPr lang="cs-CZ" sz="1800" b="0" i="0" u="none" strike="noStrike" dirty="0">
                <a:solidFill>
                  <a:srgbClr val="153677"/>
                </a:solidFill>
                <a:latin typeface="DunbarText"/>
              </a:rPr>
              <a:t>Zákon č. 592/1992 Sb., o pojistném na všeobecné zdravotní pojištění</a:t>
            </a:r>
            <a:br>
              <a:rPr lang="cs-CZ" sz="1800" b="0" i="0" u="none" strike="noStrike" dirty="0">
                <a:solidFill>
                  <a:srgbClr val="153677"/>
                </a:solidFill>
                <a:latin typeface="DunbarText"/>
              </a:rPr>
            </a:br>
            <a:r>
              <a:rPr lang="cs-CZ" sz="1800" b="0" i="0" u="none" strike="noStrike" dirty="0">
                <a:solidFill>
                  <a:srgbClr val="153677"/>
                </a:solidFill>
                <a:latin typeface="DunbarText"/>
              </a:rPr>
              <a:t>Zákon č. 280/2009 Sb., daňový řád</a:t>
            </a:r>
          </a:p>
        </p:txBody>
      </p:sp>
      <p:pic>
        <p:nvPicPr>
          <p:cNvPr id="4" name="Obrázek 3" descr="Obsah obrázku text, Písmo, logo, Elektricky modrá&#10;&#10;Popis byl vytvořen automaticky">
            <a:extLst>
              <a:ext uri="{FF2B5EF4-FFF2-40B4-BE49-F238E27FC236}">
                <a16:creationId xmlns:a16="http://schemas.microsoft.com/office/drawing/2014/main" id="{8A84F85D-68A2-29CE-A24B-2EA09CE0D0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7855" y="6264696"/>
            <a:ext cx="1422305" cy="425647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378E169D-422F-B85E-B6BB-DA31C35B19B2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47685" y="6258448"/>
            <a:ext cx="1363980" cy="37719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B2238055-1263-3D18-0BF9-A8C686F351C2}"/>
              </a:ext>
            </a:extLst>
          </p:cNvPr>
          <p:cNvPicPr>
            <a:picLocks noChangeAspect="1"/>
          </p:cNvPicPr>
          <p:nvPr/>
        </p:nvPicPr>
        <p:blipFill>
          <a:blip r:embed="rId4">
            <a:alphaModFix am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0180" y="6311900"/>
            <a:ext cx="960698" cy="366525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Obrázek 7">
            <a:extLst>
              <a:ext uri="{FF2B5EF4-FFF2-40B4-BE49-F238E27FC236}">
                <a16:creationId xmlns:a16="http://schemas.microsoft.com/office/drawing/2014/main" id="{823E2E76-321A-776F-5D26-E157EF077243}"/>
              </a:ext>
            </a:extLst>
          </p:cNvPr>
          <p:cNvPicPr>
            <a:picLocks noChangeAspect="1"/>
          </p:cNvPicPr>
          <p:nvPr/>
        </p:nvPicPr>
        <p:blipFill>
          <a:blip r:embed="rId5">
            <a:alphaModFix amt="40000"/>
          </a:blip>
          <a:stretch>
            <a:fillRect/>
          </a:stretch>
        </p:blipFill>
        <p:spPr>
          <a:xfrm>
            <a:off x="6340901" y="6273700"/>
            <a:ext cx="1286279" cy="4383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70451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A7E3BE6D-618C-17E2-0B3B-5B463D09E4C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9766" b="10462"/>
          <a:stretch/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895776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_vzor.pptx" id="{544573C5-D7F0-4277-9BF1-CCC9F80C31F5}" vid="{A40137DA-0368-4292-9A72-1AB2A8A39BF1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CFF2D0726EEE1A4285A81760DB504FA5" ma:contentTypeVersion="11" ma:contentTypeDescription="Vytvoří nový dokument" ma:contentTypeScope="" ma:versionID="7215956516bd38428ee42bf7acc92ae2">
  <xsd:schema xmlns:xsd="http://www.w3.org/2001/XMLSchema" xmlns:xs="http://www.w3.org/2001/XMLSchema" xmlns:p="http://schemas.microsoft.com/office/2006/metadata/properties" xmlns:ns2="e8601d2d-9d21-4e2e-9a3f-67a3c0666d0b" xmlns:ns3="0304e842-c1ea-4188-9f69-db31b6093838" targetNamespace="http://schemas.microsoft.com/office/2006/metadata/properties" ma:root="true" ma:fieldsID="82ad78100fe1f6298aaf1e034bfcb6a8" ns2:_="" ns3:_="">
    <xsd:import namespace="e8601d2d-9d21-4e2e-9a3f-67a3c0666d0b"/>
    <xsd:import namespace="0304e842-c1ea-4188-9f69-db31b609383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8601d2d-9d21-4e2e-9a3f-67a3c0666d0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4" nillable="true" ma:taxonomy="true" ma:internalName="lcf76f155ced4ddcb4097134ff3c332f" ma:taxonomyFieldName="MediaServiceImageTags" ma:displayName="Značky obrázků" ma:readOnly="false" ma:fieldId="{5cf76f15-5ced-4ddc-b409-7134ff3c332f}" ma:taxonomyMulti="true" ma:sspId="5a35439d-d284-4bd7-8812-093d80cc447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304e842-c1ea-4188-9f69-db31b6093838" elementFormDefault="qualified">
    <xsd:import namespace="http://schemas.microsoft.com/office/2006/documentManagement/types"/>
    <xsd:import namespace="http://schemas.microsoft.com/office/infopath/2007/PartnerControls"/>
    <xsd:element name="TaxCatchAll" ma:index="15" nillable="true" ma:displayName="Taxonomy Catch All Column" ma:hidden="true" ma:list="{f1dc6ae9-3377-46a4-8696-0914062621ee}" ma:internalName="TaxCatchAll" ma:showField="CatchAllData" ma:web="0304e842-c1ea-4188-9f69-db31b609383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0304e842-c1ea-4188-9f69-db31b6093838" xsi:nil="true"/>
    <lcf76f155ced4ddcb4097134ff3c332f xmlns="e8601d2d-9d21-4e2e-9a3f-67a3c0666d0b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2DA63089-BBD2-4BB9-889C-C18578B02012}"/>
</file>

<file path=customXml/itemProps2.xml><?xml version="1.0" encoding="utf-8"?>
<ds:datastoreItem xmlns:ds="http://schemas.openxmlformats.org/officeDocument/2006/customXml" ds:itemID="{3C4B04FD-FE6A-4C09-82C0-3CF62ED001FB}"/>
</file>

<file path=customXml/itemProps3.xml><?xml version="1.0" encoding="utf-8"?>
<ds:datastoreItem xmlns:ds="http://schemas.openxmlformats.org/officeDocument/2006/customXml" ds:itemID="{01D69BC5-79F6-4EDD-9F52-0BB8BE799608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225</TotalTime>
  <Words>534</Words>
  <Application>Microsoft Office PowerPoint</Application>
  <PresentationFormat>Širokoúhlá obrazovka</PresentationFormat>
  <Paragraphs>57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DunbarText</vt:lpstr>
      <vt:lpstr>DunbarText ExBold</vt:lpstr>
      <vt:lpstr>Motiv Office</vt:lpstr>
      <vt:lpstr>Prezentace aplikace PowerPoint</vt:lpstr>
      <vt:lpstr>I. HLAVNÍ PRODUKT  VYTVOŘENÍ ORGANIZAČNÍHO A LEGISLATIVNÍHO RÁMCE TELEMEDICÍNY A MHEALTH</vt:lpstr>
      <vt:lpstr>PROCESNÍ POSTUP – DÍLČÍ ČÁSTI PRODUKTU</vt:lpstr>
      <vt:lpstr>ŘÍDÍCÍ VÝBOR ODBORNÉHO TÝMU PRODUKTU</vt:lpstr>
      <vt:lpstr>ŘÍDÍCÍ VÝBOR ODBORNÉHO TÝMU PRODUKTU</vt:lpstr>
      <vt:lpstr>HLAVNÍ PRÁVNÍ PŘEDPISY UPRAVUJÍCÍ TELEMEDICÍNU</vt:lpstr>
      <vt:lpstr>DALŠÍ DOTČENÉ PŘEDPISY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Štýbnar Michal, Mgr.</dc:creator>
  <cp:lastModifiedBy>Štýbnar Michal, Mgr.</cp:lastModifiedBy>
  <cp:revision>7</cp:revision>
  <dcterms:created xsi:type="dcterms:W3CDTF">2023-09-07T12:14:58Z</dcterms:created>
  <dcterms:modified xsi:type="dcterms:W3CDTF">2023-09-14T16:57:49Z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0x010100CFF2D0726EEE1A4285A81760DB504FA5</vt:lpwstr>
  </property>
</Properties>
</file>