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3" r:id="rId7"/>
    <p:sldId id="267" r:id="rId8"/>
    <p:sldId id="261" r:id="rId9"/>
    <p:sldId id="269" r:id="rId10"/>
    <p:sldId id="262" r:id="rId11"/>
    <p:sldId id="268" r:id="rId12"/>
    <p:sldId id="270" r:id="rId13"/>
    <p:sldId id="258"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53677"/>
    <a:srgbClr val="C6F0CE"/>
    <a:srgbClr val="F70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D7C4D6-F4D8-438E-97E4-0E50DF312358}" v="3" dt="2023-09-14T08:31:48.757"/>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5853"/>
  </p:normalViewPr>
  <p:slideViewPr>
    <p:cSldViewPr snapToGrid="0">
      <p:cViewPr varScale="1">
        <p:scale>
          <a:sx n="113" d="100"/>
          <a:sy n="113" d="100"/>
        </p:scale>
        <p:origin x="5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08C0D6-2068-E16F-F519-6AA4DB70646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1DFF8B5-B909-18A9-FC9A-3EC96EAAF7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4A025F6-2485-8A83-4380-A4B88A871E61}"/>
              </a:ext>
            </a:extLst>
          </p:cNvPr>
          <p:cNvSpPr>
            <a:spLocks noGrp="1"/>
          </p:cNvSpPr>
          <p:nvPr>
            <p:ph type="dt" sz="half" idx="10"/>
          </p:nvPr>
        </p:nvSpPr>
        <p:spPr/>
        <p:txBody>
          <a:bodyPr/>
          <a:lstStyle/>
          <a:p>
            <a:fld id="{D3962988-C40F-468A-9C90-ADE0426D01B2}" type="datetimeFigureOut">
              <a:rPr lang="cs-CZ" smtClean="0"/>
              <a:t>14.09.2023</a:t>
            </a:fld>
            <a:endParaRPr lang="cs-CZ"/>
          </a:p>
        </p:txBody>
      </p:sp>
      <p:sp>
        <p:nvSpPr>
          <p:cNvPr id="5" name="Zástupný symbol pro zápatí 4">
            <a:extLst>
              <a:ext uri="{FF2B5EF4-FFF2-40B4-BE49-F238E27FC236}">
                <a16:creationId xmlns:a16="http://schemas.microsoft.com/office/drawing/2014/main" id="{6FED51EE-7C31-BD01-D6A9-5573A1C7C9C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FFB8E5D-67BC-C018-EF94-32921C7A644C}"/>
              </a:ext>
            </a:extLst>
          </p:cNvPr>
          <p:cNvSpPr>
            <a:spLocks noGrp="1"/>
          </p:cNvSpPr>
          <p:nvPr>
            <p:ph type="sldNum" sz="quarter" idx="12"/>
          </p:nvPr>
        </p:nvSpPr>
        <p:spPr/>
        <p:txBody>
          <a:bodyPr/>
          <a:lstStyle/>
          <a:p>
            <a:fld id="{4FEF7B20-8BFE-4807-B88E-D45724693FF4}" type="slidenum">
              <a:rPr lang="cs-CZ" smtClean="0"/>
              <a:t>‹#›</a:t>
            </a:fld>
            <a:endParaRPr lang="cs-CZ"/>
          </a:p>
        </p:txBody>
      </p:sp>
    </p:spTree>
    <p:extLst>
      <p:ext uri="{BB962C8B-B14F-4D97-AF65-F5344CB8AC3E}">
        <p14:creationId xmlns:p14="http://schemas.microsoft.com/office/powerpoint/2010/main" val="388686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E0FA37-A481-6B41-3E3E-7D64D7BC53B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2BF0EB7-E47A-753C-6746-0BFF5C7AD2E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F017919-F306-3A7A-7F68-938D3B8496FF}"/>
              </a:ext>
            </a:extLst>
          </p:cNvPr>
          <p:cNvSpPr>
            <a:spLocks noGrp="1"/>
          </p:cNvSpPr>
          <p:nvPr>
            <p:ph type="dt" sz="half" idx="10"/>
          </p:nvPr>
        </p:nvSpPr>
        <p:spPr/>
        <p:txBody>
          <a:bodyPr/>
          <a:lstStyle/>
          <a:p>
            <a:fld id="{D3962988-C40F-468A-9C90-ADE0426D01B2}" type="datetimeFigureOut">
              <a:rPr lang="cs-CZ" smtClean="0"/>
              <a:t>14.09.2023</a:t>
            </a:fld>
            <a:endParaRPr lang="cs-CZ"/>
          </a:p>
        </p:txBody>
      </p:sp>
      <p:sp>
        <p:nvSpPr>
          <p:cNvPr id="5" name="Zástupný symbol pro zápatí 4">
            <a:extLst>
              <a:ext uri="{FF2B5EF4-FFF2-40B4-BE49-F238E27FC236}">
                <a16:creationId xmlns:a16="http://schemas.microsoft.com/office/drawing/2014/main" id="{F1785D96-52AC-BD33-83C9-EC06E65E6FA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B597165-B9FD-8430-2D0A-3946319CD6A5}"/>
              </a:ext>
            </a:extLst>
          </p:cNvPr>
          <p:cNvSpPr>
            <a:spLocks noGrp="1"/>
          </p:cNvSpPr>
          <p:nvPr>
            <p:ph type="sldNum" sz="quarter" idx="12"/>
          </p:nvPr>
        </p:nvSpPr>
        <p:spPr/>
        <p:txBody>
          <a:bodyPr/>
          <a:lstStyle/>
          <a:p>
            <a:fld id="{4FEF7B20-8BFE-4807-B88E-D45724693FF4}" type="slidenum">
              <a:rPr lang="cs-CZ" smtClean="0"/>
              <a:t>‹#›</a:t>
            </a:fld>
            <a:endParaRPr lang="cs-CZ"/>
          </a:p>
        </p:txBody>
      </p:sp>
    </p:spTree>
    <p:extLst>
      <p:ext uri="{BB962C8B-B14F-4D97-AF65-F5344CB8AC3E}">
        <p14:creationId xmlns:p14="http://schemas.microsoft.com/office/powerpoint/2010/main" val="97360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C106734-499F-13C1-11B5-1A4461D20D3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2D9483A-6B17-4F03-4811-A9DD8DD8845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9A08BAB-2C8C-12D3-C29D-43BCD16CA592}"/>
              </a:ext>
            </a:extLst>
          </p:cNvPr>
          <p:cNvSpPr>
            <a:spLocks noGrp="1"/>
          </p:cNvSpPr>
          <p:nvPr>
            <p:ph type="dt" sz="half" idx="10"/>
          </p:nvPr>
        </p:nvSpPr>
        <p:spPr/>
        <p:txBody>
          <a:bodyPr/>
          <a:lstStyle/>
          <a:p>
            <a:fld id="{D3962988-C40F-468A-9C90-ADE0426D01B2}" type="datetimeFigureOut">
              <a:rPr lang="cs-CZ" smtClean="0"/>
              <a:t>14.09.2023</a:t>
            </a:fld>
            <a:endParaRPr lang="cs-CZ"/>
          </a:p>
        </p:txBody>
      </p:sp>
      <p:sp>
        <p:nvSpPr>
          <p:cNvPr id="5" name="Zástupný symbol pro zápatí 4">
            <a:extLst>
              <a:ext uri="{FF2B5EF4-FFF2-40B4-BE49-F238E27FC236}">
                <a16:creationId xmlns:a16="http://schemas.microsoft.com/office/drawing/2014/main" id="{D298B7E2-2E43-86CD-F290-565E74CFF48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4A5589D-84A9-5544-9A29-D20AC2DB17F7}"/>
              </a:ext>
            </a:extLst>
          </p:cNvPr>
          <p:cNvSpPr>
            <a:spLocks noGrp="1"/>
          </p:cNvSpPr>
          <p:nvPr>
            <p:ph type="sldNum" sz="quarter" idx="12"/>
          </p:nvPr>
        </p:nvSpPr>
        <p:spPr/>
        <p:txBody>
          <a:bodyPr/>
          <a:lstStyle/>
          <a:p>
            <a:fld id="{4FEF7B20-8BFE-4807-B88E-D45724693FF4}" type="slidenum">
              <a:rPr lang="cs-CZ" smtClean="0"/>
              <a:t>‹#›</a:t>
            </a:fld>
            <a:endParaRPr lang="cs-CZ"/>
          </a:p>
        </p:txBody>
      </p:sp>
    </p:spTree>
    <p:extLst>
      <p:ext uri="{BB962C8B-B14F-4D97-AF65-F5344CB8AC3E}">
        <p14:creationId xmlns:p14="http://schemas.microsoft.com/office/powerpoint/2010/main" val="392400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9D6953-F90A-733D-12A4-9A252140C63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1F92714-77E0-35A7-8116-00F17B0204B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6ACFF6A-F405-7946-1943-D6B486A50277}"/>
              </a:ext>
            </a:extLst>
          </p:cNvPr>
          <p:cNvSpPr>
            <a:spLocks noGrp="1"/>
          </p:cNvSpPr>
          <p:nvPr>
            <p:ph type="dt" sz="half" idx="10"/>
          </p:nvPr>
        </p:nvSpPr>
        <p:spPr/>
        <p:txBody>
          <a:bodyPr/>
          <a:lstStyle/>
          <a:p>
            <a:fld id="{D3962988-C40F-468A-9C90-ADE0426D01B2}" type="datetimeFigureOut">
              <a:rPr lang="cs-CZ" smtClean="0"/>
              <a:t>14.09.2023</a:t>
            </a:fld>
            <a:endParaRPr lang="cs-CZ"/>
          </a:p>
        </p:txBody>
      </p:sp>
      <p:sp>
        <p:nvSpPr>
          <p:cNvPr id="5" name="Zástupný symbol pro zápatí 4">
            <a:extLst>
              <a:ext uri="{FF2B5EF4-FFF2-40B4-BE49-F238E27FC236}">
                <a16:creationId xmlns:a16="http://schemas.microsoft.com/office/drawing/2014/main" id="{0D24AF3D-5C21-E090-58D7-0AA9A0A6287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115C2B0-C3C2-A28F-9CF3-483857F66B94}"/>
              </a:ext>
            </a:extLst>
          </p:cNvPr>
          <p:cNvSpPr>
            <a:spLocks noGrp="1"/>
          </p:cNvSpPr>
          <p:nvPr>
            <p:ph type="sldNum" sz="quarter" idx="12"/>
          </p:nvPr>
        </p:nvSpPr>
        <p:spPr/>
        <p:txBody>
          <a:bodyPr/>
          <a:lstStyle/>
          <a:p>
            <a:fld id="{4FEF7B20-8BFE-4807-B88E-D45724693FF4}" type="slidenum">
              <a:rPr lang="cs-CZ" smtClean="0"/>
              <a:t>‹#›</a:t>
            </a:fld>
            <a:endParaRPr lang="cs-CZ"/>
          </a:p>
        </p:txBody>
      </p:sp>
    </p:spTree>
    <p:extLst>
      <p:ext uri="{BB962C8B-B14F-4D97-AF65-F5344CB8AC3E}">
        <p14:creationId xmlns:p14="http://schemas.microsoft.com/office/powerpoint/2010/main" val="408377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B51D48-52BD-B495-DDEA-9E0C8B99C8B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095A291-F37A-A2DE-982D-F234C1378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54EDE53-96A9-2688-68D6-20980005E949}"/>
              </a:ext>
            </a:extLst>
          </p:cNvPr>
          <p:cNvSpPr>
            <a:spLocks noGrp="1"/>
          </p:cNvSpPr>
          <p:nvPr>
            <p:ph type="dt" sz="half" idx="10"/>
          </p:nvPr>
        </p:nvSpPr>
        <p:spPr/>
        <p:txBody>
          <a:bodyPr/>
          <a:lstStyle/>
          <a:p>
            <a:fld id="{D3962988-C40F-468A-9C90-ADE0426D01B2}" type="datetimeFigureOut">
              <a:rPr lang="cs-CZ" smtClean="0"/>
              <a:t>14.09.2023</a:t>
            </a:fld>
            <a:endParaRPr lang="cs-CZ"/>
          </a:p>
        </p:txBody>
      </p:sp>
      <p:sp>
        <p:nvSpPr>
          <p:cNvPr id="5" name="Zástupný symbol pro zápatí 4">
            <a:extLst>
              <a:ext uri="{FF2B5EF4-FFF2-40B4-BE49-F238E27FC236}">
                <a16:creationId xmlns:a16="http://schemas.microsoft.com/office/drawing/2014/main" id="{6A591B38-861E-8592-D855-5776C9AA4BD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058A8E1-9276-FB1C-96AC-D9BF3D8070CD}"/>
              </a:ext>
            </a:extLst>
          </p:cNvPr>
          <p:cNvSpPr>
            <a:spLocks noGrp="1"/>
          </p:cNvSpPr>
          <p:nvPr>
            <p:ph type="sldNum" sz="quarter" idx="12"/>
          </p:nvPr>
        </p:nvSpPr>
        <p:spPr/>
        <p:txBody>
          <a:bodyPr/>
          <a:lstStyle/>
          <a:p>
            <a:fld id="{4FEF7B20-8BFE-4807-B88E-D45724693FF4}" type="slidenum">
              <a:rPr lang="cs-CZ" smtClean="0"/>
              <a:t>‹#›</a:t>
            </a:fld>
            <a:endParaRPr lang="cs-CZ"/>
          </a:p>
        </p:txBody>
      </p:sp>
    </p:spTree>
    <p:extLst>
      <p:ext uri="{BB962C8B-B14F-4D97-AF65-F5344CB8AC3E}">
        <p14:creationId xmlns:p14="http://schemas.microsoft.com/office/powerpoint/2010/main" val="977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79CDCA-7995-A1C1-7D15-CEF6CC2ED94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ADA66B1-CC45-C399-C8A0-15BBFDF651F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0659BA2-69B1-1F65-49E2-8B339754BFD4}"/>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C0FD125-4C84-B8D5-50D6-AA5FD7769191}"/>
              </a:ext>
            </a:extLst>
          </p:cNvPr>
          <p:cNvSpPr>
            <a:spLocks noGrp="1"/>
          </p:cNvSpPr>
          <p:nvPr>
            <p:ph type="dt" sz="half" idx="10"/>
          </p:nvPr>
        </p:nvSpPr>
        <p:spPr/>
        <p:txBody>
          <a:bodyPr/>
          <a:lstStyle/>
          <a:p>
            <a:fld id="{D3962988-C40F-468A-9C90-ADE0426D01B2}" type="datetimeFigureOut">
              <a:rPr lang="cs-CZ" smtClean="0"/>
              <a:t>14.09.2023</a:t>
            </a:fld>
            <a:endParaRPr lang="cs-CZ"/>
          </a:p>
        </p:txBody>
      </p:sp>
      <p:sp>
        <p:nvSpPr>
          <p:cNvPr id="6" name="Zástupný symbol pro zápatí 5">
            <a:extLst>
              <a:ext uri="{FF2B5EF4-FFF2-40B4-BE49-F238E27FC236}">
                <a16:creationId xmlns:a16="http://schemas.microsoft.com/office/drawing/2014/main" id="{25AA9883-AD4F-7937-86F3-72AED1D6174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37FA71B-6CB5-9E58-8FEC-968524C27D2E}"/>
              </a:ext>
            </a:extLst>
          </p:cNvPr>
          <p:cNvSpPr>
            <a:spLocks noGrp="1"/>
          </p:cNvSpPr>
          <p:nvPr>
            <p:ph type="sldNum" sz="quarter" idx="12"/>
          </p:nvPr>
        </p:nvSpPr>
        <p:spPr/>
        <p:txBody>
          <a:bodyPr/>
          <a:lstStyle/>
          <a:p>
            <a:fld id="{4FEF7B20-8BFE-4807-B88E-D45724693FF4}" type="slidenum">
              <a:rPr lang="cs-CZ" smtClean="0"/>
              <a:t>‹#›</a:t>
            </a:fld>
            <a:endParaRPr lang="cs-CZ"/>
          </a:p>
        </p:txBody>
      </p:sp>
    </p:spTree>
    <p:extLst>
      <p:ext uri="{BB962C8B-B14F-4D97-AF65-F5344CB8AC3E}">
        <p14:creationId xmlns:p14="http://schemas.microsoft.com/office/powerpoint/2010/main" val="4045021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639195-2B99-6868-E178-F44DDEC6E13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DE22EBD-1C28-FB81-FC95-DD7D8412EB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2AD3706-EF68-8978-6EB3-964FCBE476D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CC8D0CE-DA36-AE4D-0E20-E4AF89FC7C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5FC49EF-262C-5945-7873-A63EF7F6371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8542665-0BBF-B417-B536-8E31EC3AA39A}"/>
              </a:ext>
            </a:extLst>
          </p:cNvPr>
          <p:cNvSpPr>
            <a:spLocks noGrp="1"/>
          </p:cNvSpPr>
          <p:nvPr>
            <p:ph type="dt" sz="half" idx="10"/>
          </p:nvPr>
        </p:nvSpPr>
        <p:spPr/>
        <p:txBody>
          <a:bodyPr/>
          <a:lstStyle/>
          <a:p>
            <a:fld id="{D3962988-C40F-468A-9C90-ADE0426D01B2}" type="datetimeFigureOut">
              <a:rPr lang="cs-CZ" smtClean="0"/>
              <a:t>14.09.2023</a:t>
            </a:fld>
            <a:endParaRPr lang="cs-CZ"/>
          </a:p>
        </p:txBody>
      </p:sp>
      <p:sp>
        <p:nvSpPr>
          <p:cNvPr id="8" name="Zástupný symbol pro zápatí 7">
            <a:extLst>
              <a:ext uri="{FF2B5EF4-FFF2-40B4-BE49-F238E27FC236}">
                <a16:creationId xmlns:a16="http://schemas.microsoft.com/office/drawing/2014/main" id="{5B672F26-0F9F-5B56-3318-DCFBCB25A095}"/>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378A737-8DF4-E399-F33A-FD9661AA60D7}"/>
              </a:ext>
            </a:extLst>
          </p:cNvPr>
          <p:cNvSpPr>
            <a:spLocks noGrp="1"/>
          </p:cNvSpPr>
          <p:nvPr>
            <p:ph type="sldNum" sz="quarter" idx="12"/>
          </p:nvPr>
        </p:nvSpPr>
        <p:spPr/>
        <p:txBody>
          <a:bodyPr/>
          <a:lstStyle/>
          <a:p>
            <a:fld id="{4FEF7B20-8BFE-4807-B88E-D45724693FF4}" type="slidenum">
              <a:rPr lang="cs-CZ" smtClean="0"/>
              <a:t>‹#›</a:t>
            </a:fld>
            <a:endParaRPr lang="cs-CZ"/>
          </a:p>
        </p:txBody>
      </p:sp>
    </p:spTree>
    <p:extLst>
      <p:ext uri="{BB962C8B-B14F-4D97-AF65-F5344CB8AC3E}">
        <p14:creationId xmlns:p14="http://schemas.microsoft.com/office/powerpoint/2010/main" val="123924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435065-4C4F-67A4-F7BF-E607F55BFB6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488D5E2-59A7-0513-10CE-E6391036A5C1}"/>
              </a:ext>
            </a:extLst>
          </p:cNvPr>
          <p:cNvSpPr>
            <a:spLocks noGrp="1"/>
          </p:cNvSpPr>
          <p:nvPr>
            <p:ph type="dt" sz="half" idx="10"/>
          </p:nvPr>
        </p:nvSpPr>
        <p:spPr/>
        <p:txBody>
          <a:bodyPr/>
          <a:lstStyle/>
          <a:p>
            <a:fld id="{D3962988-C40F-468A-9C90-ADE0426D01B2}" type="datetimeFigureOut">
              <a:rPr lang="cs-CZ" smtClean="0"/>
              <a:t>14.09.2023</a:t>
            </a:fld>
            <a:endParaRPr lang="cs-CZ"/>
          </a:p>
        </p:txBody>
      </p:sp>
      <p:sp>
        <p:nvSpPr>
          <p:cNvPr id="4" name="Zástupný symbol pro zápatí 3">
            <a:extLst>
              <a:ext uri="{FF2B5EF4-FFF2-40B4-BE49-F238E27FC236}">
                <a16:creationId xmlns:a16="http://schemas.microsoft.com/office/drawing/2014/main" id="{27FB83E8-12D3-F1CB-A5AF-9F7A211F0DE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E4920F3-DCB6-1C62-984F-5854FA1A882C}"/>
              </a:ext>
            </a:extLst>
          </p:cNvPr>
          <p:cNvSpPr>
            <a:spLocks noGrp="1"/>
          </p:cNvSpPr>
          <p:nvPr>
            <p:ph type="sldNum" sz="quarter" idx="12"/>
          </p:nvPr>
        </p:nvSpPr>
        <p:spPr/>
        <p:txBody>
          <a:bodyPr/>
          <a:lstStyle/>
          <a:p>
            <a:fld id="{4FEF7B20-8BFE-4807-B88E-D45724693FF4}" type="slidenum">
              <a:rPr lang="cs-CZ" smtClean="0"/>
              <a:t>‹#›</a:t>
            </a:fld>
            <a:endParaRPr lang="cs-CZ"/>
          </a:p>
        </p:txBody>
      </p:sp>
    </p:spTree>
    <p:extLst>
      <p:ext uri="{BB962C8B-B14F-4D97-AF65-F5344CB8AC3E}">
        <p14:creationId xmlns:p14="http://schemas.microsoft.com/office/powerpoint/2010/main" val="62179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E7D458C-F83E-40EA-B3B1-1C73E0A5BDD4}"/>
              </a:ext>
            </a:extLst>
          </p:cNvPr>
          <p:cNvSpPr>
            <a:spLocks noGrp="1"/>
          </p:cNvSpPr>
          <p:nvPr>
            <p:ph type="dt" sz="half" idx="10"/>
          </p:nvPr>
        </p:nvSpPr>
        <p:spPr/>
        <p:txBody>
          <a:bodyPr/>
          <a:lstStyle/>
          <a:p>
            <a:fld id="{D3962988-C40F-468A-9C90-ADE0426D01B2}" type="datetimeFigureOut">
              <a:rPr lang="cs-CZ" smtClean="0"/>
              <a:t>14.09.2023</a:t>
            </a:fld>
            <a:endParaRPr lang="cs-CZ"/>
          </a:p>
        </p:txBody>
      </p:sp>
      <p:sp>
        <p:nvSpPr>
          <p:cNvPr id="3" name="Zástupný symbol pro zápatí 2">
            <a:extLst>
              <a:ext uri="{FF2B5EF4-FFF2-40B4-BE49-F238E27FC236}">
                <a16:creationId xmlns:a16="http://schemas.microsoft.com/office/drawing/2014/main" id="{2A8E10C3-A3D9-6BB9-FBFC-FA1C208F6F3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41A7260E-1D87-29E1-103F-9526D6C7015F}"/>
              </a:ext>
            </a:extLst>
          </p:cNvPr>
          <p:cNvSpPr>
            <a:spLocks noGrp="1"/>
          </p:cNvSpPr>
          <p:nvPr>
            <p:ph type="sldNum" sz="quarter" idx="12"/>
          </p:nvPr>
        </p:nvSpPr>
        <p:spPr/>
        <p:txBody>
          <a:bodyPr/>
          <a:lstStyle/>
          <a:p>
            <a:fld id="{4FEF7B20-8BFE-4807-B88E-D45724693FF4}" type="slidenum">
              <a:rPr lang="cs-CZ" smtClean="0"/>
              <a:t>‹#›</a:t>
            </a:fld>
            <a:endParaRPr lang="cs-CZ"/>
          </a:p>
        </p:txBody>
      </p:sp>
    </p:spTree>
    <p:extLst>
      <p:ext uri="{BB962C8B-B14F-4D97-AF65-F5344CB8AC3E}">
        <p14:creationId xmlns:p14="http://schemas.microsoft.com/office/powerpoint/2010/main" val="218286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DBCE26-6F25-BCBC-9D0E-AE65F4F7538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18D286AF-B125-E737-7420-4EF21CBA9C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F9D6265F-2D40-C423-B3E3-F38954303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43D61FB-53BC-D0FB-2903-42B7A15B6C93}"/>
              </a:ext>
            </a:extLst>
          </p:cNvPr>
          <p:cNvSpPr>
            <a:spLocks noGrp="1"/>
          </p:cNvSpPr>
          <p:nvPr>
            <p:ph type="dt" sz="half" idx="10"/>
          </p:nvPr>
        </p:nvSpPr>
        <p:spPr/>
        <p:txBody>
          <a:bodyPr/>
          <a:lstStyle/>
          <a:p>
            <a:fld id="{D3962988-C40F-468A-9C90-ADE0426D01B2}" type="datetimeFigureOut">
              <a:rPr lang="cs-CZ" smtClean="0"/>
              <a:t>14.09.2023</a:t>
            </a:fld>
            <a:endParaRPr lang="cs-CZ"/>
          </a:p>
        </p:txBody>
      </p:sp>
      <p:sp>
        <p:nvSpPr>
          <p:cNvPr id="6" name="Zástupný symbol pro zápatí 5">
            <a:extLst>
              <a:ext uri="{FF2B5EF4-FFF2-40B4-BE49-F238E27FC236}">
                <a16:creationId xmlns:a16="http://schemas.microsoft.com/office/drawing/2014/main" id="{DEFA3966-576C-92CB-5E80-62C23B4BB91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53ED86D-136A-DDBB-7870-FE162ACD4C0B}"/>
              </a:ext>
            </a:extLst>
          </p:cNvPr>
          <p:cNvSpPr>
            <a:spLocks noGrp="1"/>
          </p:cNvSpPr>
          <p:nvPr>
            <p:ph type="sldNum" sz="quarter" idx="12"/>
          </p:nvPr>
        </p:nvSpPr>
        <p:spPr/>
        <p:txBody>
          <a:bodyPr/>
          <a:lstStyle/>
          <a:p>
            <a:fld id="{4FEF7B20-8BFE-4807-B88E-D45724693FF4}" type="slidenum">
              <a:rPr lang="cs-CZ" smtClean="0"/>
              <a:t>‹#›</a:t>
            </a:fld>
            <a:endParaRPr lang="cs-CZ"/>
          </a:p>
        </p:txBody>
      </p:sp>
    </p:spTree>
    <p:extLst>
      <p:ext uri="{BB962C8B-B14F-4D97-AF65-F5344CB8AC3E}">
        <p14:creationId xmlns:p14="http://schemas.microsoft.com/office/powerpoint/2010/main" val="112686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E9C4AF-389A-E336-27F4-4AFD5607736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2CDCF7C-57B3-034F-3A33-8AB1978CDC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text 3">
            <a:extLst>
              <a:ext uri="{FF2B5EF4-FFF2-40B4-BE49-F238E27FC236}">
                <a16:creationId xmlns:a16="http://schemas.microsoft.com/office/drawing/2014/main" id="{1183F759-40A8-D542-D507-D3FB85BA0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D02D210-DC76-FD76-5853-56CD98BBD41E}"/>
              </a:ext>
            </a:extLst>
          </p:cNvPr>
          <p:cNvSpPr>
            <a:spLocks noGrp="1"/>
          </p:cNvSpPr>
          <p:nvPr>
            <p:ph type="dt" sz="half" idx="10"/>
          </p:nvPr>
        </p:nvSpPr>
        <p:spPr/>
        <p:txBody>
          <a:bodyPr/>
          <a:lstStyle/>
          <a:p>
            <a:fld id="{D3962988-C40F-468A-9C90-ADE0426D01B2}" type="datetimeFigureOut">
              <a:rPr lang="cs-CZ" smtClean="0"/>
              <a:t>14.09.2023</a:t>
            </a:fld>
            <a:endParaRPr lang="cs-CZ"/>
          </a:p>
        </p:txBody>
      </p:sp>
      <p:sp>
        <p:nvSpPr>
          <p:cNvPr id="6" name="Zástupný symbol pro zápatí 5">
            <a:extLst>
              <a:ext uri="{FF2B5EF4-FFF2-40B4-BE49-F238E27FC236}">
                <a16:creationId xmlns:a16="http://schemas.microsoft.com/office/drawing/2014/main" id="{ECB5463D-BE58-7A5C-13ED-8A8F6A1119D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64F3FD9-2649-A680-B616-2898F271217A}"/>
              </a:ext>
            </a:extLst>
          </p:cNvPr>
          <p:cNvSpPr>
            <a:spLocks noGrp="1"/>
          </p:cNvSpPr>
          <p:nvPr>
            <p:ph type="sldNum" sz="quarter" idx="12"/>
          </p:nvPr>
        </p:nvSpPr>
        <p:spPr/>
        <p:txBody>
          <a:bodyPr/>
          <a:lstStyle/>
          <a:p>
            <a:fld id="{4FEF7B20-8BFE-4807-B88E-D45724693FF4}" type="slidenum">
              <a:rPr lang="cs-CZ" smtClean="0"/>
              <a:t>‹#›</a:t>
            </a:fld>
            <a:endParaRPr lang="cs-CZ"/>
          </a:p>
        </p:txBody>
      </p:sp>
    </p:spTree>
    <p:extLst>
      <p:ext uri="{BB962C8B-B14F-4D97-AF65-F5344CB8AC3E}">
        <p14:creationId xmlns:p14="http://schemas.microsoft.com/office/powerpoint/2010/main" val="30461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BAAC732-5084-08CD-5ECF-8A323F9D03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6267559-4380-BEF6-D446-BD9EA0184D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B2FFCBB-BA4B-452B-7CD9-8436C45951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62988-C40F-468A-9C90-ADE0426D01B2}" type="datetimeFigureOut">
              <a:rPr lang="cs-CZ" smtClean="0"/>
              <a:t>14.09.2023</a:t>
            </a:fld>
            <a:endParaRPr lang="cs-CZ"/>
          </a:p>
        </p:txBody>
      </p:sp>
      <p:sp>
        <p:nvSpPr>
          <p:cNvPr id="5" name="Zástupný symbol pro zápatí 4">
            <a:extLst>
              <a:ext uri="{FF2B5EF4-FFF2-40B4-BE49-F238E27FC236}">
                <a16:creationId xmlns:a16="http://schemas.microsoft.com/office/drawing/2014/main" id="{12123815-FBB8-571C-F895-F5449185D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529C250-6D53-C980-4A75-88A34CD3CC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F7B20-8BFE-4807-B88E-D45724693FF4}" type="slidenum">
              <a:rPr lang="cs-CZ" smtClean="0"/>
              <a:t>‹#›</a:t>
            </a:fld>
            <a:endParaRPr lang="cs-CZ"/>
          </a:p>
        </p:txBody>
      </p:sp>
    </p:spTree>
    <p:extLst>
      <p:ext uri="{BB962C8B-B14F-4D97-AF65-F5344CB8AC3E}">
        <p14:creationId xmlns:p14="http://schemas.microsoft.com/office/powerpoint/2010/main" val="137771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Obsah obrázku Grafika, Písmo, text, snímek obrazovky&#10;&#10;Popis byl vytvořen automaticky">
            <a:extLst>
              <a:ext uri="{FF2B5EF4-FFF2-40B4-BE49-F238E27FC236}">
                <a16:creationId xmlns:a16="http://schemas.microsoft.com/office/drawing/2014/main" id="{47E67535-1873-BE6E-0AD8-E463A8B73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586" y="681037"/>
            <a:ext cx="6364237" cy="2670053"/>
          </a:xfrm>
          <a:prstGeom prst="rect">
            <a:avLst/>
          </a:prstGeom>
        </p:spPr>
      </p:pic>
      <p:sp>
        <p:nvSpPr>
          <p:cNvPr id="8" name="Nadpis 1">
            <a:extLst>
              <a:ext uri="{FF2B5EF4-FFF2-40B4-BE49-F238E27FC236}">
                <a16:creationId xmlns:a16="http://schemas.microsoft.com/office/drawing/2014/main" id="{8A8ED1CC-2F21-0C42-F0B5-37D401E3A222}"/>
              </a:ext>
            </a:extLst>
          </p:cNvPr>
          <p:cNvSpPr txBox="1">
            <a:spLocks/>
          </p:cNvSpPr>
          <p:nvPr/>
        </p:nvSpPr>
        <p:spPr>
          <a:xfrm>
            <a:off x="708891" y="351711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200" b="1" dirty="0">
                <a:solidFill>
                  <a:srgbClr val="F70B2A"/>
                </a:solidFill>
                <a:latin typeface="DunbarText ExBold"/>
              </a:rPr>
              <a:t>Podpora projektů pro inovační technologie ve zdravotnictví - telemedicína</a:t>
            </a:r>
            <a:endParaRPr lang="cs-CZ" sz="8800" dirty="0">
              <a:solidFill>
                <a:srgbClr val="F70B2A"/>
              </a:solidFill>
            </a:endParaRPr>
          </a:p>
        </p:txBody>
      </p:sp>
      <p:sp>
        <p:nvSpPr>
          <p:cNvPr id="9" name="Zástupný obsah 2">
            <a:extLst>
              <a:ext uri="{FF2B5EF4-FFF2-40B4-BE49-F238E27FC236}">
                <a16:creationId xmlns:a16="http://schemas.microsoft.com/office/drawing/2014/main" id="{396AE758-62C6-938D-D35D-8E3856A8E152}"/>
              </a:ext>
            </a:extLst>
          </p:cNvPr>
          <p:cNvSpPr txBox="1">
            <a:spLocks/>
          </p:cNvSpPr>
          <p:nvPr/>
        </p:nvSpPr>
        <p:spPr>
          <a:xfrm>
            <a:off x="838200" y="5043055"/>
            <a:ext cx="10515600" cy="11339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cs-CZ" sz="2800" dirty="0">
                <a:solidFill>
                  <a:srgbClr val="153677"/>
                </a:solidFill>
                <a:latin typeface="DunbarText"/>
              </a:rPr>
              <a:t>PILOTNÍ KOMUNIKAČNÍ PLATFORMA TELEMEDICÍNY  (</a:t>
            </a:r>
            <a:r>
              <a:rPr lang="cs-CZ" sz="2800" dirty="0" err="1">
                <a:solidFill>
                  <a:srgbClr val="153677"/>
                </a:solidFill>
                <a:latin typeface="DunbarText"/>
              </a:rPr>
              <a:t>podprodukt</a:t>
            </a:r>
            <a:r>
              <a:rPr lang="cs-CZ" sz="2800" dirty="0">
                <a:solidFill>
                  <a:srgbClr val="153677"/>
                </a:solidFill>
                <a:latin typeface="DunbarText"/>
              </a:rPr>
              <a:t> 3.1)</a:t>
            </a:r>
          </a:p>
          <a:p>
            <a:r>
              <a:rPr lang="cs-CZ" sz="1400" dirty="0">
                <a:solidFill>
                  <a:srgbClr val="153677"/>
                </a:solidFill>
              </a:rPr>
              <a:t>Ing. Antonín Hlavinka</a:t>
            </a:r>
          </a:p>
          <a:p>
            <a:r>
              <a:rPr lang="cs-CZ" sz="1400" dirty="0">
                <a:solidFill>
                  <a:srgbClr val="153677"/>
                </a:solidFill>
              </a:rPr>
              <a:t>Praha 15/9/2023</a:t>
            </a:r>
          </a:p>
        </p:txBody>
      </p:sp>
      <p:pic>
        <p:nvPicPr>
          <p:cNvPr id="10" name="Obrázek 9" descr="Obsah obrázku text, Písmo, logo, Elektricky modrá&#10;&#10;Popis byl vytvořen automaticky">
            <a:extLst>
              <a:ext uri="{FF2B5EF4-FFF2-40B4-BE49-F238E27FC236}">
                <a16:creationId xmlns:a16="http://schemas.microsoft.com/office/drawing/2014/main" id="{C628AC7F-26F9-8C71-0CD2-A93694743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7855" y="6264696"/>
            <a:ext cx="1422305" cy="425647"/>
          </a:xfrm>
          <a:prstGeom prst="rect">
            <a:avLst/>
          </a:prstGeom>
        </p:spPr>
      </p:pic>
    </p:spTree>
    <p:extLst>
      <p:ext uri="{BB962C8B-B14F-4D97-AF65-F5344CB8AC3E}">
        <p14:creationId xmlns:p14="http://schemas.microsoft.com/office/powerpoint/2010/main" val="84327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Obrázek 4">
            <a:extLst>
              <a:ext uri="{FF2B5EF4-FFF2-40B4-BE49-F238E27FC236}">
                <a16:creationId xmlns:a16="http://schemas.microsoft.com/office/drawing/2014/main" id="{A7E3BE6D-618C-17E2-0B3B-5B463D09E4C6}"/>
              </a:ext>
            </a:extLst>
          </p:cNvPr>
          <p:cNvPicPr>
            <a:picLocks noChangeAspect="1"/>
          </p:cNvPicPr>
          <p:nvPr/>
        </p:nvPicPr>
        <p:blipFill rotWithShape="1">
          <a:blip r:embed="rId2"/>
          <a:srcRect t="9766" b="10462"/>
          <a:stretch/>
        </p:blipFill>
        <p:spPr>
          <a:xfrm>
            <a:off x="20" y="1282"/>
            <a:ext cx="12191980" cy="6856718"/>
          </a:xfrm>
          <a:prstGeom prst="rect">
            <a:avLst/>
          </a:prstGeom>
        </p:spPr>
      </p:pic>
    </p:spTree>
    <p:extLst>
      <p:ext uri="{BB962C8B-B14F-4D97-AF65-F5344CB8AC3E}">
        <p14:creationId xmlns:p14="http://schemas.microsoft.com/office/powerpoint/2010/main" val="208895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6F13F8-DE80-E6BA-D5B6-F181417C0C09}"/>
              </a:ext>
            </a:extLst>
          </p:cNvPr>
          <p:cNvSpPr>
            <a:spLocks noGrp="1"/>
          </p:cNvSpPr>
          <p:nvPr>
            <p:ph type="title"/>
          </p:nvPr>
        </p:nvSpPr>
        <p:spPr/>
        <p:txBody>
          <a:bodyPr>
            <a:normAutofit/>
          </a:bodyPr>
          <a:lstStyle/>
          <a:p>
            <a:pPr algn="ctr"/>
            <a:r>
              <a:rPr lang="cs-CZ" sz="2400" b="1" cap="all" dirty="0" err="1">
                <a:solidFill>
                  <a:srgbClr val="FF0000"/>
                </a:solidFill>
                <a:effectLst/>
                <a:latin typeface="Arial" panose="020B0604020202020204" pitchFamily="34" charset="0"/>
                <a:ea typeface="Times New Roman" panose="02020603050405020304" pitchFamily="18" charset="0"/>
              </a:rPr>
              <a:t>Podprodukt</a:t>
            </a:r>
            <a:r>
              <a:rPr lang="cs-CZ" sz="2400" b="1" cap="all" dirty="0">
                <a:solidFill>
                  <a:srgbClr val="FF0000"/>
                </a:solidFill>
                <a:effectLst/>
                <a:latin typeface="Arial" panose="020B0604020202020204" pitchFamily="34" charset="0"/>
                <a:ea typeface="Times New Roman" panose="02020603050405020304" pitchFamily="18" charset="0"/>
              </a:rPr>
              <a:t> 3.1</a:t>
            </a:r>
            <a:br>
              <a:rPr lang="cs-CZ" sz="2400" b="1" cap="all" dirty="0">
                <a:solidFill>
                  <a:srgbClr val="FF0000"/>
                </a:solidFill>
                <a:effectLst/>
                <a:latin typeface="Arial" panose="020B0604020202020204" pitchFamily="34" charset="0"/>
                <a:ea typeface="Times New Roman" panose="02020603050405020304" pitchFamily="18" charset="0"/>
              </a:rPr>
            </a:br>
            <a:br>
              <a:rPr lang="cs-CZ" sz="2400" b="1" cap="all" dirty="0">
                <a:solidFill>
                  <a:srgbClr val="FF0000"/>
                </a:solidFill>
                <a:effectLst/>
                <a:latin typeface="Arial" panose="020B0604020202020204" pitchFamily="34" charset="0"/>
                <a:ea typeface="Times New Roman" panose="02020603050405020304" pitchFamily="18" charset="0"/>
              </a:rPr>
            </a:br>
            <a:r>
              <a:rPr lang="cs-CZ" sz="2400" b="1" cap="all" dirty="0">
                <a:solidFill>
                  <a:srgbClr val="FF0000"/>
                </a:solidFill>
                <a:effectLst/>
                <a:latin typeface="Arial" panose="020B0604020202020204" pitchFamily="34" charset="0"/>
                <a:ea typeface="Times New Roman" panose="02020603050405020304" pitchFamily="18" charset="0"/>
              </a:rPr>
              <a:t>PILOTNÍ KOMUNIKAČNÍ PLATFORMA TELEMEDICÍNY </a:t>
            </a:r>
            <a:endParaRPr lang="cs-CZ" sz="6600" dirty="0">
              <a:solidFill>
                <a:srgbClr val="F70B2A"/>
              </a:solidFill>
            </a:endParaRPr>
          </a:p>
        </p:txBody>
      </p:sp>
      <p:sp>
        <p:nvSpPr>
          <p:cNvPr id="3" name="Zástupný obsah 2">
            <a:extLst>
              <a:ext uri="{FF2B5EF4-FFF2-40B4-BE49-F238E27FC236}">
                <a16:creationId xmlns:a16="http://schemas.microsoft.com/office/drawing/2014/main" id="{70B0516A-67CB-4045-681D-C7D27513213E}"/>
              </a:ext>
            </a:extLst>
          </p:cNvPr>
          <p:cNvSpPr>
            <a:spLocks noGrp="1"/>
          </p:cNvSpPr>
          <p:nvPr>
            <p:ph idx="1"/>
          </p:nvPr>
        </p:nvSpPr>
        <p:spPr/>
        <p:txBody>
          <a:bodyPr vert="horz" lIns="91440" tIns="45720" rIns="91440" bIns="45720" rtlCol="0" anchor="t">
            <a:normAutofit/>
          </a:bodyPr>
          <a:lstStyle/>
          <a:p>
            <a:pPr algn="just"/>
            <a:r>
              <a:rPr lang="cs-CZ" sz="2400" dirty="0">
                <a:solidFill>
                  <a:srgbClr val="153677"/>
                </a:solidFill>
                <a:latin typeface="DunbarText"/>
              </a:rPr>
              <a:t>funkční model celostátní komunikační platformy a souvisejících podpůrných služeb – centrální prvek</a:t>
            </a:r>
          </a:p>
          <a:p>
            <a:pPr algn="just"/>
            <a:r>
              <a:rPr lang="cs-CZ" sz="2400" dirty="0">
                <a:solidFill>
                  <a:srgbClr val="153677"/>
                </a:solidFill>
                <a:latin typeface="DunbarText"/>
              </a:rPr>
              <a:t>zpřístupnění širokému spektru různých poskytovatelů zdravotních služeb </a:t>
            </a:r>
          </a:p>
          <a:p>
            <a:pPr algn="just"/>
            <a:r>
              <a:rPr lang="cs-CZ" sz="2400" dirty="0">
                <a:solidFill>
                  <a:srgbClr val="153677"/>
                </a:solidFill>
                <a:latin typeface="DunbarText"/>
              </a:rPr>
              <a:t>možnost používat telemedicínské intervence a interakce s pacienty</a:t>
            </a:r>
          </a:p>
          <a:p>
            <a:pPr algn="just"/>
            <a:r>
              <a:rPr lang="cs-CZ" sz="2400" dirty="0">
                <a:solidFill>
                  <a:srgbClr val="153677"/>
                </a:solidFill>
                <a:latin typeface="DunbarText"/>
              </a:rPr>
              <a:t>mobilní aplikace pro pacienty využívající služby zdravotnických zařízení</a:t>
            </a:r>
          </a:p>
          <a:p>
            <a:pPr algn="just"/>
            <a:r>
              <a:rPr lang="cs-CZ" sz="2400" dirty="0">
                <a:solidFill>
                  <a:srgbClr val="153677"/>
                </a:solidFill>
                <a:latin typeface="DunbarText"/>
              </a:rPr>
              <a:t>vysoce zabezpečené služby včetně dat </a:t>
            </a:r>
          </a:p>
          <a:p>
            <a:pPr algn="just"/>
            <a:r>
              <a:rPr lang="cs-CZ" sz="2400" dirty="0">
                <a:solidFill>
                  <a:srgbClr val="153677"/>
                </a:solidFill>
                <a:latin typeface="DunbarText"/>
              </a:rPr>
              <a:t>napojení na infrastrukturu </a:t>
            </a:r>
            <a:r>
              <a:rPr lang="cs-CZ" sz="2400" dirty="0" err="1">
                <a:solidFill>
                  <a:srgbClr val="153677"/>
                </a:solidFill>
                <a:latin typeface="DunbarText"/>
              </a:rPr>
              <a:t>eHealth</a:t>
            </a:r>
            <a:r>
              <a:rPr lang="cs-CZ" sz="2400" dirty="0">
                <a:solidFill>
                  <a:srgbClr val="153677"/>
                </a:solidFill>
                <a:latin typeface="DunbarText"/>
              </a:rPr>
              <a:t> a eGovernmentu</a:t>
            </a:r>
          </a:p>
        </p:txBody>
      </p:sp>
      <p:pic>
        <p:nvPicPr>
          <p:cNvPr id="4" name="Obrázek 3" descr="Obsah obrázku text, Písmo, logo, Elektricky modrá&#10;&#10;Popis byl vytvořen automaticky">
            <a:extLst>
              <a:ext uri="{FF2B5EF4-FFF2-40B4-BE49-F238E27FC236}">
                <a16:creationId xmlns:a16="http://schemas.microsoft.com/office/drawing/2014/main" id="{8A84F85D-68A2-29CE-A24B-2EA09CE0D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855" y="6264696"/>
            <a:ext cx="1422305" cy="425647"/>
          </a:xfrm>
          <a:prstGeom prst="rect">
            <a:avLst/>
          </a:prstGeom>
        </p:spPr>
      </p:pic>
      <p:pic>
        <p:nvPicPr>
          <p:cNvPr id="6" name="Obrázek 5">
            <a:extLst>
              <a:ext uri="{FF2B5EF4-FFF2-40B4-BE49-F238E27FC236}">
                <a16:creationId xmlns:a16="http://schemas.microsoft.com/office/drawing/2014/main" id="{31186A72-7EF8-8950-66C3-26A2EF3960BD}"/>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8947685" y="6258448"/>
            <a:ext cx="1363980" cy="377190"/>
          </a:xfrm>
          <a:prstGeom prst="rect">
            <a:avLst/>
          </a:prstGeom>
          <a:noFill/>
          <a:ln>
            <a:noFill/>
          </a:ln>
        </p:spPr>
      </p:pic>
      <p:pic>
        <p:nvPicPr>
          <p:cNvPr id="7" name="Obrázek 6">
            <a:extLst>
              <a:ext uri="{FF2B5EF4-FFF2-40B4-BE49-F238E27FC236}">
                <a16:creationId xmlns:a16="http://schemas.microsoft.com/office/drawing/2014/main" id="{CD4353D1-6719-776D-5344-3E6DEB071141}"/>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7780180" y="6311900"/>
            <a:ext cx="960698" cy="366525"/>
          </a:xfrm>
          <a:prstGeom prst="rect">
            <a:avLst/>
          </a:prstGeom>
          <a:noFill/>
          <a:ln>
            <a:noFill/>
          </a:ln>
        </p:spPr>
      </p:pic>
      <p:pic>
        <p:nvPicPr>
          <p:cNvPr id="8" name="Obrázek 7" descr="Obsah obrázku Písmo, Grafika, logo, symbol&#10;&#10;Popis byl vytvořen automaticky">
            <a:extLst>
              <a:ext uri="{FF2B5EF4-FFF2-40B4-BE49-F238E27FC236}">
                <a16:creationId xmlns:a16="http://schemas.microsoft.com/office/drawing/2014/main" id="{036BC4DB-4EFE-AC14-FDFC-888084CEE8B0}"/>
              </a:ext>
            </a:extLst>
          </p:cNvPr>
          <p:cNvPicPr>
            <a:picLocks noChangeAspect="1"/>
          </p:cNvPicPr>
          <p:nvPr/>
        </p:nvPicPr>
        <p:blipFill>
          <a:blip r:embed="rId5" cstate="print">
            <a:alphaModFix amt="40000"/>
            <a:extLst>
              <a:ext uri="{28A0092B-C50C-407E-A947-70E740481C1C}">
                <a14:useLocalDpi xmlns:a14="http://schemas.microsoft.com/office/drawing/2010/main" val="0"/>
              </a:ext>
            </a:extLst>
          </a:blip>
          <a:stretch>
            <a:fillRect/>
          </a:stretch>
        </p:blipFill>
        <p:spPr>
          <a:xfrm>
            <a:off x="10223174" y="302296"/>
            <a:ext cx="1351280" cy="607695"/>
          </a:xfrm>
          <a:prstGeom prst="rect">
            <a:avLst/>
          </a:prstGeom>
        </p:spPr>
      </p:pic>
    </p:spTree>
    <p:extLst>
      <p:ext uri="{BB962C8B-B14F-4D97-AF65-F5344CB8AC3E}">
        <p14:creationId xmlns:p14="http://schemas.microsoft.com/office/powerpoint/2010/main" val="256313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EB7887-D08D-32FA-64EC-240C4192AFF6}"/>
              </a:ext>
            </a:extLst>
          </p:cNvPr>
          <p:cNvSpPr>
            <a:spLocks noGrp="1"/>
          </p:cNvSpPr>
          <p:nvPr>
            <p:ph type="title"/>
          </p:nvPr>
        </p:nvSpPr>
        <p:spPr>
          <a:xfrm>
            <a:off x="96886" y="232564"/>
            <a:ext cx="2217653" cy="1786147"/>
          </a:xfrm>
        </p:spPr>
        <p:txBody>
          <a:bodyPr>
            <a:normAutofit/>
          </a:bodyPr>
          <a:lstStyle/>
          <a:p>
            <a:pPr algn="ctr"/>
            <a:r>
              <a:rPr lang="cs-CZ" sz="1800" b="1" cap="all" dirty="0">
                <a:solidFill>
                  <a:srgbClr val="FF0000"/>
                </a:solidFill>
                <a:latin typeface="Arial" panose="020B0604020202020204" pitchFamily="34" charset="0"/>
              </a:rPr>
              <a:t>Diagram</a:t>
            </a:r>
            <a:br>
              <a:rPr lang="cs-CZ" sz="1800" b="1" cap="all" dirty="0">
                <a:solidFill>
                  <a:srgbClr val="FF0000"/>
                </a:solidFill>
                <a:latin typeface="Arial" panose="020B0604020202020204" pitchFamily="34" charset="0"/>
              </a:rPr>
            </a:br>
            <a:br>
              <a:rPr lang="cs-CZ" sz="1800" b="1" cap="all" dirty="0">
                <a:solidFill>
                  <a:srgbClr val="FF0000"/>
                </a:solidFill>
                <a:latin typeface="Arial" panose="020B0604020202020204" pitchFamily="34" charset="0"/>
              </a:rPr>
            </a:br>
            <a:r>
              <a:rPr lang="cs-CZ" sz="1800" b="1" cap="all" dirty="0">
                <a:solidFill>
                  <a:srgbClr val="FF0000"/>
                </a:solidFill>
                <a:latin typeface="Arial" panose="020B0604020202020204" pitchFamily="34" charset="0"/>
              </a:rPr>
              <a:t> aplikační</a:t>
            </a:r>
            <a:br>
              <a:rPr lang="cs-CZ" sz="1800" b="1" cap="all" dirty="0">
                <a:solidFill>
                  <a:srgbClr val="FF0000"/>
                </a:solidFill>
                <a:latin typeface="Arial" panose="020B0604020202020204" pitchFamily="34" charset="0"/>
              </a:rPr>
            </a:br>
            <a:br>
              <a:rPr lang="cs-CZ" sz="1800" b="1" cap="all" dirty="0">
                <a:solidFill>
                  <a:srgbClr val="FF0000"/>
                </a:solidFill>
                <a:latin typeface="Arial" panose="020B0604020202020204" pitchFamily="34" charset="0"/>
              </a:rPr>
            </a:br>
            <a:r>
              <a:rPr lang="cs-CZ" sz="1800" b="1" cap="all" dirty="0">
                <a:solidFill>
                  <a:srgbClr val="FF0000"/>
                </a:solidFill>
                <a:latin typeface="Arial" panose="020B0604020202020204" pitchFamily="34" charset="0"/>
              </a:rPr>
              <a:t> architektury</a:t>
            </a:r>
          </a:p>
        </p:txBody>
      </p:sp>
      <p:pic>
        <p:nvPicPr>
          <p:cNvPr id="4098" name="Picture 2">
            <a:extLst>
              <a:ext uri="{FF2B5EF4-FFF2-40B4-BE49-F238E27FC236}">
                <a16:creationId xmlns:a16="http://schemas.microsoft.com/office/drawing/2014/main" id="{7CC1A46D-B39C-8D30-6E21-375B7D56B0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674" y="220133"/>
            <a:ext cx="9646102" cy="6462889"/>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descr="Obsah obrázku text, Písmo, logo, Elektricky modrá&#10;&#10;Popis byl vytvořen automaticky">
            <a:extLst>
              <a:ext uri="{FF2B5EF4-FFF2-40B4-BE49-F238E27FC236}">
                <a16:creationId xmlns:a16="http://schemas.microsoft.com/office/drawing/2014/main" id="{C4233456-8E35-482D-F81E-B01434736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74" y="5575355"/>
            <a:ext cx="1422305" cy="425647"/>
          </a:xfrm>
          <a:prstGeom prst="rect">
            <a:avLst/>
          </a:prstGeom>
        </p:spPr>
      </p:pic>
      <p:pic>
        <p:nvPicPr>
          <p:cNvPr id="7" name="Obrázek 6">
            <a:extLst>
              <a:ext uri="{FF2B5EF4-FFF2-40B4-BE49-F238E27FC236}">
                <a16:creationId xmlns:a16="http://schemas.microsoft.com/office/drawing/2014/main" id="{F233FC48-CB8E-4DFD-FA14-323955E52BD7}"/>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455999" y="6248246"/>
            <a:ext cx="1363980" cy="377190"/>
          </a:xfrm>
          <a:prstGeom prst="rect">
            <a:avLst/>
          </a:prstGeom>
          <a:noFill/>
          <a:ln>
            <a:noFill/>
          </a:ln>
        </p:spPr>
      </p:pic>
      <p:pic>
        <p:nvPicPr>
          <p:cNvPr id="8" name="Obrázek 7">
            <a:extLst>
              <a:ext uri="{FF2B5EF4-FFF2-40B4-BE49-F238E27FC236}">
                <a16:creationId xmlns:a16="http://schemas.microsoft.com/office/drawing/2014/main" id="{88E2DA95-0C2E-9642-B197-B217B81BE859}"/>
              </a:ext>
            </a:extLst>
          </p:cNvPr>
          <p:cNvPicPr>
            <a:picLocks noChangeAspect="1"/>
          </p:cNvPicPr>
          <p:nvPr/>
        </p:nvPicPr>
        <p:blipFill>
          <a:blip r:embed="rId5">
            <a:alphaModFix amt="40000"/>
            <a:extLst>
              <a:ext uri="{28A0092B-C50C-407E-A947-70E740481C1C}">
                <a14:useLocalDpi xmlns:a14="http://schemas.microsoft.com/office/drawing/2010/main" val="0"/>
              </a:ext>
            </a:extLst>
          </a:blip>
          <a:srcRect/>
          <a:stretch>
            <a:fillRect/>
          </a:stretch>
        </p:blipFill>
        <p:spPr bwMode="auto">
          <a:xfrm>
            <a:off x="628478" y="4961586"/>
            <a:ext cx="960698" cy="366525"/>
          </a:xfrm>
          <a:prstGeom prst="rect">
            <a:avLst/>
          </a:prstGeom>
          <a:noFill/>
          <a:ln>
            <a:noFill/>
          </a:ln>
        </p:spPr>
      </p:pic>
      <p:pic>
        <p:nvPicPr>
          <p:cNvPr id="9" name="Obrázek 8" descr="Obsah obrázku Písmo, Grafika, logo, symbol&#10;&#10;Popis byl vytvořen automaticky">
            <a:extLst>
              <a:ext uri="{FF2B5EF4-FFF2-40B4-BE49-F238E27FC236}">
                <a16:creationId xmlns:a16="http://schemas.microsoft.com/office/drawing/2014/main" id="{39434AD2-33F2-8228-EDFD-BDCF07D43902}"/>
              </a:ext>
            </a:extLst>
          </p:cNvPr>
          <p:cNvPicPr>
            <a:picLocks noChangeAspect="1"/>
          </p:cNvPicPr>
          <p:nvPr/>
        </p:nvPicPr>
        <p:blipFill>
          <a:blip r:embed="rId6" cstate="print">
            <a:alphaModFix amt="40000"/>
            <a:extLst>
              <a:ext uri="{28A0092B-C50C-407E-A947-70E740481C1C}">
                <a14:useLocalDpi xmlns:a14="http://schemas.microsoft.com/office/drawing/2010/main" val="0"/>
              </a:ext>
            </a:extLst>
          </a:blip>
          <a:stretch>
            <a:fillRect/>
          </a:stretch>
        </p:blipFill>
        <p:spPr>
          <a:xfrm>
            <a:off x="433187" y="4174385"/>
            <a:ext cx="1351280" cy="607695"/>
          </a:xfrm>
          <a:prstGeom prst="rect">
            <a:avLst/>
          </a:prstGeom>
        </p:spPr>
      </p:pic>
    </p:spTree>
    <p:extLst>
      <p:ext uri="{BB962C8B-B14F-4D97-AF65-F5344CB8AC3E}">
        <p14:creationId xmlns:p14="http://schemas.microsoft.com/office/powerpoint/2010/main" val="48383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6F13F8-DE80-E6BA-D5B6-F181417C0C09}"/>
              </a:ext>
            </a:extLst>
          </p:cNvPr>
          <p:cNvSpPr>
            <a:spLocks noGrp="1"/>
          </p:cNvSpPr>
          <p:nvPr>
            <p:ph type="title"/>
          </p:nvPr>
        </p:nvSpPr>
        <p:spPr/>
        <p:txBody>
          <a:bodyPr>
            <a:normAutofit/>
          </a:bodyPr>
          <a:lstStyle/>
          <a:p>
            <a:pPr algn="ctr"/>
            <a:r>
              <a:rPr lang="cs-CZ" sz="2400" b="1" cap="all" dirty="0" err="1">
                <a:solidFill>
                  <a:srgbClr val="FF0000"/>
                </a:solidFill>
                <a:effectLst/>
                <a:latin typeface="Arial" panose="020B0604020202020204" pitchFamily="34" charset="0"/>
                <a:ea typeface="Times New Roman" panose="02020603050405020304" pitchFamily="18" charset="0"/>
              </a:rPr>
              <a:t>Podprodukt</a:t>
            </a:r>
            <a:r>
              <a:rPr lang="cs-CZ" sz="2400" b="1" cap="all" dirty="0">
                <a:solidFill>
                  <a:srgbClr val="FF0000"/>
                </a:solidFill>
                <a:effectLst/>
                <a:latin typeface="Arial" panose="020B0604020202020204" pitchFamily="34" charset="0"/>
                <a:ea typeface="Times New Roman" panose="02020603050405020304" pitchFamily="18" charset="0"/>
              </a:rPr>
              <a:t> </a:t>
            </a:r>
            <a:r>
              <a:rPr lang="cs-CZ" sz="2400" b="1" cap="all" dirty="0">
                <a:solidFill>
                  <a:srgbClr val="FF0000"/>
                </a:solidFill>
                <a:latin typeface="Arial" panose="020B0604020202020204" pitchFamily="34" charset="0"/>
                <a:ea typeface="Times New Roman" panose="02020603050405020304" pitchFamily="18" charset="0"/>
              </a:rPr>
              <a:t>3.</a:t>
            </a:r>
            <a:r>
              <a:rPr lang="cs-CZ" sz="2400" b="1" cap="all" dirty="0">
                <a:solidFill>
                  <a:srgbClr val="FF0000"/>
                </a:solidFill>
                <a:effectLst/>
                <a:latin typeface="Arial" panose="020B0604020202020204" pitchFamily="34" charset="0"/>
                <a:ea typeface="Times New Roman" panose="02020603050405020304" pitchFamily="18" charset="0"/>
              </a:rPr>
              <a:t>1</a:t>
            </a:r>
            <a:br>
              <a:rPr lang="cs-CZ" sz="2400" b="1" cap="all" dirty="0">
                <a:solidFill>
                  <a:srgbClr val="FF0000"/>
                </a:solidFill>
                <a:effectLst/>
                <a:latin typeface="Arial" panose="020B0604020202020204" pitchFamily="34" charset="0"/>
                <a:ea typeface="Times New Roman" panose="02020603050405020304" pitchFamily="18" charset="0"/>
              </a:rPr>
            </a:br>
            <a:br>
              <a:rPr lang="cs-CZ" sz="2400" b="1" cap="all" dirty="0">
                <a:solidFill>
                  <a:srgbClr val="FF0000"/>
                </a:solidFill>
                <a:effectLst/>
                <a:latin typeface="Arial" panose="020B0604020202020204" pitchFamily="34" charset="0"/>
                <a:ea typeface="Times New Roman" panose="02020603050405020304" pitchFamily="18" charset="0"/>
              </a:rPr>
            </a:br>
            <a:r>
              <a:rPr lang="cs-CZ" sz="2400" b="1" cap="all" dirty="0">
                <a:solidFill>
                  <a:srgbClr val="FF0000"/>
                </a:solidFill>
                <a:effectLst/>
                <a:latin typeface="Arial" panose="020B0604020202020204" pitchFamily="34" charset="0"/>
                <a:ea typeface="Times New Roman" panose="02020603050405020304" pitchFamily="18" charset="0"/>
              </a:rPr>
              <a:t>PILOTNÍ KOMUNIKAČNÍ PLATFORMA TELEMEDICÍNY  </a:t>
            </a:r>
            <a:endParaRPr lang="cs-CZ" sz="6600" dirty="0">
              <a:solidFill>
                <a:srgbClr val="F70B2A"/>
              </a:solidFill>
            </a:endParaRPr>
          </a:p>
        </p:txBody>
      </p:sp>
      <p:sp>
        <p:nvSpPr>
          <p:cNvPr id="3" name="Zástupný obsah 2">
            <a:extLst>
              <a:ext uri="{FF2B5EF4-FFF2-40B4-BE49-F238E27FC236}">
                <a16:creationId xmlns:a16="http://schemas.microsoft.com/office/drawing/2014/main" id="{70B0516A-67CB-4045-681D-C7D27513213E}"/>
              </a:ext>
            </a:extLst>
          </p:cNvPr>
          <p:cNvSpPr>
            <a:spLocks noGrp="1"/>
          </p:cNvSpPr>
          <p:nvPr>
            <p:ph idx="1"/>
          </p:nvPr>
        </p:nvSpPr>
        <p:spPr>
          <a:xfrm>
            <a:off x="838200" y="1662325"/>
            <a:ext cx="10515600" cy="4351338"/>
          </a:xfrm>
        </p:spPr>
        <p:txBody>
          <a:bodyPr>
            <a:normAutofit/>
          </a:bodyPr>
          <a:lstStyle/>
          <a:p>
            <a:pPr marL="0" indent="0" algn="just">
              <a:buNone/>
            </a:pPr>
            <a:r>
              <a:rPr lang="cs-CZ" sz="1600" b="1" i="0" u="none" strike="noStrike" dirty="0">
                <a:solidFill>
                  <a:srgbClr val="153677"/>
                </a:solidFill>
                <a:latin typeface="DunbarText"/>
              </a:rPr>
              <a:t>Termín realizace </a:t>
            </a:r>
            <a:r>
              <a:rPr lang="cs-CZ" sz="1600" b="1" i="0" u="none" strike="noStrike" dirty="0" err="1">
                <a:solidFill>
                  <a:srgbClr val="153677"/>
                </a:solidFill>
                <a:latin typeface="DunbarText"/>
              </a:rPr>
              <a:t>podproduktu</a:t>
            </a:r>
            <a:r>
              <a:rPr lang="cs-CZ" sz="1600" b="1" i="0" u="none" strike="noStrike" dirty="0">
                <a:solidFill>
                  <a:srgbClr val="153677"/>
                </a:solidFill>
                <a:latin typeface="DunbarText"/>
              </a:rPr>
              <a:t>: </a:t>
            </a:r>
            <a:r>
              <a:rPr lang="cs-CZ" sz="1600" b="0" i="0" u="none" strike="noStrike" dirty="0">
                <a:solidFill>
                  <a:srgbClr val="153677"/>
                </a:solidFill>
                <a:latin typeface="DunbarText"/>
              </a:rPr>
              <a:t>			</a:t>
            </a:r>
            <a:r>
              <a:rPr lang="cs-CZ" sz="1600" i="0" u="none" strike="noStrike" dirty="0">
                <a:solidFill>
                  <a:srgbClr val="FF0000"/>
                </a:solidFill>
                <a:latin typeface="DunbarText"/>
              </a:rPr>
              <a:t>1.7.2023 – 30.6.2026 </a:t>
            </a:r>
            <a:r>
              <a:rPr lang="cs-CZ" sz="1600" i="1" u="none" strike="noStrike" dirty="0">
                <a:solidFill>
                  <a:srgbClr val="153677"/>
                </a:solidFill>
                <a:latin typeface="DunbarText"/>
              </a:rPr>
              <a:t>(Časový plán realizace počítá s realizací celého 					</a:t>
            </a:r>
            <a:r>
              <a:rPr lang="cs-CZ" sz="1600" i="1" u="none" strike="noStrike" dirty="0" err="1">
                <a:solidFill>
                  <a:srgbClr val="153677"/>
                </a:solidFill>
                <a:latin typeface="DunbarText"/>
              </a:rPr>
              <a:t>podproduktu</a:t>
            </a:r>
            <a:r>
              <a:rPr lang="cs-CZ" sz="1600" i="1" u="none" strike="noStrike" dirty="0">
                <a:solidFill>
                  <a:srgbClr val="153677"/>
                </a:solidFill>
                <a:latin typeface="DunbarText"/>
              </a:rPr>
              <a:t> po celou dobu projektu zejména z důvodu finální 						dopracování </a:t>
            </a:r>
            <a:r>
              <a:rPr lang="cs-CZ" sz="1600" i="1" u="none" strike="noStrike" dirty="0" err="1">
                <a:solidFill>
                  <a:srgbClr val="153677"/>
                </a:solidFill>
                <a:latin typeface="DunbarText"/>
              </a:rPr>
              <a:t>podproduktu</a:t>
            </a:r>
            <a:r>
              <a:rPr lang="cs-CZ" sz="1600" i="1" u="none" strike="noStrike" dirty="0">
                <a:solidFill>
                  <a:srgbClr val="153677"/>
                </a:solidFill>
                <a:latin typeface="DunbarText"/>
              </a:rPr>
              <a:t> na základě poznatků získaných při realizaci 					projektu, které je naplánováno na konec projektu.)</a:t>
            </a:r>
          </a:p>
          <a:p>
            <a:pPr marL="0" indent="0" algn="just">
              <a:buNone/>
            </a:pPr>
            <a:r>
              <a:rPr lang="cs-CZ" sz="1600" b="1" dirty="0">
                <a:solidFill>
                  <a:srgbClr val="153677"/>
                </a:solidFill>
                <a:latin typeface="DunbarText"/>
              </a:rPr>
              <a:t>Doložení realizace </a:t>
            </a:r>
            <a:r>
              <a:rPr lang="cs-CZ" sz="1600" b="1" dirty="0" err="1">
                <a:solidFill>
                  <a:srgbClr val="153677"/>
                </a:solidFill>
                <a:latin typeface="DunbarText"/>
              </a:rPr>
              <a:t>podproduktu</a:t>
            </a:r>
            <a:r>
              <a:rPr lang="cs-CZ" sz="1600" b="1" dirty="0">
                <a:solidFill>
                  <a:srgbClr val="153677"/>
                </a:solidFill>
                <a:latin typeface="DunbarText"/>
              </a:rPr>
              <a:t>: </a:t>
            </a:r>
            <a:r>
              <a:rPr lang="cs-CZ" sz="1600" dirty="0">
                <a:solidFill>
                  <a:srgbClr val="153677"/>
                </a:solidFill>
                <a:latin typeface="DunbarText"/>
              </a:rPr>
              <a:t>		</a:t>
            </a:r>
            <a:r>
              <a:rPr lang="cs-CZ" sz="1600" cap="all" dirty="0">
                <a:solidFill>
                  <a:srgbClr val="FF0000"/>
                </a:solidFill>
                <a:effectLst/>
                <a:latin typeface="DunbarText"/>
                <a:ea typeface="Times New Roman" panose="02020603050405020304" pitchFamily="18" charset="0"/>
              </a:rPr>
              <a:t>ZPROVOZNĚNÍ </a:t>
            </a:r>
            <a:r>
              <a:rPr lang="cs-CZ" sz="1600" cap="all" dirty="0">
                <a:solidFill>
                  <a:srgbClr val="FF0000"/>
                </a:solidFill>
                <a:latin typeface="DunbarText"/>
                <a:ea typeface="Times New Roman" panose="02020603050405020304" pitchFamily="18" charset="0"/>
              </a:rPr>
              <a:t>SYSTÉMU</a:t>
            </a:r>
            <a:endParaRPr lang="cs-CZ" sz="1600" cap="all" dirty="0">
              <a:solidFill>
                <a:srgbClr val="FF0000"/>
              </a:solidFill>
              <a:effectLst/>
              <a:latin typeface="DunbarText"/>
              <a:ea typeface="Times New Roman" panose="02020603050405020304" pitchFamily="18" charset="0"/>
            </a:endParaRPr>
          </a:p>
          <a:p>
            <a:pPr marL="0" indent="0" algn="just">
              <a:buNone/>
            </a:pPr>
            <a:r>
              <a:rPr lang="cs-CZ" sz="1600" b="1" dirty="0">
                <a:solidFill>
                  <a:srgbClr val="153677"/>
                </a:solidFill>
                <a:latin typeface="DunbarText"/>
              </a:rPr>
              <a:t>Způsob prokázání dokončení produktu:</a:t>
            </a:r>
            <a:r>
              <a:rPr lang="cs-CZ" sz="1600" b="1" cap="all" dirty="0">
                <a:solidFill>
                  <a:srgbClr val="FF0000"/>
                </a:solidFill>
                <a:effectLst/>
                <a:latin typeface="DunbarText"/>
                <a:ea typeface="Times New Roman" panose="02020603050405020304" pitchFamily="18" charset="0"/>
              </a:rPr>
              <a:t> </a:t>
            </a:r>
            <a:r>
              <a:rPr lang="cs-CZ" sz="1600" cap="all" dirty="0">
                <a:solidFill>
                  <a:srgbClr val="FF0000"/>
                </a:solidFill>
                <a:effectLst/>
                <a:latin typeface="DunbarText"/>
                <a:ea typeface="Times New Roman" panose="02020603050405020304" pitchFamily="18" charset="0"/>
              </a:rPr>
              <a:t>		akceptační protokol</a:t>
            </a:r>
            <a:endParaRPr lang="cs-CZ" sz="1600" dirty="0">
              <a:solidFill>
                <a:srgbClr val="153677"/>
              </a:solidFill>
              <a:latin typeface="DunbarText"/>
            </a:endParaRPr>
          </a:p>
          <a:p>
            <a:pPr marL="0" indent="0" algn="just">
              <a:buNone/>
            </a:pPr>
            <a:r>
              <a:rPr lang="cs-CZ" sz="1600" b="1" dirty="0">
                <a:solidFill>
                  <a:srgbClr val="153677"/>
                </a:solidFill>
                <a:latin typeface="DunbarText"/>
              </a:rPr>
              <a:t>Monitorovací indikátor: </a:t>
            </a:r>
          </a:p>
          <a:p>
            <a:pPr marL="0" indent="0" algn="just">
              <a:buNone/>
            </a:pPr>
            <a:r>
              <a:rPr lang="cs-CZ" sz="1600" dirty="0">
                <a:solidFill>
                  <a:srgbClr val="153677"/>
                </a:solidFill>
                <a:latin typeface="DunbarText"/>
              </a:rPr>
              <a:t>H3 Dokument dokládající úspěšný výběr dodavatele: 	</a:t>
            </a:r>
            <a:r>
              <a:rPr lang="cs-CZ" sz="1600" dirty="0">
                <a:solidFill>
                  <a:srgbClr val="F70B2A"/>
                </a:solidFill>
                <a:latin typeface="DunbarText"/>
              </a:rPr>
              <a:t>Rozhodnutí či oznámení o výběru dodavatele na rozvoj služeb 						telemedicíny.</a:t>
            </a:r>
          </a:p>
          <a:p>
            <a:pPr marL="0" indent="0" algn="just">
              <a:buNone/>
            </a:pPr>
            <a:r>
              <a:rPr lang="cs-CZ" sz="1600" b="1" dirty="0">
                <a:solidFill>
                  <a:srgbClr val="153677"/>
                </a:solidFill>
                <a:latin typeface="DunbarText"/>
              </a:rPr>
              <a:t>Plánované hlavní veřejné zakázky:</a:t>
            </a:r>
            <a:endParaRPr lang="cs-CZ" sz="1600" b="1" cap="all" dirty="0">
              <a:solidFill>
                <a:srgbClr val="FF0000"/>
              </a:solidFill>
              <a:effectLst/>
              <a:latin typeface="Arial" panose="020B0604020202020204" pitchFamily="34" charset="0"/>
              <a:ea typeface="Times New Roman" panose="02020603050405020304" pitchFamily="18" charset="0"/>
            </a:endParaRPr>
          </a:p>
          <a:p>
            <a:pPr marL="0" indent="0" algn="just">
              <a:buNone/>
            </a:pPr>
            <a:endParaRPr lang="cs-CZ" sz="1600" b="1" cap="all" dirty="0">
              <a:solidFill>
                <a:srgbClr val="FF0000"/>
              </a:solidFill>
              <a:effectLst/>
              <a:latin typeface="Arial" panose="020B0604020202020204" pitchFamily="34" charset="0"/>
              <a:ea typeface="Times New Roman" panose="02020603050405020304" pitchFamily="18" charset="0"/>
            </a:endParaRPr>
          </a:p>
          <a:p>
            <a:pPr marL="0" indent="0" algn="just">
              <a:buNone/>
            </a:pPr>
            <a:endParaRPr lang="cs-CZ" sz="1600" b="1" cap="all" dirty="0">
              <a:solidFill>
                <a:srgbClr val="FF0000"/>
              </a:solidFill>
              <a:effectLst/>
              <a:latin typeface="Arial" panose="020B0604020202020204" pitchFamily="34" charset="0"/>
              <a:ea typeface="Times New Roman" panose="02020603050405020304" pitchFamily="18" charset="0"/>
            </a:endParaRPr>
          </a:p>
          <a:p>
            <a:pPr marL="0" indent="0" algn="just">
              <a:buNone/>
            </a:pPr>
            <a:endParaRPr lang="cs-CZ" sz="1600" dirty="0">
              <a:solidFill>
                <a:srgbClr val="153677"/>
              </a:solidFill>
              <a:latin typeface="DunbarText"/>
            </a:endParaRPr>
          </a:p>
        </p:txBody>
      </p:sp>
      <p:pic>
        <p:nvPicPr>
          <p:cNvPr id="4" name="Obrázek 3" descr="Obsah obrázku text, Písmo, logo, Elektricky modrá&#10;&#10;Popis byl vytvořen automaticky">
            <a:extLst>
              <a:ext uri="{FF2B5EF4-FFF2-40B4-BE49-F238E27FC236}">
                <a16:creationId xmlns:a16="http://schemas.microsoft.com/office/drawing/2014/main" id="{8A84F85D-68A2-29CE-A24B-2EA09CE0D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855" y="6264696"/>
            <a:ext cx="1422305" cy="425647"/>
          </a:xfrm>
          <a:prstGeom prst="rect">
            <a:avLst/>
          </a:prstGeom>
        </p:spPr>
      </p:pic>
      <p:pic>
        <p:nvPicPr>
          <p:cNvPr id="5" name="Obrázek 4">
            <a:extLst>
              <a:ext uri="{FF2B5EF4-FFF2-40B4-BE49-F238E27FC236}">
                <a16:creationId xmlns:a16="http://schemas.microsoft.com/office/drawing/2014/main" id="{06D746C1-8C29-080D-B91D-60D98774C915}"/>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8947685" y="6258448"/>
            <a:ext cx="1363980" cy="377190"/>
          </a:xfrm>
          <a:prstGeom prst="rect">
            <a:avLst/>
          </a:prstGeom>
          <a:noFill/>
          <a:ln>
            <a:noFill/>
          </a:ln>
        </p:spPr>
      </p:pic>
      <p:pic>
        <p:nvPicPr>
          <p:cNvPr id="6" name="Obrázek 5">
            <a:extLst>
              <a:ext uri="{FF2B5EF4-FFF2-40B4-BE49-F238E27FC236}">
                <a16:creationId xmlns:a16="http://schemas.microsoft.com/office/drawing/2014/main" id="{44EBF384-5A0F-07ED-B34B-7C7F667DC461}"/>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7780180" y="6311900"/>
            <a:ext cx="960698" cy="366525"/>
          </a:xfrm>
          <a:prstGeom prst="rect">
            <a:avLst/>
          </a:prstGeom>
          <a:noFill/>
          <a:ln>
            <a:noFill/>
          </a:ln>
        </p:spPr>
      </p:pic>
      <p:pic>
        <p:nvPicPr>
          <p:cNvPr id="7" name="Obrázek 6" descr="Obsah obrázku Písmo, Grafika, logo, symbol&#10;&#10;Popis byl vytvořen automaticky">
            <a:extLst>
              <a:ext uri="{FF2B5EF4-FFF2-40B4-BE49-F238E27FC236}">
                <a16:creationId xmlns:a16="http://schemas.microsoft.com/office/drawing/2014/main" id="{7B2D3717-B74B-5DA5-9A73-6C4F2D888384}"/>
              </a:ext>
            </a:extLst>
          </p:cNvPr>
          <p:cNvPicPr>
            <a:picLocks noChangeAspect="1"/>
          </p:cNvPicPr>
          <p:nvPr/>
        </p:nvPicPr>
        <p:blipFill>
          <a:blip r:embed="rId5" cstate="print">
            <a:alphaModFix amt="40000"/>
            <a:extLst>
              <a:ext uri="{28A0092B-C50C-407E-A947-70E740481C1C}">
                <a14:useLocalDpi xmlns:a14="http://schemas.microsoft.com/office/drawing/2010/main" val="0"/>
              </a:ext>
            </a:extLst>
          </a:blip>
          <a:stretch>
            <a:fillRect/>
          </a:stretch>
        </p:blipFill>
        <p:spPr>
          <a:xfrm>
            <a:off x="10223174" y="302296"/>
            <a:ext cx="1351280" cy="607695"/>
          </a:xfrm>
          <a:prstGeom prst="rect">
            <a:avLst/>
          </a:prstGeom>
        </p:spPr>
      </p:pic>
      <p:graphicFrame>
        <p:nvGraphicFramePr>
          <p:cNvPr id="9" name="Tabulka 8">
            <a:extLst>
              <a:ext uri="{FF2B5EF4-FFF2-40B4-BE49-F238E27FC236}">
                <a16:creationId xmlns:a16="http://schemas.microsoft.com/office/drawing/2014/main" id="{D08C175B-3F12-192D-A3BE-966B3E1121E6}"/>
              </a:ext>
            </a:extLst>
          </p:cNvPr>
          <p:cNvGraphicFramePr>
            <a:graphicFrameLocks noGrp="1"/>
          </p:cNvGraphicFramePr>
          <p:nvPr>
            <p:extLst>
              <p:ext uri="{D42A27DB-BD31-4B8C-83A1-F6EECF244321}">
                <p14:modId xmlns:p14="http://schemas.microsoft.com/office/powerpoint/2010/main" val="20019812"/>
              </p:ext>
            </p:extLst>
          </p:nvPr>
        </p:nvGraphicFramePr>
        <p:xfrm>
          <a:off x="5463822" y="4639415"/>
          <a:ext cx="5889978" cy="1112520"/>
        </p:xfrm>
        <a:graphic>
          <a:graphicData uri="http://schemas.openxmlformats.org/drawingml/2006/table">
            <a:tbl>
              <a:tblPr/>
              <a:tblGrid>
                <a:gridCol w="855480">
                  <a:extLst>
                    <a:ext uri="{9D8B030D-6E8A-4147-A177-3AD203B41FA5}">
                      <a16:colId xmlns:a16="http://schemas.microsoft.com/office/drawing/2014/main" val="1374181102"/>
                    </a:ext>
                  </a:extLst>
                </a:gridCol>
                <a:gridCol w="3317751">
                  <a:extLst>
                    <a:ext uri="{9D8B030D-6E8A-4147-A177-3AD203B41FA5}">
                      <a16:colId xmlns:a16="http://schemas.microsoft.com/office/drawing/2014/main" val="1624203259"/>
                    </a:ext>
                  </a:extLst>
                </a:gridCol>
                <a:gridCol w="1716747">
                  <a:extLst>
                    <a:ext uri="{9D8B030D-6E8A-4147-A177-3AD203B41FA5}">
                      <a16:colId xmlns:a16="http://schemas.microsoft.com/office/drawing/2014/main" val="2240284798"/>
                    </a:ext>
                  </a:extLst>
                </a:gridCol>
              </a:tblGrid>
              <a:tr h="466725">
                <a:tc>
                  <a:txBody>
                    <a:bodyPr/>
                    <a:lstStyle/>
                    <a:p>
                      <a:pPr algn="ctr" fontAlgn="b"/>
                      <a:r>
                        <a:rPr lang="cs-CZ" sz="1050" b="1" i="0" u="none" strike="noStrike" dirty="0">
                          <a:solidFill>
                            <a:srgbClr val="000000"/>
                          </a:solidFill>
                          <a:effectLst/>
                          <a:latin typeface="Arial" panose="020B0604020202020204" pitchFamily="34" charset="0"/>
                        </a:rPr>
                        <a:t>Číslo VZ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cs-CZ" sz="1050" b="1" i="0" u="none" strike="noStrike" dirty="0">
                          <a:solidFill>
                            <a:srgbClr val="000000"/>
                          </a:solidFill>
                          <a:effectLst/>
                          <a:latin typeface="Arial" panose="020B0604020202020204" pitchFamily="34" charset="0"/>
                        </a:rPr>
                        <a:t>Název VZ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b"/>
                      <a:r>
                        <a:rPr lang="cs-CZ" sz="1050" b="1" i="0" u="none" strike="noStrike" dirty="0">
                          <a:solidFill>
                            <a:srgbClr val="000000"/>
                          </a:solidFill>
                          <a:effectLst/>
                          <a:latin typeface="Arial" panose="020B0604020202020204" pitchFamily="34" charset="0"/>
                        </a:rPr>
                        <a:t>Způsob zadání VZ / Druh VZ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876461394"/>
                  </a:ext>
                </a:extLst>
              </a:tr>
              <a:tr h="190500">
                <a:tc>
                  <a:txBody>
                    <a:bodyPr/>
                    <a:lstStyle/>
                    <a:p>
                      <a:pPr algn="ctr" fontAlgn="b"/>
                      <a:r>
                        <a:rPr lang="cs-CZ" sz="1050" b="0" i="0" u="none" strike="noStrike" dirty="0">
                          <a:solidFill>
                            <a:srgbClr val="000000"/>
                          </a:solidFill>
                          <a:effectLst/>
                          <a:latin typeface="Arial" panose="020B0604020202020204" pitchFamily="34" charset="0"/>
                        </a:rPr>
                        <a:t>3 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050" b="0" i="0" u="none" strike="noStrike" dirty="0">
                          <a:solidFill>
                            <a:srgbClr val="000000"/>
                          </a:solidFill>
                          <a:effectLst/>
                          <a:latin typeface="Arial" panose="020B0604020202020204" pitchFamily="34" charset="0"/>
                        </a:rPr>
                        <a:t>Telemedicínská platforma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050" b="0" i="0" u="none" strike="noStrike">
                          <a:solidFill>
                            <a:srgbClr val="000000"/>
                          </a:solidFill>
                          <a:effectLst/>
                          <a:latin typeface="Arial" panose="020B0604020202020204" pitchFamily="34" charset="0"/>
                        </a:rPr>
                        <a:t>NVZ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633078"/>
                  </a:ext>
                </a:extLst>
              </a:tr>
              <a:tr h="190500">
                <a:tc>
                  <a:txBody>
                    <a:bodyPr/>
                    <a:lstStyle/>
                    <a:p>
                      <a:pPr algn="ctr" fontAlgn="b"/>
                      <a:r>
                        <a:rPr lang="cs-CZ" sz="1050" b="0" i="0" u="none" strike="noStrike" dirty="0">
                          <a:solidFill>
                            <a:srgbClr val="000000"/>
                          </a:solidFill>
                          <a:effectLst/>
                          <a:latin typeface="Arial" panose="020B0604020202020204" pitchFamily="34" charset="0"/>
                        </a:rPr>
                        <a:t>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050" b="0" i="0" u="none" strike="noStrike" dirty="0">
                          <a:solidFill>
                            <a:srgbClr val="000000"/>
                          </a:solidFill>
                          <a:effectLst/>
                          <a:latin typeface="Arial" panose="020B0604020202020204" pitchFamily="34" charset="0"/>
                        </a:rPr>
                        <a:t>Externí PM pro telemedicínskou platformu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050" b="0" i="0" u="none" strike="noStrike">
                          <a:solidFill>
                            <a:srgbClr val="000000"/>
                          </a:solidFill>
                          <a:effectLst/>
                          <a:latin typeface="Arial" panose="020B0604020202020204" pitchFamily="34" charset="0"/>
                        </a:rPr>
                        <a:t>VZMR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677026"/>
                  </a:ext>
                </a:extLst>
              </a:tr>
              <a:tr h="190500">
                <a:tc>
                  <a:txBody>
                    <a:bodyPr/>
                    <a:lstStyle/>
                    <a:p>
                      <a:pPr algn="ctr" fontAlgn="b"/>
                      <a:r>
                        <a:rPr lang="cs-CZ" sz="1050" b="0" i="0" u="none" strike="noStrike">
                          <a:solidFill>
                            <a:srgbClr val="000000"/>
                          </a:solidFill>
                          <a:effectLst/>
                          <a:latin typeface="Arial" panose="020B0604020202020204" pitchFamily="34" charset="0"/>
                        </a:rPr>
                        <a:t>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cs-CZ" sz="1050" b="0" i="0" u="none" strike="noStrike" dirty="0">
                          <a:solidFill>
                            <a:srgbClr val="000000"/>
                          </a:solidFill>
                          <a:effectLst/>
                          <a:latin typeface="Arial" panose="020B0604020202020204" pitchFamily="34" charset="0"/>
                        </a:rPr>
                        <a:t>Hardware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050" b="0" i="0" u="none" strike="noStrike" dirty="0">
                          <a:solidFill>
                            <a:srgbClr val="000000"/>
                          </a:solidFill>
                          <a:effectLst/>
                          <a:latin typeface="Arial" panose="020B0604020202020204" pitchFamily="34" charset="0"/>
                        </a:rPr>
                        <a:t>NVZ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23353"/>
                  </a:ext>
                </a:extLst>
              </a:tr>
            </a:tbl>
          </a:graphicData>
        </a:graphic>
      </p:graphicFrame>
    </p:spTree>
    <p:extLst>
      <p:ext uri="{BB962C8B-B14F-4D97-AF65-F5344CB8AC3E}">
        <p14:creationId xmlns:p14="http://schemas.microsoft.com/office/powerpoint/2010/main" val="407539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EB7887-D08D-32FA-64EC-240C4192AFF6}"/>
              </a:ext>
            </a:extLst>
          </p:cNvPr>
          <p:cNvSpPr>
            <a:spLocks noGrp="1"/>
          </p:cNvSpPr>
          <p:nvPr>
            <p:ph type="title"/>
          </p:nvPr>
        </p:nvSpPr>
        <p:spPr>
          <a:xfrm>
            <a:off x="838200" y="365125"/>
            <a:ext cx="10515600" cy="903838"/>
          </a:xfrm>
        </p:spPr>
        <p:txBody>
          <a:bodyPr>
            <a:normAutofit/>
          </a:bodyPr>
          <a:lstStyle/>
          <a:p>
            <a:pPr algn="ctr"/>
            <a:r>
              <a:rPr lang="cs-CZ" sz="2400" b="1" cap="all" dirty="0">
                <a:solidFill>
                  <a:srgbClr val="FF0000"/>
                </a:solidFill>
                <a:latin typeface="Arial" panose="020B0604020202020204" pitchFamily="34" charset="0"/>
              </a:rPr>
              <a:t>Dílčí části </a:t>
            </a:r>
            <a:r>
              <a:rPr lang="cs-CZ" sz="2400" b="1" cap="all" dirty="0" err="1">
                <a:solidFill>
                  <a:srgbClr val="FF0000"/>
                </a:solidFill>
                <a:latin typeface="Arial" panose="020B0604020202020204" pitchFamily="34" charset="0"/>
              </a:rPr>
              <a:t>podproduktu</a:t>
            </a:r>
            <a:r>
              <a:rPr lang="cs-CZ" sz="2400" b="1" cap="all" dirty="0">
                <a:solidFill>
                  <a:srgbClr val="FF0000"/>
                </a:solidFill>
                <a:latin typeface="Arial" panose="020B0604020202020204" pitchFamily="34" charset="0"/>
              </a:rPr>
              <a:t> 3.1 (milníky):</a:t>
            </a:r>
            <a:endParaRPr lang="cs-CZ" dirty="0"/>
          </a:p>
        </p:txBody>
      </p:sp>
      <p:graphicFrame>
        <p:nvGraphicFramePr>
          <p:cNvPr id="8" name="Zástupný obsah 7">
            <a:extLst>
              <a:ext uri="{FF2B5EF4-FFF2-40B4-BE49-F238E27FC236}">
                <a16:creationId xmlns:a16="http://schemas.microsoft.com/office/drawing/2014/main" id="{7A4C5A20-6373-41AF-0584-857A29B739C7}"/>
              </a:ext>
            </a:extLst>
          </p:cNvPr>
          <p:cNvGraphicFramePr>
            <a:graphicFrameLocks noGrp="1"/>
          </p:cNvGraphicFramePr>
          <p:nvPr>
            <p:ph idx="1"/>
            <p:extLst>
              <p:ext uri="{D42A27DB-BD31-4B8C-83A1-F6EECF244321}">
                <p14:modId xmlns:p14="http://schemas.microsoft.com/office/powerpoint/2010/main" val="2779355424"/>
              </p:ext>
            </p:extLst>
          </p:nvPr>
        </p:nvGraphicFramePr>
        <p:xfrm>
          <a:off x="838200" y="1354073"/>
          <a:ext cx="10318750" cy="4652391"/>
        </p:xfrm>
        <a:graphic>
          <a:graphicData uri="http://schemas.openxmlformats.org/drawingml/2006/table">
            <a:tbl>
              <a:tblPr>
                <a:tableStyleId>{5C22544A-7EE6-4342-B048-85BDC9FD1C3A}</a:tableStyleId>
              </a:tblPr>
              <a:tblGrid>
                <a:gridCol w="8757356">
                  <a:extLst>
                    <a:ext uri="{9D8B030D-6E8A-4147-A177-3AD203B41FA5}">
                      <a16:colId xmlns:a16="http://schemas.microsoft.com/office/drawing/2014/main" val="3773174690"/>
                    </a:ext>
                  </a:extLst>
                </a:gridCol>
                <a:gridCol w="1561394">
                  <a:extLst>
                    <a:ext uri="{9D8B030D-6E8A-4147-A177-3AD203B41FA5}">
                      <a16:colId xmlns:a16="http://schemas.microsoft.com/office/drawing/2014/main" val="1318436809"/>
                    </a:ext>
                  </a:extLst>
                </a:gridCol>
              </a:tblGrid>
              <a:tr h="263366">
                <a:tc>
                  <a:txBody>
                    <a:bodyPr/>
                    <a:lstStyle/>
                    <a:p>
                      <a:pPr algn="l" fontAlgn="b"/>
                      <a:r>
                        <a:rPr lang="cs-CZ" sz="1600" b="1" u="none" strike="noStrike" dirty="0">
                          <a:solidFill>
                            <a:srgbClr val="153677"/>
                          </a:solidFill>
                          <a:effectLst/>
                        </a:rPr>
                        <a:t>MILNÍK</a:t>
                      </a:r>
                      <a:endParaRPr lang="cs-CZ" sz="1600" b="1" i="0" u="none" strike="noStrike" dirty="0">
                        <a:solidFill>
                          <a:srgbClr val="153677"/>
                        </a:solidFill>
                        <a:effectLst/>
                        <a:latin typeface="Calibri" panose="020F0502020204030204" pitchFamily="34" charset="0"/>
                      </a:endParaRPr>
                    </a:p>
                  </a:txBody>
                  <a:tcPr marL="9525" marR="9525" marT="9525" marB="0" anchor="b">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cs-CZ" sz="1600" b="1" u="none" strike="noStrike" dirty="0">
                          <a:solidFill>
                            <a:srgbClr val="153677"/>
                          </a:solidFill>
                          <a:effectLst/>
                        </a:rPr>
                        <a:t>STAV</a:t>
                      </a:r>
                      <a:endParaRPr lang="cs-CZ" sz="1600" b="1" i="0" u="none" strike="noStrike" dirty="0">
                        <a:solidFill>
                          <a:srgbClr val="153677"/>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04787125"/>
                  </a:ext>
                </a:extLst>
              </a:tr>
              <a:tr h="263366">
                <a:tc>
                  <a:txBody>
                    <a:bodyPr/>
                    <a:lstStyle/>
                    <a:p>
                      <a:pPr algn="l" fontAlgn="ctr"/>
                      <a:r>
                        <a:rPr lang="cs-CZ" sz="1600" u="none" strike="noStrike" dirty="0">
                          <a:solidFill>
                            <a:srgbClr val="153677"/>
                          </a:solidFill>
                          <a:effectLst/>
                        </a:rPr>
                        <a:t>3.1 M1 Vytvořená pracovní skupina  </a:t>
                      </a:r>
                      <a:endParaRPr lang="cs-CZ" sz="1600" b="0"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400" b="0" u="none" strike="noStrike" dirty="0">
                          <a:solidFill>
                            <a:schemeClr val="bg1"/>
                          </a:solidFill>
                          <a:effectLst/>
                        </a:rPr>
                        <a:t>SPLNĚNO</a:t>
                      </a:r>
                      <a:endParaRPr lang="cs-CZ" sz="1400" b="0" i="0" u="none" strike="noStrike" dirty="0">
                        <a:solidFill>
                          <a:schemeClr val="bg1"/>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0513608"/>
                  </a:ext>
                </a:extLst>
              </a:tr>
              <a:tr h="263366">
                <a:tc>
                  <a:txBody>
                    <a:bodyPr/>
                    <a:lstStyle/>
                    <a:p>
                      <a:pPr algn="l" fontAlgn="ctr"/>
                      <a:r>
                        <a:rPr lang="cs-CZ" sz="1600" u="none" strike="noStrike" dirty="0">
                          <a:solidFill>
                            <a:srgbClr val="153677"/>
                          </a:solidFill>
                          <a:effectLst/>
                        </a:rPr>
                        <a:t>3.1 M2 Vysoutěžený projektový a implementační dozor</a:t>
                      </a:r>
                      <a:endParaRPr lang="cs-CZ" sz="1600" b="1"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400" b="0" u="none" strike="noStrike" dirty="0">
                          <a:solidFill>
                            <a:schemeClr val="bg1"/>
                          </a:solidFill>
                          <a:effectLst/>
                        </a:rPr>
                        <a:t>PROBÍHÁ</a:t>
                      </a:r>
                      <a:endParaRPr lang="cs-CZ" sz="1400" b="0" i="0" u="none" strike="noStrike" dirty="0">
                        <a:solidFill>
                          <a:schemeClr val="bg1"/>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572561716"/>
                  </a:ext>
                </a:extLst>
              </a:tr>
              <a:tr h="294229">
                <a:tc>
                  <a:txBody>
                    <a:bodyPr/>
                    <a:lstStyle/>
                    <a:p>
                      <a:pPr algn="l" fontAlgn="ctr"/>
                      <a:r>
                        <a:rPr lang="cs-CZ" sz="1600" u="none" strike="noStrike" dirty="0">
                          <a:solidFill>
                            <a:srgbClr val="153677"/>
                          </a:solidFill>
                          <a:effectLst/>
                        </a:rPr>
                        <a:t>3.1 M3 Výběr a definice pilotních telemedicínských intervencí</a:t>
                      </a:r>
                      <a:endParaRPr lang="cs-CZ" sz="1600" b="0"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400" b="0" i="1" u="none" strike="noStrike" dirty="0">
                          <a:solidFill>
                            <a:schemeClr val="bg1"/>
                          </a:solidFill>
                          <a:effectLst/>
                        </a:rPr>
                        <a:t>VAZBA NA PP 3.2</a:t>
                      </a:r>
                      <a:endParaRPr lang="cs-CZ" sz="1400" b="0" i="1" u="none" strike="noStrike" dirty="0">
                        <a:solidFill>
                          <a:schemeClr val="bg1"/>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74471069"/>
                  </a:ext>
                </a:extLst>
              </a:tr>
              <a:tr h="263366">
                <a:tc>
                  <a:txBody>
                    <a:bodyPr/>
                    <a:lstStyle/>
                    <a:p>
                      <a:pPr algn="l" fontAlgn="ctr"/>
                      <a:r>
                        <a:rPr lang="cs-CZ" sz="1600" u="none" strike="noStrike" dirty="0">
                          <a:solidFill>
                            <a:srgbClr val="153677"/>
                          </a:solidFill>
                          <a:effectLst/>
                        </a:rPr>
                        <a:t>3.1 M4 Vypracovaná ZD na SW a HW, služby a podporu</a:t>
                      </a:r>
                      <a:endParaRPr lang="cs-CZ" sz="1600" b="1"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400" b="0" u="none" strike="noStrike" dirty="0">
                          <a:effectLst/>
                        </a:rPr>
                        <a:t>V PŘÍPRAVĚ</a:t>
                      </a:r>
                      <a:endParaRPr lang="cs-CZ" sz="14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86088443"/>
                  </a:ext>
                </a:extLst>
              </a:tr>
              <a:tr h="247874">
                <a:tc>
                  <a:txBody>
                    <a:bodyPr/>
                    <a:lstStyle/>
                    <a:p>
                      <a:pPr algn="l" fontAlgn="ctr"/>
                      <a:r>
                        <a:rPr lang="cs-CZ" sz="1600" u="none" strike="noStrike" dirty="0">
                          <a:solidFill>
                            <a:srgbClr val="153677"/>
                          </a:solidFill>
                          <a:effectLst/>
                        </a:rPr>
                        <a:t>3.1 M5 Vysoutěžený dodavatel SW a HW platformy včetně služeb a podpory podepsaná smlouva</a:t>
                      </a:r>
                      <a:endParaRPr lang="cs-CZ" sz="1600" b="1"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400" b="0" u="none" strike="noStrike" dirty="0">
                          <a:effectLst/>
                        </a:rPr>
                        <a:t> </a:t>
                      </a:r>
                      <a:endParaRPr lang="cs-CZ" sz="14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7996416"/>
                  </a:ext>
                </a:extLst>
              </a:tr>
              <a:tr h="263366">
                <a:tc>
                  <a:txBody>
                    <a:bodyPr/>
                    <a:lstStyle/>
                    <a:p>
                      <a:pPr algn="l" fontAlgn="ctr"/>
                      <a:r>
                        <a:rPr lang="cs-CZ" sz="1600" u="none" strike="noStrike" dirty="0">
                          <a:solidFill>
                            <a:srgbClr val="153677"/>
                          </a:solidFill>
                          <a:effectLst/>
                        </a:rPr>
                        <a:t>3.1 M6 Návrh mobilní aplikace (</a:t>
                      </a:r>
                      <a:r>
                        <a:rPr lang="cs-CZ" sz="1600" u="none" strike="noStrike" dirty="0" err="1">
                          <a:solidFill>
                            <a:srgbClr val="153677"/>
                          </a:solidFill>
                          <a:effectLst/>
                        </a:rPr>
                        <a:t>mHealth</a:t>
                      </a:r>
                      <a:r>
                        <a:rPr lang="cs-CZ" sz="1600" u="none" strike="noStrike" dirty="0">
                          <a:solidFill>
                            <a:srgbClr val="153677"/>
                          </a:solidFill>
                          <a:effectLst/>
                        </a:rPr>
                        <a:t>) včetně modelu jejího šíření a provozu a vysoutěžený dodavatel včetně služeb</a:t>
                      </a:r>
                      <a:endParaRPr lang="cs-CZ" sz="1600" b="0"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400" b="0" u="none" strike="noStrike" dirty="0">
                          <a:effectLst/>
                        </a:rPr>
                        <a:t>V PŘÍPRAVĚ</a:t>
                      </a:r>
                      <a:endParaRPr lang="cs-CZ" sz="14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010559253"/>
                  </a:ext>
                </a:extLst>
              </a:tr>
              <a:tr h="263366">
                <a:tc>
                  <a:txBody>
                    <a:bodyPr/>
                    <a:lstStyle/>
                    <a:p>
                      <a:pPr algn="l" fontAlgn="ctr"/>
                      <a:r>
                        <a:rPr lang="cs-CZ" sz="1600" u="none" strike="noStrike" dirty="0">
                          <a:solidFill>
                            <a:srgbClr val="153677"/>
                          </a:solidFill>
                          <a:effectLst/>
                        </a:rPr>
                        <a:t>3.1 M7 Vypracovaná detailní vstupní analýza platformy</a:t>
                      </a:r>
                      <a:endParaRPr lang="cs-CZ" sz="1600" b="1"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400" b="0" u="none" strike="noStrike" dirty="0">
                          <a:solidFill>
                            <a:schemeClr val="bg1"/>
                          </a:solidFill>
                          <a:effectLst/>
                        </a:rPr>
                        <a:t>PROBÍHÁ</a:t>
                      </a:r>
                      <a:endParaRPr lang="cs-CZ" sz="1400" b="0" i="0" u="none" strike="noStrike" dirty="0">
                        <a:solidFill>
                          <a:schemeClr val="bg1"/>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084872724"/>
                  </a:ext>
                </a:extLst>
              </a:tr>
              <a:tr h="263366">
                <a:tc>
                  <a:txBody>
                    <a:bodyPr/>
                    <a:lstStyle/>
                    <a:p>
                      <a:pPr algn="l" fontAlgn="ctr"/>
                      <a:r>
                        <a:rPr lang="cs-CZ" sz="1600" u="none" strike="noStrike" dirty="0">
                          <a:solidFill>
                            <a:srgbClr val="153677"/>
                          </a:solidFill>
                          <a:effectLst/>
                        </a:rPr>
                        <a:t>3.1 M8 Vypracovaná a schválená Analýza rizik a business </a:t>
                      </a:r>
                      <a:r>
                        <a:rPr lang="cs-CZ" sz="1600" u="none" strike="noStrike" dirty="0" err="1">
                          <a:solidFill>
                            <a:srgbClr val="153677"/>
                          </a:solidFill>
                          <a:effectLst/>
                        </a:rPr>
                        <a:t>impact</a:t>
                      </a:r>
                      <a:r>
                        <a:rPr lang="cs-CZ" sz="1600" u="none" strike="noStrike" dirty="0">
                          <a:solidFill>
                            <a:srgbClr val="153677"/>
                          </a:solidFill>
                          <a:effectLst/>
                        </a:rPr>
                        <a:t> analýza</a:t>
                      </a:r>
                      <a:endParaRPr lang="cs-CZ" sz="1600" b="0"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400" b="0" u="none" strike="noStrike" dirty="0">
                          <a:effectLst/>
                        </a:rPr>
                        <a:t>V PŘÍPRAVĚ</a:t>
                      </a:r>
                      <a:endParaRPr lang="cs-CZ" sz="14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024030071"/>
                  </a:ext>
                </a:extLst>
              </a:tr>
              <a:tr h="263366">
                <a:tc>
                  <a:txBody>
                    <a:bodyPr/>
                    <a:lstStyle/>
                    <a:p>
                      <a:pPr algn="l" fontAlgn="ctr"/>
                      <a:r>
                        <a:rPr lang="cs-CZ" sz="1600" u="none" strike="noStrike" dirty="0">
                          <a:solidFill>
                            <a:srgbClr val="153677"/>
                          </a:solidFill>
                          <a:effectLst/>
                        </a:rPr>
                        <a:t>3.1 M9 Definované standardy pro vnitřní komunikaci i pro externí subjekty s vlastní </a:t>
                      </a:r>
                      <a:r>
                        <a:rPr lang="cs-CZ" sz="1600" u="none" strike="noStrike" dirty="0" err="1">
                          <a:solidFill>
                            <a:srgbClr val="153677"/>
                          </a:solidFill>
                          <a:effectLst/>
                        </a:rPr>
                        <a:t>mHealth</a:t>
                      </a:r>
                      <a:r>
                        <a:rPr lang="cs-CZ" sz="1600" u="none" strike="noStrike" dirty="0">
                          <a:solidFill>
                            <a:srgbClr val="153677"/>
                          </a:solidFill>
                          <a:effectLst/>
                        </a:rPr>
                        <a:t> aplikací</a:t>
                      </a:r>
                      <a:endParaRPr lang="cs-CZ" sz="1600" b="0"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400" b="0" u="none" strike="noStrike" dirty="0">
                          <a:effectLst/>
                        </a:rPr>
                        <a:t>V PŘÍPRAVĚ</a:t>
                      </a:r>
                      <a:endParaRPr lang="cs-CZ" sz="14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592134260"/>
                  </a:ext>
                </a:extLst>
              </a:tr>
              <a:tr h="247874">
                <a:tc>
                  <a:txBody>
                    <a:bodyPr/>
                    <a:lstStyle/>
                    <a:p>
                      <a:pPr algn="l" fontAlgn="ctr"/>
                      <a:r>
                        <a:rPr lang="cs-CZ" sz="1600" u="none" strike="noStrike" dirty="0">
                          <a:solidFill>
                            <a:srgbClr val="153677"/>
                          </a:solidFill>
                          <a:effectLst/>
                        </a:rPr>
                        <a:t>3.1 M10 Vytvoření týmu servisní podpory a call centra pro PZS a pacienty</a:t>
                      </a:r>
                      <a:endParaRPr lang="cs-CZ" sz="1600" b="0"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600" b="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3662535"/>
                  </a:ext>
                </a:extLst>
              </a:tr>
              <a:tr h="247874">
                <a:tc>
                  <a:txBody>
                    <a:bodyPr/>
                    <a:lstStyle/>
                    <a:p>
                      <a:pPr algn="l" fontAlgn="ctr"/>
                      <a:r>
                        <a:rPr lang="cs-CZ" sz="1600" u="none" strike="noStrike" dirty="0">
                          <a:solidFill>
                            <a:srgbClr val="153677"/>
                          </a:solidFill>
                          <a:effectLst/>
                        </a:rPr>
                        <a:t>3.1 M11 Penetrační testy portálu a bran pro uživatele (dle metodiky OWASP, apod.)</a:t>
                      </a:r>
                      <a:endParaRPr lang="cs-CZ" sz="1600" b="0"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600" b="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275578"/>
                  </a:ext>
                </a:extLst>
              </a:tr>
              <a:tr h="247874">
                <a:tc>
                  <a:txBody>
                    <a:bodyPr/>
                    <a:lstStyle/>
                    <a:p>
                      <a:pPr algn="l" fontAlgn="ctr"/>
                      <a:r>
                        <a:rPr lang="cs-CZ" sz="1600" u="none" strike="noStrike" dirty="0">
                          <a:solidFill>
                            <a:srgbClr val="153677"/>
                          </a:solidFill>
                          <a:effectLst/>
                        </a:rPr>
                        <a:t>3.1 M12 Seznam technických prostředků platformy, příslušná EU prohlášení o shodě s dokumentací</a:t>
                      </a:r>
                      <a:endParaRPr lang="cs-CZ" sz="1600" b="0"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600" b="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9924713"/>
                  </a:ext>
                </a:extLst>
              </a:tr>
              <a:tr h="247874">
                <a:tc>
                  <a:txBody>
                    <a:bodyPr/>
                    <a:lstStyle/>
                    <a:p>
                      <a:pPr algn="l" fontAlgn="ctr"/>
                      <a:r>
                        <a:rPr lang="cs-CZ" sz="1600" u="none" strike="noStrike" dirty="0">
                          <a:solidFill>
                            <a:srgbClr val="153677"/>
                          </a:solidFill>
                          <a:effectLst/>
                        </a:rPr>
                        <a:t>3.1 M13 Vyhodnocení provozu platformy a návrh na případná opatření pro její zdokonalení</a:t>
                      </a:r>
                      <a:endParaRPr lang="cs-CZ" sz="1600" b="0"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600" b="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691649"/>
                  </a:ext>
                </a:extLst>
              </a:tr>
              <a:tr h="402795">
                <a:tc>
                  <a:txBody>
                    <a:bodyPr/>
                    <a:lstStyle/>
                    <a:p>
                      <a:pPr algn="l" fontAlgn="ctr"/>
                      <a:r>
                        <a:rPr lang="cs-CZ" sz="1600" u="none" strike="noStrike" dirty="0">
                          <a:solidFill>
                            <a:srgbClr val="153677"/>
                          </a:solidFill>
                          <a:effectLst/>
                        </a:rPr>
                        <a:t>3.1 M14 Návrh na zajištění a organizaci dalšího provozu platformy a vybrané aplikace </a:t>
                      </a:r>
                      <a:r>
                        <a:rPr lang="cs-CZ" sz="1600" u="none" strike="noStrike" dirty="0" err="1">
                          <a:solidFill>
                            <a:srgbClr val="153677"/>
                          </a:solidFill>
                          <a:effectLst/>
                        </a:rPr>
                        <a:t>mHealth</a:t>
                      </a:r>
                      <a:r>
                        <a:rPr lang="cs-CZ" sz="1600" u="none" strike="noStrike" dirty="0">
                          <a:solidFill>
                            <a:srgbClr val="153677"/>
                          </a:solidFill>
                          <a:effectLst/>
                        </a:rPr>
                        <a:t>, projednaný s klíčovými zainteresovanými stranami včetně financování</a:t>
                      </a:r>
                      <a:endParaRPr lang="cs-CZ" sz="1600" b="0"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600" b="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9526158"/>
                  </a:ext>
                </a:extLst>
              </a:tr>
              <a:tr h="247874">
                <a:tc>
                  <a:txBody>
                    <a:bodyPr/>
                    <a:lstStyle/>
                    <a:p>
                      <a:pPr algn="l" fontAlgn="ctr"/>
                      <a:r>
                        <a:rPr lang="cs-CZ" sz="1600" u="none" strike="noStrike" dirty="0">
                          <a:solidFill>
                            <a:srgbClr val="153677"/>
                          </a:solidFill>
                          <a:effectLst/>
                        </a:rPr>
                        <a:t>3.1 M15 Vytvořená a předaná finální dokumentace a zdrojové kódy</a:t>
                      </a:r>
                      <a:endParaRPr lang="cs-CZ" sz="1600" b="0" i="0" u="none" strike="noStrike" dirty="0">
                        <a:solidFill>
                          <a:srgbClr val="153677"/>
                        </a:solidFill>
                        <a:effectLst/>
                        <a:latin typeface="Century Gothic" panose="020B0502020202020204" pitchFamily="34" charset="0"/>
                      </a:endParaRPr>
                    </a:p>
                  </a:txBody>
                  <a:tcPr marL="9525" marR="9525" marT="9525"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600" b="0" u="none" strike="noStrike" dirty="0">
                          <a:effectLst/>
                        </a:rPr>
                        <a:t> </a:t>
                      </a:r>
                      <a:endParaRPr lang="cs-CZ"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1010769"/>
                  </a:ext>
                </a:extLst>
              </a:tr>
            </a:tbl>
          </a:graphicData>
        </a:graphic>
      </p:graphicFrame>
      <p:pic>
        <p:nvPicPr>
          <p:cNvPr id="4" name="Obrázek 3">
            <a:extLst>
              <a:ext uri="{FF2B5EF4-FFF2-40B4-BE49-F238E27FC236}">
                <a16:creationId xmlns:a16="http://schemas.microsoft.com/office/drawing/2014/main" id="{8911B825-06D6-2FF2-C21D-1A3A44053E7A}"/>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8947685" y="6258448"/>
            <a:ext cx="1363980" cy="377190"/>
          </a:xfrm>
          <a:prstGeom prst="rect">
            <a:avLst/>
          </a:prstGeom>
          <a:noFill/>
          <a:ln>
            <a:noFill/>
          </a:ln>
        </p:spPr>
      </p:pic>
      <p:pic>
        <p:nvPicPr>
          <p:cNvPr id="5" name="Obrázek 4">
            <a:extLst>
              <a:ext uri="{FF2B5EF4-FFF2-40B4-BE49-F238E27FC236}">
                <a16:creationId xmlns:a16="http://schemas.microsoft.com/office/drawing/2014/main" id="{ED39181A-CBFD-6EE5-7AA9-C783C3469EE9}"/>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7780180" y="6311900"/>
            <a:ext cx="960698" cy="366525"/>
          </a:xfrm>
          <a:prstGeom prst="rect">
            <a:avLst/>
          </a:prstGeom>
          <a:noFill/>
          <a:ln>
            <a:noFill/>
          </a:ln>
        </p:spPr>
      </p:pic>
      <p:pic>
        <p:nvPicPr>
          <p:cNvPr id="6" name="Obrázek 5" descr="Obsah obrázku Písmo, Grafika, logo, symbol&#10;&#10;Popis byl vytvořen automaticky">
            <a:extLst>
              <a:ext uri="{FF2B5EF4-FFF2-40B4-BE49-F238E27FC236}">
                <a16:creationId xmlns:a16="http://schemas.microsoft.com/office/drawing/2014/main" id="{6A61206B-A10B-5E96-5D77-61DE2D386977}"/>
              </a:ext>
            </a:extLst>
          </p:cNvPr>
          <p:cNvPicPr>
            <a:picLocks noChangeAspect="1"/>
          </p:cNvPicPr>
          <p:nvPr/>
        </p:nvPicPr>
        <p:blipFill>
          <a:blip r:embed="rId4" cstate="print">
            <a:alphaModFix amt="40000"/>
            <a:extLst>
              <a:ext uri="{28A0092B-C50C-407E-A947-70E740481C1C}">
                <a14:useLocalDpi xmlns:a14="http://schemas.microsoft.com/office/drawing/2010/main" val="0"/>
              </a:ext>
            </a:extLst>
          </a:blip>
          <a:stretch>
            <a:fillRect/>
          </a:stretch>
        </p:blipFill>
        <p:spPr>
          <a:xfrm>
            <a:off x="10223174" y="302296"/>
            <a:ext cx="1351280" cy="607695"/>
          </a:xfrm>
          <a:prstGeom prst="rect">
            <a:avLst/>
          </a:prstGeom>
        </p:spPr>
      </p:pic>
      <p:pic>
        <p:nvPicPr>
          <p:cNvPr id="7" name="Obrázek 6" descr="Obsah obrázku text, Písmo, logo, Elektricky modrá&#10;&#10;Popis byl vytvořen automaticky">
            <a:extLst>
              <a:ext uri="{FF2B5EF4-FFF2-40B4-BE49-F238E27FC236}">
                <a16:creationId xmlns:a16="http://schemas.microsoft.com/office/drawing/2014/main" id="{E06E1FDD-738A-3977-A5A2-DCB25924A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7855" y="6264696"/>
            <a:ext cx="1422305" cy="425647"/>
          </a:xfrm>
          <a:prstGeom prst="rect">
            <a:avLst/>
          </a:prstGeom>
        </p:spPr>
      </p:pic>
    </p:spTree>
    <p:extLst>
      <p:ext uri="{BB962C8B-B14F-4D97-AF65-F5344CB8AC3E}">
        <p14:creationId xmlns:p14="http://schemas.microsoft.com/office/powerpoint/2010/main" val="3841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EB7887-D08D-32FA-64EC-240C4192AFF6}"/>
              </a:ext>
            </a:extLst>
          </p:cNvPr>
          <p:cNvSpPr>
            <a:spLocks noGrp="1"/>
          </p:cNvSpPr>
          <p:nvPr>
            <p:ph type="title"/>
          </p:nvPr>
        </p:nvSpPr>
        <p:spPr/>
        <p:txBody>
          <a:bodyPr/>
          <a:lstStyle/>
          <a:p>
            <a:pPr algn="ctr"/>
            <a:r>
              <a:rPr lang="cs-CZ" sz="2400" b="1" cap="all" dirty="0">
                <a:solidFill>
                  <a:srgbClr val="FF0000"/>
                </a:solidFill>
                <a:latin typeface="Arial" panose="020B0604020202020204" pitchFamily="34" charset="0"/>
              </a:rPr>
              <a:t>Předběžné tržní konzultace (veřejná zakázka č. 3)</a:t>
            </a:r>
          </a:p>
        </p:txBody>
      </p:sp>
      <p:pic>
        <p:nvPicPr>
          <p:cNvPr id="5" name="Obrázek 4" descr="Obsah obrázku text, Písmo, logo, Elektricky modrá&#10;&#10;Popis byl vytvořen automaticky">
            <a:extLst>
              <a:ext uri="{FF2B5EF4-FFF2-40B4-BE49-F238E27FC236}">
                <a16:creationId xmlns:a16="http://schemas.microsoft.com/office/drawing/2014/main" id="{524E6CE5-2E33-9B52-9EC1-D57A84081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855" y="6264696"/>
            <a:ext cx="1422305" cy="425647"/>
          </a:xfrm>
          <a:prstGeom prst="rect">
            <a:avLst/>
          </a:prstGeom>
        </p:spPr>
      </p:pic>
      <p:pic>
        <p:nvPicPr>
          <p:cNvPr id="6" name="Obrázek 5">
            <a:extLst>
              <a:ext uri="{FF2B5EF4-FFF2-40B4-BE49-F238E27FC236}">
                <a16:creationId xmlns:a16="http://schemas.microsoft.com/office/drawing/2014/main" id="{E82AE6DA-2368-A7E6-24D6-9A5FD150E534}"/>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8947685" y="6258448"/>
            <a:ext cx="1363980" cy="377190"/>
          </a:xfrm>
          <a:prstGeom prst="rect">
            <a:avLst/>
          </a:prstGeom>
          <a:noFill/>
          <a:ln>
            <a:noFill/>
          </a:ln>
        </p:spPr>
      </p:pic>
      <p:pic>
        <p:nvPicPr>
          <p:cNvPr id="7" name="Obrázek 6">
            <a:extLst>
              <a:ext uri="{FF2B5EF4-FFF2-40B4-BE49-F238E27FC236}">
                <a16:creationId xmlns:a16="http://schemas.microsoft.com/office/drawing/2014/main" id="{53C24816-7211-953B-8C89-B579F5436F08}"/>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7780180" y="6311900"/>
            <a:ext cx="960698" cy="366525"/>
          </a:xfrm>
          <a:prstGeom prst="rect">
            <a:avLst/>
          </a:prstGeom>
          <a:noFill/>
          <a:ln>
            <a:noFill/>
          </a:ln>
        </p:spPr>
      </p:pic>
      <p:pic>
        <p:nvPicPr>
          <p:cNvPr id="8" name="Obrázek 7" descr="Obsah obrázku Písmo, Grafika, logo, symbol&#10;&#10;Popis byl vytvořen automaticky">
            <a:extLst>
              <a:ext uri="{FF2B5EF4-FFF2-40B4-BE49-F238E27FC236}">
                <a16:creationId xmlns:a16="http://schemas.microsoft.com/office/drawing/2014/main" id="{37BC9FEA-A0E6-D039-50B2-51DC2E146CBC}"/>
              </a:ext>
            </a:extLst>
          </p:cNvPr>
          <p:cNvPicPr>
            <a:picLocks noChangeAspect="1"/>
          </p:cNvPicPr>
          <p:nvPr/>
        </p:nvPicPr>
        <p:blipFill>
          <a:blip r:embed="rId5" cstate="print">
            <a:alphaModFix amt="40000"/>
            <a:extLst>
              <a:ext uri="{28A0092B-C50C-407E-A947-70E740481C1C}">
                <a14:useLocalDpi xmlns:a14="http://schemas.microsoft.com/office/drawing/2010/main" val="0"/>
              </a:ext>
            </a:extLst>
          </a:blip>
          <a:stretch>
            <a:fillRect/>
          </a:stretch>
        </p:blipFill>
        <p:spPr>
          <a:xfrm>
            <a:off x="10223174" y="302296"/>
            <a:ext cx="1351280" cy="607695"/>
          </a:xfrm>
          <a:prstGeom prst="rect">
            <a:avLst/>
          </a:prstGeom>
        </p:spPr>
      </p:pic>
      <p:sp>
        <p:nvSpPr>
          <p:cNvPr id="10" name="TextovéPole 9">
            <a:extLst>
              <a:ext uri="{FF2B5EF4-FFF2-40B4-BE49-F238E27FC236}">
                <a16:creationId xmlns:a16="http://schemas.microsoft.com/office/drawing/2014/main" id="{075E1DDA-CE7C-F67D-0FD8-9283A3FF2B52}"/>
              </a:ext>
            </a:extLst>
          </p:cNvPr>
          <p:cNvSpPr txBox="1"/>
          <p:nvPr/>
        </p:nvSpPr>
        <p:spPr>
          <a:xfrm>
            <a:off x="838201" y="1602853"/>
            <a:ext cx="10515599" cy="2246769"/>
          </a:xfrm>
          <a:prstGeom prst="rect">
            <a:avLst/>
          </a:prstGeom>
          <a:noFill/>
        </p:spPr>
        <p:txBody>
          <a:bodyPr wrap="square">
            <a:spAutoFit/>
          </a:bodyPr>
          <a:lstStyle/>
          <a:p>
            <a:pPr algn="just"/>
            <a:r>
              <a:rPr lang="cs-CZ" sz="2000" dirty="0">
                <a:solidFill>
                  <a:srgbClr val="153677"/>
                </a:solidFill>
              </a:rPr>
              <a:t>Vytvoření funkčního modelu regionální nebo celostátní komunikační platformy a souvisejících podpůrných služeb zpřístupněných širokému spektru různých poskytovatelů zdravotních služeb tak, aby se pokryla populace potenciálních uživatelů (pacientů) telemedicínských intervencí podle odborného zaměření těchto intervencí. Smyslem takové platformy je zpřístupnit možnost používat telemedicínské intervence a podle potřeb i mobilní aplikace pacientům využívajících služby zdravotnických zařízení (nemocnice, primární a specializovaná péče), aniž by se musel vždy pořizovat další technický systém a zajišťovat jeho provoz.</a:t>
            </a:r>
          </a:p>
        </p:txBody>
      </p:sp>
      <p:sp>
        <p:nvSpPr>
          <p:cNvPr id="9" name="Zástupný obsah 8">
            <a:extLst>
              <a:ext uri="{FF2B5EF4-FFF2-40B4-BE49-F238E27FC236}">
                <a16:creationId xmlns:a16="http://schemas.microsoft.com/office/drawing/2014/main" id="{C1694E4B-9343-997B-07A2-B64A7917DD6A}"/>
              </a:ext>
            </a:extLst>
          </p:cNvPr>
          <p:cNvSpPr>
            <a:spLocks noGrp="1"/>
          </p:cNvSpPr>
          <p:nvPr>
            <p:ph idx="1"/>
          </p:nvPr>
        </p:nvSpPr>
        <p:spPr>
          <a:xfrm>
            <a:off x="838200" y="3984560"/>
            <a:ext cx="10515600" cy="2192402"/>
          </a:xfrm>
        </p:spPr>
        <p:txBody>
          <a:bodyPr>
            <a:normAutofit/>
          </a:bodyPr>
          <a:lstStyle/>
          <a:p>
            <a:r>
              <a:rPr lang="cs-CZ" sz="2000" dirty="0">
                <a:solidFill>
                  <a:srgbClr val="FF0000"/>
                </a:solidFill>
              </a:rPr>
              <a:t>srpen - září 2023</a:t>
            </a:r>
          </a:p>
          <a:p>
            <a:r>
              <a:rPr lang="cs-CZ" sz="2000" dirty="0">
                <a:solidFill>
                  <a:srgbClr val="FF0000"/>
                </a:solidFill>
              </a:rPr>
              <a:t>6 firem </a:t>
            </a:r>
          </a:p>
          <a:p>
            <a:r>
              <a:rPr lang="cs-CZ" sz="2000" dirty="0">
                <a:solidFill>
                  <a:srgbClr val="FF0000"/>
                </a:solidFill>
              </a:rPr>
              <a:t>předvedení řešení portálu, setů, zařízení</a:t>
            </a:r>
          </a:p>
        </p:txBody>
      </p:sp>
    </p:spTree>
    <p:extLst>
      <p:ext uri="{BB962C8B-B14F-4D97-AF65-F5344CB8AC3E}">
        <p14:creationId xmlns:p14="http://schemas.microsoft.com/office/powerpoint/2010/main" val="285662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EB7887-D08D-32FA-64EC-240C4192AFF6}"/>
              </a:ext>
            </a:extLst>
          </p:cNvPr>
          <p:cNvSpPr>
            <a:spLocks noGrp="1"/>
          </p:cNvSpPr>
          <p:nvPr>
            <p:ph type="title"/>
          </p:nvPr>
        </p:nvSpPr>
        <p:spPr/>
        <p:txBody>
          <a:bodyPr/>
          <a:lstStyle/>
          <a:p>
            <a:pPr algn="ctr"/>
            <a:r>
              <a:rPr lang="cs-CZ" sz="2400" b="1" cap="all" dirty="0">
                <a:solidFill>
                  <a:srgbClr val="FF0000"/>
                </a:solidFill>
                <a:latin typeface="Arial" panose="020B0604020202020204" pitchFamily="34" charset="0"/>
              </a:rPr>
              <a:t>Předběžné tržní konzultace (veřejná zakázka č. 3)</a:t>
            </a:r>
          </a:p>
        </p:txBody>
      </p:sp>
      <p:pic>
        <p:nvPicPr>
          <p:cNvPr id="5" name="Obrázek 4" descr="Obsah obrázku text, Písmo, logo, Elektricky modrá&#10;&#10;Popis byl vytvořen automaticky">
            <a:extLst>
              <a:ext uri="{FF2B5EF4-FFF2-40B4-BE49-F238E27FC236}">
                <a16:creationId xmlns:a16="http://schemas.microsoft.com/office/drawing/2014/main" id="{524E6CE5-2E33-9B52-9EC1-D57A84081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855" y="6264696"/>
            <a:ext cx="1422305" cy="425647"/>
          </a:xfrm>
          <a:prstGeom prst="rect">
            <a:avLst/>
          </a:prstGeom>
        </p:spPr>
      </p:pic>
      <p:pic>
        <p:nvPicPr>
          <p:cNvPr id="6" name="Obrázek 5">
            <a:extLst>
              <a:ext uri="{FF2B5EF4-FFF2-40B4-BE49-F238E27FC236}">
                <a16:creationId xmlns:a16="http://schemas.microsoft.com/office/drawing/2014/main" id="{E82AE6DA-2368-A7E6-24D6-9A5FD150E534}"/>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8947685" y="6258448"/>
            <a:ext cx="1363980" cy="377190"/>
          </a:xfrm>
          <a:prstGeom prst="rect">
            <a:avLst/>
          </a:prstGeom>
          <a:noFill/>
          <a:ln>
            <a:noFill/>
          </a:ln>
        </p:spPr>
      </p:pic>
      <p:pic>
        <p:nvPicPr>
          <p:cNvPr id="7" name="Obrázek 6">
            <a:extLst>
              <a:ext uri="{FF2B5EF4-FFF2-40B4-BE49-F238E27FC236}">
                <a16:creationId xmlns:a16="http://schemas.microsoft.com/office/drawing/2014/main" id="{53C24816-7211-953B-8C89-B579F5436F08}"/>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7780180" y="6311900"/>
            <a:ext cx="960698" cy="366525"/>
          </a:xfrm>
          <a:prstGeom prst="rect">
            <a:avLst/>
          </a:prstGeom>
          <a:noFill/>
          <a:ln>
            <a:noFill/>
          </a:ln>
        </p:spPr>
      </p:pic>
      <p:pic>
        <p:nvPicPr>
          <p:cNvPr id="8" name="Obrázek 7" descr="Obsah obrázku Písmo, Grafika, logo, symbol&#10;&#10;Popis byl vytvořen automaticky">
            <a:extLst>
              <a:ext uri="{FF2B5EF4-FFF2-40B4-BE49-F238E27FC236}">
                <a16:creationId xmlns:a16="http://schemas.microsoft.com/office/drawing/2014/main" id="{37BC9FEA-A0E6-D039-50B2-51DC2E146CBC}"/>
              </a:ext>
            </a:extLst>
          </p:cNvPr>
          <p:cNvPicPr>
            <a:picLocks noChangeAspect="1"/>
          </p:cNvPicPr>
          <p:nvPr/>
        </p:nvPicPr>
        <p:blipFill>
          <a:blip r:embed="rId5" cstate="print">
            <a:alphaModFix amt="40000"/>
            <a:extLst>
              <a:ext uri="{28A0092B-C50C-407E-A947-70E740481C1C}">
                <a14:useLocalDpi xmlns:a14="http://schemas.microsoft.com/office/drawing/2010/main" val="0"/>
              </a:ext>
            </a:extLst>
          </a:blip>
          <a:stretch>
            <a:fillRect/>
          </a:stretch>
        </p:blipFill>
        <p:spPr>
          <a:xfrm>
            <a:off x="10223174" y="302296"/>
            <a:ext cx="1351280" cy="607695"/>
          </a:xfrm>
          <a:prstGeom prst="rect">
            <a:avLst/>
          </a:prstGeom>
        </p:spPr>
      </p:pic>
      <p:sp>
        <p:nvSpPr>
          <p:cNvPr id="9" name="Zástupný obsah 8">
            <a:extLst>
              <a:ext uri="{FF2B5EF4-FFF2-40B4-BE49-F238E27FC236}">
                <a16:creationId xmlns:a16="http://schemas.microsoft.com/office/drawing/2014/main" id="{6E029CCE-CD7E-6094-ECBD-015CB57A878F}"/>
              </a:ext>
            </a:extLst>
          </p:cNvPr>
          <p:cNvSpPr>
            <a:spLocks noGrp="1"/>
          </p:cNvSpPr>
          <p:nvPr>
            <p:ph idx="1"/>
          </p:nvPr>
        </p:nvSpPr>
        <p:spPr>
          <a:xfrm>
            <a:off x="838200" y="1320800"/>
            <a:ext cx="10515600" cy="5172075"/>
          </a:xfrm>
        </p:spPr>
        <p:txBody>
          <a:bodyPr>
            <a:normAutofit fontScale="55000" lnSpcReduction="20000"/>
          </a:bodyPr>
          <a:lstStyle/>
          <a:p>
            <a:r>
              <a:rPr lang="cs-CZ" dirty="0">
                <a:solidFill>
                  <a:srgbClr val="153677"/>
                </a:solidFill>
              </a:rPr>
              <a:t>Centrální komunikační platforma a databáze pro výstupy z intervencí TM</a:t>
            </a:r>
          </a:p>
          <a:p>
            <a:r>
              <a:rPr lang="cs-CZ" dirty="0">
                <a:solidFill>
                  <a:srgbClr val="153677"/>
                </a:solidFill>
              </a:rPr>
              <a:t>Mobilní služby </a:t>
            </a:r>
            <a:r>
              <a:rPr lang="cs-CZ" dirty="0" err="1">
                <a:solidFill>
                  <a:srgbClr val="153677"/>
                </a:solidFill>
              </a:rPr>
              <a:t>mHealth</a:t>
            </a:r>
            <a:r>
              <a:rPr lang="cs-CZ" dirty="0">
                <a:solidFill>
                  <a:srgbClr val="153677"/>
                </a:solidFill>
              </a:rPr>
              <a:t> – možnost tvorby webových služeb v různých formátech</a:t>
            </a:r>
          </a:p>
          <a:p>
            <a:r>
              <a:rPr lang="cs-CZ" dirty="0">
                <a:solidFill>
                  <a:srgbClr val="153677"/>
                </a:solidFill>
              </a:rPr>
              <a:t>Portál pacienta</a:t>
            </a:r>
          </a:p>
          <a:p>
            <a:r>
              <a:rPr lang="cs-CZ" dirty="0">
                <a:solidFill>
                  <a:srgbClr val="153677"/>
                </a:solidFill>
              </a:rPr>
              <a:t>Portál pro externího zdravotníka</a:t>
            </a:r>
          </a:p>
          <a:p>
            <a:r>
              <a:rPr lang="cs-CZ" dirty="0">
                <a:solidFill>
                  <a:srgbClr val="153677"/>
                </a:solidFill>
              </a:rPr>
              <a:t>Portál zdravotnického zařízení</a:t>
            </a:r>
          </a:p>
          <a:p>
            <a:r>
              <a:rPr lang="cs-CZ" dirty="0">
                <a:solidFill>
                  <a:srgbClr val="153677"/>
                </a:solidFill>
              </a:rPr>
              <a:t>Autorizace pomocí NIA</a:t>
            </a:r>
          </a:p>
          <a:p>
            <a:r>
              <a:rPr lang="cs-CZ" dirty="0">
                <a:solidFill>
                  <a:srgbClr val="153677"/>
                </a:solidFill>
              </a:rPr>
              <a:t>Napojení na externí zdravotnické služby a registry UZIS NRZP, </a:t>
            </a:r>
            <a:r>
              <a:rPr lang="cs-CZ" dirty="0" err="1">
                <a:solidFill>
                  <a:srgbClr val="153677"/>
                </a:solidFill>
              </a:rPr>
              <a:t>NCPeH</a:t>
            </a:r>
            <a:r>
              <a:rPr lang="cs-CZ" dirty="0">
                <a:solidFill>
                  <a:srgbClr val="153677"/>
                </a:solidFill>
              </a:rPr>
              <a:t>…</a:t>
            </a:r>
          </a:p>
          <a:p>
            <a:r>
              <a:rPr lang="cs-CZ" dirty="0">
                <a:solidFill>
                  <a:srgbClr val="153677"/>
                </a:solidFill>
              </a:rPr>
              <a:t>Modul MPI, napojení na registr pacientů, centrální synchronizace vybraných pacientů a jiných uživatelů </a:t>
            </a:r>
            <a:r>
              <a:rPr lang="cs-CZ" dirty="0" err="1">
                <a:solidFill>
                  <a:srgbClr val="153677"/>
                </a:solidFill>
              </a:rPr>
              <a:t>protálu</a:t>
            </a:r>
            <a:endParaRPr lang="cs-CZ" dirty="0">
              <a:solidFill>
                <a:srgbClr val="153677"/>
              </a:solidFill>
            </a:endParaRPr>
          </a:p>
          <a:p>
            <a:r>
              <a:rPr lang="cs-CZ" dirty="0">
                <a:solidFill>
                  <a:srgbClr val="153677"/>
                </a:solidFill>
              </a:rPr>
              <a:t>Modul pro logování všech událostí </a:t>
            </a:r>
          </a:p>
          <a:p>
            <a:r>
              <a:rPr lang="cs-CZ" dirty="0">
                <a:solidFill>
                  <a:srgbClr val="153677"/>
                </a:solidFill>
              </a:rPr>
              <a:t>Možnost pořízení setů zdravotnických prostředků (zařízení) s vlastním </a:t>
            </a:r>
            <a:r>
              <a:rPr lang="cs-CZ" dirty="0" err="1">
                <a:solidFill>
                  <a:srgbClr val="153677"/>
                </a:solidFill>
              </a:rPr>
              <a:t>koncetrátorem</a:t>
            </a:r>
            <a:r>
              <a:rPr lang="cs-CZ" dirty="0">
                <a:solidFill>
                  <a:srgbClr val="153677"/>
                </a:solidFill>
              </a:rPr>
              <a:t> Hubem. Pouze Hub bude připojen k mobilní aplikaci (přímo, či přes cloud, API, SDK), zařízení budou připojena přes Hub.</a:t>
            </a:r>
          </a:p>
          <a:p>
            <a:r>
              <a:rPr lang="cs-CZ" dirty="0">
                <a:solidFill>
                  <a:srgbClr val="153677"/>
                </a:solidFill>
              </a:rPr>
              <a:t>Předdefinované sety zařízení pro vybrané intervence komunikující s jedním </a:t>
            </a:r>
            <a:r>
              <a:rPr lang="cs-CZ" dirty="0" err="1">
                <a:solidFill>
                  <a:srgbClr val="153677"/>
                </a:solidFill>
              </a:rPr>
              <a:t>hubem</a:t>
            </a:r>
            <a:endParaRPr lang="cs-CZ" dirty="0">
              <a:solidFill>
                <a:srgbClr val="153677"/>
              </a:solidFill>
            </a:endParaRPr>
          </a:p>
          <a:p>
            <a:r>
              <a:rPr lang="cs-CZ" dirty="0">
                <a:solidFill>
                  <a:srgbClr val="153677"/>
                </a:solidFill>
              </a:rPr>
              <a:t>Plně automatické ovládání zařízení z mobilní aplikace, bez ručního párování.</a:t>
            </a:r>
          </a:p>
          <a:p>
            <a:r>
              <a:rPr lang="cs-CZ" dirty="0">
                <a:solidFill>
                  <a:srgbClr val="153677"/>
                </a:solidFill>
              </a:rPr>
              <a:t>Možnost připojení až 5ti zařízení současně k hubu</a:t>
            </a:r>
          </a:p>
          <a:p>
            <a:r>
              <a:rPr lang="cs-CZ" dirty="0">
                <a:solidFill>
                  <a:srgbClr val="153677"/>
                </a:solidFill>
              </a:rPr>
              <a:t>Přístup ke zdravotnické dokumentaci pacienta skrze portál (ambulantní, propouštěcí, hospitalizační zpráva</a:t>
            </a:r>
          </a:p>
          <a:p>
            <a:r>
              <a:rPr lang="cs-CZ" dirty="0">
                <a:solidFill>
                  <a:srgbClr val="153677"/>
                </a:solidFill>
              </a:rPr>
              <a:t>Možnost využití ML a AI pomocí webové služby, nebo přímo jako modul v jádru komunikační platformy TM. Obecně škálovatelnost centrálního řešení</a:t>
            </a:r>
          </a:p>
        </p:txBody>
      </p:sp>
    </p:spTree>
    <p:extLst>
      <p:ext uri="{BB962C8B-B14F-4D97-AF65-F5344CB8AC3E}">
        <p14:creationId xmlns:p14="http://schemas.microsoft.com/office/powerpoint/2010/main" val="378049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EB7887-D08D-32FA-64EC-240C4192AFF6}"/>
              </a:ext>
            </a:extLst>
          </p:cNvPr>
          <p:cNvSpPr>
            <a:spLocks noGrp="1"/>
          </p:cNvSpPr>
          <p:nvPr>
            <p:ph type="title"/>
          </p:nvPr>
        </p:nvSpPr>
        <p:spPr>
          <a:xfrm>
            <a:off x="838200" y="365125"/>
            <a:ext cx="10515600" cy="903838"/>
          </a:xfrm>
        </p:spPr>
        <p:txBody>
          <a:bodyPr>
            <a:normAutofit/>
          </a:bodyPr>
          <a:lstStyle/>
          <a:p>
            <a:pPr algn="ctr"/>
            <a:r>
              <a:rPr lang="cs-CZ" sz="2400" b="1" cap="all" dirty="0">
                <a:solidFill>
                  <a:srgbClr val="FF0000"/>
                </a:solidFill>
                <a:latin typeface="Arial" panose="020B0604020202020204" pitchFamily="34" charset="0"/>
              </a:rPr>
              <a:t>Externí </a:t>
            </a:r>
            <a:r>
              <a:rPr lang="cs-CZ" sz="2400" b="1" cap="all" dirty="0" err="1">
                <a:solidFill>
                  <a:srgbClr val="FF0000"/>
                </a:solidFill>
                <a:latin typeface="Arial" panose="020B0604020202020204" pitchFamily="34" charset="0"/>
              </a:rPr>
              <a:t>pm</a:t>
            </a:r>
            <a:r>
              <a:rPr lang="cs-CZ" sz="2400" b="1" cap="all" dirty="0">
                <a:solidFill>
                  <a:srgbClr val="FF0000"/>
                </a:solidFill>
                <a:latin typeface="Arial" panose="020B0604020202020204" pitchFamily="34" charset="0"/>
              </a:rPr>
              <a:t> pro telemedicínskou platformu</a:t>
            </a:r>
            <a:endParaRPr lang="cs-CZ" dirty="0"/>
          </a:p>
        </p:txBody>
      </p:sp>
      <p:pic>
        <p:nvPicPr>
          <p:cNvPr id="4" name="Obrázek 3">
            <a:extLst>
              <a:ext uri="{FF2B5EF4-FFF2-40B4-BE49-F238E27FC236}">
                <a16:creationId xmlns:a16="http://schemas.microsoft.com/office/drawing/2014/main" id="{8911B825-06D6-2FF2-C21D-1A3A44053E7A}"/>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8947685" y="6258448"/>
            <a:ext cx="1363980" cy="377190"/>
          </a:xfrm>
          <a:prstGeom prst="rect">
            <a:avLst/>
          </a:prstGeom>
          <a:noFill/>
          <a:ln>
            <a:noFill/>
          </a:ln>
        </p:spPr>
      </p:pic>
      <p:pic>
        <p:nvPicPr>
          <p:cNvPr id="5" name="Obrázek 4">
            <a:extLst>
              <a:ext uri="{FF2B5EF4-FFF2-40B4-BE49-F238E27FC236}">
                <a16:creationId xmlns:a16="http://schemas.microsoft.com/office/drawing/2014/main" id="{ED39181A-CBFD-6EE5-7AA9-C783C3469EE9}"/>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7780180" y="6311900"/>
            <a:ext cx="960698" cy="366525"/>
          </a:xfrm>
          <a:prstGeom prst="rect">
            <a:avLst/>
          </a:prstGeom>
          <a:noFill/>
          <a:ln>
            <a:noFill/>
          </a:ln>
        </p:spPr>
      </p:pic>
      <p:pic>
        <p:nvPicPr>
          <p:cNvPr id="6" name="Obrázek 5" descr="Obsah obrázku Písmo, Grafika, logo, symbol&#10;&#10;Popis byl vytvořen automaticky">
            <a:extLst>
              <a:ext uri="{FF2B5EF4-FFF2-40B4-BE49-F238E27FC236}">
                <a16:creationId xmlns:a16="http://schemas.microsoft.com/office/drawing/2014/main" id="{6A61206B-A10B-5E96-5D77-61DE2D386977}"/>
              </a:ext>
            </a:extLst>
          </p:cNvPr>
          <p:cNvPicPr>
            <a:picLocks noChangeAspect="1"/>
          </p:cNvPicPr>
          <p:nvPr/>
        </p:nvPicPr>
        <p:blipFill>
          <a:blip r:embed="rId4" cstate="print">
            <a:alphaModFix amt="40000"/>
            <a:extLst>
              <a:ext uri="{28A0092B-C50C-407E-A947-70E740481C1C}">
                <a14:useLocalDpi xmlns:a14="http://schemas.microsoft.com/office/drawing/2010/main" val="0"/>
              </a:ext>
            </a:extLst>
          </a:blip>
          <a:stretch>
            <a:fillRect/>
          </a:stretch>
        </p:blipFill>
        <p:spPr>
          <a:xfrm>
            <a:off x="10223174" y="302296"/>
            <a:ext cx="1351280" cy="607695"/>
          </a:xfrm>
          <a:prstGeom prst="rect">
            <a:avLst/>
          </a:prstGeom>
        </p:spPr>
      </p:pic>
      <p:pic>
        <p:nvPicPr>
          <p:cNvPr id="7" name="Obrázek 6" descr="Obsah obrázku text, Písmo, logo, Elektricky modrá&#10;&#10;Popis byl vytvořen automaticky">
            <a:extLst>
              <a:ext uri="{FF2B5EF4-FFF2-40B4-BE49-F238E27FC236}">
                <a16:creationId xmlns:a16="http://schemas.microsoft.com/office/drawing/2014/main" id="{E06E1FDD-738A-3977-A5A2-DCB25924A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7855" y="6264696"/>
            <a:ext cx="1422305" cy="425647"/>
          </a:xfrm>
          <a:prstGeom prst="rect">
            <a:avLst/>
          </a:prstGeom>
        </p:spPr>
      </p:pic>
      <p:sp>
        <p:nvSpPr>
          <p:cNvPr id="9" name="Zástupný obsah 8">
            <a:extLst>
              <a:ext uri="{FF2B5EF4-FFF2-40B4-BE49-F238E27FC236}">
                <a16:creationId xmlns:a16="http://schemas.microsoft.com/office/drawing/2014/main" id="{2977A8FD-9D7A-9960-57FB-7BA49CE292EB}"/>
              </a:ext>
            </a:extLst>
          </p:cNvPr>
          <p:cNvSpPr>
            <a:spLocks noGrp="1"/>
          </p:cNvSpPr>
          <p:nvPr>
            <p:ph idx="1"/>
          </p:nvPr>
        </p:nvSpPr>
        <p:spPr/>
        <p:txBody>
          <a:bodyPr/>
          <a:lstStyle/>
          <a:p>
            <a:r>
              <a:rPr lang="cs-CZ" dirty="0">
                <a:solidFill>
                  <a:srgbClr val="153677"/>
                </a:solidFill>
              </a:rPr>
              <a:t>Veřejná zakázka č. 4  </a:t>
            </a:r>
            <a:r>
              <a:rPr lang="cs-CZ" dirty="0">
                <a:solidFill>
                  <a:srgbClr val="00B050"/>
                </a:solidFill>
              </a:rPr>
              <a:t>(probíhá)</a:t>
            </a:r>
          </a:p>
          <a:p>
            <a:r>
              <a:rPr lang="cs-CZ" dirty="0">
                <a:solidFill>
                  <a:srgbClr val="153677"/>
                </a:solidFill>
              </a:rPr>
              <a:t>odborné konzultace a dozor v rámci VZ ,,Odborné konzultace v projektu: Podpora projektů pro inovační technologie ve zdravotnictví - telemedicína.“</a:t>
            </a:r>
          </a:p>
          <a:p>
            <a:r>
              <a:rPr lang="cs-CZ" dirty="0">
                <a:solidFill>
                  <a:srgbClr val="153677"/>
                </a:solidFill>
              </a:rPr>
              <a:t>Kontrola nad plněním díla podle technických specifikací</a:t>
            </a:r>
          </a:p>
          <a:p>
            <a:r>
              <a:rPr lang="cs-CZ" dirty="0">
                <a:solidFill>
                  <a:srgbClr val="153677"/>
                </a:solidFill>
              </a:rPr>
              <a:t>Odborná garance	</a:t>
            </a:r>
          </a:p>
        </p:txBody>
      </p:sp>
    </p:spTree>
    <p:extLst>
      <p:ext uri="{BB962C8B-B14F-4D97-AF65-F5344CB8AC3E}">
        <p14:creationId xmlns:p14="http://schemas.microsoft.com/office/powerpoint/2010/main" val="130221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EB7887-D08D-32FA-64EC-240C4192AFF6}"/>
              </a:ext>
            </a:extLst>
          </p:cNvPr>
          <p:cNvSpPr>
            <a:spLocks noGrp="1"/>
          </p:cNvSpPr>
          <p:nvPr>
            <p:ph type="title"/>
          </p:nvPr>
        </p:nvSpPr>
        <p:spPr>
          <a:xfrm>
            <a:off x="838200" y="365125"/>
            <a:ext cx="10515600" cy="903838"/>
          </a:xfrm>
        </p:spPr>
        <p:txBody>
          <a:bodyPr>
            <a:normAutofit/>
          </a:bodyPr>
          <a:lstStyle/>
          <a:p>
            <a:pPr algn="ctr"/>
            <a:r>
              <a:rPr lang="cs-CZ" sz="2400" b="1" cap="all" dirty="0">
                <a:solidFill>
                  <a:srgbClr val="FF0000"/>
                </a:solidFill>
                <a:latin typeface="Arial" panose="020B0604020202020204" pitchFamily="34" charset="0"/>
              </a:rPr>
              <a:t>Akce v krátkodobém horizontu</a:t>
            </a:r>
            <a:endParaRPr lang="cs-CZ" dirty="0"/>
          </a:p>
        </p:txBody>
      </p:sp>
      <p:pic>
        <p:nvPicPr>
          <p:cNvPr id="4" name="Obrázek 3">
            <a:extLst>
              <a:ext uri="{FF2B5EF4-FFF2-40B4-BE49-F238E27FC236}">
                <a16:creationId xmlns:a16="http://schemas.microsoft.com/office/drawing/2014/main" id="{8911B825-06D6-2FF2-C21D-1A3A44053E7A}"/>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8947685" y="6258448"/>
            <a:ext cx="1363980" cy="377190"/>
          </a:xfrm>
          <a:prstGeom prst="rect">
            <a:avLst/>
          </a:prstGeom>
          <a:noFill/>
          <a:ln>
            <a:noFill/>
          </a:ln>
        </p:spPr>
      </p:pic>
      <p:pic>
        <p:nvPicPr>
          <p:cNvPr id="5" name="Obrázek 4">
            <a:extLst>
              <a:ext uri="{FF2B5EF4-FFF2-40B4-BE49-F238E27FC236}">
                <a16:creationId xmlns:a16="http://schemas.microsoft.com/office/drawing/2014/main" id="{ED39181A-CBFD-6EE5-7AA9-C783C3469EE9}"/>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7780180" y="6311900"/>
            <a:ext cx="960698" cy="366525"/>
          </a:xfrm>
          <a:prstGeom prst="rect">
            <a:avLst/>
          </a:prstGeom>
          <a:noFill/>
          <a:ln>
            <a:noFill/>
          </a:ln>
        </p:spPr>
      </p:pic>
      <p:pic>
        <p:nvPicPr>
          <p:cNvPr id="6" name="Obrázek 5" descr="Obsah obrázku Písmo, Grafika, logo, symbol&#10;&#10;Popis byl vytvořen automaticky">
            <a:extLst>
              <a:ext uri="{FF2B5EF4-FFF2-40B4-BE49-F238E27FC236}">
                <a16:creationId xmlns:a16="http://schemas.microsoft.com/office/drawing/2014/main" id="{6A61206B-A10B-5E96-5D77-61DE2D386977}"/>
              </a:ext>
            </a:extLst>
          </p:cNvPr>
          <p:cNvPicPr>
            <a:picLocks noChangeAspect="1"/>
          </p:cNvPicPr>
          <p:nvPr/>
        </p:nvPicPr>
        <p:blipFill>
          <a:blip r:embed="rId4" cstate="print">
            <a:alphaModFix amt="40000"/>
            <a:extLst>
              <a:ext uri="{28A0092B-C50C-407E-A947-70E740481C1C}">
                <a14:useLocalDpi xmlns:a14="http://schemas.microsoft.com/office/drawing/2010/main" val="0"/>
              </a:ext>
            </a:extLst>
          </a:blip>
          <a:stretch>
            <a:fillRect/>
          </a:stretch>
        </p:blipFill>
        <p:spPr>
          <a:xfrm>
            <a:off x="10223174" y="302296"/>
            <a:ext cx="1351280" cy="607695"/>
          </a:xfrm>
          <a:prstGeom prst="rect">
            <a:avLst/>
          </a:prstGeom>
        </p:spPr>
      </p:pic>
      <p:pic>
        <p:nvPicPr>
          <p:cNvPr id="7" name="Obrázek 6" descr="Obsah obrázku text, Písmo, logo, Elektricky modrá&#10;&#10;Popis byl vytvořen automaticky">
            <a:extLst>
              <a:ext uri="{FF2B5EF4-FFF2-40B4-BE49-F238E27FC236}">
                <a16:creationId xmlns:a16="http://schemas.microsoft.com/office/drawing/2014/main" id="{E06E1FDD-738A-3977-A5A2-DCB25924AC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7855" y="6264696"/>
            <a:ext cx="1422305" cy="425647"/>
          </a:xfrm>
          <a:prstGeom prst="rect">
            <a:avLst/>
          </a:prstGeom>
        </p:spPr>
      </p:pic>
      <p:sp>
        <p:nvSpPr>
          <p:cNvPr id="9" name="Zástupný obsah 8">
            <a:extLst>
              <a:ext uri="{FF2B5EF4-FFF2-40B4-BE49-F238E27FC236}">
                <a16:creationId xmlns:a16="http://schemas.microsoft.com/office/drawing/2014/main" id="{2977A8FD-9D7A-9960-57FB-7BA49CE292EB}"/>
              </a:ext>
            </a:extLst>
          </p:cNvPr>
          <p:cNvSpPr>
            <a:spLocks noGrp="1"/>
          </p:cNvSpPr>
          <p:nvPr>
            <p:ph idx="1"/>
          </p:nvPr>
        </p:nvSpPr>
        <p:spPr/>
        <p:txBody>
          <a:bodyPr/>
          <a:lstStyle/>
          <a:p>
            <a:r>
              <a:rPr lang="cs-CZ" dirty="0">
                <a:solidFill>
                  <a:srgbClr val="153677"/>
                </a:solidFill>
              </a:rPr>
              <a:t>Vyhodnocení VZ 4 - Externí PM pro telemedicínskou platformu</a:t>
            </a:r>
            <a:endParaRPr lang="cs-CZ" dirty="0">
              <a:solidFill>
                <a:srgbClr val="00B050"/>
              </a:solidFill>
            </a:endParaRPr>
          </a:p>
          <a:p>
            <a:r>
              <a:rPr lang="cs-CZ" dirty="0">
                <a:solidFill>
                  <a:srgbClr val="153677"/>
                </a:solidFill>
              </a:rPr>
              <a:t>Zpracování zadaní a vypsání VZ 3 - Telemedicínská platforma</a:t>
            </a:r>
          </a:p>
        </p:txBody>
      </p:sp>
    </p:spTree>
    <p:extLst>
      <p:ext uri="{BB962C8B-B14F-4D97-AF65-F5344CB8AC3E}">
        <p14:creationId xmlns:p14="http://schemas.microsoft.com/office/powerpoint/2010/main" val="381168506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_vzor_NPO.potx" id="{90834EFF-429D-4AEB-85C0-B60DA8D6AEFB}" vid="{09375FD7-5D78-4E0F-B328-B014562EC6C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FF2D0726EEE1A4285A81760DB504FA5" ma:contentTypeVersion="11" ma:contentTypeDescription="Vytvoří nový dokument" ma:contentTypeScope="" ma:versionID="7215956516bd38428ee42bf7acc92ae2">
  <xsd:schema xmlns:xsd="http://www.w3.org/2001/XMLSchema" xmlns:xs="http://www.w3.org/2001/XMLSchema" xmlns:p="http://schemas.microsoft.com/office/2006/metadata/properties" xmlns:ns2="e8601d2d-9d21-4e2e-9a3f-67a3c0666d0b" xmlns:ns3="0304e842-c1ea-4188-9f69-db31b6093838" targetNamespace="http://schemas.microsoft.com/office/2006/metadata/properties" ma:root="true" ma:fieldsID="82ad78100fe1f6298aaf1e034bfcb6a8" ns2:_="" ns3:_="">
    <xsd:import namespace="e8601d2d-9d21-4e2e-9a3f-67a3c0666d0b"/>
    <xsd:import namespace="0304e842-c1ea-4188-9f69-db31b609383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01d2d-9d21-4e2e-9a3f-67a3c0666d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Značky obrázků" ma:readOnly="false" ma:fieldId="{5cf76f15-5ced-4ddc-b409-7134ff3c332f}" ma:taxonomyMulti="true" ma:sspId="5a35439d-d284-4bd7-8812-093d80cc447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04e842-c1ea-4188-9f69-db31b609383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1dc6ae9-3377-46a4-8696-0914062621ee}" ma:internalName="TaxCatchAll" ma:showField="CatchAllData" ma:web="0304e842-c1ea-4188-9f69-db31b60938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304e842-c1ea-4188-9f69-db31b6093838" xsi:nil="true"/>
    <lcf76f155ced4ddcb4097134ff3c332f xmlns="e8601d2d-9d21-4e2e-9a3f-67a3c0666d0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C26C96-4AED-4DD8-AC9A-23F5E3AF68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01d2d-9d21-4e2e-9a3f-67a3c0666d0b"/>
    <ds:schemaRef ds:uri="0304e842-c1ea-4188-9f69-db31b60938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E1ED04-D632-4551-9918-3FEE5A50B5ED}">
  <ds:schemaRefs>
    <ds:schemaRef ds:uri="http://schemas.microsoft.com/sharepoint/v3/contenttype/forms"/>
  </ds:schemaRefs>
</ds:datastoreItem>
</file>

<file path=customXml/itemProps3.xml><?xml version="1.0" encoding="utf-8"?>
<ds:datastoreItem xmlns:ds="http://schemas.openxmlformats.org/officeDocument/2006/customXml" ds:itemID="{7225DB10-9F6B-4D1E-94BB-D8318403A2E2}">
  <ds:schemaRefs>
    <ds:schemaRef ds:uri="http://schemas.microsoft.com/office/2006/documentManagement/types"/>
    <ds:schemaRef ds:uri="http://schemas.openxmlformats.org/package/2006/metadata/core-properties"/>
    <ds:schemaRef ds:uri="http://purl.org/dc/terms/"/>
    <ds:schemaRef ds:uri="http://purl.org/dc/elements/1.1/"/>
    <ds:schemaRef ds:uri="http://www.w3.org/XML/1998/namespace"/>
    <ds:schemaRef ds:uri="e8601d2d-9d21-4e2e-9a3f-67a3c0666d0b"/>
    <ds:schemaRef ds:uri="http://schemas.microsoft.com/office/infopath/2007/PartnerControls"/>
    <ds:schemaRef ds:uri="http://purl.org/dc/dcmitype/"/>
    <ds:schemaRef ds:uri="http://schemas.microsoft.com/office/2006/metadata/properties"/>
    <ds:schemaRef ds:uri="0304e842-c1ea-4188-9f69-db31b6093838"/>
  </ds:schemaRefs>
</ds:datastoreItem>
</file>

<file path=docProps/app.xml><?xml version="1.0" encoding="utf-8"?>
<Properties xmlns="http://schemas.openxmlformats.org/officeDocument/2006/extended-properties" xmlns:vt="http://schemas.openxmlformats.org/officeDocument/2006/docPropsVTypes">
  <Template>Prezentace_vzor_NPO</Template>
  <TotalTime>409</TotalTime>
  <Words>793</Words>
  <Application>Microsoft Office PowerPoint</Application>
  <PresentationFormat>Širokoúhlá obrazovka</PresentationFormat>
  <Paragraphs>94</Paragraphs>
  <Slides>10</Slides>
  <Notes>0</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Office</vt:lpstr>
      <vt:lpstr>Prezentace aplikace PowerPoint</vt:lpstr>
      <vt:lpstr>Podprodukt 3.1  PILOTNÍ KOMUNIKAČNÍ PLATFORMA TELEMEDICÍNY </vt:lpstr>
      <vt:lpstr>Diagram   aplikační   architektury</vt:lpstr>
      <vt:lpstr>Podprodukt 3.1  PILOTNÍ KOMUNIKAČNÍ PLATFORMA TELEMEDICÍNY  </vt:lpstr>
      <vt:lpstr>Dílčí části podproduktu 3.1 (milníky):</vt:lpstr>
      <vt:lpstr>Předběžné tržní konzultace (veřejná zakázka č. 3)</vt:lpstr>
      <vt:lpstr>Předběžné tržní konzultace (veřejná zakázka č. 3)</vt:lpstr>
      <vt:lpstr>Externí pm pro telemedicínskou platformu</vt:lpstr>
      <vt:lpstr>Akce v krátkodobém horizontu</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Štýbnar Michal, Mgr.</dc:creator>
  <cp:lastModifiedBy>Matějka Filip, Mgr.</cp:lastModifiedBy>
  <cp:revision>13</cp:revision>
  <dcterms:created xsi:type="dcterms:W3CDTF">2023-09-10T15:52:19Z</dcterms:created>
  <dcterms:modified xsi:type="dcterms:W3CDTF">2023-09-14T13:29:56Z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0x010100CFF2D0726EEE1A4285A81760DB504FA5</vt:lpwstr>
  </property>
  <property fmtid="{D5CDD505-2E9C-101B-9397-08002B2CF9AE}" pid="3" name="MediaServiceImageTags">
    <vt:lpwstr/>
  </property>
</Properties>
</file>