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0" r:id="rId3"/>
    <p:sldId id="263" r:id="rId4"/>
    <p:sldId id="264" r:id="rId5"/>
    <p:sldId id="265" r:id="rId6"/>
    <p:sldId id="266" r:id="rId7"/>
    <p:sldId id="267" r:id="rId8"/>
    <p:sldId id="465" r:id="rId9"/>
    <p:sldId id="466" r:id="rId10"/>
    <p:sldId id="467" r:id="rId11"/>
    <p:sldId id="468" r:id="rId12"/>
    <p:sldId id="470" r:id="rId13"/>
    <p:sldId id="469" r:id="rId14"/>
    <p:sldId id="471" r:id="rId15"/>
    <p:sldId id="472" r:id="rId16"/>
    <p:sldId id="473" r:id="rId17"/>
    <p:sldId id="474" r:id="rId18"/>
    <p:sldId id="475" r:id="rId19"/>
    <p:sldId id="4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191AC-89FF-01B8-9DEA-705E1A59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80D40-E86B-034A-F2AB-4B598CDB7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9294E5-6B82-8B42-F4D1-115124E2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111FF-B834-B109-79A0-A69A21A8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FE0E1E-EE8D-21C5-F3DB-742032A4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DF680-19CE-A039-7CFE-EFDD108B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4D8834-95BF-0AF0-24AC-B397E4B41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296CA-537D-5549-C65C-9EF34970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5BDAEA-F364-A6C7-0695-50841F87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1E0304-277C-3283-ED1B-DDC57FD5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0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7F8EAA-38AB-A548-AF28-1CD5CCE2C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15E7CF-C1F6-2824-71A6-266A3FE5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4CB364-0F1F-8997-C3E1-D03FB5CF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5F5B69-B354-65A4-7F0E-B113D777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2CA547-DDFB-C79D-5131-79A360C4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81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0E7C8-3731-00B8-41A8-E98BD91A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051633-6A68-E47F-5ED4-54E14138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C68F3-674B-5092-55B6-120F0DE6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9880B-4DCD-8F14-3564-2C05A6CC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43D58-AB10-C8DA-31C4-A9A611C1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8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F3FA5-B5AF-D0F8-624C-DAAF0D52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C8C314-376D-150C-FD3B-7D7F47799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0BCC1F-877B-B1EA-B7D2-54916E42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2A69C0-AECC-A25A-EC45-13BB3ECD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936151-B6B8-D520-DD16-957D6395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C8787-A034-A161-BF22-E971B520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5795A-71B2-5E15-D9FE-BCB73224B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7BF73E-099D-F936-FD65-308BC0881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ADEEBD-91F0-3727-5B51-8B70845F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67974-8634-ECC8-295A-29383958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64FEDF-297B-EBC5-4752-74E1391A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12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F511A-FE8E-7044-9D6A-10C065C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70C219-A6D5-3B07-A0A0-78ECDE93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703632-430F-9E45-30FE-A1B7C1799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D4BA2F-6E2F-2D9D-8CA4-36EB16D32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9EA6CF-6F80-26FC-FA18-2DF13F74D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ED7B0E-6C00-4C98-358B-4810CF67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3AEA28-1D9D-5058-4ED2-0A1D1BBA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FC03B0-CFA9-5F7F-3927-DC20EE35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1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D0F71-ED2A-3389-963E-CCD49067B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954547-9CEF-4042-569A-73B44A20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BEF7E0-443D-6422-08D1-1406C9F8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BA2DCA-F608-83BB-0D0A-F584B5EB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26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65CF2D-8E4A-BAD4-576D-3BF36293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0EBEB4-3D25-A7A2-9A7D-3BEE917C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EACBE-A1DF-6130-BE9D-069315C6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3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190E0-C4A2-F94E-6D4D-9065B1EC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69133-F569-17D7-7C97-4102D76C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7F7F34-E0B2-B71B-96CB-88739C493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79D270-C06A-F7B9-2F39-AB5DCC7D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4282B5-C08D-3786-A8C5-3BD9DBFF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46A0DC-0B24-CB9B-B6C5-8803178D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BB1DC-E843-F060-F1E1-BED55DBB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4EE45D-9A89-E3EC-FA43-328C1F035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6B59AE-8CC0-AC12-67C4-15383D4AF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B5B47E-C56B-694C-E6A8-873E35C1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C3E115-CCE7-EE90-5856-C792C402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3B1F6-B593-FAED-213E-974A93AA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7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5B7BC6-4AC2-3FF3-21A8-E07FF34A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CC35C-40AE-16BA-D1C8-805821E6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140DE-40CC-BED4-105B-C6C4467B5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6A93-2D66-4347-92B9-0EE52B4C611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BC55E-BF97-67D5-50FC-4C0593C1D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A11D5D-AF72-816D-33C6-F8B55F6C2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6BC9-AC55-4A92-A3EB-C5D4565D3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71FBD-6871-4D85-7E80-EFC2AEDC0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2861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Surgery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Aiding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222951-8CBB-AF65-441A-6425E29F9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7014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 POHLEDU AUDIOLOGA</a:t>
            </a:r>
          </a:p>
          <a:p>
            <a:endParaRPr lang="cs-CZ" dirty="0"/>
          </a:p>
          <a:p>
            <a:r>
              <a:rPr lang="cs-CZ" dirty="0">
                <a:solidFill>
                  <a:srgbClr val="0000CC"/>
                </a:solidFill>
              </a:rPr>
              <a:t>Radan Havlík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62F956C0-7273-D945-0438-7D75E772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9" y="4422776"/>
            <a:ext cx="2092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523AD0E6-68A8-3A60-C79F-DBEF258F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84" y="4907757"/>
            <a:ext cx="28844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2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Čistě převodní nedoslýchavost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F1ED-6371-DAE7-FE82-732917C2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CC"/>
                </a:solidFill>
              </a:rPr>
              <a:t>Nabídnout obě možnosti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Primárně chirurgické řešení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Při kontraindikaci sluchadlo</a:t>
            </a:r>
          </a:p>
          <a:p>
            <a:pPr lvl="1"/>
            <a:r>
              <a:rPr lang="cs-CZ" dirty="0" err="1">
                <a:solidFill>
                  <a:srgbClr val="0000CC"/>
                </a:solidFill>
              </a:rPr>
              <a:t>Voluntas</a:t>
            </a:r>
            <a:r>
              <a:rPr lang="cs-CZ" dirty="0">
                <a:solidFill>
                  <a:srgbClr val="0000CC"/>
                </a:solidFill>
              </a:rPr>
              <a:t> </a:t>
            </a:r>
            <a:r>
              <a:rPr lang="cs-CZ" dirty="0" err="1">
                <a:solidFill>
                  <a:srgbClr val="0000CC"/>
                </a:solidFill>
              </a:rPr>
              <a:t>aegroti</a:t>
            </a:r>
            <a:r>
              <a:rPr lang="cs-CZ" dirty="0">
                <a:solidFill>
                  <a:srgbClr val="0000CC"/>
                </a:solidFill>
              </a:rPr>
              <a:t> suprema lex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CEA7A5-7234-DF2F-3680-E49A4408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00" y="1920670"/>
            <a:ext cx="2976815" cy="31434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B311E9A-721E-DFC8-69C6-D87E5816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658" y="1920670"/>
            <a:ext cx="2980040" cy="31434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515DD6-01F1-67DF-A6FF-5F669FF93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15" y="4365373"/>
            <a:ext cx="5279833" cy="18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Nedoslýchavost převodní + smíšená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F1ED-6371-DAE7-FE82-732917C2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CC"/>
                </a:solidFill>
              </a:rPr>
              <a:t>Pacient od operace očekává normální sluch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Limitace prahem pro kostní vedení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V ideálním případě sluch vpravo na úrovni levého ucha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Vlevo lze dosáhnout sluchových prahů téměř normálních</a:t>
            </a:r>
          </a:p>
          <a:p>
            <a:r>
              <a:rPr lang="cs-CZ" dirty="0">
                <a:solidFill>
                  <a:srgbClr val="0000CC"/>
                </a:solidFill>
              </a:rPr>
              <a:t>Vpravo bude každopádně potřebné i sluchadlo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B35DC3-002A-117B-DF4B-90199D9C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824" y="2125795"/>
            <a:ext cx="3569520" cy="37509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F5F8E5-E244-941A-88BD-BB88D0EE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6" y="4370067"/>
            <a:ext cx="4126742" cy="23102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4F4EDCB-64A1-2449-E07B-C7E401BA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936" y="4370067"/>
            <a:ext cx="4224046" cy="23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Nedoslýchavost převodní + smíšená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F1ED-6371-DAE7-FE82-732917C2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CC"/>
                </a:solidFill>
              </a:rPr>
              <a:t>Pacient od operace očekává normální sluch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Limitace prahem pro kostní vedení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V ideálním případě sluch vpravo na úrovni levého ucha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Vlevo lze dosáhnout sluchových prahů téměř normálních</a:t>
            </a:r>
          </a:p>
          <a:p>
            <a:r>
              <a:rPr lang="cs-CZ" dirty="0">
                <a:solidFill>
                  <a:srgbClr val="0000CC"/>
                </a:solidFill>
              </a:rPr>
              <a:t>Vpravo bude potřebné i sluchadlo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B35DC3-002A-117B-DF4B-90199D9C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113" y="2279704"/>
            <a:ext cx="3569520" cy="37509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F8AA51-1105-CD0C-0E62-C3860DFC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59" y="4155203"/>
            <a:ext cx="2142521" cy="24659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37B449-5FDD-BD1D-BFB6-BE38721B7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991" y="4155203"/>
            <a:ext cx="2214366" cy="24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9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Nedoslýchavost převodní + smíšená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F1ED-6371-DAE7-FE82-732917C2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CC"/>
                </a:solidFill>
              </a:rPr>
              <a:t>Pacient od operace očekává normální sluch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Limitace prahem pro kostní vedení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V ideálním případě sluch vpravo na úrovni levého ucha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Vlevo lze dosáhnout sluchových prahů téměř normálních</a:t>
            </a:r>
          </a:p>
          <a:p>
            <a:r>
              <a:rPr lang="cs-CZ" dirty="0">
                <a:solidFill>
                  <a:srgbClr val="0000CC"/>
                </a:solidFill>
              </a:rPr>
              <a:t>Vpravo bude potřebné i sluchadlo</a:t>
            </a:r>
          </a:p>
          <a:p>
            <a:r>
              <a:rPr lang="cs-CZ" dirty="0">
                <a:solidFill>
                  <a:srgbClr val="0000CC"/>
                </a:solidFill>
              </a:rPr>
              <a:t>Pokud sluchadlo binaurálně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Může být přítomen přeslech zprava doleva</a:t>
            </a:r>
          </a:p>
          <a:p>
            <a:pPr lvl="1"/>
            <a:r>
              <a:rPr lang="cs-CZ" dirty="0">
                <a:solidFill>
                  <a:srgbClr val="0000CC"/>
                </a:solidFill>
              </a:rPr>
              <a:t>Otázkou je, zda bude subjektivně vnímán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B35DC3-002A-117B-DF4B-90199D9C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824" y="2125795"/>
            <a:ext cx="3569520" cy="37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Nedoslýchavost převodní + smíšená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F1ED-6371-DAE7-FE82-732917C2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CC"/>
                </a:solidFill>
              </a:rPr>
              <a:t>Optimální výsledek vpravo po operaci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B35DC3-002A-117B-DF4B-90199D9C0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73" y="2560902"/>
            <a:ext cx="3569520" cy="37509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545058-D1F1-A007-FAD7-4298A70A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597" y="2560902"/>
            <a:ext cx="3575592" cy="37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Nedoslýchavost převodní + smíšená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F1ED-6371-DAE7-FE82-732917C2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CC"/>
                </a:solidFill>
              </a:rPr>
              <a:t>Změna nastavení elektroniky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CD680C-2654-2465-C101-1C809490C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71" y="2447395"/>
            <a:ext cx="3908985" cy="21297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F529F9-9EC4-8F7D-6407-A37CD584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70" y="4633061"/>
            <a:ext cx="3937095" cy="21656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FFD0340-4FBF-7B22-E22C-6A77C4770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42" y="2447395"/>
            <a:ext cx="2487607" cy="23906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C672BD-589C-AFBA-94B8-D396A6C21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428" y="2447395"/>
            <a:ext cx="2555358" cy="239063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BBAC93-88A7-CB30-4F24-E45B80EADFD1}"/>
              </a:ext>
            </a:extLst>
          </p:cNvPr>
          <p:cNvSpPr txBox="1"/>
          <p:nvPr/>
        </p:nvSpPr>
        <p:spPr>
          <a:xfrm>
            <a:off x="6096000" y="530533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CC"/>
                </a:solidFill>
              </a:rPr>
              <a:t>Potřeba menšího zesílení</a:t>
            </a:r>
          </a:p>
          <a:p>
            <a:r>
              <a:rPr lang="cs-CZ" dirty="0">
                <a:solidFill>
                  <a:srgbClr val="0000CC"/>
                </a:solidFill>
              </a:rPr>
              <a:t>Menší problém s přeslechem</a:t>
            </a:r>
          </a:p>
          <a:p>
            <a:r>
              <a:rPr lang="cs-CZ" dirty="0">
                <a:solidFill>
                  <a:srgbClr val="0000CC"/>
                </a:solidFill>
              </a:rPr>
              <a:t>Vyšší akustická stabilita in </a:t>
            </a:r>
            <a:r>
              <a:rPr lang="cs-CZ" dirty="0" err="1">
                <a:solidFill>
                  <a:srgbClr val="0000CC"/>
                </a:solidFill>
              </a:rPr>
              <a:t>situ</a:t>
            </a:r>
            <a:endParaRPr lang="cs-CZ" dirty="0">
              <a:solidFill>
                <a:srgbClr val="0000CC"/>
              </a:solidFill>
            </a:endParaRPr>
          </a:p>
          <a:p>
            <a:r>
              <a:rPr lang="cs-CZ" dirty="0">
                <a:solidFill>
                  <a:srgbClr val="0000CC"/>
                </a:solidFill>
              </a:rPr>
              <a:t>Komfortnější poslech</a:t>
            </a:r>
          </a:p>
        </p:txBody>
      </p:sp>
    </p:spTree>
    <p:extLst>
      <p:ext uri="{BB962C8B-B14F-4D97-AF65-F5344CB8AC3E}">
        <p14:creationId xmlns:p14="http://schemas.microsoft.com/office/powerpoint/2010/main" val="387085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Smíšená nedoslýchavost vpravo, hluchota vlevo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98CE2-AE8A-7F45-7467-D3513C89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6" y="2037015"/>
            <a:ext cx="3293395" cy="35308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15C24A-C596-9592-8655-10192209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87" y="2037015"/>
            <a:ext cx="3288373" cy="3449385"/>
          </a:xfrm>
          <a:prstGeom prst="rect">
            <a:avLst/>
          </a:prstGeom>
        </p:spPr>
      </p:pic>
      <p:sp>
        <p:nvSpPr>
          <p:cNvPr id="14" name="Zástupný obsah 8">
            <a:extLst>
              <a:ext uri="{FF2B5EF4-FFF2-40B4-BE49-F238E27FC236}">
                <a16:creationId xmlns:a16="http://schemas.microsoft.com/office/drawing/2014/main" id="{FB3ADA59-B7FA-155C-275F-D9F985CE7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89" y="1879946"/>
            <a:ext cx="11383978" cy="4351338"/>
          </a:xfrm>
        </p:spPr>
        <p:txBody>
          <a:bodyPr/>
          <a:lstStyle/>
          <a:p>
            <a:pPr lvl="8"/>
            <a:r>
              <a:rPr lang="cs-CZ" dirty="0"/>
              <a:t>                                                             </a:t>
            </a:r>
          </a:p>
          <a:p>
            <a:pPr lvl="8"/>
            <a:endParaRPr lang="cs-CZ" sz="2000" dirty="0"/>
          </a:p>
          <a:p>
            <a:pPr lvl="8"/>
            <a:r>
              <a:rPr lang="cs-CZ" sz="2000" dirty="0"/>
              <a:t>                                                                  </a:t>
            </a:r>
            <a:r>
              <a:rPr lang="cs-CZ" sz="2000" dirty="0">
                <a:solidFill>
                  <a:srgbClr val="0000CC"/>
                </a:solidFill>
              </a:rPr>
              <a:t>Obrovský přínos </a:t>
            </a:r>
            <a:r>
              <a:rPr lang="cs-CZ" sz="2000" b="1" dirty="0">
                <a:solidFill>
                  <a:srgbClr val="0000CC"/>
                </a:solidFill>
              </a:rPr>
              <a:t>ÚSPĚŠNÉ</a:t>
            </a:r>
            <a:br>
              <a:rPr lang="cs-CZ" sz="2000" dirty="0">
                <a:solidFill>
                  <a:srgbClr val="0000CC"/>
                </a:solidFill>
              </a:rPr>
            </a:br>
            <a:r>
              <a:rPr lang="cs-CZ" sz="2000" dirty="0">
                <a:solidFill>
                  <a:srgbClr val="0000CC"/>
                </a:solidFill>
              </a:rPr>
              <a:t>					</a:t>
            </a:r>
            <a:r>
              <a:rPr lang="cs-CZ" sz="2000" dirty="0" err="1">
                <a:solidFill>
                  <a:srgbClr val="0000CC"/>
                </a:solidFill>
              </a:rPr>
              <a:t>surgery</a:t>
            </a:r>
            <a:r>
              <a:rPr lang="cs-CZ" sz="2000" dirty="0">
                <a:solidFill>
                  <a:srgbClr val="0000CC"/>
                </a:solidFill>
              </a:rPr>
              <a:t> </a:t>
            </a:r>
            <a:r>
              <a:rPr lang="cs-CZ" sz="2000" dirty="0" err="1">
                <a:solidFill>
                  <a:srgbClr val="0000CC"/>
                </a:solidFill>
              </a:rPr>
              <a:t>for</a:t>
            </a:r>
            <a:r>
              <a:rPr lang="cs-CZ" sz="2000" dirty="0">
                <a:solidFill>
                  <a:srgbClr val="0000CC"/>
                </a:solidFill>
              </a:rPr>
              <a:t> </a:t>
            </a:r>
            <a:r>
              <a:rPr lang="cs-CZ" sz="2000" dirty="0" err="1">
                <a:solidFill>
                  <a:srgbClr val="0000CC"/>
                </a:solidFill>
              </a:rPr>
              <a:t>aiding</a:t>
            </a:r>
            <a:endParaRPr lang="cs-CZ" sz="2000" dirty="0">
              <a:solidFill>
                <a:srgbClr val="0000C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F2AED6-25FC-D511-3777-327303A716F1}"/>
              </a:ext>
            </a:extLst>
          </p:cNvPr>
          <p:cNvSpPr txBox="1"/>
          <p:nvPr/>
        </p:nvSpPr>
        <p:spPr>
          <a:xfrm>
            <a:off x="8260533" y="3658530"/>
            <a:ext cx="3382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CC"/>
                </a:solidFill>
              </a:rPr>
              <a:t>Potřeba menšího zesílení</a:t>
            </a:r>
          </a:p>
          <a:p>
            <a:r>
              <a:rPr lang="cs-CZ" dirty="0">
                <a:solidFill>
                  <a:srgbClr val="0000CC"/>
                </a:solidFill>
              </a:rPr>
              <a:t>Nižší zkreslení</a:t>
            </a:r>
          </a:p>
          <a:p>
            <a:r>
              <a:rPr lang="cs-CZ" dirty="0">
                <a:solidFill>
                  <a:srgbClr val="0000CC"/>
                </a:solidFill>
              </a:rPr>
              <a:t>Komfortnější poslech</a:t>
            </a:r>
          </a:p>
          <a:p>
            <a:r>
              <a:rPr lang="cs-CZ" dirty="0">
                <a:solidFill>
                  <a:srgbClr val="0000CC"/>
                </a:solidFill>
              </a:rPr>
              <a:t>Vyšší akustická stabilita in </a:t>
            </a:r>
            <a:r>
              <a:rPr lang="cs-CZ" dirty="0" err="1">
                <a:solidFill>
                  <a:srgbClr val="0000CC"/>
                </a:solidFill>
              </a:rPr>
              <a:t>situ</a:t>
            </a:r>
            <a:endParaRPr lang="cs-CZ" dirty="0">
              <a:solidFill>
                <a:srgbClr val="0000CC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Smíšená nedoslýchavost vpravo, </a:t>
            </a:r>
            <a:r>
              <a:rPr lang="cs-CZ" sz="3600" b="1" dirty="0" err="1">
                <a:solidFill>
                  <a:srgbClr val="7030A0"/>
                </a:solidFill>
              </a:rPr>
              <a:t>normakuze</a:t>
            </a:r>
            <a:r>
              <a:rPr lang="cs-CZ" sz="3600" b="1" dirty="0">
                <a:solidFill>
                  <a:srgbClr val="7030A0"/>
                </a:solidFill>
              </a:rPr>
              <a:t> vlevo</a:t>
            </a:r>
          </a:p>
        </p:txBody>
      </p:sp>
      <p:sp>
        <p:nvSpPr>
          <p:cNvPr id="14" name="Zástupný obsah 8">
            <a:extLst>
              <a:ext uri="{FF2B5EF4-FFF2-40B4-BE49-F238E27FC236}">
                <a16:creationId xmlns:a16="http://schemas.microsoft.com/office/drawing/2014/main" id="{FB3ADA59-B7FA-155C-275F-D9F985CE7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89" y="1879946"/>
            <a:ext cx="11383978" cy="4351338"/>
          </a:xfrm>
        </p:spPr>
        <p:txBody>
          <a:bodyPr/>
          <a:lstStyle/>
          <a:p>
            <a:pPr lvl="8"/>
            <a:r>
              <a:rPr lang="cs-CZ" dirty="0"/>
              <a:t>                                                             </a:t>
            </a:r>
          </a:p>
          <a:p>
            <a:pPr lvl="8"/>
            <a:r>
              <a:rPr lang="cs-CZ" sz="2000" dirty="0"/>
              <a:t>                                                                 </a:t>
            </a:r>
            <a:r>
              <a:rPr lang="cs-CZ" sz="2000" dirty="0">
                <a:solidFill>
                  <a:srgbClr val="0000CC"/>
                </a:solidFill>
              </a:rPr>
              <a:t>Přínos </a:t>
            </a:r>
            <a:r>
              <a:rPr lang="cs-CZ" sz="2000" dirty="0" err="1">
                <a:solidFill>
                  <a:srgbClr val="0000CC"/>
                </a:solidFill>
              </a:rPr>
              <a:t>surgery</a:t>
            </a:r>
            <a:r>
              <a:rPr lang="cs-CZ" sz="2000" dirty="0">
                <a:solidFill>
                  <a:srgbClr val="0000CC"/>
                </a:solidFill>
              </a:rPr>
              <a:t> </a:t>
            </a:r>
            <a:r>
              <a:rPr lang="cs-CZ" sz="2000" dirty="0" err="1">
                <a:solidFill>
                  <a:srgbClr val="0000CC"/>
                </a:solidFill>
              </a:rPr>
              <a:t>for</a:t>
            </a:r>
            <a:r>
              <a:rPr lang="cs-CZ" sz="2000" dirty="0">
                <a:solidFill>
                  <a:srgbClr val="0000CC"/>
                </a:solidFill>
              </a:rPr>
              <a:t> </a:t>
            </a:r>
            <a:r>
              <a:rPr lang="cs-CZ" sz="2000" dirty="0" err="1">
                <a:solidFill>
                  <a:srgbClr val="0000CC"/>
                </a:solidFill>
              </a:rPr>
              <a:t>aiding</a:t>
            </a:r>
            <a:endParaRPr lang="cs-CZ" sz="2000" dirty="0">
              <a:solidFill>
                <a:srgbClr val="0000C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F2AED6-25FC-D511-3777-327303A716F1}"/>
              </a:ext>
            </a:extLst>
          </p:cNvPr>
          <p:cNvSpPr txBox="1"/>
          <p:nvPr/>
        </p:nvSpPr>
        <p:spPr>
          <a:xfrm>
            <a:off x="8210539" y="2806237"/>
            <a:ext cx="3382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CC"/>
                </a:solidFill>
              </a:rPr>
              <a:t>Efekt stran rozumění řeči vpravo bude závislý na deterioraci centrální sluchové funkce</a:t>
            </a:r>
          </a:p>
          <a:p>
            <a:endParaRPr lang="cs-CZ" dirty="0">
              <a:solidFill>
                <a:srgbClr val="0000CC"/>
              </a:solidFill>
            </a:endParaRPr>
          </a:p>
          <a:p>
            <a:r>
              <a:rPr lang="cs-CZ" dirty="0">
                <a:solidFill>
                  <a:srgbClr val="0000CC"/>
                </a:solidFill>
              </a:rPr>
              <a:t>Do binaurálního slyšení se bez sluchadla pravé ucho nezapojí</a:t>
            </a:r>
          </a:p>
          <a:p>
            <a:endParaRPr lang="cs-CZ" dirty="0">
              <a:solidFill>
                <a:srgbClr val="0000CC"/>
              </a:solidFill>
            </a:endParaRPr>
          </a:p>
          <a:p>
            <a:r>
              <a:rPr lang="cs-CZ" dirty="0">
                <a:solidFill>
                  <a:srgbClr val="0000CC"/>
                </a:solidFill>
              </a:rPr>
              <a:t>V každém případě je ale na místě operaci nabídnout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F01D69-B02F-5B83-836D-FE2B76D49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4" y="2236206"/>
            <a:ext cx="3045094" cy="32120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82430D-6EFF-3648-DF1A-47DAB579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76" y="2183493"/>
            <a:ext cx="3096255" cy="32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650AD-6272-875C-22D2-607B3DEA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7030A0"/>
                </a:solidFill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CA795-A677-5D4A-DB4B-3BBA364E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2026793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CC"/>
                </a:solidFill>
              </a:rPr>
              <a:t>Je-li možné stav sluchu zlepšit, vždy je to smysluplné, i když nebude dosaženo normálních sluchových prahů</a:t>
            </a:r>
            <a:br>
              <a:rPr lang="cs-CZ" sz="3200" dirty="0">
                <a:solidFill>
                  <a:srgbClr val="0000CC"/>
                </a:solidFill>
              </a:rPr>
            </a:br>
            <a:endParaRPr lang="cs-CZ" sz="3200" dirty="0">
              <a:solidFill>
                <a:srgbClr val="0000CC"/>
              </a:solidFill>
            </a:endParaRPr>
          </a:p>
          <a:p>
            <a:r>
              <a:rPr lang="cs-CZ" sz="3200" dirty="0" err="1">
                <a:solidFill>
                  <a:srgbClr val="0000CC"/>
                </a:solidFill>
              </a:rPr>
              <a:t>Surgery</a:t>
            </a:r>
            <a:r>
              <a:rPr lang="cs-CZ" sz="3200" dirty="0">
                <a:solidFill>
                  <a:srgbClr val="0000CC"/>
                </a:solidFill>
              </a:rPr>
              <a:t> </a:t>
            </a:r>
            <a:r>
              <a:rPr lang="cs-CZ" sz="3200" dirty="0" err="1">
                <a:solidFill>
                  <a:srgbClr val="0000CC"/>
                </a:solidFill>
              </a:rPr>
              <a:t>for</a:t>
            </a:r>
            <a:r>
              <a:rPr lang="cs-CZ" sz="3200" dirty="0">
                <a:solidFill>
                  <a:srgbClr val="0000CC"/>
                </a:solidFill>
              </a:rPr>
              <a:t> </a:t>
            </a:r>
            <a:r>
              <a:rPr lang="cs-CZ" sz="3200" dirty="0" err="1">
                <a:solidFill>
                  <a:srgbClr val="0000CC"/>
                </a:solidFill>
              </a:rPr>
              <a:t>aiding</a:t>
            </a:r>
            <a:r>
              <a:rPr lang="cs-CZ" sz="3200" dirty="0">
                <a:solidFill>
                  <a:srgbClr val="0000CC"/>
                </a:solidFill>
              </a:rPr>
              <a:t> je v mnoha případech vysoce efektivní řešení, jak vytvořit podmínky pro co nejlepší efekt sluchadla, a je na místě jej nabídnout</a:t>
            </a:r>
            <a:br>
              <a:rPr lang="cs-CZ" sz="3200" dirty="0">
                <a:solidFill>
                  <a:srgbClr val="0000CC"/>
                </a:solidFill>
              </a:rPr>
            </a:br>
            <a:endParaRPr lang="cs-CZ" sz="3200" dirty="0">
              <a:solidFill>
                <a:srgbClr val="0000CC"/>
              </a:solidFill>
            </a:endParaRPr>
          </a:p>
          <a:p>
            <a:r>
              <a:rPr lang="cs-CZ" sz="3200" dirty="0">
                <a:solidFill>
                  <a:srgbClr val="0000CC"/>
                </a:solidFill>
              </a:rPr>
              <a:t>Vždy je nutno respektovat vůli pacienta</a:t>
            </a:r>
          </a:p>
        </p:txBody>
      </p:sp>
    </p:spTree>
    <p:extLst>
      <p:ext uri="{BB962C8B-B14F-4D97-AF65-F5344CB8AC3E}">
        <p14:creationId xmlns:p14="http://schemas.microsoft.com/office/powerpoint/2010/main" val="7626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51200-B301-8082-1FE3-61AD58F9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6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>
                <a:solidFill>
                  <a:srgbClr val="7030A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7335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4">
            <a:extLst>
              <a:ext uri="{FF2B5EF4-FFF2-40B4-BE49-F238E27FC236}">
                <a16:creationId xmlns:a16="http://schemas.microsoft.com/office/drawing/2014/main" id="{BF31EF6B-478F-FBDF-3145-7D631054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7" y="1853406"/>
            <a:ext cx="36004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ázek 6">
            <a:extLst>
              <a:ext uri="{FF2B5EF4-FFF2-40B4-BE49-F238E27FC236}">
                <a16:creationId xmlns:a16="http://schemas.microsoft.com/office/drawing/2014/main" id="{E5995AFA-B6C1-0505-AB60-8D3DB8B0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51" y="1520653"/>
            <a:ext cx="3703638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Nadpis 3">
            <a:extLst>
              <a:ext uri="{FF2B5EF4-FFF2-40B4-BE49-F238E27FC236}">
                <a16:creationId xmlns:a16="http://schemas.microsoft.com/office/drawing/2014/main" id="{35F011FE-A9E6-EBD6-01D0-B91474F08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8143" y="314278"/>
            <a:ext cx="9305453" cy="1143000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rgbClr val="990099"/>
                </a:solidFill>
              </a:rPr>
              <a:t>Artikulační index</a:t>
            </a:r>
            <a:br>
              <a:rPr lang="cs-CZ" altLang="cs-CZ" sz="3600" b="1" dirty="0">
                <a:solidFill>
                  <a:srgbClr val="990099"/>
                </a:solidFill>
              </a:rPr>
            </a:br>
            <a:r>
              <a:rPr lang="cs-CZ" altLang="cs-CZ" sz="3600" b="1" dirty="0" err="1">
                <a:solidFill>
                  <a:srgbClr val="990099"/>
                </a:solidFill>
              </a:rPr>
              <a:t>Speech</a:t>
            </a:r>
            <a:r>
              <a:rPr lang="cs-CZ" altLang="cs-CZ" sz="3600" b="1" dirty="0">
                <a:solidFill>
                  <a:srgbClr val="990099"/>
                </a:solidFill>
              </a:rPr>
              <a:t> </a:t>
            </a:r>
            <a:r>
              <a:rPr lang="cs-CZ" altLang="cs-CZ" sz="3600" b="1" dirty="0" err="1">
                <a:solidFill>
                  <a:srgbClr val="990099"/>
                </a:solidFill>
              </a:rPr>
              <a:t>Intelligibility</a:t>
            </a:r>
            <a:r>
              <a:rPr lang="cs-CZ" altLang="cs-CZ" sz="3600" b="1" dirty="0">
                <a:solidFill>
                  <a:srgbClr val="990099"/>
                </a:solidFill>
              </a:rPr>
              <a:t> Index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>
            <a:extLst>
              <a:ext uri="{FF2B5EF4-FFF2-40B4-BE49-F238E27FC236}">
                <a16:creationId xmlns:a16="http://schemas.microsoft.com/office/drawing/2014/main" id="{145081A3-4E8C-C3AD-5B7D-9D6FC65D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49363"/>
            <a:ext cx="4476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6581BC6-0477-95D6-32A9-38233C0A4F02}"/>
              </a:ext>
            </a:extLst>
          </p:cNvPr>
          <p:cNvSpPr/>
          <p:nvPr/>
        </p:nvSpPr>
        <p:spPr>
          <a:xfrm>
            <a:off x="4087813" y="2619376"/>
            <a:ext cx="3954462" cy="3108325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48" name="TextovéPole 5">
            <a:extLst>
              <a:ext uri="{FF2B5EF4-FFF2-40B4-BE49-F238E27FC236}">
                <a16:creationId xmlns:a16="http://schemas.microsoft.com/office/drawing/2014/main" id="{92AA9C18-01E4-F0C0-C777-BDC743BD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225" y="3429000"/>
            <a:ext cx="896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700" b="1">
                <a:solidFill>
                  <a:srgbClr val="FF0000"/>
                </a:solidFill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>
            <a:extLst>
              <a:ext uri="{FF2B5EF4-FFF2-40B4-BE49-F238E27FC236}">
                <a16:creationId xmlns:a16="http://schemas.microsoft.com/office/drawing/2014/main" id="{6B8F6A09-84AD-C5C1-6F32-742AB59B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49363"/>
            <a:ext cx="4476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A6666A5-7471-FD64-2C07-4D64C0ED8EA1}"/>
              </a:ext>
            </a:extLst>
          </p:cNvPr>
          <p:cNvSpPr/>
          <p:nvPr/>
        </p:nvSpPr>
        <p:spPr>
          <a:xfrm>
            <a:off x="4067176" y="2921000"/>
            <a:ext cx="3954463" cy="281305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2" name="TextovéPole 5">
            <a:extLst>
              <a:ext uri="{FF2B5EF4-FFF2-40B4-BE49-F238E27FC236}">
                <a16:creationId xmlns:a16="http://schemas.microsoft.com/office/drawing/2014/main" id="{317F392A-9F47-4925-1C0C-FABAD2FD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225" y="3429000"/>
            <a:ext cx="896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700" b="1">
                <a:solidFill>
                  <a:srgbClr val="FF0000"/>
                </a:solidFill>
              </a:rPr>
              <a:t>96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>
            <a:extLst>
              <a:ext uri="{FF2B5EF4-FFF2-40B4-BE49-F238E27FC236}">
                <a16:creationId xmlns:a16="http://schemas.microsoft.com/office/drawing/2014/main" id="{C4C2D499-4083-63D8-ECB0-0CF665BD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49363"/>
            <a:ext cx="4476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EF96CE9-11A7-F32A-EDF7-D103520D154B}"/>
              </a:ext>
            </a:extLst>
          </p:cNvPr>
          <p:cNvSpPr/>
          <p:nvPr/>
        </p:nvSpPr>
        <p:spPr>
          <a:xfrm>
            <a:off x="4087813" y="3243264"/>
            <a:ext cx="3954462" cy="2484437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196" name="TextovéPole 2">
            <a:extLst>
              <a:ext uri="{FF2B5EF4-FFF2-40B4-BE49-F238E27FC236}">
                <a16:creationId xmlns:a16="http://schemas.microsoft.com/office/drawing/2014/main" id="{ADB93704-705B-B040-9B0C-6EB9A7B5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225" y="3429000"/>
            <a:ext cx="896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700" b="1">
                <a:solidFill>
                  <a:srgbClr val="FF0000"/>
                </a:solidFill>
              </a:rPr>
              <a:t>60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>
            <a:extLst>
              <a:ext uri="{FF2B5EF4-FFF2-40B4-BE49-F238E27FC236}">
                <a16:creationId xmlns:a16="http://schemas.microsoft.com/office/drawing/2014/main" id="{0C08B351-C7D3-3B04-D631-81F8CC82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49363"/>
            <a:ext cx="4476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EDA88FF-1528-079C-DA33-6BD9B009D298}"/>
              </a:ext>
            </a:extLst>
          </p:cNvPr>
          <p:cNvSpPr/>
          <p:nvPr/>
        </p:nvSpPr>
        <p:spPr>
          <a:xfrm>
            <a:off x="4087813" y="3551238"/>
            <a:ext cx="3954462" cy="21971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20" name="TextovéPole 2">
            <a:extLst>
              <a:ext uri="{FF2B5EF4-FFF2-40B4-BE49-F238E27FC236}">
                <a16:creationId xmlns:a16="http://schemas.microsoft.com/office/drawing/2014/main" id="{B69A7915-73B7-4EB8-3E41-73996E90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225" y="3429000"/>
            <a:ext cx="896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700" b="1">
                <a:solidFill>
                  <a:srgbClr val="FF0000"/>
                </a:solidFill>
              </a:rPr>
              <a:t>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>
            <a:extLst>
              <a:ext uri="{FF2B5EF4-FFF2-40B4-BE49-F238E27FC236}">
                <a16:creationId xmlns:a16="http://schemas.microsoft.com/office/drawing/2014/main" id="{287D8516-A007-E8C4-C19F-6290111B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249363"/>
            <a:ext cx="4476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A750199-DDBD-1A3E-BB15-D1F2C6529D01}"/>
              </a:ext>
            </a:extLst>
          </p:cNvPr>
          <p:cNvSpPr/>
          <p:nvPr/>
        </p:nvSpPr>
        <p:spPr>
          <a:xfrm>
            <a:off x="4067176" y="3865564"/>
            <a:ext cx="3954463" cy="1876425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44" name="TextovéPole 2">
            <a:extLst>
              <a:ext uri="{FF2B5EF4-FFF2-40B4-BE49-F238E27FC236}">
                <a16:creationId xmlns:a16="http://schemas.microsoft.com/office/drawing/2014/main" id="{472C7C5C-0BAB-2EE0-952E-0F90CCE1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225" y="3429000"/>
            <a:ext cx="896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700" b="1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F3593CA-AE42-3E94-4D6A-F0EFF5927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74" y="620713"/>
            <a:ext cx="12023002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rgbClr val="990099"/>
                </a:solidFill>
              </a:rPr>
              <a:t>Vztah artikulačního indexu a předpokládané srozumitelnosti řeči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879EA9B0-EFD7-CBB7-F954-E69A46FF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07" y="2096338"/>
            <a:ext cx="5487469" cy="414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75D71-6329-08FC-AE53-123B8830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7030A0"/>
                </a:solidFill>
              </a:rPr>
              <a:t>Čistě převodní nedoslýchavost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4301F6-7C2E-C214-8D47-E0DB97890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67" y="1334185"/>
            <a:ext cx="2976815" cy="31434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F4CB68-3406-CA40-3AEE-535BD2C43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048" y="1333912"/>
            <a:ext cx="2946967" cy="31434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C7216A-6B8F-62E5-70CF-73585CDDF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98" y="4509933"/>
            <a:ext cx="6823293" cy="23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66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330</Words>
  <Application>Microsoft Office PowerPoint</Application>
  <PresentationFormat>Širokoúhlá obrazovka</PresentationFormat>
  <Paragraphs>67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Surgery for Aiding</vt:lpstr>
      <vt:lpstr>Artikulační index Speech Intelligibility Index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Vztah artikulačního indexu a předpokládané srozumitelnosti řeči</vt:lpstr>
      <vt:lpstr>Čistě převodní nedoslýchavost</vt:lpstr>
      <vt:lpstr>Čistě převodní nedoslýchavost</vt:lpstr>
      <vt:lpstr>Nedoslýchavost převodní + smíšená</vt:lpstr>
      <vt:lpstr>Nedoslýchavost převodní + smíšená</vt:lpstr>
      <vt:lpstr>Nedoslýchavost převodní + smíšená</vt:lpstr>
      <vt:lpstr>Nedoslýchavost převodní + smíšená</vt:lpstr>
      <vt:lpstr>Nedoslýchavost převodní + smíšená</vt:lpstr>
      <vt:lpstr>Smíšená nedoslýchavost vpravo, hluchota vlevo</vt:lpstr>
      <vt:lpstr>Smíšená nedoslýchavost vpravo, normakuze vlevo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Krunoslav Roglič</dc:creator>
  <cp:lastModifiedBy>Krunoslav Roglič</cp:lastModifiedBy>
  <cp:revision>13</cp:revision>
  <dcterms:created xsi:type="dcterms:W3CDTF">2024-08-22T07:49:21Z</dcterms:created>
  <dcterms:modified xsi:type="dcterms:W3CDTF">2025-04-01T19:26:26Z</dcterms:modified>
</cp:coreProperties>
</file>